
<file path=[Content_Types].xml><?xml version="1.0" encoding="utf-8"?>
<Types xmlns="http://schemas.openxmlformats.org/package/2006/content-types">
  <Default Extension="(null)" ContentType="image/x-emf"/>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6" r:id="rId2"/>
    <p:sldId id="319" r:id="rId3"/>
    <p:sldId id="320" r:id="rId4"/>
    <p:sldId id="545" r:id="rId5"/>
    <p:sldId id="608" r:id="rId6"/>
    <p:sldId id="710" r:id="rId7"/>
    <p:sldId id="711" r:id="rId8"/>
    <p:sldId id="703" r:id="rId9"/>
    <p:sldId id="712" r:id="rId10"/>
    <p:sldId id="325" r:id="rId11"/>
    <p:sldId id="326" r:id="rId12"/>
    <p:sldId id="327" r:id="rId13"/>
    <p:sldId id="606" r:id="rId14"/>
    <p:sldId id="563" r:id="rId15"/>
    <p:sldId id="708" r:id="rId16"/>
    <p:sldId id="577" r:id="rId17"/>
    <p:sldId id="705" r:id="rId18"/>
    <p:sldId id="707" r:id="rId19"/>
    <p:sldId id="284" r:id="rId20"/>
    <p:sldId id="713" r:id="rId21"/>
    <p:sldId id="558" r:id="rId22"/>
    <p:sldId id="548" r:id="rId23"/>
    <p:sldId id="556" r:id="rId24"/>
    <p:sldId id="547" r:id="rId25"/>
    <p:sldId id="582" r:id="rId26"/>
    <p:sldId id="560" r:id="rId27"/>
    <p:sldId id="552" r:id="rId28"/>
    <p:sldId id="709" r:id="rId29"/>
    <p:sldId id="714" r:id="rId30"/>
    <p:sldId id="277" r:id="rId31"/>
    <p:sldId id="276" r:id="rId32"/>
    <p:sldId id="278" r:id="rId33"/>
    <p:sldId id="702" r:id="rId34"/>
    <p:sldId id="701" r:id="rId35"/>
    <p:sldId id="266" r:id="rId36"/>
    <p:sldId id="267" r:id="rId37"/>
    <p:sldId id="697" r:id="rId38"/>
    <p:sldId id="549" r:id="rId39"/>
    <p:sldId id="696" r:id="rId40"/>
    <p:sldId id="259" r:id="rId41"/>
    <p:sldId id="571" r:id="rId42"/>
    <p:sldId id="265" r:id="rId43"/>
    <p:sldId id="264" r:id="rId44"/>
    <p:sldId id="263" r:id="rId45"/>
    <p:sldId id="260" r:id="rId46"/>
    <p:sldId id="261"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784"/>
    <p:restoredTop sz="94694"/>
  </p:normalViewPr>
  <p:slideViewPr>
    <p:cSldViewPr snapToGrid="0" snapToObjects="1">
      <p:cViewPr varScale="1">
        <p:scale>
          <a:sx n="121" d="100"/>
          <a:sy n="121" d="100"/>
        </p:scale>
        <p:origin x="2208" y="176"/>
      </p:cViewPr>
      <p:guideLst>
        <p:guide orient="horz" pos="2160"/>
        <p:guide pos="2880"/>
      </p:guideLst>
    </p:cSldViewPr>
  </p:slideViewPr>
  <p:notesTextViewPr>
    <p:cViewPr>
      <p:scale>
        <a:sx n="100" d="100"/>
        <a:sy n="100" d="100"/>
      </p:scale>
      <p:origin x="0" y="0"/>
    </p:cViewPr>
  </p:notesTextViewPr>
  <p:sorterViewPr>
    <p:cViewPr>
      <p:scale>
        <a:sx n="88" d="100"/>
        <a:sy n="88" d="100"/>
      </p:scale>
      <p:origin x="0" y="133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546CA5-8DE3-2B46-ADDC-6529395AA0B6}" type="datetimeFigureOut">
              <a:rPr lang="en-US" smtClean="0"/>
              <a:t>6/21/21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7D0264-F79C-7441-A69D-563981CA0EEB}" type="slidenum">
              <a:rPr lang="en-US" smtClean="0"/>
              <a:t>‹#›</a:t>
            </a:fld>
            <a:endParaRPr lang="en-US"/>
          </a:p>
        </p:txBody>
      </p:sp>
    </p:spTree>
    <p:extLst>
      <p:ext uri="{BB962C8B-B14F-4D97-AF65-F5344CB8AC3E}">
        <p14:creationId xmlns:p14="http://schemas.microsoft.com/office/powerpoint/2010/main" val="2111225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D49ACE2-F44C-0943-A49D-21C460920D4D}" type="slidenum">
              <a:rPr lang="en-US" sz="1200"/>
              <a:pPr/>
              <a:t>2</a:t>
            </a:fld>
            <a:endParaRPr lang="en-US" sz="1200"/>
          </a:p>
        </p:txBody>
      </p:sp>
      <p:sp>
        <p:nvSpPr>
          <p:cNvPr id="186370" name="Text Box 2"/>
          <p:cNvSpPr txBox="1">
            <a:spLocks noChangeArrowheads="1"/>
          </p:cNvSpPr>
          <p:nvPr/>
        </p:nvSpPr>
        <p:spPr bwMode="auto">
          <a:xfrm>
            <a:off x="3881438" y="8686800"/>
            <a:ext cx="2974975"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5pPr>
            <a:lvl6pPr marL="14239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6pPr>
            <a:lvl7pPr marL="18811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7pPr>
            <a:lvl8pPr marL="23383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8pPr>
            <a:lvl9pPr marL="27955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9pPr>
          </a:lstStyle>
          <a:p>
            <a:pPr algn="r">
              <a:lnSpc>
                <a:spcPct val="86000"/>
              </a:lnSpc>
              <a:buClr>
                <a:srgbClr val="000000"/>
              </a:buClr>
              <a:buSzPct val="45000"/>
              <a:buFont typeface="Wingdings" charset="0"/>
              <a:buNone/>
              <a:defRPr/>
            </a:pPr>
            <a:fld id="{0EEF65E3-9194-3842-A629-F9860AA54956}" type="slidenum">
              <a:rPr lang="en-GB" sz="1300" smtClean="0">
                <a:solidFill>
                  <a:srgbClr val="000000"/>
                </a:solidFill>
                <a:latin typeface="Times New Roman" charset="0"/>
                <a:cs typeface="Arial" charset="0"/>
              </a:rPr>
              <a:pPr algn="r">
                <a:lnSpc>
                  <a:spcPct val="86000"/>
                </a:lnSpc>
                <a:buClr>
                  <a:srgbClr val="000000"/>
                </a:buClr>
                <a:buSzPct val="45000"/>
                <a:buFont typeface="Wingdings" charset="0"/>
                <a:buNone/>
                <a:defRPr/>
              </a:pPr>
              <a:t>2</a:t>
            </a:fld>
            <a:endParaRPr lang="en-GB" sz="1300">
              <a:solidFill>
                <a:srgbClr val="000000"/>
              </a:solidFill>
              <a:latin typeface="Times New Roman" charset="0"/>
              <a:cs typeface="Arial" charset="0"/>
            </a:endParaRPr>
          </a:p>
        </p:txBody>
      </p:sp>
      <p:sp>
        <p:nvSpPr>
          <p:cNvPr id="186371" name="Text Box 3"/>
          <p:cNvSpPr txBox="1">
            <a:spLocks noChangeArrowheads="1"/>
          </p:cNvSpPr>
          <p:nvPr/>
        </p:nvSpPr>
        <p:spPr bwMode="auto">
          <a:xfrm>
            <a:off x="0" y="8686800"/>
            <a:ext cx="2974975"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5pPr>
            <a:lvl6pPr marL="14239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6pPr>
            <a:lvl7pPr marL="18811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7pPr>
            <a:lvl8pPr marL="23383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8pPr>
            <a:lvl9pPr marL="27955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9pPr>
          </a:lstStyle>
          <a:p>
            <a:pPr>
              <a:lnSpc>
                <a:spcPct val="86000"/>
              </a:lnSpc>
              <a:buClr>
                <a:srgbClr val="000000"/>
              </a:buClr>
              <a:buSzPct val="45000"/>
              <a:buFont typeface="Wingdings" charset="0"/>
              <a:buNone/>
              <a:defRPr/>
            </a:pPr>
            <a:endParaRPr lang="en-GB" sz="1300">
              <a:solidFill>
                <a:srgbClr val="000000"/>
              </a:solidFill>
              <a:latin typeface="Times New Roman" charset="0"/>
              <a:cs typeface="Arial" charset="0"/>
            </a:endParaRPr>
          </a:p>
        </p:txBody>
      </p:sp>
      <p:sp>
        <p:nvSpPr>
          <p:cNvPr id="186372" name="Text Box 4"/>
          <p:cNvSpPr txBox="1">
            <a:spLocks noChangeArrowheads="1"/>
          </p:cNvSpPr>
          <p:nvPr/>
        </p:nvSpPr>
        <p:spPr bwMode="auto">
          <a:xfrm>
            <a:off x="0" y="0"/>
            <a:ext cx="2974975"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5pPr>
            <a:lvl6pPr marL="14239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6pPr>
            <a:lvl7pPr marL="18811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7pPr>
            <a:lvl8pPr marL="23383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8pPr>
            <a:lvl9pPr marL="27955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9pPr>
          </a:lstStyle>
          <a:p>
            <a:pPr>
              <a:lnSpc>
                <a:spcPct val="86000"/>
              </a:lnSpc>
              <a:buClr>
                <a:srgbClr val="000000"/>
              </a:buClr>
              <a:buSzPct val="45000"/>
              <a:buFont typeface="Wingdings" charset="0"/>
              <a:buNone/>
              <a:defRPr/>
            </a:pPr>
            <a:endParaRPr lang="en-GB" sz="1300">
              <a:solidFill>
                <a:srgbClr val="000000"/>
              </a:solidFill>
              <a:latin typeface="Times New Roman" charset="0"/>
              <a:cs typeface="Arial" charset="0"/>
            </a:endParaRPr>
          </a:p>
        </p:txBody>
      </p:sp>
      <p:sp>
        <p:nvSpPr>
          <p:cNvPr id="186373" name="Text Box 5"/>
          <p:cNvSpPr txBox="1">
            <a:spLocks noChangeArrowheads="1"/>
          </p:cNvSpPr>
          <p:nvPr/>
        </p:nvSpPr>
        <p:spPr bwMode="auto">
          <a:xfrm>
            <a:off x="3881438" y="0"/>
            <a:ext cx="2974975"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5pPr>
            <a:lvl6pPr marL="14239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6pPr>
            <a:lvl7pPr marL="18811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7pPr>
            <a:lvl8pPr marL="23383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8pPr>
            <a:lvl9pPr marL="2795588" indent="-193675" defTabSz="409575" fontAlgn="base">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a:solidFill>
                  <a:schemeClr val="tx1"/>
                </a:solidFill>
                <a:latin typeface="Arial" charset="0"/>
                <a:ea typeface="ＭＳ Ｐゴシック" charset="0"/>
              </a:defRPr>
            </a:lvl9pPr>
          </a:lstStyle>
          <a:p>
            <a:pPr algn="r">
              <a:lnSpc>
                <a:spcPct val="86000"/>
              </a:lnSpc>
              <a:buClr>
                <a:srgbClr val="000000"/>
              </a:buClr>
              <a:buSzPct val="45000"/>
              <a:buFont typeface="Wingdings" charset="0"/>
              <a:buNone/>
              <a:defRPr/>
            </a:pPr>
            <a:endParaRPr lang="en-GB" sz="1300">
              <a:solidFill>
                <a:srgbClr val="000000"/>
              </a:solidFill>
              <a:latin typeface="Times New Roman" charset="0"/>
              <a:cs typeface="Arial" charset="0"/>
            </a:endParaRPr>
          </a:p>
        </p:txBody>
      </p:sp>
      <p:sp>
        <p:nvSpPr>
          <p:cNvPr id="186374" name="Text Box 6"/>
          <p:cNvSpPr txBox="1">
            <a:spLocks noChangeArrowheads="1"/>
          </p:cNvSpPr>
          <p:nvPr/>
        </p:nvSpPr>
        <p:spPr bwMode="auto">
          <a:xfrm>
            <a:off x="1209675" y="685800"/>
            <a:ext cx="4438650"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mn-cs"/>
            </a:endParaRPr>
          </a:p>
        </p:txBody>
      </p:sp>
      <p:sp>
        <p:nvSpPr>
          <p:cNvPr id="186375" name="Text Box 7"/>
          <p:cNvSpPr txBox="1">
            <a:spLocks noGrp="1" noChangeArrowheads="1"/>
          </p:cNvSpPr>
          <p:nvPr>
            <p:ph type="body"/>
          </p:nvPr>
        </p:nvSpPr>
        <p:spPr>
          <a:xfrm>
            <a:off x="685800" y="4341813"/>
            <a:ext cx="5486400" cy="4122737"/>
          </a:xfrm>
          <a:solidFill>
            <a:schemeClr val="accent1"/>
          </a:solidFill>
          <a:ln w="9360">
            <a:solidFill>
              <a:schemeClr val="tx1"/>
            </a:solidFill>
            <a:miter lim="800000"/>
            <a:headEnd/>
            <a:tailEnd/>
          </a:ln>
        </p:spPr>
        <p:txBody>
          <a:bodyPr wrap="none" anchor="ctr"/>
          <a:lstStyle>
            <a:lvl1pPr defTabSz="457200">
              <a:defRPr sz="1200">
                <a:solidFill>
                  <a:schemeClr val="tx1"/>
                </a:solidFill>
                <a:latin typeface="Arial" charset="0"/>
                <a:ea typeface="ＭＳ Ｐゴシック" charset="0"/>
              </a:defRPr>
            </a:lvl1pPr>
            <a:lvl2pPr marL="742950" indent="-285750" defTabSz="457200">
              <a:defRPr sz="1200">
                <a:solidFill>
                  <a:schemeClr val="tx1"/>
                </a:solidFill>
                <a:latin typeface="Arial" charset="0"/>
                <a:ea typeface="ＭＳ Ｐゴシック" charset="0"/>
              </a:defRPr>
            </a:lvl2pPr>
            <a:lvl3pPr marL="1143000" indent="-228600" defTabSz="457200">
              <a:defRPr sz="1200">
                <a:solidFill>
                  <a:schemeClr val="tx1"/>
                </a:solidFill>
                <a:latin typeface="Arial" charset="0"/>
                <a:ea typeface="ＭＳ Ｐゴシック" charset="0"/>
              </a:defRPr>
            </a:lvl3pPr>
            <a:lvl4pPr marL="1600200" indent="-228600" defTabSz="457200">
              <a:defRPr sz="1200">
                <a:solidFill>
                  <a:schemeClr val="tx1"/>
                </a:solidFill>
                <a:latin typeface="Arial" charset="0"/>
                <a:ea typeface="ＭＳ Ｐゴシック" charset="0"/>
              </a:defRPr>
            </a:lvl4pPr>
            <a:lvl5pPr marL="2057400" indent="-228600" defTabSz="457200">
              <a:defRPr sz="1200">
                <a:solidFill>
                  <a:schemeClr val="tx1"/>
                </a:solidFill>
                <a:latin typeface="Arial" charset="0"/>
                <a:ea typeface="ＭＳ Ｐゴシック" charset="0"/>
              </a:defRPr>
            </a:lvl5pPr>
            <a:lvl6pPr marL="2514600" indent="-228600" fontAlgn="base">
              <a:spcBef>
                <a:spcPct val="30000"/>
              </a:spcBef>
              <a:spcAft>
                <a:spcPct val="0"/>
              </a:spcAft>
              <a:defRPr sz="1200">
                <a:solidFill>
                  <a:schemeClr val="tx1"/>
                </a:solidFill>
                <a:latin typeface="Arial" charset="0"/>
                <a:ea typeface="ＭＳ Ｐゴシック" charset="0"/>
              </a:defRPr>
            </a:lvl6pPr>
            <a:lvl7pPr marL="2971800" indent="-228600" fontAlgn="base">
              <a:spcBef>
                <a:spcPct val="30000"/>
              </a:spcBef>
              <a:spcAft>
                <a:spcPct val="0"/>
              </a:spcAft>
              <a:defRPr sz="1200">
                <a:solidFill>
                  <a:schemeClr val="tx1"/>
                </a:solidFill>
                <a:latin typeface="Arial" charset="0"/>
                <a:ea typeface="ＭＳ Ｐゴシック" charset="0"/>
              </a:defRPr>
            </a:lvl7pPr>
            <a:lvl8pPr marL="3429000" indent="-228600" fontAlgn="base">
              <a:spcBef>
                <a:spcPct val="30000"/>
              </a:spcBef>
              <a:spcAft>
                <a:spcPct val="0"/>
              </a:spcAft>
              <a:defRPr sz="1200">
                <a:solidFill>
                  <a:schemeClr val="tx1"/>
                </a:solidFill>
                <a:latin typeface="Arial" charset="0"/>
                <a:ea typeface="ＭＳ Ｐゴシック" charset="0"/>
              </a:defRPr>
            </a:lvl8pPr>
            <a:lvl9pPr marL="3886200" indent="-228600" fontAlgn="base">
              <a:spcBef>
                <a:spcPct val="30000"/>
              </a:spcBef>
              <a:spcAft>
                <a:spcPct val="0"/>
              </a:spcAft>
              <a:defRPr sz="1200">
                <a:solidFill>
                  <a:schemeClr val="tx1"/>
                </a:solidFill>
                <a:latin typeface="Arial" charset="0"/>
                <a:ea typeface="ＭＳ Ｐゴシック" charset="0"/>
              </a:defRPr>
            </a:lvl9pPr>
          </a:lstStyle>
          <a:p>
            <a:pPr eaLnBrk="1" hangingPunct="1">
              <a:defRPr/>
            </a:pPr>
            <a:endParaRPr lang="en-US">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gdaecd15f50_0_35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8" name="Google Shape;978;gdaecd15f50_0_35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15456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2B22762-729E-C740-A34C-C776A071002D}" type="slidenum">
              <a:rPr lang="en-US" sz="1200"/>
              <a:pPr/>
              <a:t>21</a:t>
            </a:fld>
            <a:endParaRPr lang="en-US" sz="1200"/>
          </a:p>
        </p:txBody>
      </p:sp>
      <p:sp>
        <p:nvSpPr>
          <p:cNvPr id="248834" name="Text Box 2"/>
          <p:cNvSpPr txBox="1">
            <a:spLocks noGrp="1" noRot="1" noChangeAspect="1" noChangeArrowheads="1"/>
          </p:cNvSpPr>
          <p:nvPr>
            <p:ph type="sldImg"/>
          </p:nvPr>
        </p:nvSpPr>
        <p:spPr>
          <a:xfrm>
            <a:off x="1143000" y="693738"/>
            <a:ext cx="4572000" cy="3429000"/>
          </a:xfrm>
          <a:solidFill>
            <a:srgbClr val="FFFFFF"/>
          </a:solidFill>
          <a:ln/>
          <a:extLst>
            <a:ext uri="{FAA26D3D-D897-4be2-8F04-BA451C77F1D7}">
              <ma14:placeholderFlag xmlns="" xmlns:ma14="http://schemas.microsoft.com/office/mac/drawingml/2011/main" val="1"/>
            </a:ext>
          </a:extLst>
        </p:spPr>
      </p:sp>
      <p:sp>
        <p:nvSpPr>
          <p:cNvPr id="248835" name="Text Box 3"/>
          <p:cNvSpPr txBox="1">
            <a:spLocks noGrp="1" noChangeArrowheads="1"/>
          </p:cNvSpPr>
          <p:nvPr>
            <p:ph type="body" idx="1"/>
          </p:nvPr>
        </p:nvSpPr>
        <p:spPr>
          <a:xfrm>
            <a:off x="685800" y="4341813"/>
            <a:ext cx="5487988" cy="4114800"/>
          </a:xfr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pPr eaLnBrk="1" hangingPunct="1">
              <a:defRPr/>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2B22762-729E-C740-A34C-C776A071002D}" type="slidenum">
              <a:rPr lang="en-US" sz="1200"/>
              <a:pPr/>
              <a:t>23</a:t>
            </a:fld>
            <a:endParaRPr lang="en-US" sz="1200"/>
          </a:p>
        </p:txBody>
      </p:sp>
      <p:sp>
        <p:nvSpPr>
          <p:cNvPr id="248834" name="Text Box 2"/>
          <p:cNvSpPr txBox="1">
            <a:spLocks noGrp="1" noRot="1" noChangeAspect="1" noChangeArrowheads="1"/>
          </p:cNvSpPr>
          <p:nvPr>
            <p:ph type="sldImg"/>
          </p:nvPr>
        </p:nvSpPr>
        <p:spPr>
          <a:xfrm>
            <a:off x="1143000" y="693738"/>
            <a:ext cx="4572000" cy="3429000"/>
          </a:xfrm>
          <a:solidFill>
            <a:srgbClr val="FFFFFF"/>
          </a:solidFill>
          <a:ln/>
          <a:extLst>
            <a:ext uri="{FAA26D3D-D897-4be2-8F04-BA451C77F1D7}">
              <ma14:placeholderFlag xmlns="" xmlns:ma14="http://schemas.microsoft.com/office/mac/drawingml/2011/main" val="1"/>
            </a:ext>
          </a:extLst>
        </p:spPr>
      </p:sp>
      <p:sp>
        <p:nvSpPr>
          <p:cNvPr id="248835" name="Text Box 3"/>
          <p:cNvSpPr txBox="1">
            <a:spLocks noGrp="1" noChangeArrowheads="1"/>
          </p:cNvSpPr>
          <p:nvPr>
            <p:ph type="body" idx="1"/>
          </p:nvPr>
        </p:nvSpPr>
        <p:spPr>
          <a:xfrm>
            <a:off x="685800" y="4341813"/>
            <a:ext cx="5487988" cy="4114800"/>
          </a:xfr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pPr eaLnBrk="1" hangingPunct="1">
              <a:defRPr/>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a:ea typeface="Arial"/>
              </a:rPr>
              <a:t>Figure 6. </a:t>
            </a:r>
            <a:r>
              <a:rPr lang="en-US" altLang="en-US">
                <a:latin typeface="Arial"/>
                <a:ea typeface="Arial"/>
              </a:rPr>
              <a:t>Modeler score (i.e., precision) versus SP-Score (i.e., recall) for MSA methods on simulated amino acid data sets with 27 sequences for 6 different model conditions that vary by the substitution rate and indel rate; averages over 20 replicates are shown. See Supplementary Excel File available on Dryad for actual numeric values.
</a:t>
            </a:r>
          </a:p>
          <a:p>
            <a:pPr marL="0" lvl="0" indent="0"/>
            <a:r>
              <a:rPr lang="en-US" altLang="en-US">
                <a:latin typeface="Arial"/>
                <a:ea typeface="Arial"/>
              </a:rPr>
              <a:t>Unless provided in the caption above, the following copyright applies to the content of this slide: © The Author(s) 2018. Published by Oxford University Press, on behalf of the Society of Systematic Biologists.This is an Open Access article distributed under the terms of the Creative Commons Attribution License (http://creativecommons.org/licenses/by-nc/4.0/), which permits unrestricted re-use, distribution, and reproduction in any medium, provided the original work is properly cited. For commercial re-use, please contactjournals.permissions@oup.com</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5pPr>
          </a:lstStyle>
          <a:p>
            <a:pPr marL="0" lvl="0" indent="0" algn="r" eaLnBrk="1" hangingPunct="1"/>
            <a:fld id="{7C0D0AF1-402F-4568-8B0F-798404F1FC21}" type="slidenum">
              <a:rPr lang="en-US" altLang="en-US" sz="1200"/>
              <a:t>33</a:t>
            </a:fld>
            <a:endParaRPr lang="en-US" altLang="en-US" sz="1200"/>
          </a:p>
        </p:txBody>
      </p:sp>
    </p:spTree>
    <p:extLst>
      <p:ext uri="{BB962C8B-B14F-4D97-AF65-F5344CB8AC3E}">
        <p14:creationId xmlns:p14="http://schemas.microsoft.com/office/powerpoint/2010/main" val="338292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a:ea typeface="Arial"/>
              </a:rPr>
              <a:t>Figure 2. </a:t>
            </a:r>
            <a:r>
              <a:rPr lang="en-US" altLang="en-US">
                <a:latin typeface="Arial"/>
                <a:ea typeface="Arial"/>
              </a:rPr>
              <a:t>Average Modeler Score (i.e., precision) versus SP-Score (i.e., recall) of all alignment methods on the individual biological benchmarks. Results shown are for 1192 data sets from the four benchmark collections (658 from BAliBase, 231 from Homstrad, 202 from Mattbench, and 101 from Sisyphus) See Supplementary Table S2 and Excel File available on Dryad for actual numeric values.
</a:t>
            </a:r>
          </a:p>
          <a:p>
            <a:pPr marL="0" lvl="0" indent="0"/>
            <a:r>
              <a:rPr lang="en-US" altLang="en-US">
                <a:latin typeface="Arial"/>
                <a:ea typeface="Arial"/>
              </a:rPr>
              <a:t>Unless provided in the caption above, the following copyright applies to the content of this slide: © The Author(s) 2018. Published by Oxford University Press, on behalf of the Society of Systematic Biologists.This is an Open Access article distributed under the terms of the Creative Commons Attribution License (http://creativecommons.org/licenses/by-nc/4.0/), which permits unrestricted re-use, distribution, and reproduction in any medium, provided the original work is properly cited. For commercial re-use, please contactjournals.permissions@oup.com</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5pPr>
          </a:lstStyle>
          <a:p>
            <a:pPr marL="0" lvl="0" indent="0" algn="r" eaLnBrk="1" hangingPunct="1"/>
            <a:fld id="{D06C3EAC-B579-4692-82F6-E48DA3366E3C}" type="slidenum">
              <a:rPr lang="en-US" altLang="en-US" sz="1200"/>
              <a:t>34</a:t>
            </a:fld>
            <a:endParaRPr lang="en-US" altLang="en-US" sz="1200"/>
          </a:p>
        </p:txBody>
      </p:sp>
    </p:spTree>
    <p:extLst>
      <p:ext uri="{BB962C8B-B14F-4D97-AF65-F5344CB8AC3E}">
        <p14:creationId xmlns:p14="http://schemas.microsoft.com/office/powerpoint/2010/main" val="1360000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3FBEF08-A14E-BE45-9387-83701B851692}" type="slidenum">
              <a:rPr lang="en-US" sz="1200"/>
              <a:pPr/>
              <a:t>38</a:t>
            </a:fld>
            <a:endParaRPr lang="en-US" sz="1200"/>
          </a:p>
        </p:txBody>
      </p:sp>
      <p:sp>
        <p:nvSpPr>
          <p:cNvPr id="63490" name="Rectangle 2"/>
          <p:cNvSpPr>
            <a:spLocks noGrp="1" noRot="1" noChangeAspect="1" noChangeArrowheads="1" noTextEdit="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67587"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48DB9EFE-59BB-C144-AE3A-09F9C07681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C256142-7BF2-C740-9D9C-DF60790248F0}" type="slidenum">
              <a:rPr lang="en-US" altLang="en-US">
                <a:latin typeface="Arial" panose="020B0604020202020204" pitchFamily="34" charset="0"/>
              </a:rPr>
              <a:pPr>
                <a:spcBef>
                  <a:spcPct val="0"/>
                </a:spcBef>
              </a:pPr>
              <a:t>39</a:t>
            </a:fld>
            <a:endParaRPr lang="en-US" altLang="en-US">
              <a:latin typeface="Arial" panose="020B0604020202020204" pitchFamily="34" charset="0"/>
            </a:endParaRPr>
          </a:p>
        </p:txBody>
      </p:sp>
      <p:sp>
        <p:nvSpPr>
          <p:cNvPr id="59395" name="Text Box 2">
            <a:extLst>
              <a:ext uri="{FF2B5EF4-FFF2-40B4-BE49-F238E27FC236}">
                <a16:creationId xmlns:a16="http://schemas.microsoft.com/office/drawing/2014/main" id="{DDFC30E2-89DA-9C4C-8F7A-1B07221355F0}"/>
              </a:ext>
            </a:extLst>
          </p:cNvPr>
          <p:cNvSpPr>
            <a:spLocks noGrp="1" noRot="1" noChangeAspect="1" noChangeArrowheads="1" noTextEdit="1"/>
          </p:cNvSpPr>
          <p:nvPr>
            <p:ph type="sldImg"/>
          </p:nvPr>
        </p:nvSpPr>
        <p:spPr bwMode="auto">
          <a:xfrm>
            <a:off x="1143000" y="693738"/>
            <a:ext cx="4572000" cy="3429000"/>
          </a:xfrm>
          <a:solidFill>
            <a:srgbClr val="FFFFFF"/>
          </a:solidFill>
          <a:ln>
            <a:solidFill>
              <a:srgbClr val="000000"/>
            </a:solidFill>
            <a:miter lim="800000"/>
            <a:headEnd/>
            <a:tailEnd/>
          </a:ln>
        </p:spPr>
      </p:sp>
      <p:sp>
        <p:nvSpPr>
          <p:cNvPr id="248835" name="Text Box 3">
            <a:extLst>
              <a:ext uri="{FF2B5EF4-FFF2-40B4-BE49-F238E27FC236}">
                <a16:creationId xmlns:a16="http://schemas.microsoft.com/office/drawing/2014/main" id="{29D12CE3-5BC3-5B4B-ACD2-E8459A6E9D51}"/>
              </a:ext>
            </a:extLst>
          </p:cNvPr>
          <p:cNvSpPr>
            <a:spLocks noGrp="1" noChangeArrowheads="1"/>
          </p:cNvSpPr>
          <p:nvPr>
            <p:ph type="body" idx="1"/>
          </p:nvPr>
        </p:nvSpPr>
        <p:spPr bwMode="auto">
          <a:xfrm>
            <a:off x="685800" y="4341813"/>
            <a:ext cx="5487988"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82058" tIns="41029" rIns="82058" bIns="41029" numCol="1" anchor="ctr" anchorCtr="0" compatLnSpc="1">
            <a:prstTxWarp prst="textNoShape">
              <a:avLst/>
            </a:prstTxWarp>
          </a:bodyPr>
          <a:lstStyle/>
          <a:p>
            <a:pPr eaLnBrk="1" hangingPunct="1">
              <a:defRPr/>
            </a:pPr>
            <a:endParaRPr lang="en-US"/>
          </a:p>
        </p:txBody>
      </p:sp>
    </p:spTree>
    <p:extLst>
      <p:ext uri="{BB962C8B-B14F-4D97-AF65-F5344CB8AC3E}">
        <p14:creationId xmlns:p14="http://schemas.microsoft.com/office/powerpoint/2010/main" val="3143760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5575055-65E5-CB49-B0CF-DA0D782BED2F}" type="slidenum">
              <a:rPr lang="en-US" sz="1200"/>
              <a:pPr/>
              <a:t>41</a:t>
            </a:fld>
            <a:endParaRPr lang="en-US" sz="1200"/>
          </a:p>
        </p:txBody>
      </p:sp>
      <p:sp>
        <p:nvSpPr>
          <p:cNvPr id="3317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7715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5FDE101-6F2D-7A4B-9560-036621FD415F}" type="slidenum">
              <a:rPr lang="en-US" sz="1200"/>
              <a:pPr/>
              <a:t>3</a:t>
            </a:fld>
            <a:endParaRPr lang="en-US" sz="1200"/>
          </a:p>
        </p:txBody>
      </p:sp>
      <p:sp>
        <p:nvSpPr>
          <p:cNvPr id="104450" name="Text Box 2"/>
          <p:cNvSpPr txBox="1">
            <a:spLocks noChangeArrowheads="1"/>
          </p:cNvSpPr>
          <p:nvPr/>
        </p:nvSpPr>
        <p:spPr bwMode="auto">
          <a:xfrm>
            <a:off x="3881438" y="8686800"/>
            <a:ext cx="2974975"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algn="r" eaLnBrk="1">
              <a:lnSpc>
                <a:spcPct val="86000"/>
              </a:lnSpc>
              <a:buClr>
                <a:srgbClr val="000000"/>
              </a:buClr>
              <a:buSzPct val="45000"/>
              <a:buFont typeface="Wingdings" charset="0"/>
              <a:buNone/>
              <a:defRPr/>
            </a:pPr>
            <a:fld id="{D6634940-04C5-1546-8254-7492E4B010FE}" type="slidenum">
              <a:rPr lang="en-GB" sz="1300" smtClean="0">
                <a:solidFill>
                  <a:srgbClr val="000000"/>
                </a:solidFill>
                <a:latin typeface="Times New Roman" charset="0"/>
                <a:cs typeface="Arial" charset="0"/>
              </a:rPr>
              <a:pPr algn="r" eaLnBrk="1">
                <a:lnSpc>
                  <a:spcPct val="86000"/>
                </a:lnSpc>
                <a:buClr>
                  <a:srgbClr val="000000"/>
                </a:buClr>
                <a:buSzPct val="45000"/>
                <a:buFont typeface="Wingdings" charset="0"/>
                <a:buNone/>
                <a:defRPr/>
              </a:pPr>
              <a:t>3</a:t>
            </a:fld>
            <a:endParaRPr lang="en-GB" sz="1300">
              <a:solidFill>
                <a:srgbClr val="000000"/>
              </a:solidFill>
              <a:latin typeface="Times New Roman" charset="0"/>
              <a:cs typeface="Arial" charset="0"/>
            </a:endParaRPr>
          </a:p>
        </p:txBody>
      </p:sp>
      <p:sp>
        <p:nvSpPr>
          <p:cNvPr id="104451" name="Text Box 3"/>
          <p:cNvSpPr txBox="1">
            <a:spLocks noChangeArrowheads="1"/>
          </p:cNvSpPr>
          <p:nvPr/>
        </p:nvSpPr>
        <p:spPr bwMode="auto">
          <a:xfrm>
            <a:off x="0" y="8686800"/>
            <a:ext cx="2974975"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eaLnBrk="1">
              <a:lnSpc>
                <a:spcPct val="86000"/>
              </a:lnSpc>
              <a:buClr>
                <a:srgbClr val="000000"/>
              </a:buClr>
              <a:buSzPct val="45000"/>
              <a:buFont typeface="Wingdings" charset="0"/>
              <a:buNone/>
              <a:defRPr/>
            </a:pPr>
            <a:endParaRPr lang="en-GB" sz="1300">
              <a:solidFill>
                <a:srgbClr val="000000"/>
              </a:solidFill>
              <a:latin typeface="Times New Roman" charset="0"/>
              <a:cs typeface="Arial" charset="0"/>
            </a:endParaRPr>
          </a:p>
        </p:txBody>
      </p:sp>
      <p:sp>
        <p:nvSpPr>
          <p:cNvPr id="104452" name="Text Box 4"/>
          <p:cNvSpPr txBox="1">
            <a:spLocks noChangeArrowheads="1"/>
          </p:cNvSpPr>
          <p:nvPr/>
        </p:nvSpPr>
        <p:spPr bwMode="auto">
          <a:xfrm>
            <a:off x="0" y="0"/>
            <a:ext cx="2974975"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eaLnBrk="1">
              <a:lnSpc>
                <a:spcPct val="86000"/>
              </a:lnSpc>
              <a:buClr>
                <a:srgbClr val="000000"/>
              </a:buClr>
              <a:buSzPct val="45000"/>
              <a:buFont typeface="Wingdings" charset="0"/>
              <a:buNone/>
              <a:defRPr/>
            </a:pPr>
            <a:endParaRPr lang="en-GB" sz="1300">
              <a:solidFill>
                <a:srgbClr val="000000"/>
              </a:solidFill>
              <a:latin typeface="Times New Roman" charset="0"/>
              <a:cs typeface="Arial" charset="0"/>
            </a:endParaRPr>
          </a:p>
        </p:txBody>
      </p:sp>
      <p:sp>
        <p:nvSpPr>
          <p:cNvPr id="104453" name="Text Box 5"/>
          <p:cNvSpPr txBox="1">
            <a:spLocks noChangeArrowheads="1"/>
          </p:cNvSpPr>
          <p:nvPr/>
        </p:nvSpPr>
        <p:spPr bwMode="auto">
          <a:xfrm>
            <a:off x="3881438" y="0"/>
            <a:ext cx="2974975"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algn="r" eaLnBrk="1">
              <a:lnSpc>
                <a:spcPct val="86000"/>
              </a:lnSpc>
              <a:buClr>
                <a:srgbClr val="000000"/>
              </a:buClr>
              <a:buSzPct val="45000"/>
              <a:buFont typeface="Wingdings" charset="0"/>
              <a:buNone/>
              <a:defRPr/>
            </a:pPr>
            <a:endParaRPr lang="en-GB" sz="1300">
              <a:solidFill>
                <a:srgbClr val="000000"/>
              </a:solidFill>
              <a:latin typeface="Times New Roman" charset="0"/>
              <a:cs typeface="Arial" charset="0"/>
            </a:endParaRPr>
          </a:p>
        </p:txBody>
      </p:sp>
      <p:sp>
        <p:nvSpPr>
          <p:cNvPr id="104454" name="Text Box 6"/>
          <p:cNvSpPr txBox="1">
            <a:spLocks noChangeArrowheads="1"/>
          </p:cNvSpPr>
          <p:nvPr/>
        </p:nvSpPr>
        <p:spPr bwMode="auto">
          <a:xfrm>
            <a:off x="1209675" y="685800"/>
            <a:ext cx="4438650"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4455" name="Text Box 7"/>
          <p:cNvSpPr txBox="1">
            <a:spLocks noGrp="1" noChangeArrowheads="1"/>
          </p:cNvSpPr>
          <p:nvPr>
            <p:ph type="body"/>
          </p:nvPr>
        </p:nvSpPr>
        <p:spPr>
          <a:xfrm>
            <a:off x="685800" y="4341813"/>
            <a:ext cx="5486400" cy="4122737"/>
          </a:xfrm>
          <a:solidFill>
            <a:srgbClr val="FFFFFF"/>
          </a:solidFill>
          <a:ln w="9360">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200" tIns="4200" rIns="4200" bIns="4200"/>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cs typeface="ＭＳ Ｐゴシック" charset="0"/>
              </a:defRPr>
            </a:lvl1pPr>
            <a:lvl2pPr marL="742950" indent="-28575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2pPr>
            <a:lvl3pPr marL="11430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3pPr>
            <a:lvl4pPr marL="16002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4pPr>
            <a:lvl5pPr marL="20574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5pPr>
            <a:lvl6pPr marL="2514600" indent="-228600" fontAlgn="base">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6pPr>
            <a:lvl7pPr marL="2971800" indent="-228600" fontAlgn="base">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7pPr>
            <a:lvl8pPr marL="3429000" indent="-228600" fontAlgn="base">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8pPr>
            <a:lvl9pPr marL="3886200" indent="-228600" fontAlgn="base">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9pPr>
          </a:lstStyle>
          <a:p>
            <a:pPr eaLnBrk="1" hangingPunct="1">
              <a:lnSpc>
                <a:spcPct val="93000"/>
              </a:lnSpc>
              <a:spcBef>
                <a:spcPts val="450"/>
              </a:spcBef>
              <a:defRPr/>
            </a:pPr>
            <a:r>
              <a:rPr lang="en-GB" sz="2000">
                <a:cs typeface="Arial" charset="0"/>
              </a:rPr>
              <a:t>Homology = nucleotides lined up since they come from a common ancestor.</a:t>
            </a:r>
          </a:p>
          <a:p>
            <a:pPr eaLnBrk="1" hangingPunct="1">
              <a:lnSpc>
                <a:spcPct val="93000"/>
              </a:lnSpc>
              <a:spcBef>
                <a:spcPts val="450"/>
              </a:spcBef>
              <a:defRPr/>
            </a:pPr>
            <a:r>
              <a:rPr lang="en-GB" sz="2000">
                <a:cs typeface="Arial" charset="0"/>
              </a:rPr>
              <a:t>Indel = dash.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47E1726-938B-4E4E-BDA1-4D903125EA7E}" type="slidenum">
              <a:rPr lang="en-US" sz="1200"/>
              <a:pPr/>
              <a:t>10</a:t>
            </a:fld>
            <a:endParaRPr lang="en-US" sz="1200"/>
          </a:p>
        </p:txBody>
      </p:sp>
      <p:sp>
        <p:nvSpPr>
          <p:cNvPr id="317442"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59395"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4165E38-4151-334E-B583-6170B2062EC0}" type="slidenum">
              <a:rPr lang="en-US" sz="1200"/>
              <a:pPr/>
              <a:t>11</a:t>
            </a:fld>
            <a:endParaRPr lang="en-US" sz="1200"/>
          </a:p>
        </p:txBody>
      </p:sp>
      <p:sp>
        <p:nvSpPr>
          <p:cNvPr id="323586" name="Text Box 2"/>
          <p:cNvSpPr txBox="1">
            <a:spLocks noChangeArrowheads="1"/>
          </p:cNvSpPr>
          <p:nvPr/>
        </p:nvSpPr>
        <p:spPr bwMode="auto">
          <a:xfrm>
            <a:off x="3881438" y="8686800"/>
            <a:ext cx="2974975"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algn="r" eaLnBrk="1">
              <a:lnSpc>
                <a:spcPct val="86000"/>
              </a:lnSpc>
              <a:buClr>
                <a:srgbClr val="000000"/>
              </a:buClr>
              <a:buSzPct val="45000"/>
              <a:buFont typeface="Wingdings" charset="0"/>
              <a:buNone/>
              <a:defRPr/>
            </a:pPr>
            <a:fld id="{D9D21D44-66B8-EB42-99BC-A6E223796CB9}" type="slidenum">
              <a:rPr lang="en-GB" sz="1300" smtClean="0">
                <a:solidFill>
                  <a:srgbClr val="000000"/>
                </a:solidFill>
                <a:latin typeface="Times New Roman" charset="0"/>
                <a:cs typeface="Arial" charset="0"/>
              </a:rPr>
              <a:pPr algn="r" eaLnBrk="1">
                <a:lnSpc>
                  <a:spcPct val="86000"/>
                </a:lnSpc>
                <a:buClr>
                  <a:srgbClr val="000000"/>
                </a:buClr>
                <a:buSzPct val="45000"/>
                <a:buFont typeface="Wingdings" charset="0"/>
                <a:buNone/>
                <a:defRPr/>
              </a:pPr>
              <a:t>11</a:t>
            </a:fld>
            <a:endParaRPr lang="en-GB" sz="1300">
              <a:solidFill>
                <a:srgbClr val="000000"/>
              </a:solidFill>
              <a:latin typeface="Times New Roman" charset="0"/>
              <a:cs typeface="Arial" charset="0"/>
            </a:endParaRPr>
          </a:p>
        </p:txBody>
      </p:sp>
      <p:sp>
        <p:nvSpPr>
          <p:cNvPr id="323587" name="Text Box 3"/>
          <p:cNvSpPr txBox="1">
            <a:spLocks noChangeArrowheads="1"/>
          </p:cNvSpPr>
          <p:nvPr/>
        </p:nvSpPr>
        <p:spPr bwMode="auto">
          <a:xfrm>
            <a:off x="0" y="8686800"/>
            <a:ext cx="2974975"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eaLnBrk="1">
              <a:lnSpc>
                <a:spcPct val="86000"/>
              </a:lnSpc>
              <a:buClr>
                <a:srgbClr val="000000"/>
              </a:buClr>
              <a:buSzPct val="45000"/>
              <a:buFont typeface="Wingdings" charset="0"/>
              <a:buNone/>
              <a:defRPr/>
            </a:pPr>
            <a:endParaRPr lang="en-GB" sz="1300">
              <a:solidFill>
                <a:srgbClr val="000000"/>
              </a:solidFill>
              <a:latin typeface="Times New Roman" charset="0"/>
              <a:cs typeface="Arial" charset="0"/>
            </a:endParaRPr>
          </a:p>
        </p:txBody>
      </p:sp>
      <p:sp>
        <p:nvSpPr>
          <p:cNvPr id="323588" name="Text Box 4"/>
          <p:cNvSpPr txBox="1">
            <a:spLocks noChangeArrowheads="1"/>
          </p:cNvSpPr>
          <p:nvPr/>
        </p:nvSpPr>
        <p:spPr bwMode="auto">
          <a:xfrm>
            <a:off x="0" y="0"/>
            <a:ext cx="2974975"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eaLnBrk="1">
              <a:lnSpc>
                <a:spcPct val="86000"/>
              </a:lnSpc>
              <a:buClr>
                <a:srgbClr val="000000"/>
              </a:buClr>
              <a:buSzPct val="45000"/>
              <a:buFont typeface="Wingdings" charset="0"/>
              <a:buNone/>
              <a:defRPr/>
            </a:pPr>
            <a:endParaRPr lang="en-GB" sz="1300">
              <a:solidFill>
                <a:srgbClr val="000000"/>
              </a:solidFill>
              <a:latin typeface="Times New Roman" charset="0"/>
              <a:cs typeface="Arial" charset="0"/>
            </a:endParaRPr>
          </a:p>
        </p:txBody>
      </p:sp>
      <p:sp>
        <p:nvSpPr>
          <p:cNvPr id="323589" name="Text Box 5"/>
          <p:cNvSpPr txBox="1">
            <a:spLocks noChangeArrowheads="1"/>
          </p:cNvSpPr>
          <p:nvPr/>
        </p:nvSpPr>
        <p:spPr bwMode="auto">
          <a:xfrm>
            <a:off x="3881438" y="0"/>
            <a:ext cx="2974975"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algn="r" eaLnBrk="1">
              <a:lnSpc>
                <a:spcPct val="86000"/>
              </a:lnSpc>
              <a:buClr>
                <a:srgbClr val="000000"/>
              </a:buClr>
              <a:buSzPct val="45000"/>
              <a:buFont typeface="Wingdings" charset="0"/>
              <a:buNone/>
              <a:defRPr/>
            </a:pPr>
            <a:endParaRPr lang="en-GB" sz="1300">
              <a:solidFill>
                <a:srgbClr val="000000"/>
              </a:solidFill>
              <a:latin typeface="Times New Roman" charset="0"/>
              <a:cs typeface="Arial" charset="0"/>
            </a:endParaRPr>
          </a:p>
        </p:txBody>
      </p:sp>
      <p:sp>
        <p:nvSpPr>
          <p:cNvPr id="323590" name="Text Box 6"/>
          <p:cNvSpPr txBox="1">
            <a:spLocks noChangeArrowheads="1"/>
          </p:cNvSpPr>
          <p:nvPr/>
        </p:nvSpPr>
        <p:spPr bwMode="auto">
          <a:xfrm>
            <a:off x="1209675" y="685800"/>
            <a:ext cx="4438650"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23591" name="Text Box 7"/>
          <p:cNvSpPr txBox="1">
            <a:spLocks noGrp="1" noChangeArrowheads="1"/>
          </p:cNvSpPr>
          <p:nvPr>
            <p:ph type="body"/>
          </p:nvPr>
        </p:nvSpPr>
        <p:spPr>
          <a:xfrm>
            <a:off x="685800" y="4341813"/>
            <a:ext cx="5486400" cy="4122737"/>
          </a:xfrm>
          <a:solidFill>
            <a:srgbClr val="FFFFFF"/>
          </a:solidFill>
          <a:ln w="9360">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defTabSz="457200">
              <a:defRPr sz="1200">
                <a:solidFill>
                  <a:schemeClr val="tx1"/>
                </a:solidFill>
                <a:latin typeface="Arial" charset="0"/>
                <a:ea typeface="ＭＳ Ｐゴシック" charset="0"/>
                <a:cs typeface="ＭＳ Ｐゴシック" charset="0"/>
              </a:defRPr>
            </a:lvl1pPr>
            <a:lvl2pPr marL="742950" indent="-285750" defTabSz="457200">
              <a:defRPr sz="1200">
                <a:solidFill>
                  <a:schemeClr val="tx1"/>
                </a:solidFill>
                <a:latin typeface="Arial" charset="0"/>
                <a:ea typeface="ＭＳ Ｐゴシック" charset="0"/>
              </a:defRPr>
            </a:lvl2pPr>
            <a:lvl3pPr marL="1143000" indent="-228600" defTabSz="457200">
              <a:defRPr sz="1200">
                <a:solidFill>
                  <a:schemeClr val="tx1"/>
                </a:solidFill>
                <a:latin typeface="Arial" charset="0"/>
                <a:ea typeface="ＭＳ Ｐゴシック" charset="0"/>
              </a:defRPr>
            </a:lvl3pPr>
            <a:lvl4pPr marL="1600200" indent="-228600" defTabSz="457200">
              <a:defRPr sz="1200">
                <a:solidFill>
                  <a:schemeClr val="tx1"/>
                </a:solidFill>
                <a:latin typeface="Arial" charset="0"/>
                <a:ea typeface="ＭＳ Ｐゴシック" charset="0"/>
              </a:defRPr>
            </a:lvl4pPr>
            <a:lvl5pPr marL="2057400" indent="-228600" defTabSz="457200">
              <a:defRPr sz="1200">
                <a:solidFill>
                  <a:schemeClr val="tx1"/>
                </a:solidFill>
                <a:latin typeface="Arial" charset="0"/>
                <a:ea typeface="ＭＳ Ｐゴシック" charset="0"/>
              </a:defRPr>
            </a:lvl5pPr>
            <a:lvl6pPr marL="2514600" indent="-228600" fontAlgn="base">
              <a:spcBef>
                <a:spcPct val="30000"/>
              </a:spcBef>
              <a:spcAft>
                <a:spcPct val="0"/>
              </a:spcAft>
              <a:defRPr sz="1200">
                <a:solidFill>
                  <a:schemeClr val="tx1"/>
                </a:solidFill>
                <a:latin typeface="Arial" charset="0"/>
                <a:ea typeface="ＭＳ Ｐゴシック" charset="0"/>
              </a:defRPr>
            </a:lvl6pPr>
            <a:lvl7pPr marL="2971800" indent="-228600" fontAlgn="base">
              <a:spcBef>
                <a:spcPct val="30000"/>
              </a:spcBef>
              <a:spcAft>
                <a:spcPct val="0"/>
              </a:spcAft>
              <a:defRPr sz="1200">
                <a:solidFill>
                  <a:schemeClr val="tx1"/>
                </a:solidFill>
                <a:latin typeface="Arial" charset="0"/>
                <a:ea typeface="ＭＳ Ｐゴシック" charset="0"/>
              </a:defRPr>
            </a:lvl7pPr>
            <a:lvl8pPr marL="3429000" indent="-228600" fontAlgn="base">
              <a:spcBef>
                <a:spcPct val="30000"/>
              </a:spcBef>
              <a:spcAft>
                <a:spcPct val="0"/>
              </a:spcAft>
              <a:defRPr sz="1200">
                <a:solidFill>
                  <a:schemeClr val="tx1"/>
                </a:solidFill>
                <a:latin typeface="Arial" charset="0"/>
                <a:ea typeface="ＭＳ Ｐゴシック" charset="0"/>
              </a:defRPr>
            </a:lvl8pPr>
            <a:lvl9pPr marL="3886200" indent="-228600" fontAlgn="base">
              <a:spcBef>
                <a:spcPct val="30000"/>
              </a:spcBef>
              <a:spcAft>
                <a:spcPct val="0"/>
              </a:spcAft>
              <a:defRPr sz="1200">
                <a:solidFill>
                  <a:schemeClr val="tx1"/>
                </a:solidFill>
                <a:latin typeface="Arial" charset="0"/>
                <a:ea typeface="ＭＳ Ｐゴシック" charset="0"/>
              </a:defRPr>
            </a:lvl9pPr>
          </a:lstStyle>
          <a:p>
            <a:pPr eaLnBrk="1" hangingPunct="1">
              <a:defRPr/>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464FCE3-D6B3-FC42-AB62-AB708A46C41E}" type="slidenum">
              <a:rPr lang="en-US" sz="1200"/>
              <a:pPr/>
              <a:t>12</a:t>
            </a:fld>
            <a:endParaRPr lang="en-US" sz="1200"/>
          </a:p>
        </p:txBody>
      </p:sp>
      <p:sp>
        <p:nvSpPr>
          <p:cNvPr id="67586" name="Text Box 2"/>
          <p:cNvSpPr txBox="1">
            <a:spLocks noChangeArrowheads="1"/>
          </p:cNvSpPr>
          <p:nvPr/>
        </p:nvSpPr>
        <p:spPr bwMode="auto">
          <a:xfrm>
            <a:off x="3429000" y="7897813"/>
            <a:ext cx="2622550" cy="4143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0766" tIns="41998" rIns="80766" bIns="41998" anchor="b"/>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algn="r" eaLnBrk="1">
              <a:lnSpc>
                <a:spcPct val="87000"/>
              </a:lnSpc>
              <a:buClr>
                <a:srgbClr val="000000"/>
              </a:buClr>
              <a:buSzPct val="45000"/>
              <a:buFont typeface="Wingdings" charset="0"/>
              <a:buNone/>
              <a:defRPr/>
            </a:pPr>
            <a:fld id="{3D1D9E17-D5BE-604A-8D44-4C90451D2646}" type="slidenum">
              <a:rPr lang="en-GB" sz="1100" smtClean="0">
                <a:solidFill>
                  <a:srgbClr val="000000"/>
                </a:solidFill>
                <a:cs typeface="Arial" charset="0"/>
              </a:rPr>
              <a:pPr algn="r" eaLnBrk="1">
                <a:lnSpc>
                  <a:spcPct val="87000"/>
                </a:lnSpc>
                <a:buClr>
                  <a:srgbClr val="000000"/>
                </a:buClr>
                <a:buSzPct val="45000"/>
                <a:buFont typeface="Wingdings" charset="0"/>
                <a:buNone/>
                <a:defRPr/>
              </a:pPr>
              <a:t>12</a:t>
            </a:fld>
            <a:endParaRPr lang="en-GB" sz="1100">
              <a:solidFill>
                <a:srgbClr val="000000"/>
              </a:solidFill>
              <a:cs typeface="Arial" charset="0"/>
            </a:endParaRPr>
          </a:p>
        </p:txBody>
      </p:sp>
      <p:sp>
        <p:nvSpPr>
          <p:cNvPr id="67587" name="Text Box 3"/>
          <p:cNvSpPr txBox="1">
            <a:spLocks noChangeArrowheads="1"/>
          </p:cNvSpPr>
          <p:nvPr/>
        </p:nvSpPr>
        <p:spPr bwMode="auto">
          <a:xfrm>
            <a:off x="0" y="7897813"/>
            <a:ext cx="2622550" cy="4143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0766" tIns="41998" rIns="80766" bIns="41998" anchor="b"/>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eaLnBrk="1">
              <a:lnSpc>
                <a:spcPct val="87000"/>
              </a:lnSpc>
              <a:buClr>
                <a:srgbClr val="000000"/>
              </a:buClr>
              <a:buSzPct val="45000"/>
              <a:buFont typeface="Wingdings" charset="0"/>
              <a:buNone/>
              <a:defRPr/>
            </a:pPr>
            <a:endParaRPr lang="en-GB" sz="1100">
              <a:solidFill>
                <a:srgbClr val="000000"/>
              </a:solidFill>
              <a:cs typeface="Arial" charset="0"/>
            </a:endParaRPr>
          </a:p>
        </p:txBody>
      </p:sp>
      <p:sp>
        <p:nvSpPr>
          <p:cNvPr id="67588" name="Text Box 4"/>
          <p:cNvSpPr txBox="1">
            <a:spLocks noChangeArrowheads="1"/>
          </p:cNvSpPr>
          <p:nvPr/>
        </p:nvSpPr>
        <p:spPr bwMode="auto">
          <a:xfrm>
            <a:off x="0" y="0"/>
            <a:ext cx="2622550" cy="4159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0766" tIns="41998" rIns="80766" bIns="41998"/>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eaLnBrk="1">
              <a:lnSpc>
                <a:spcPct val="87000"/>
              </a:lnSpc>
              <a:buClr>
                <a:srgbClr val="000000"/>
              </a:buClr>
              <a:buSzPct val="45000"/>
              <a:buFont typeface="Wingdings" charset="0"/>
              <a:buNone/>
              <a:defRPr/>
            </a:pPr>
            <a:endParaRPr lang="en-GB" sz="1100">
              <a:solidFill>
                <a:srgbClr val="000000"/>
              </a:solidFill>
              <a:cs typeface="Arial" charset="0"/>
            </a:endParaRPr>
          </a:p>
        </p:txBody>
      </p:sp>
      <p:sp>
        <p:nvSpPr>
          <p:cNvPr id="67589" name="Text Box 5"/>
          <p:cNvSpPr txBox="1">
            <a:spLocks noChangeArrowheads="1"/>
          </p:cNvSpPr>
          <p:nvPr/>
        </p:nvSpPr>
        <p:spPr bwMode="auto">
          <a:xfrm>
            <a:off x="3429000" y="0"/>
            <a:ext cx="2622550" cy="4159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0766" tIns="41998" rIns="80766" bIns="41998"/>
          <a:lstStyle>
            <a:lvl1pPr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cs typeface="ＭＳ Ｐゴシック" charset="0"/>
              </a:defRPr>
            </a:lvl1pPr>
            <a:lvl2pPr marL="385763"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2pPr>
            <a:lvl3pPr marL="57943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3pPr>
            <a:lvl4pPr marL="773113" indent="-192088"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4pPr>
            <a:lvl5pPr marL="966788" indent="-193675" defTabSz="409575">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5pPr>
            <a:lvl6pPr marL="14239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6pPr>
            <a:lvl7pPr marL="18811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7pPr>
            <a:lvl8pPr marL="23383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8pPr>
            <a:lvl9pPr marL="2795588" indent="-193675" defTabSz="409575" eaLnBrk="0" fontAlgn="base" hangingPunct="0">
              <a:spcBef>
                <a:spcPct val="0"/>
              </a:spcBef>
              <a:spcAft>
                <a:spcPct val="0"/>
              </a:spcAft>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defRPr sz="2400">
                <a:solidFill>
                  <a:schemeClr val="tx1"/>
                </a:solidFill>
                <a:latin typeface="Arial" charset="0"/>
                <a:ea typeface="ＭＳ Ｐゴシック" charset="0"/>
              </a:defRPr>
            </a:lvl9pPr>
          </a:lstStyle>
          <a:p>
            <a:pPr algn="r" eaLnBrk="1">
              <a:lnSpc>
                <a:spcPct val="87000"/>
              </a:lnSpc>
              <a:buClr>
                <a:srgbClr val="000000"/>
              </a:buClr>
              <a:buSzPct val="45000"/>
              <a:buFont typeface="Wingdings" charset="0"/>
              <a:buNone/>
              <a:defRPr/>
            </a:pPr>
            <a:endParaRPr lang="en-GB" sz="1100">
              <a:solidFill>
                <a:srgbClr val="000000"/>
              </a:solidFill>
              <a:cs typeface="Arial" charset="0"/>
            </a:endParaRPr>
          </a:p>
        </p:txBody>
      </p:sp>
      <p:sp>
        <p:nvSpPr>
          <p:cNvPr id="67590" name="Text Box 6"/>
          <p:cNvSpPr txBox="1">
            <a:spLocks noChangeArrowheads="1"/>
          </p:cNvSpPr>
          <p:nvPr/>
        </p:nvSpPr>
        <p:spPr bwMode="auto">
          <a:xfrm>
            <a:off x="1008063" y="630238"/>
            <a:ext cx="4033837" cy="3117850"/>
          </a:xfrm>
          <a:prstGeom prst="rect">
            <a:avLst/>
          </a:prstGeom>
          <a:solidFill>
            <a:srgbClr val="FFFFFF"/>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7591" name="Text Box 7"/>
          <p:cNvSpPr txBox="1">
            <a:spLocks noGrp="1" noChangeArrowheads="1"/>
          </p:cNvSpPr>
          <p:nvPr>
            <p:ph type="body"/>
          </p:nvPr>
        </p:nvSpPr>
        <p:spPr>
          <a:xfrm>
            <a:off x="685800" y="4341813"/>
            <a:ext cx="5486400" cy="4114800"/>
          </a:xfr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cs typeface="ＭＳ Ｐゴシック" charset="0"/>
              </a:defRPr>
            </a:lvl1pPr>
            <a:lvl2pPr marL="742950" indent="-28575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2pPr>
            <a:lvl3pPr marL="11430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3pPr>
            <a:lvl4pPr marL="16002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4pPr>
            <a:lvl5pPr marL="20574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5pPr>
            <a:lvl6pPr marL="2514600" indent="-228600" fontAlgn="base">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6pPr>
            <a:lvl7pPr marL="2971800" indent="-228600" fontAlgn="base">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7pPr>
            <a:lvl8pPr marL="3429000" indent="-228600" fontAlgn="base">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8pPr>
            <a:lvl9pPr marL="3886200" indent="-228600" fontAlgn="base">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Arial" charset="0"/>
                <a:ea typeface="ＭＳ Ｐゴシック" charset="0"/>
              </a:defRPr>
            </a:lvl9pPr>
          </a:lstStyle>
          <a:p>
            <a:pPr eaLnBrk="1" hangingPunct="1">
              <a:lnSpc>
                <a:spcPct val="93000"/>
              </a:lnSpc>
              <a:spcBef>
                <a:spcPts val="450"/>
              </a:spcBef>
              <a:defRPr/>
            </a:pPr>
            <a:r>
              <a:rPr lang="en-GB" sz="2000">
                <a:cs typeface="Arial" charset="0"/>
              </a:rPr>
              <a:t>1. 2 classes of MC: easy, moderate-to-difficult</a:t>
            </a:r>
          </a:p>
          <a:p>
            <a:pPr eaLnBrk="1" hangingPunct="1">
              <a:lnSpc>
                <a:spcPct val="93000"/>
              </a:lnSpc>
              <a:spcBef>
                <a:spcPts val="450"/>
              </a:spcBef>
              <a:defRPr/>
            </a:pPr>
            <a:r>
              <a:rPr lang="en-GB" sz="2000">
                <a:cs typeface="Arial" charset="0"/>
              </a:rPr>
              <a:t>2. true alignment</a:t>
            </a:r>
          </a:p>
          <a:p>
            <a:pPr eaLnBrk="1" hangingPunct="1">
              <a:lnSpc>
                <a:spcPct val="93000"/>
              </a:lnSpc>
              <a:spcBef>
                <a:spcPts val="450"/>
              </a:spcBef>
              <a:defRPr/>
            </a:pPr>
            <a:r>
              <a:rPr lang="en-GB" sz="2000">
                <a:cs typeface="Arial" charset="0"/>
              </a:rPr>
              <a:t>3. 2 classes: ClustalW, everything else</a:t>
            </a:r>
          </a:p>
          <a:p>
            <a:pPr eaLnBrk="1" hangingPunct="1">
              <a:lnSpc>
                <a:spcPct val="93000"/>
              </a:lnSpc>
              <a:spcBef>
                <a:spcPts val="450"/>
              </a:spcBef>
              <a:defRPr/>
            </a:pPr>
            <a:endParaRPr lang="en-GB" sz="2000">
              <a:cs typeface="Arial" charset="0"/>
            </a:endParaRPr>
          </a:p>
          <a:p>
            <a:pPr eaLnBrk="1" hangingPunct="1">
              <a:lnSpc>
                <a:spcPct val="93000"/>
              </a:lnSpc>
              <a:spcBef>
                <a:spcPts val="450"/>
              </a:spcBef>
              <a:defRPr/>
            </a:pPr>
            <a:r>
              <a:rPr lang="en-GB" sz="2000">
                <a:cs typeface="Arial" charset="0"/>
              </a:rPr>
              <a:t>Alignment error, measured this way, isn't a perfect predictor of tree error, measured this way.</a:t>
            </a:r>
          </a:p>
        </p:txBody>
      </p:sp>
      <p:sp>
        <p:nvSpPr>
          <p:cNvPr id="67592" name="Text Box 8"/>
          <p:cNvSpPr txBox="1">
            <a:spLocks noGrp="1" noRot="1" noChangeAspect="1" noChangeArrowheads="1" noTextEdit="1"/>
          </p:cNvSpPr>
          <p:nvPr>
            <p:ph type="sldImg" idx="1"/>
          </p:nvPr>
        </p:nvSpPr>
        <p:spPr>
          <a:xfrm>
            <a:off x="1143000" y="693738"/>
            <a:ext cx="4570413" cy="3427412"/>
          </a:xfrm>
          <a:solidFill>
            <a:srgbClr val="FFFFFF"/>
          </a:solidFill>
          <a:ln/>
          <a:extLst>
            <a:ext uri="{FAA26D3D-D897-4be2-8F04-BA451C77F1D7}">
              <ma14:placeholderFlag xmlns="" xmlns:ma14="http://schemas.microsoft.com/office/mac/drawingml/2011/main" val="1"/>
            </a:ext>
          </a:extLs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620529E-7C2F-8844-B41B-4975EA59A8CB}" type="slidenum">
              <a:rPr lang="en-US" sz="1200"/>
              <a:pPr/>
              <a:t>13</a:t>
            </a:fld>
            <a:endParaRPr lang="en-US" sz="1200"/>
          </a:p>
        </p:txBody>
      </p:sp>
      <p:sp>
        <p:nvSpPr>
          <p:cNvPr id="422914"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422915" name="Rectangle 3"/>
          <p:cNvSpPr>
            <a:spLocks noGrp="1" noChangeArrowheads="1"/>
          </p:cNvSpPr>
          <p:nvPr>
            <p:ph type="body" idx="1"/>
          </p:nvPr>
        </p:nvSpPr>
        <p:spPr>
          <a:xfrm>
            <a:off x="685800" y="4343400"/>
            <a:ext cx="5486400" cy="4114800"/>
          </a:xfr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txBody>
          <a:bodyPr/>
          <a:lstStyle/>
          <a:p>
            <a:pPr marL="47625" eaLnBrk="1" hangingPunct="1">
              <a:spcBef>
                <a:spcPts val="463"/>
              </a:spcBef>
              <a:defRPr/>
            </a:pPr>
            <a:r>
              <a:rPr lang="en-US" dirty="0">
                <a:solidFill>
                  <a:srgbClr val="000000"/>
                </a:solidFill>
                <a:latin typeface="Times" charset="0"/>
                <a:cs typeface="Times" charset="0"/>
                <a:sym typeface="Times" charset="0"/>
              </a:rPr>
              <a:t>Comment on subset size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B7D69B-BBE4-8F48-97D2-904DC7F14590}" type="slidenum">
              <a:rPr lang="en-US"/>
              <a:pPr/>
              <a:t>14</a:t>
            </a:fld>
            <a:endParaRPr lang="en-US"/>
          </a:p>
        </p:txBody>
      </p:sp>
      <p:sp>
        <p:nvSpPr>
          <p:cNvPr id="1024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024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daecd15f50_0_22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1" name="Google Shape;751;gdaecd15f50_0_22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62746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daecd15f50_0_24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2" name="Google Shape;762;gdaecd15f50_0_249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81708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EA66021-A087-AC44-99FA-E7DDCD9616C7}" type="datetimeFigureOut">
              <a:rPr lang="en-US" smtClean="0"/>
              <a:t>6/21/21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1261A-707E-A946-9A16-8EB263176B53}" type="slidenum">
              <a:rPr lang="en-US" smtClean="0"/>
              <a:t>‹#›</a:t>
            </a:fld>
            <a:endParaRPr lang="en-US"/>
          </a:p>
        </p:txBody>
      </p:sp>
    </p:spTree>
    <p:extLst>
      <p:ext uri="{BB962C8B-B14F-4D97-AF65-F5344CB8AC3E}">
        <p14:creationId xmlns:p14="http://schemas.microsoft.com/office/powerpoint/2010/main" val="1647415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A66021-A087-AC44-99FA-E7DDCD9616C7}" type="datetimeFigureOut">
              <a:rPr lang="en-US" smtClean="0"/>
              <a:t>6/21/21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1261A-707E-A946-9A16-8EB263176B53}" type="slidenum">
              <a:rPr lang="en-US" smtClean="0"/>
              <a:t>‹#›</a:t>
            </a:fld>
            <a:endParaRPr lang="en-US"/>
          </a:p>
        </p:txBody>
      </p:sp>
    </p:spTree>
    <p:extLst>
      <p:ext uri="{BB962C8B-B14F-4D97-AF65-F5344CB8AC3E}">
        <p14:creationId xmlns:p14="http://schemas.microsoft.com/office/powerpoint/2010/main" val="3998476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A66021-A087-AC44-99FA-E7DDCD9616C7}" type="datetimeFigureOut">
              <a:rPr lang="en-US" smtClean="0"/>
              <a:t>6/21/21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1261A-707E-A946-9A16-8EB263176B53}" type="slidenum">
              <a:rPr lang="en-US" smtClean="0"/>
              <a:t>‹#›</a:t>
            </a:fld>
            <a:endParaRPr lang="en-US"/>
          </a:p>
        </p:txBody>
      </p:sp>
    </p:spTree>
    <p:extLst>
      <p:ext uri="{BB962C8B-B14F-4D97-AF65-F5344CB8AC3E}">
        <p14:creationId xmlns:p14="http://schemas.microsoft.com/office/powerpoint/2010/main" val="3189523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F7CB8C0A-3026-CD4C-8DBB-FF24A980D8F9}" type="slidenum">
              <a:rPr lang="en-US"/>
              <a:pPr/>
              <a:t>‹#›</a:t>
            </a:fld>
            <a:endParaRPr lang="en-US"/>
          </a:p>
        </p:txBody>
      </p:sp>
    </p:spTree>
    <p:extLst>
      <p:ext uri="{BB962C8B-B14F-4D97-AF65-F5344CB8AC3E}">
        <p14:creationId xmlns:p14="http://schemas.microsoft.com/office/powerpoint/2010/main" val="755843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A66021-A087-AC44-99FA-E7DDCD9616C7}" type="datetimeFigureOut">
              <a:rPr lang="en-US" smtClean="0"/>
              <a:t>6/21/21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1261A-707E-A946-9A16-8EB263176B53}" type="slidenum">
              <a:rPr lang="en-US" smtClean="0"/>
              <a:t>‹#›</a:t>
            </a:fld>
            <a:endParaRPr lang="en-US"/>
          </a:p>
        </p:txBody>
      </p:sp>
    </p:spTree>
    <p:extLst>
      <p:ext uri="{BB962C8B-B14F-4D97-AF65-F5344CB8AC3E}">
        <p14:creationId xmlns:p14="http://schemas.microsoft.com/office/powerpoint/2010/main" val="830886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A66021-A087-AC44-99FA-E7DDCD9616C7}" type="datetimeFigureOut">
              <a:rPr lang="en-US" smtClean="0"/>
              <a:t>6/21/21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1261A-707E-A946-9A16-8EB263176B53}" type="slidenum">
              <a:rPr lang="en-US" smtClean="0"/>
              <a:t>‹#›</a:t>
            </a:fld>
            <a:endParaRPr lang="en-US"/>
          </a:p>
        </p:txBody>
      </p:sp>
    </p:spTree>
    <p:extLst>
      <p:ext uri="{BB962C8B-B14F-4D97-AF65-F5344CB8AC3E}">
        <p14:creationId xmlns:p14="http://schemas.microsoft.com/office/powerpoint/2010/main" val="2418117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A66021-A087-AC44-99FA-E7DDCD9616C7}" type="datetimeFigureOut">
              <a:rPr lang="en-US" smtClean="0"/>
              <a:t>6/21/21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1261A-707E-A946-9A16-8EB263176B53}" type="slidenum">
              <a:rPr lang="en-US" smtClean="0"/>
              <a:t>‹#›</a:t>
            </a:fld>
            <a:endParaRPr lang="en-US"/>
          </a:p>
        </p:txBody>
      </p:sp>
    </p:spTree>
    <p:extLst>
      <p:ext uri="{BB962C8B-B14F-4D97-AF65-F5344CB8AC3E}">
        <p14:creationId xmlns:p14="http://schemas.microsoft.com/office/powerpoint/2010/main" val="54042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A66021-A087-AC44-99FA-E7DDCD9616C7}" type="datetimeFigureOut">
              <a:rPr lang="en-US" smtClean="0"/>
              <a:t>6/21/21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51261A-707E-A946-9A16-8EB263176B53}" type="slidenum">
              <a:rPr lang="en-US" smtClean="0"/>
              <a:t>‹#›</a:t>
            </a:fld>
            <a:endParaRPr lang="en-US"/>
          </a:p>
        </p:txBody>
      </p:sp>
    </p:spTree>
    <p:extLst>
      <p:ext uri="{BB962C8B-B14F-4D97-AF65-F5344CB8AC3E}">
        <p14:creationId xmlns:p14="http://schemas.microsoft.com/office/powerpoint/2010/main" val="3025116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A66021-A087-AC44-99FA-E7DDCD9616C7}" type="datetimeFigureOut">
              <a:rPr lang="en-US" smtClean="0"/>
              <a:t>6/21/21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51261A-707E-A946-9A16-8EB263176B53}" type="slidenum">
              <a:rPr lang="en-US" smtClean="0"/>
              <a:t>‹#›</a:t>
            </a:fld>
            <a:endParaRPr lang="en-US"/>
          </a:p>
        </p:txBody>
      </p:sp>
    </p:spTree>
    <p:extLst>
      <p:ext uri="{BB962C8B-B14F-4D97-AF65-F5344CB8AC3E}">
        <p14:creationId xmlns:p14="http://schemas.microsoft.com/office/powerpoint/2010/main" val="2076890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A66021-A087-AC44-99FA-E7DDCD9616C7}" type="datetimeFigureOut">
              <a:rPr lang="en-US" smtClean="0"/>
              <a:t>6/21/21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51261A-707E-A946-9A16-8EB263176B53}" type="slidenum">
              <a:rPr lang="en-US" smtClean="0"/>
              <a:t>‹#›</a:t>
            </a:fld>
            <a:endParaRPr lang="en-US"/>
          </a:p>
        </p:txBody>
      </p:sp>
    </p:spTree>
    <p:extLst>
      <p:ext uri="{BB962C8B-B14F-4D97-AF65-F5344CB8AC3E}">
        <p14:creationId xmlns:p14="http://schemas.microsoft.com/office/powerpoint/2010/main" val="3087964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A66021-A087-AC44-99FA-E7DDCD9616C7}" type="datetimeFigureOut">
              <a:rPr lang="en-US" smtClean="0"/>
              <a:t>6/21/21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1261A-707E-A946-9A16-8EB263176B53}" type="slidenum">
              <a:rPr lang="en-US" smtClean="0"/>
              <a:t>‹#›</a:t>
            </a:fld>
            <a:endParaRPr lang="en-US"/>
          </a:p>
        </p:txBody>
      </p:sp>
    </p:spTree>
    <p:extLst>
      <p:ext uri="{BB962C8B-B14F-4D97-AF65-F5344CB8AC3E}">
        <p14:creationId xmlns:p14="http://schemas.microsoft.com/office/powerpoint/2010/main" val="1724663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A66021-A087-AC44-99FA-E7DDCD9616C7}" type="datetimeFigureOut">
              <a:rPr lang="en-US" smtClean="0"/>
              <a:t>6/21/21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1261A-707E-A946-9A16-8EB263176B53}" type="slidenum">
              <a:rPr lang="en-US" smtClean="0"/>
              <a:t>‹#›</a:t>
            </a:fld>
            <a:endParaRPr lang="en-US"/>
          </a:p>
        </p:txBody>
      </p:sp>
    </p:spTree>
    <p:extLst>
      <p:ext uri="{BB962C8B-B14F-4D97-AF65-F5344CB8AC3E}">
        <p14:creationId xmlns:p14="http://schemas.microsoft.com/office/powerpoint/2010/main" val="63217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A66021-A087-AC44-99FA-E7DDCD9616C7}" type="datetimeFigureOut">
              <a:rPr lang="en-US" smtClean="0"/>
              <a:t>6/21/21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1261A-707E-A946-9A16-8EB263176B53}" type="slidenum">
              <a:rPr lang="en-US" smtClean="0"/>
              <a:t>‹#›</a:t>
            </a:fld>
            <a:endParaRPr lang="en-US"/>
          </a:p>
        </p:txBody>
      </p:sp>
    </p:spTree>
    <p:extLst>
      <p:ext uri="{BB962C8B-B14F-4D97-AF65-F5344CB8AC3E}">
        <p14:creationId xmlns:p14="http://schemas.microsoft.com/office/powerpoint/2010/main" val="1826378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bali-phy.org/README.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s://github.com/smirarab/" TargetMode="External"/><Relationship Id="rId7"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hyperlink" Target="http://tandy.cs.illinois.edu/MSAproject.html" TargetMode="External"/><Relationship Id="rId5" Type="http://schemas.openxmlformats.org/officeDocument/2006/relationships/hyperlink" Target="https://github.com/vlasmirnov/MAGUS" TargetMode="External"/><Relationship Id="rId10" Type="http://schemas.openxmlformats.org/officeDocument/2006/relationships/image" Target="../media/image21.jpg"/><Relationship Id="rId4" Type="http://schemas.openxmlformats.org/officeDocument/2006/relationships/hyperlink" Target="http://github.com/MGNute/pasta" TargetMode="External"/><Relationship Id="rId9" Type="http://schemas.openxmlformats.org/officeDocument/2006/relationships/image" Target="../media/image2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nul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nul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nul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nul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nul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t>Multiple Sequence Alignment</a:t>
            </a:r>
          </a:p>
        </p:txBody>
      </p:sp>
      <p:sp>
        <p:nvSpPr>
          <p:cNvPr id="3" name="Subtitle 2"/>
          <p:cNvSpPr>
            <a:spLocks noGrp="1"/>
          </p:cNvSpPr>
          <p:nvPr>
            <p:ph type="subTitle" idx="1"/>
          </p:nvPr>
        </p:nvSpPr>
        <p:spPr>
          <a:xfrm>
            <a:off x="743135" y="3886200"/>
            <a:ext cx="7924609" cy="1752600"/>
          </a:xfrm>
        </p:spPr>
        <p:txBody>
          <a:bodyPr>
            <a:normAutofit fontScale="85000" lnSpcReduction="20000"/>
          </a:bodyPr>
          <a:lstStyle/>
          <a:p>
            <a:r>
              <a:rPr lang="en-US" dirty="0"/>
              <a:t>Tandy Warnow</a:t>
            </a:r>
          </a:p>
          <a:p>
            <a:r>
              <a:rPr lang="en-US" dirty="0"/>
              <a:t>Grainger Distinguished Chair in Engineering</a:t>
            </a:r>
          </a:p>
          <a:p>
            <a:r>
              <a:rPr lang="en-US" dirty="0"/>
              <a:t>The University of Illinois at Urbana-Champaign</a:t>
            </a:r>
          </a:p>
          <a:p>
            <a:r>
              <a:rPr lang="en-US" dirty="0"/>
              <a:t>http://</a:t>
            </a:r>
            <a:r>
              <a:rPr lang="en-US" dirty="0" err="1"/>
              <a:t>tandy.cs.illinois.edu</a:t>
            </a:r>
            <a:endParaRPr lang="en-US" dirty="0"/>
          </a:p>
        </p:txBody>
      </p:sp>
    </p:spTree>
    <p:extLst>
      <p:ext uri="{BB962C8B-B14F-4D97-AF65-F5344CB8AC3E}">
        <p14:creationId xmlns:p14="http://schemas.microsoft.com/office/powerpoint/2010/main" val="2917338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274638" y="217488"/>
            <a:ext cx="8594725" cy="982662"/>
          </a:xfrm>
        </p:spPr>
        <p:txBody>
          <a:bodyPr rIns="34290"/>
          <a:lstStyle/>
          <a:p>
            <a:pPr eaLnBrk="1" hangingPunct="1"/>
            <a:r>
              <a:rPr lang="en-US">
                <a:latin typeface="Arial" charset="0"/>
                <a:ea typeface="ＭＳ Ｐゴシック" charset="0"/>
                <a:cs typeface="ＭＳ Ｐゴシック" charset="0"/>
              </a:rPr>
              <a:t>Simulation Studies</a:t>
            </a:r>
          </a:p>
        </p:txBody>
      </p:sp>
      <p:sp>
        <p:nvSpPr>
          <p:cNvPr id="316419" name="Rectangle 3"/>
          <p:cNvSpPr>
            <a:spLocks/>
          </p:cNvSpPr>
          <p:nvPr/>
        </p:nvSpPr>
        <p:spPr bwMode="auto">
          <a:xfrm>
            <a:off x="6137275" y="3497263"/>
            <a:ext cx="2584450" cy="1795462"/>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nvGrpSpPr>
          <p:cNvPr id="58371" name="Group 4"/>
          <p:cNvGrpSpPr>
            <a:grpSpLocks/>
          </p:cNvGrpSpPr>
          <p:nvPr/>
        </p:nvGrpSpPr>
        <p:grpSpPr bwMode="auto">
          <a:xfrm>
            <a:off x="1030288" y="4308475"/>
            <a:ext cx="1417637" cy="1017588"/>
            <a:chOff x="0" y="0"/>
            <a:chExt cx="991" cy="712"/>
          </a:xfrm>
        </p:grpSpPr>
        <p:grpSp>
          <p:nvGrpSpPr>
            <p:cNvPr id="58395" name="Group 5"/>
            <p:cNvGrpSpPr>
              <a:grpSpLocks/>
            </p:cNvGrpSpPr>
            <p:nvPr/>
          </p:nvGrpSpPr>
          <p:grpSpPr bwMode="auto">
            <a:xfrm>
              <a:off x="185" y="153"/>
              <a:ext cx="600" cy="392"/>
              <a:chOff x="0" y="0"/>
              <a:chExt cx="599" cy="391"/>
            </a:xfrm>
          </p:grpSpPr>
          <p:sp>
            <p:nvSpPr>
              <p:cNvPr id="58400" name="Line 6"/>
              <p:cNvSpPr>
                <a:spLocks noChangeShapeType="1"/>
              </p:cNvSpPr>
              <p:nvPr/>
            </p:nvSpPr>
            <p:spPr bwMode="auto">
              <a:xfrm>
                <a:off x="169" y="197"/>
                <a:ext cx="258"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58401" name="Line 7"/>
              <p:cNvSpPr>
                <a:spLocks noChangeShapeType="1"/>
              </p:cNvSpPr>
              <p:nvPr/>
            </p:nvSpPr>
            <p:spPr bwMode="auto">
              <a:xfrm rot="10800000" flipH="1">
                <a:off x="421" y="0"/>
                <a:ext cx="188" cy="187"/>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58402" name="Line 8"/>
              <p:cNvSpPr>
                <a:spLocks noChangeShapeType="1"/>
              </p:cNvSpPr>
              <p:nvPr/>
            </p:nvSpPr>
            <p:spPr bwMode="auto">
              <a:xfrm rot="10800000" flipH="1">
                <a:off x="0" y="194"/>
                <a:ext cx="187" cy="188"/>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58403" name="Line 9"/>
              <p:cNvSpPr>
                <a:spLocks noChangeShapeType="1"/>
              </p:cNvSpPr>
              <p:nvPr/>
            </p:nvSpPr>
            <p:spPr bwMode="auto">
              <a:xfrm rot="10800000">
                <a:off x="421" y="194"/>
                <a:ext cx="188" cy="188"/>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58404" name="Line 10"/>
              <p:cNvSpPr>
                <a:spLocks noChangeShapeType="1"/>
              </p:cNvSpPr>
              <p:nvPr/>
            </p:nvSpPr>
            <p:spPr bwMode="auto">
              <a:xfrm rot="10800000">
                <a:off x="0" y="0"/>
                <a:ext cx="187" cy="187"/>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grpSp>
        <p:sp>
          <p:nvSpPr>
            <p:cNvPr id="58396" name="Rectangle 11"/>
            <p:cNvSpPr>
              <a:spLocks/>
            </p:cNvSpPr>
            <p:nvPr/>
          </p:nvSpPr>
          <p:spPr bwMode="auto">
            <a:xfrm>
              <a:off x="0" y="0"/>
              <a:ext cx="261" cy="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1300">
                  <a:latin typeface="Courier New Bold" charset="0"/>
                  <a:cs typeface="Courier New Bold" charset="0"/>
                  <a:sym typeface="Courier New Bold" charset="0"/>
                </a:rPr>
                <a:t>S1</a:t>
              </a:r>
            </a:p>
          </p:txBody>
        </p:sp>
        <p:sp>
          <p:nvSpPr>
            <p:cNvPr id="58397" name="Rectangle 12"/>
            <p:cNvSpPr>
              <a:spLocks/>
            </p:cNvSpPr>
            <p:nvPr/>
          </p:nvSpPr>
          <p:spPr bwMode="auto">
            <a:xfrm>
              <a:off x="730" y="0"/>
              <a:ext cx="261" cy="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1300">
                  <a:latin typeface="Courier New Bold" charset="0"/>
                  <a:cs typeface="Courier New Bold" charset="0"/>
                  <a:sym typeface="Courier New Bold" charset="0"/>
                </a:rPr>
                <a:t>S2</a:t>
              </a:r>
            </a:p>
          </p:txBody>
        </p:sp>
        <p:sp>
          <p:nvSpPr>
            <p:cNvPr id="58398" name="Rectangle 13"/>
            <p:cNvSpPr>
              <a:spLocks/>
            </p:cNvSpPr>
            <p:nvPr/>
          </p:nvSpPr>
          <p:spPr bwMode="auto">
            <a:xfrm>
              <a:off x="730" y="515"/>
              <a:ext cx="261" cy="1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1300">
                  <a:latin typeface="Courier New Bold" charset="0"/>
                  <a:cs typeface="Courier New Bold" charset="0"/>
                  <a:sym typeface="Courier New Bold" charset="0"/>
                </a:rPr>
                <a:t>S3</a:t>
              </a:r>
            </a:p>
          </p:txBody>
        </p:sp>
        <p:sp>
          <p:nvSpPr>
            <p:cNvPr id="58399" name="Rectangle 14"/>
            <p:cNvSpPr>
              <a:spLocks/>
            </p:cNvSpPr>
            <p:nvPr/>
          </p:nvSpPr>
          <p:spPr bwMode="auto">
            <a:xfrm>
              <a:off x="0" y="515"/>
              <a:ext cx="261" cy="1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1300">
                  <a:latin typeface="Courier New Bold" charset="0"/>
                  <a:cs typeface="Courier New Bold" charset="0"/>
                  <a:sym typeface="Courier New Bold" charset="0"/>
                </a:rPr>
                <a:t>S4</a:t>
              </a:r>
            </a:p>
          </p:txBody>
        </p:sp>
      </p:grpSp>
      <p:sp>
        <p:nvSpPr>
          <p:cNvPr id="58372" name="Rectangle 15"/>
          <p:cNvSpPr>
            <a:spLocks/>
          </p:cNvSpPr>
          <p:nvPr/>
        </p:nvSpPr>
        <p:spPr bwMode="auto">
          <a:xfrm>
            <a:off x="571500" y="3549650"/>
            <a:ext cx="2606675"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352D9C"/>
                </a:solidFill>
                <a:miter lim="800000"/>
                <a:headEnd/>
                <a:tailEnd/>
              </a14:hiddenLine>
            </a:ext>
          </a:extLst>
        </p:spPr>
        <p:txBody>
          <a:bodyPr lIns="0" tIns="0" rIns="0" bIns="0" anchor="ctr"/>
          <a:lstStyle/>
          <a:p>
            <a:pPr algn="ctr" defTabSz="822325" eaLnBrk="1" hangingPunct="1"/>
            <a:r>
              <a:rPr lang="en-US" sz="1300">
                <a:latin typeface="Courier New Bold" charset="0"/>
                <a:cs typeface="Courier New Bold" charset="0"/>
                <a:sym typeface="Courier New Bold" charset="0"/>
              </a:rPr>
              <a:t>S1 = -AGGCTATCACCTGACCTCCA</a:t>
            </a:r>
          </a:p>
          <a:p>
            <a:pPr algn="ctr" defTabSz="822325" eaLnBrk="1" hangingPunct="1"/>
            <a:r>
              <a:rPr lang="en-US" sz="1300">
                <a:latin typeface="Courier New Bold" charset="0"/>
                <a:cs typeface="Courier New Bold" charset="0"/>
                <a:sym typeface="Courier New Bold" charset="0"/>
              </a:rPr>
              <a:t>S2 = TAG-CTATCAC--GACCGC--</a:t>
            </a:r>
          </a:p>
          <a:p>
            <a:pPr algn="ctr" defTabSz="822325" eaLnBrk="1" hangingPunct="1"/>
            <a:r>
              <a:rPr lang="en-US" sz="1300">
                <a:latin typeface="Courier New Bold" charset="0"/>
                <a:cs typeface="Courier New Bold" charset="0"/>
                <a:sym typeface="Courier New Bold" charset="0"/>
              </a:rPr>
              <a:t>S3 = TAG-CT-------GACCGC--</a:t>
            </a:r>
          </a:p>
          <a:p>
            <a:pPr algn="ctr" defTabSz="822325" eaLnBrk="1" hangingPunct="1"/>
            <a:r>
              <a:rPr lang="en-US" sz="1300">
                <a:latin typeface="Courier New Bold" charset="0"/>
                <a:cs typeface="Courier New Bold" charset="0"/>
                <a:sym typeface="Courier New Bold" charset="0"/>
              </a:rPr>
              <a:t>S4 = -------TCAC--GACCGACA</a:t>
            </a:r>
          </a:p>
        </p:txBody>
      </p:sp>
      <p:sp>
        <p:nvSpPr>
          <p:cNvPr id="316432" name="Rectangle 16"/>
          <p:cNvSpPr>
            <a:spLocks/>
          </p:cNvSpPr>
          <p:nvPr/>
        </p:nvSpPr>
        <p:spPr bwMode="auto">
          <a:xfrm>
            <a:off x="3314700" y="1685925"/>
            <a:ext cx="25146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352D9C"/>
                </a:solidFill>
                <a:miter lim="800000"/>
                <a:headEnd/>
                <a:tailEnd/>
              </a14:hiddenLine>
            </a:ext>
          </a:extLst>
        </p:spPr>
        <p:txBody>
          <a:bodyPr lIns="0" tIns="0" rIns="0" bIns="0" anchor="ctr"/>
          <a:lstStyle/>
          <a:p>
            <a:pPr defTabSz="822325" eaLnBrk="1" hangingPunct="1"/>
            <a:r>
              <a:rPr lang="en-US" sz="1300">
                <a:latin typeface="Courier New Bold" charset="0"/>
                <a:cs typeface="Courier New Bold" charset="0"/>
                <a:sym typeface="Courier New Bold" charset="0"/>
              </a:rPr>
              <a:t>S1 = AGGCTATCACCTGACCTCCA</a:t>
            </a:r>
          </a:p>
          <a:p>
            <a:pPr defTabSz="822325" eaLnBrk="1" hangingPunct="1"/>
            <a:r>
              <a:rPr lang="en-US" sz="1300">
                <a:latin typeface="Courier New Bold" charset="0"/>
                <a:cs typeface="Courier New Bold" charset="0"/>
                <a:sym typeface="Courier New Bold" charset="0"/>
              </a:rPr>
              <a:t>S2 = TAGCTATCACGACCGC</a:t>
            </a:r>
          </a:p>
          <a:p>
            <a:pPr defTabSz="822325" eaLnBrk="1" hangingPunct="1"/>
            <a:r>
              <a:rPr lang="en-US" sz="1300">
                <a:latin typeface="Courier New Bold" charset="0"/>
                <a:cs typeface="Courier New Bold" charset="0"/>
                <a:sym typeface="Courier New Bold" charset="0"/>
              </a:rPr>
              <a:t>S3 = TAGCTGACCGC</a:t>
            </a:r>
          </a:p>
          <a:p>
            <a:pPr defTabSz="822325" eaLnBrk="1" hangingPunct="1"/>
            <a:r>
              <a:rPr lang="en-US" sz="1300">
                <a:latin typeface="Courier New Bold" charset="0"/>
                <a:cs typeface="Courier New Bold" charset="0"/>
                <a:sym typeface="Courier New Bold" charset="0"/>
              </a:rPr>
              <a:t>S4 = TCACGACCGACA</a:t>
            </a:r>
          </a:p>
        </p:txBody>
      </p:sp>
      <p:sp>
        <p:nvSpPr>
          <p:cNvPr id="316433" name="Rectangle 17"/>
          <p:cNvSpPr>
            <a:spLocks/>
          </p:cNvSpPr>
          <p:nvPr/>
        </p:nvSpPr>
        <p:spPr bwMode="auto">
          <a:xfrm>
            <a:off x="6126163" y="3549650"/>
            <a:ext cx="2606675"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352D9C"/>
                </a:solidFill>
                <a:miter lim="800000"/>
                <a:headEnd/>
                <a:tailEnd/>
              </a14:hiddenLine>
            </a:ext>
          </a:extLst>
        </p:spPr>
        <p:txBody>
          <a:bodyPr lIns="0" tIns="0" rIns="0" bIns="0" anchor="ctr"/>
          <a:lstStyle/>
          <a:p>
            <a:pPr algn="ctr" defTabSz="822325" eaLnBrk="1" hangingPunct="1"/>
            <a:r>
              <a:rPr lang="en-US" sz="1300">
                <a:latin typeface="Courier New Bold" charset="0"/>
                <a:cs typeface="Courier New Bold" charset="0"/>
                <a:sym typeface="Courier New Bold" charset="0"/>
              </a:rPr>
              <a:t>S1 = -AGGCTATCACCTGACCTCCA</a:t>
            </a:r>
          </a:p>
          <a:p>
            <a:pPr algn="ctr" defTabSz="822325" eaLnBrk="1" hangingPunct="1"/>
            <a:r>
              <a:rPr lang="en-US" sz="1300">
                <a:latin typeface="Courier New Bold" charset="0"/>
                <a:cs typeface="Courier New Bold" charset="0"/>
                <a:sym typeface="Courier New Bold" charset="0"/>
              </a:rPr>
              <a:t>S2 = TAG-CTATCAC--GACCGC--</a:t>
            </a:r>
          </a:p>
          <a:p>
            <a:pPr algn="ctr" defTabSz="822325" eaLnBrk="1" hangingPunct="1"/>
            <a:r>
              <a:rPr lang="en-US" sz="1300">
                <a:latin typeface="Courier New Bold" charset="0"/>
                <a:cs typeface="Courier New Bold" charset="0"/>
                <a:sym typeface="Courier New Bold" charset="0"/>
              </a:rPr>
              <a:t>S3 = TAG-C--T-----GACCGC--</a:t>
            </a:r>
          </a:p>
          <a:p>
            <a:pPr algn="ctr" defTabSz="822325" eaLnBrk="1" hangingPunct="1"/>
            <a:r>
              <a:rPr lang="en-US" sz="1300">
                <a:latin typeface="Courier New Bold" charset="0"/>
                <a:cs typeface="Courier New Bold" charset="0"/>
                <a:sym typeface="Courier New Bold" charset="0"/>
              </a:rPr>
              <a:t>S4 = T---C-A-CGACCGA----CA</a:t>
            </a:r>
          </a:p>
        </p:txBody>
      </p:sp>
      <p:sp>
        <p:nvSpPr>
          <p:cNvPr id="316434" name="Line 18"/>
          <p:cNvSpPr>
            <a:spLocks noChangeShapeType="1"/>
          </p:cNvSpPr>
          <p:nvPr/>
        </p:nvSpPr>
        <p:spPr bwMode="auto">
          <a:xfrm flipH="1">
            <a:off x="1771650" y="2046288"/>
            <a:ext cx="1336675" cy="1360487"/>
          </a:xfrm>
          <a:prstGeom prst="line">
            <a:avLst/>
          </a:prstGeom>
          <a:noFill/>
          <a:ln w="38100">
            <a:solidFill>
              <a:schemeClr val="tx1"/>
            </a:solidFill>
            <a:round/>
            <a:headEnd type="stealth" w="med" len="med"/>
            <a:tailEnd/>
          </a:ln>
          <a:extLst>
            <a:ext uri="{909E8E84-426E-40dd-AFC4-6F175D3DCCD1}">
              <a14:hiddenFill xmlns="" xmlns:a14="http://schemas.microsoft.com/office/drawing/2010/main">
                <a:noFill/>
              </a14:hiddenFill>
            </a:ext>
          </a:extLst>
        </p:spPr>
        <p:txBody>
          <a:bodyPr/>
          <a:lstStyle/>
          <a:p>
            <a:endParaRPr lang="en-US"/>
          </a:p>
        </p:txBody>
      </p:sp>
      <p:sp>
        <p:nvSpPr>
          <p:cNvPr id="316435" name="Rectangle 19"/>
          <p:cNvSpPr>
            <a:spLocks/>
          </p:cNvSpPr>
          <p:nvPr/>
        </p:nvSpPr>
        <p:spPr bwMode="auto">
          <a:xfrm>
            <a:off x="3279775" y="1622425"/>
            <a:ext cx="2584450" cy="938213"/>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8377" name="Rectangle 20"/>
          <p:cNvSpPr>
            <a:spLocks/>
          </p:cNvSpPr>
          <p:nvPr/>
        </p:nvSpPr>
        <p:spPr bwMode="auto">
          <a:xfrm>
            <a:off x="582613" y="3497263"/>
            <a:ext cx="2582862" cy="1795462"/>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16437" name="Line 21"/>
          <p:cNvSpPr>
            <a:spLocks noChangeShapeType="1"/>
          </p:cNvSpPr>
          <p:nvPr/>
        </p:nvSpPr>
        <p:spPr bwMode="auto">
          <a:xfrm rot="10800000">
            <a:off x="5978525" y="2022475"/>
            <a:ext cx="1497013" cy="1371600"/>
          </a:xfrm>
          <a:prstGeom prst="line">
            <a:avLst/>
          </a:prstGeom>
          <a:noFill/>
          <a:ln w="38100">
            <a:solidFill>
              <a:schemeClr val="tx1"/>
            </a:solidFill>
            <a:round/>
            <a:headEnd type="stealth" w="med" len="med"/>
            <a:tailEnd/>
          </a:ln>
          <a:extLst>
            <a:ext uri="{909E8E84-426E-40dd-AFC4-6F175D3DCCD1}">
              <a14:hiddenFill xmlns="" xmlns:a14="http://schemas.microsoft.com/office/drawing/2010/main">
                <a:noFill/>
              </a14:hiddenFill>
            </a:ext>
          </a:extLst>
        </p:spPr>
        <p:txBody>
          <a:bodyPr/>
          <a:lstStyle/>
          <a:p>
            <a:endParaRPr lang="en-US"/>
          </a:p>
        </p:txBody>
      </p:sp>
      <p:sp>
        <p:nvSpPr>
          <p:cNvPr id="316438" name="Line 22"/>
          <p:cNvSpPr>
            <a:spLocks noChangeShapeType="1"/>
          </p:cNvSpPr>
          <p:nvPr/>
        </p:nvSpPr>
        <p:spPr bwMode="auto">
          <a:xfrm>
            <a:off x="3382963" y="4400550"/>
            <a:ext cx="2514600" cy="0"/>
          </a:xfrm>
          <a:prstGeom prst="line">
            <a:avLst/>
          </a:prstGeom>
          <a:noFill/>
          <a:ln w="38100">
            <a:solidFill>
              <a:schemeClr val="tx1"/>
            </a:solidFill>
            <a:round/>
            <a:headEnd type="stealth" w="med" len="med"/>
            <a:tailEnd type="stealth" w="med" len="med"/>
          </a:ln>
          <a:extLst>
            <a:ext uri="{909E8E84-426E-40dd-AFC4-6F175D3DCCD1}">
              <a14:hiddenFill xmlns="" xmlns:a14="http://schemas.microsoft.com/office/drawing/2010/main">
                <a:noFill/>
              </a14:hiddenFill>
            </a:ext>
          </a:extLst>
        </p:spPr>
        <p:txBody>
          <a:bodyPr/>
          <a:lstStyle/>
          <a:p>
            <a:endParaRPr lang="en-US"/>
          </a:p>
        </p:txBody>
      </p:sp>
      <p:sp>
        <p:nvSpPr>
          <p:cNvPr id="316439" name="Rectangle 23"/>
          <p:cNvSpPr>
            <a:spLocks/>
          </p:cNvSpPr>
          <p:nvPr/>
        </p:nvSpPr>
        <p:spPr bwMode="auto">
          <a:xfrm>
            <a:off x="3978275" y="4502150"/>
            <a:ext cx="1308100"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nchor="ctr">
            <a:spAutoFit/>
          </a:bodyPr>
          <a:lstStyle/>
          <a:p>
            <a:pPr algn="ctr" defTabSz="822325" eaLnBrk="1" hangingPunct="1"/>
            <a:r>
              <a:rPr lang="en-US" sz="2700">
                <a:latin typeface="Baskerville" charset="0"/>
                <a:cs typeface="Baskerville" charset="0"/>
                <a:sym typeface="Baskerville" charset="0"/>
              </a:rPr>
              <a:t>Compare</a:t>
            </a:r>
          </a:p>
        </p:txBody>
      </p:sp>
      <p:sp>
        <p:nvSpPr>
          <p:cNvPr id="58381" name="Rectangle 24"/>
          <p:cNvSpPr>
            <a:spLocks/>
          </p:cNvSpPr>
          <p:nvPr/>
        </p:nvSpPr>
        <p:spPr bwMode="auto">
          <a:xfrm>
            <a:off x="622300" y="5314950"/>
            <a:ext cx="2492375" cy="846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2700">
                <a:latin typeface="Baskerville" charset="0"/>
                <a:cs typeface="Baskerville" charset="0"/>
                <a:sym typeface="Baskerville" charset="0"/>
              </a:rPr>
              <a:t>True tree and alignment</a:t>
            </a:r>
          </a:p>
        </p:txBody>
      </p:sp>
      <p:grpSp>
        <p:nvGrpSpPr>
          <p:cNvPr id="316441" name="Group 25"/>
          <p:cNvGrpSpPr>
            <a:grpSpLocks/>
          </p:cNvGrpSpPr>
          <p:nvPr/>
        </p:nvGrpSpPr>
        <p:grpSpPr bwMode="auto">
          <a:xfrm>
            <a:off x="6665913" y="4286250"/>
            <a:ext cx="1416050" cy="1017588"/>
            <a:chOff x="0" y="0"/>
            <a:chExt cx="991" cy="712"/>
          </a:xfrm>
        </p:grpSpPr>
        <p:grpSp>
          <p:nvGrpSpPr>
            <p:cNvPr id="58385" name="Group 26"/>
            <p:cNvGrpSpPr>
              <a:grpSpLocks/>
            </p:cNvGrpSpPr>
            <p:nvPr/>
          </p:nvGrpSpPr>
          <p:grpSpPr bwMode="auto">
            <a:xfrm>
              <a:off x="185" y="153"/>
              <a:ext cx="600" cy="392"/>
              <a:chOff x="0" y="0"/>
              <a:chExt cx="599" cy="391"/>
            </a:xfrm>
          </p:grpSpPr>
          <p:sp>
            <p:nvSpPr>
              <p:cNvPr id="58390" name="Line 27"/>
              <p:cNvSpPr>
                <a:spLocks noChangeShapeType="1"/>
              </p:cNvSpPr>
              <p:nvPr/>
            </p:nvSpPr>
            <p:spPr bwMode="auto">
              <a:xfrm>
                <a:off x="169" y="197"/>
                <a:ext cx="258"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58391" name="Line 28"/>
              <p:cNvSpPr>
                <a:spLocks noChangeShapeType="1"/>
              </p:cNvSpPr>
              <p:nvPr/>
            </p:nvSpPr>
            <p:spPr bwMode="auto">
              <a:xfrm rot="10800000" flipH="1">
                <a:off x="421" y="0"/>
                <a:ext cx="188" cy="187"/>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58392" name="Line 29"/>
              <p:cNvSpPr>
                <a:spLocks noChangeShapeType="1"/>
              </p:cNvSpPr>
              <p:nvPr/>
            </p:nvSpPr>
            <p:spPr bwMode="auto">
              <a:xfrm rot="10800000" flipH="1">
                <a:off x="0" y="194"/>
                <a:ext cx="187" cy="188"/>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58393" name="Line 30"/>
              <p:cNvSpPr>
                <a:spLocks noChangeShapeType="1"/>
              </p:cNvSpPr>
              <p:nvPr/>
            </p:nvSpPr>
            <p:spPr bwMode="auto">
              <a:xfrm rot="10800000">
                <a:off x="421" y="194"/>
                <a:ext cx="188" cy="188"/>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58394" name="Line 31"/>
              <p:cNvSpPr>
                <a:spLocks noChangeShapeType="1"/>
              </p:cNvSpPr>
              <p:nvPr/>
            </p:nvSpPr>
            <p:spPr bwMode="auto">
              <a:xfrm rot="10800000">
                <a:off x="0" y="0"/>
                <a:ext cx="187" cy="187"/>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grpSp>
        <p:sp>
          <p:nvSpPr>
            <p:cNvPr id="58386" name="Rectangle 32"/>
            <p:cNvSpPr>
              <a:spLocks/>
            </p:cNvSpPr>
            <p:nvPr/>
          </p:nvSpPr>
          <p:spPr bwMode="auto">
            <a:xfrm>
              <a:off x="0" y="0"/>
              <a:ext cx="261" cy="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1300">
                  <a:latin typeface="Courier New Bold" charset="0"/>
                  <a:cs typeface="Courier New Bold" charset="0"/>
                  <a:sym typeface="Courier New Bold" charset="0"/>
                </a:rPr>
                <a:t>S1</a:t>
              </a:r>
            </a:p>
          </p:txBody>
        </p:sp>
        <p:sp>
          <p:nvSpPr>
            <p:cNvPr id="58387" name="Rectangle 33"/>
            <p:cNvSpPr>
              <a:spLocks/>
            </p:cNvSpPr>
            <p:nvPr/>
          </p:nvSpPr>
          <p:spPr bwMode="auto">
            <a:xfrm>
              <a:off x="730" y="0"/>
              <a:ext cx="261" cy="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1300">
                  <a:latin typeface="Courier New Bold" charset="0"/>
                  <a:cs typeface="Courier New Bold" charset="0"/>
                  <a:sym typeface="Courier New Bold" charset="0"/>
                </a:rPr>
                <a:t>S4</a:t>
              </a:r>
            </a:p>
          </p:txBody>
        </p:sp>
        <p:sp>
          <p:nvSpPr>
            <p:cNvPr id="58388" name="Rectangle 34"/>
            <p:cNvSpPr>
              <a:spLocks/>
            </p:cNvSpPr>
            <p:nvPr/>
          </p:nvSpPr>
          <p:spPr bwMode="auto">
            <a:xfrm>
              <a:off x="730" y="515"/>
              <a:ext cx="261" cy="1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1300">
                  <a:latin typeface="Courier New Bold" charset="0"/>
                  <a:cs typeface="Courier New Bold" charset="0"/>
                  <a:sym typeface="Courier New Bold" charset="0"/>
                </a:rPr>
                <a:t>S3</a:t>
              </a:r>
            </a:p>
          </p:txBody>
        </p:sp>
        <p:sp>
          <p:nvSpPr>
            <p:cNvPr id="58389" name="Rectangle 35"/>
            <p:cNvSpPr>
              <a:spLocks/>
            </p:cNvSpPr>
            <p:nvPr/>
          </p:nvSpPr>
          <p:spPr bwMode="auto">
            <a:xfrm>
              <a:off x="0" y="515"/>
              <a:ext cx="261" cy="1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1300">
                  <a:latin typeface="Courier New Bold" charset="0"/>
                  <a:cs typeface="Courier New Bold" charset="0"/>
                  <a:sym typeface="Courier New Bold" charset="0"/>
                </a:rPr>
                <a:t>S2</a:t>
              </a:r>
            </a:p>
          </p:txBody>
        </p:sp>
      </p:grpSp>
      <p:sp>
        <p:nvSpPr>
          <p:cNvPr id="316452" name="Rectangle 36"/>
          <p:cNvSpPr>
            <a:spLocks/>
          </p:cNvSpPr>
          <p:nvPr/>
        </p:nvSpPr>
        <p:spPr bwMode="auto">
          <a:xfrm>
            <a:off x="6037263" y="5314950"/>
            <a:ext cx="2778125" cy="846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2700">
                <a:latin typeface="Baskerville" charset="0"/>
                <a:cs typeface="Baskerville" charset="0"/>
                <a:sym typeface="Baskerville" charset="0"/>
              </a:rPr>
              <a:t>Estimated tree and alignment</a:t>
            </a:r>
          </a:p>
        </p:txBody>
      </p:sp>
      <p:sp>
        <p:nvSpPr>
          <p:cNvPr id="316453" name="Rectangle 37"/>
          <p:cNvSpPr>
            <a:spLocks/>
          </p:cNvSpPr>
          <p:nvPr/>
        </p:nvSpPr>
        <p:spPr bwMode="auto">
          <a:xfrm>
            <a:off x="3321050" y="2560638"/>
            <a:ext cx="2490788" cy="846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2700">
                <a:latin typeface="Baskerville" charset="0"/>
                <a:cs typeface="Baskerville" charset="0"/>
                <a:sym typeface="Baskerville" charset="0"/>
              </a:rPr>
              <a:t>Unaligned Sequences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643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16434"/>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16435"/>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1645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316419"/>
                                        </p:tgtEl>
                                        <p:attrNameLst>
                                          <p:attrName>style.visibility</p:attrName>
                                        </p:attrNameLst>
                                      </p:cBhvr>
                                      <p:to>
                                        <p:strVal val="visible"/>
                                      </p:to>
                                    </p:se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499"/>
                                          </p:stCondLst>
                                        </p:cTn>
                                        <p:tgtEl>
                                          <p:spTgt spid="316433"/>
                                        </p:tgtEl>
                                        <p:attrNameLst>
                                          <p:attrName>style.visibility</p:attrName>
                                        </p:attrNameLst>
                                      </p:cBhvr>
                                      <p:to>
                                        <p:strVal val="visible"/>
                                      </p:to>
                                    </p:set>
                                  </p:childTnLst>
                                </p:cTn>
                              </p:par>
                            </p:childTnLst>
                          </p:cTn>
                        </p:par>
                        <p:par>
                          <p:cTn id="23" fill="hold" nodeType="afterGroup">
                            <p:stCondLst>
                              <p:cond delay="1000"/>
                            </p:stCondLst>
                            <p:childTnLst>
                              <p:par>
                                <p:cTn id="24" presetID="1" presetClass="entr" presetSubtype="0" fill="hold" nodeType="afterEffect">
                                  <p:stCondLst>
                                    <p:cond delay="0"/>
                                  </p:stCondLst>
                                  <p:childTnLst>
                                    <p:set>
                                      <p:cBhvr>
                                        <p:cTn id="25" dur="1" fill="hold">
                                          <p:stCondLst>
                                            <p:cond delay="499"/>
                                          </p:stCondLst>
                                        </p:cTn>
                                        <p:tgtEl>
                                          <p:spTgt spid="316441"/>
                                        </p:tgtEl>
                                        <p:attrNameLst>
                                          <p:attrName>style.visibility</p:attrName>
                                        </p:attrNameLst>
                                      </p:cBhvr>
                                      <p:to>
                                        <p:strVal val="visible"/>
                                      </p:to>
                                    </p:set>
                                  </p:childTnLst>
                                </p:cTn>
                              </p:par>
                            </p:childTnLst>
                          </p:cTn>
                        </p:par>
                        <p:par>
                          <p:cTn id="26" fill="hold" nodeType="afterGroup">
                            <p:stCondLst>
                              <p:cond delay="1500"/>
                            </p:stCondLst>
                            <p:childTnLst>
                              <p:par>
                                <p:cTn id="27" presetID="1" presetClass="entr" presetSubtype="0" fill="hold" grpId="0" nodeType="afterEffect">
                                  <p:stCondLst>
                                    <p:cond delay="0"/>
                                  </p:stCondLst>
                                  <p:childTnLst>
                                    <p:set>
                                      <p:cBhvr>
                                        <p:cTn id="28" dur="1" fill="hold">
                                          <p:stCondLst>
                                            <p:cond delay="499"/>
                                          </p:stCondLst>
                                        </p:cTn>
                                        <p:tgtEl>
                                          <p:spTgt spid="316437"/>
                                        </p:tgtEl>
                                        <p:attrNameLst>
                                          <p:attrName>style.visibility</p:attrName>
                                        </p:attrNameLst>
                                      </p:cBhvr>
                                      <p:to>
                                        <p:strVal val="visible"/>
                                      </p:to>
                                    </p:set>
                                  </p:childTnLst>
                                </p:cTn>
                              </p:par>
                            </p:childTnLst>
                          </p:cTn>
                        </p:par>
                        <p:par>
                          <p:cTn id="29" fill="hold" nodeType="afterGroup">
                            <p:stCondLst>
                              <p:cond delay="2000"/>
                            </p:stCondLst>
                            <p:childTnLst>
                              <p:par>
                                <p:cTn id="30" presetID="1" presetClass="entr" presetSubtype="0" fill="hold" grpId="0" nodeType="afterEffect">
                                  <p:stCondLst>
                                    <p:cond delay="0"/>
                                  </p:stCondLst>
                                  <p:childTnLst>
                                    <p:set>
                                      <p:cBhvr>
                                        <p:cTn id="31" dur="1" fill="hold">
                                          <p:stCondLst>
                                            <p:cond delay="499"/>
                                          </p:stCondLst>
                                        </p:cTn>
                                        <p:tgtEl>
                                          <p:spTgt spid="316452"/>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316438"/>
                                        </p:tgtEl>
                                        <p:attrNameLst>
                                          <p:attrName>style.visibility</p:attrName>
                                        </p:attrNameLst>
                                      </p:cBhvr>
                                      <p:to>
                                        <p:strVal val="visible"/>
                                      </p:to>
                                    </p:set>
                                  </p:childTnLst>
                                </p:cTn>
                              </p:par>
                            </p:childTnLst>
                          </p:cTn>
                        </p:par>
                        <p:par>
                          <p:cTn id="36" fill="hold" nodeType="afterGroup">
                            <p:stCondLst>
                              <p:cond delay="500"/>
                            </p:stCondLst>
                            <p:childTnLst>
                              <p:par>
                                <p:cTn id="37" presetID="1" presetClass="entr" presetSubtype="0" fill="hold" grpId="0" nodeType="afterEffect">
                                  <p:stCondLst>
                                    <p:cond delay="0"/>
                                  </p:stCondLst>
                                  <p:childTnLst>
                                    <p:set>
                                      <p:cBhvr>
                                        <p:cTn id="38" dur="1" fill="hold">
                                          <p:stCondLst>
                                            <p:cond delay="499"/>
                                          </p:stCondLst>
                                        </p:cTn>
                                        <p:tgtEl>
                                          <p:spTgt spid="316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9" grpId="0" animBg="1"/>
      <p:bldP spid="316432" grpId="0" autoUpdateAnimBg="0"/>
      <p:bldP spid="316433" grpId="0" autoUpdateAnimBg="0"/>
      <p:bldP spid="316434" grpId="0" animBg="1"/>
      <p:bldP spid="316435" grpId="0" animBg="1"/>
      <p:bldP spid="316437" grpId="0" animBg="1"/>
      <p:bldP spid="316438" grpId="0" animBg="1"/>
      <p:bldP spid="316439" grpId="0" autoUpdateAnimBg="0"/>
      <p:bldP spid="316452" grpId="0" autoUpdateAnimBg="0"/>
      <p:bldP spid="31645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687388" y="76200"/>
            <a:ext cx="7772400" cy="1146175"/>
          </a:xfr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a:t>Two-phase estimation</a:t>
            </a:r>
          </a:p>
        </p:txBody>
      </p:sp>
      <p:sp>
        <p:nvSpPr>
          <p:cNvPr id="322563" name="Rectangle 3"/>
          <p:cNvSpPr>
            <a:spLocks noGrp="1" noChangeArrowheads="1"/>
          </p:cNvSpPr>
          <p:nvPr>
            <p:ph type="body" idx="1"/>
          </p:nvPr>
        </p:nvSpPr>
        <p:spPr>
          <a:xfrm>
            <a:off x="381000" y="1295400"/>
            <a:ext cx="4267200" cy="4868863"/>
          </a:xfr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41313" indent="-341313" defTabSz="457200" eaLnBrk="1" hangingPunct="1">
              <a:lnSpc>
                <a:spcPct val="84000"/>
              </a:lnSpc>
              <a:spcBef>
                <a:spcPts val="450"/>
              </a:spcBef>
              <a:buFont typeface="Times New Roman" charset="0"/>
              <a:buNone/>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u="sng"/>
              <a:t>Alignment methods</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a:t>Clustal</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a:t>POY (and POY*)</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a:t>Probcons (and Probtree)</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a:t>Probalign</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a:t>MAFFT</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a:t>Muscle</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a:t>Di-align</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a:t>T-Coffee </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a:t>Prank (PNAS 2005, Science 2008)</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a:t>Opal (ISMB and Bioinf. 2007)</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i="1"/>
              <a:t>FSA (PLoS Comp. Bio. 2009)</a:t>
            </a:r>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i="1"/>
              <a:t>Infernal (Bioinf. 2009)</a:t>
            </a:r>
            <a:endParaRPr lang="en-GB" sz="2000"/>
          </a:p>
          <a:p>
            <a:pPr marL="341313" indent="-341313" defTabSz="457200" eaLnBrk="1" hangingPunct="1">
              <a:lnSpc>
                <a:spcPct val="84000"/>
              </a:lnSpc>
              <a:spcBef>
                <a:spcPts val="45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2000"/>
              <a:t>Etc.</a:t>
            </a:r>
          </a:p>
        </p:txBody>
      </p:sp>
      <p:sp>
        <p:nvSpPr>
          <p:cNvPr id="322564" name="Rectangle 4"/>
          <p:cNvSpPr>
            <a:spLocks noGrp="1" noChangeArrowheads="1"/>
          </p:cNvSpPr>
          <p:nvPr>
            <p:ph type="body" idx="2"/>
          </p:nvPr>
        </p:nvSpPr>
        <p:spPr>
          <a:xfrm>
            <a:off x="4953000" y="1219200"/>
            <a:ext cx="3810000" cy="4878388"/>
          </a:xfr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41313" indent="-341313" defTabSz="457200" eaLnBrk="1" hangingPunct="1">
              <a:lnSpc>
                <a:spcPct val="93000"/>
              </a:lnSpc>
              <a:spcBef>
                <a:spcPts val="600"/>
              </a:spcBef>
              <a:buFont typeface="Times New Roman" charset="0"/>
              <a:buNone/>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sz="3000" u="sng" dirty="0"/>
              <a:t>Phylogeny methods</a:t>
            </a:r>
          </a:p>
          <a:p>
            <a:pPr marL="341313" indent="-341313" defTabSz="457200" eaLnBrk="1" hangingPunct="1">
              <a:lnSpc>
                <a:spcPct val="93000"/>
              </a:lnSpc>
              <a:spcBef>
                <a:spcPts val="60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dirty="0"/>
              <a:t>Bayesian MCMC </a:t>
            </a:r>
          </a:p>
          <a:p>
            <a:pPr marL="341313" indent="-341313" defTabSz="457200" eaLnBrk="1" hangingPunct="1">
              <a:lnSpc>
                <a:spcPct val="93000"/>
              </a:lnSpc>
              <a:spcBef>
                <a:spcPts val="60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dirty="0"/>
              <a:t>Maximum parsimony </a:t>
            </a:r>
          </a:p>
          <a:p>
            <a:pPr marL="341313" indent="-341313" defTabSz="457200" eaLnBrk="1" hangingPunct="1">
              <a:lnSpc>
                <a:spcPct val="93000"/>
              </a:lnSpc>
              <a:spcBef>
                <a:spcPts val="60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dirty="0">
                <a:solidFill>
                  <a:srgbClr val="0000FF"/>
                </a:solidFill>
              </a:rPr>
              <a:t>Maximum likelihood </a:t>
            </a:r>
          </a:p>
          <a:p>
            <a:pPr marL="341313" indent="-341313" defTabSz="457200" eaLnBrk="1" hangingPunct="1">
              <a:lnSpc>
                <a:spcPct val="93000"/>
              </a:lnSpc>
              <a:spcBef>
                <a:spcPts val="60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dirty="0" err="1"/>
              <a:t>Neighbor</a:t>
            </a:r>
            <a:r>
              <a:rPr lang="en-GB" dirty="0"/>
              <a:t> joining</a:t>
            </a:r>
          </a:p>
          <a:p>
            <a:pPr marL="341313" indent="-341313" defTabSz="457200" eaLnBrk="1" hangingPunct="1">
              <a:lnSpc>
                <a:spcPct val="93000"/>
              </a:lnSpc>
              <a:spcBef>
                <a:spcPts val="60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dirty="0" err="1"/>
              <a:t>FastME</a:t>
            </a:r>
            <a:endParaRPr lang="en-GB" dirty="0"/>
          </a:p>
          <a:p>
            <a:pPr marL="341313" indent="-341313" defTabSz="457200" eaLnBrk="1" hangingPunct="1">
              <a:lnSpc>
                <a:spcPct val="93000"/>
              </a:lnSpc>
              <a:spcBef>
                <a:spcPts val="60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dirty="0"/>
              <a:t>UPGMA</a:t>
            </a:r>
          </a:p>
          <a:p>
            <a:pPr marL="341313" indent="-341313" defTabSz="457200" eaLnBrk="1" hangingPunct="1">
              <a:lnSpc>
                <a:spcPct val="93000"/>
              </a:lnSpc>
              <a:spcBef>
                <a:spcPts val="60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dirty="0"/>
              <a:t>Quartet puzzling</a:t>
            </a:r>
          </a:p>
          <a:p>
            <a:pPr marL="341313" indent="-341313" defTabSz="457200" eaLnBrk="1" hangingPunct="1">
              <a:lnSpc>
                <a:spcPct val="93000"/>
              </a:lnSpc>
              <a:spcBef>
                <a:spcPts val="600"/>
              </a:spcBef>
              <a:buFont typeface="Times New Roman" charset="0"/>
              <a:buChar char="•"/>
              <a:tabLst>
                <a:tab pos="365125" algn="l"/>
                <a:tab pos="822325" algn="l"/>
                <a:tab pos="1279525" algn="l"/>
                <a:tab pos="1736725" algn="l"/>
                <a:tab pos="2193925" algn="l"/>
                <a:tab pos="2651125" algn="l"/>
                <a:tab pos="3108325" algn="l"/>
                <a:tab pos="3565525" algn="l"/>
                <a:tab pos="4022725" algn="l"/>
                <a:tab pos="4479925" algn="l"/>
                <a:tab pos="4937125" algn="l"/>
                <a:tab pos="5394325" algn="l"/>
                <a:tab pos="5851525" algn="l"/>
                <a:tab pos="6308725" algn="l"/>
                <a:tab pos="6765925" algn="l"/>
                <a:tab pos="7223125" algn="l"/>
                <a:tab pos="7680325" algn="l"/>
                <a:tab pos="8137525" algn="l"/>
                <a:tab pos="8594725" algn="l"/>
                <a:tab pos="9051925" algn="l"/>
              </a:tabLst>
              <a:defRPr/>
            </a:pPr>
            <a:r>
              <a:rPr lang="en-GB" dirty="0"/>
              <a:t>Etc.</a:t>
            </a:r>
          </a:p>
        </p:txBody>
      </p:sp>
      <p:sp>
        <p:nvSpPr>
          <p:cNvPr id="322565" name="Text Box 5"/>
          <p:cNvSpPr txBox="1">
            <a:spLocks noChangeArrowheads="1"/>
          </p:cNvSpPr>
          <p:nvPr/>
        </p:nvSpPr>
        <p:spPr bwMode="auto">
          <a:xfrm>
            <a:off x="838200" y="6096000"/>
            <a:ext cx="7467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b="1" i="1" dirty="0" err="1">
                <a:solidFill>
                  <a:srgbClr val="0033CC"/>
                </a:solidFill>
              </a:rPr>
              <a:t>RAxML</a:t>
            </a:r>
            <a:r>
              <a:rPr lang="en-US" i="1" dirty="0"/>
              <a:t>: heuristic for large-scale ML optimization</a:t>
            </a:r>
            <a:endParaRPr lang="en-US" sz="20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3363" cy="614362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grpSp>
        <p:nvGrpSpPr>
          <p:cNvPr id="62466" name="Group 3"/>
          <p:cNvGrpSpPr>
            <a:grpSpLocks/>
          </p:cNvGrpSpPr>
          <p:nvPr/>
        </p:nvGrpSpPr>
        <p:grpSpPr bwMode="auto">
          <a:xfrm>
            <a:off x="685800" y="6172200"/>
            <a:ext cx="8208963" cy="460375"/>
            <a:chOff x="474" y="4298"/>
            <a:chExt cx="5700" cy="319"/>
          </a:xfrm>
        </p:grpSpPr>
        <p:sp>
          <p:nvSpPr>
            <p:cNvPr id="66564" name="Line 4"/>
            <p:cNvSpPr>
              <a:spLocks noChangeShapeType="1"/>
            </p:cNvSpPr>
            <p:nvPr/>
          </p:nvSpPr>
          <p:spPr bwMode="auto">
            <a:xfrm flipH="1">
              <a:off x="474" y="4298"/>
              <a:ext cx="5700" cy="1"/>
            </a:xfrm>
            <a:prstGeom prst="line">
              <a:avLst/>
            </a:prstGeom>
            <a:noFill/>
            <a:ln w="38160">
              <a:solidFill>
                <a:srgbClr val="000000"/>
              </a:solidFill>
              <a:miter lim="800000"/>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66565" name="Rectangle 5"/>
            <p:cNvSpPr>
              <a:spLocks noChangeArrowheads="1"/>
            </p:cNvSpPr>
            <p:nvPr/>
          </p:nvSpPr>
          <p:spPr bwMode="auto">
            <a:xfrm>
              <a:off x="564" y="4388"/>
              <a:ext cx="5389" cy="22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p>
              <a:pPr algn="ctr" defTabSz="414338" eaLnBrk="1">
                <a:lnSpc>
                  <a:spcPct val="87000"/>
                </a:lnSpc>
                <a:buClr>
                  <a:srgbClr val="000000"/>
                </a:buClr>
                <a:buSzPct val="45000"/>
                <a:buFont typeface="Wingdings" charset="0"/>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pPr>
              <a:r>
                <a:rPr lang="en-GB" dirty="0">
                  <a:solidFill>
                    <a:srgbClr val="000000"/>
                  </a:solidFill>
                  <a:cs typeface="Arial" charset="0"/>
                </a:rPr>
                <a:t>1000-taxon models, ordered by difficulty (Liu et al., 2009)</a:t>
              </a:r>
              <a:endParaRPr lang="en-GB" sz="1800" dirty="0">
                <a:solidFill>
                  <a:srgbClr val="000000"/>
                </a:solidFill>
                <a:cs typeface="Arial" charset="0"/>
              </a:endParaRP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685800" y="16935"/>
            <a:ext cx="7772400" cy="1143000"/>
          </a:xfrm>
        </p:spPr>
        <p:txBody>
          <a:bodyPr rIns="34290"/>
          <a:lstStyle/>
          <a:p>
            <a:pPr eaLnBrk="1" hangingPunct="1"/>
            <a:r>
              <a:rPr lang="en-US" dirty="0">
                <a:latin typeface="Arial" charset="0"/>
                <a:ea typeface="ＭＳ Ｐゴシック" charset="0"/>
                <a:cs typeface="ＭＳ Ｐゴシック" charset="0"/>
              </a:rPr>
              <a:t>Re-aligning on a tree</a:t>
            </a:r>
          </a:p>
        </p:txBody>
      </p:sp>
      <p:grpSp>
        <p:nvGrpSpPr>
          <p:cNvPr id="78850" name="Group 3"/>
          <p:cNvGrpSpPr>
            <a:grpSpLocks/>
          </p:cNvGrpSpPr>
          <p:nvPr/>
        </p:nvGrpSpPr>
        <p:grpSpPr bwMode="auto">
          <a:xfrm>
            <a:off x="411163" y="1268413"/>
            <a:ext cx="2228850" cy="1681162"/>
            <a:chOff x="0" y="0"/>
            <a:chExt cx="1560" cy="1176"/>
          </a:xfrm>
        </p:grpSpPr>
        <p:grpSp>
          <p:nvGrpSpPr>
            <p:cNvPr id="78885" name="Group 4"/>
            <p:cNvGrpSpPr>
              <a:grpSpLocks/>
            </p:cNvGrpSpPr>
            <p:nvPr/>
          </p:nvGrpSpPr>
          <p:grpSpPr bwMode="auto">
            <a:xfrm>
              <a:off x="360" y="353"/>
              <a:ext cx="848" cy="472"/>
              <a:chOff x="0" y="0"/>
              <a:chExt cx="848" cy="472"/>
            </a:xfrm>
          </p:grpSpPr>
          <p:grpSp>
            <p:nvGrpSpPr>
              <p:cNvPr id="78894" name="Group 5"/>
              <p:cNvGrpSpPr>
                <a:grpSpLocks/>
              </p:cNvGrpSpPr>
              <p:nvPr/>
            </p:nvGrpSpPr>
            <p:grpSpPr bwMode="auto">
              <a:xfrm>
                <a:off x="0" y="0"/>
                <a:ext cx="219" cy="472"/>
                <a:chOff x="0" y="0"/>
                <a:chExt cx="219" cy="472"/>
              </a:xfrm>
            </p:grpSpPr>
            <p:sp>
              <p:nvSpPr>
                <p:cNvPr id="78899" name="Line 6"/>
                <p:cNvSpPr>
                  <a:spLocks noChangeShapeType="1"/>
                </p:cNvSpPr>
                <p:nvPr/>
              </p:nvSpPr>
              <p:spPr bwMode="auto">
                <a:xfrm>
                  <a:off x="0" y="0"/>
                  <a:ext cx="212" cy="242"/>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78900" name="Line 7"/>
                <p:cNvSpPr>
                  <a:spLocks noChangeShapeType="1"/>
                </p:cNvSpPr>
                <p:nvPr/>
              </p:nvSpPr>
              <p:spPr bwMode="auto">
                <a:xfrm rot="10800000" flipH="1">
                  <a:off x="0" y="235"/>
                  <a:ext cx="212" cy="243"/>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grpSp>
          <p:grpSp>
            <p:nvGrpSpPr>
              <p:cNvPr id="78895" name="Group 8"/>
              <p:cNvGrpSpPr>
                <a:grpSpLocks/>
              </p:cNvGrpSpPr>
              <p:nvPr/>
            </p:nvGrpSpPr>
            <p:grpSpPr bwMode="auto">
              <a:xfrm flipH="1">
                <a:off x="628" y="0"/>
                <a:ext cx="220" cy="471"/>
                <a:chOff x="0" y="0"/>
                <a:chExt cx="219" cy="471"/>
              </a:xfrm>
            </p:grpSpPr>
            <p:sp>
              <p:nvSpPr>
                <p:cNvPr id="78897" name="Line 9"/>
                <p:cNvSpPr>
                  <a:spLocks noChangeShapeType="1"/>
                </p:cNvSpPr>
                <p:nvPr/>
              </p:nvSpPr>
              <p:spPr bwMode="auto">
                <a:xfrm>
                  <a:off x="0" y="0"/>
                  <a:ext cx="212" cy="242"/>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78898" name="Line 10"/>
                <p:cNvSpPr>
                  <a:spLocks noChangeShapeType="1"/>
                </p:cNvSpPr>
                <p:nvPr/>
              </p:nvSpPr>
              <p:spPr bwMode="auto">
                <a:xfrm rot="10800000" flipH="1">
                  <a:off x="0" y="235"/>
                  <a:ext cx="212" cy="243"/>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grpSp>
          <p:sp>
            <p:nvSpPr>
              <p:cNvPr id="78896" name="Line 11"/>
              <p:cNvSpPr>
                <a:spLocks noChangeShapeType="1"/>
              </p:cNvSpPr>
              <p:nvPr/>
            </p:nvSpPr>
            <p:spPr bwMode="auto">
              <a:xfrm>
                <a:off x="219" y="236"/>
                <a:ext cx="409"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grpSp>
        <p:sp>
          <p:nvSpPr>
            <p:cNvPr id="78886" name="AutoShape 12"/>
            <p:cNvSpPr>
              <a:spLocks/>
            </p:cNvSpPr>
            <p:nvPr/>
          </p:nvSpPr>
          <p:spPr bwMode="auto">
            <a:xfrm rot="16200000" flipH="1">
              <a:off x="24" y="800"/>
              <a:ext cx="360" cy="360"/>
            </a:xfrm>
            <a:prstGeom prst="rtTriangle">
              <a:avLst/>
            </a:prstGeom>
            <a:solidFill>
              <a:schemeClr val="accent1"/>
            </a:solidFill>
            <a:ln w="25400">
              <a:solidFill>
                <a:schemeClr val="tx1"/>
              </a:solidFill>
              <a:miter lim="800000"/>
              <a:headEnd/>
              <a:tailEnd/>
            </a:ln>
          </p:spPr>
          <p:txBody>
            <a:bodyPr lIns="0" tIns="0" rIns="0" bIns="0" anchor="ctr"/>
            <a:lstStyle/>
            <a:p>
              <a:endParaRPr lang="en-US"/>
            </a:p>
          </p:txBody>
        </p:sp>
        <p:sp>
          <p:nvSpPr>
            <p:cNvPr id="78887" name="AutoShape 13"/>
            <p:cNvSpPr>
              <a:spLocks/>
            </p:cNvSpPr>
            <p:nvPr/>
          </p:nvSpPr>
          <p:spPr bwMode="auto">
            <a:xfrm rot="-5400000">
              <a:off x="0" y="0"/>
              <a:ext cx="360" cy="360"/>
            </a:xfrm>
            <a:prstGeom prst="rtTriangle">
              <a:avLst/>
            </a:prstGeom>
            <a:solidFill>
              <a:schemeClr val="accent1"/>
            </a:solidFill>
            <a:ln w="25400">
              <a:solidFill>
                <a:schemeClr val="tx1"/>
              </a:solidFill>
              <a:miter lim="800000"/>
              <a:headEnd/>
              <a:tailEnd/>
            </a:ln>
          </p:spPr>
          <p:txBody>
            <a:bodyPr lIns="0" tIns="0" rIns="0" bIns="0" anchor="ctr"/>
            <a:lstStyle/>
            <a:p>
              <a:endParaRPr lang="en-US"/>
            </a:p>
          </p:txBody>
        </p:sp>
        <p:sp>
          <p:nvSpPr>
            <p:cNvPr id="78888" name="AutoShape 14"/>
            <p:cNvSpPr>
              <a:spLocks/>
            </p:cNvSpPr>
            <p:nvPr/>
          </p:nvSpPr>
          <p:spPr bwMode="auto">
            <a:xfrm rot="5400000" flipH="1">
              <a:off x="1200" y="0"/>
              <a:ext cx="360" cy="360"/>
            </a:xfrm>
            <a:prstGeom prst="rtTriangle">
              <a:avLst/>
            </a:prstGeom>
            <a:solidFill>
              <a:schemeClr val="accent1"/>
            </a:solidFill>
            <a:ln w="25400">
              <a:solidFill>
                <a:schemeClr val="tx1"/>
              </a:solidFill>
              <a:miter lim="800000"/>
              <a:headEnd/>
              <a:tailEnd/>
            </a:ln>
          </p:spPr>
          <p:txBody>
            <a:bodyPr lIns="0" tIns="0" rIns="0" bIns="0" anchor="ctr"/>
            <a:lstStyle/>
            <a:p>
              <a:endParaRPr lang="en-US"/>
            </a:p>
          </p:txBody>
        </p:sp>
        <p:sp>
          <p:nvSpPr>
            <p:cNvPr id="78889" name="AutoShape 15"/>
            <p:cNvSpPr>
              <a:spLocks/>
            </p:cNvSpPr>
            <p:nvPr/>
          </p:nvSpPr>
          <p:spPr bwMode="auto">
            <a:xfrm rot="5400000">
              <a:off x="1192" y="816"/>
              <a:ext cx="360" cy="360"/>
            </a:xfrm>
            <a:prstGeom prst="rtTriangle">
              <a:avLst/>
            </a:prstGeom>
            <a:solidFill>
              <a:schemeClr val="accent1"/>
            </a:solidFill>
            <a:ln w="25400">
              <a:solidFill>
                <a:schemeClr val="tx1"/>
              </a:solidFill>
              <a:miter lim="800000"/>
              <a:headEnd/>
              <a:tailEnd/>
            </a:ln>
          </p:spPr>
          <p:txBody>
            <a:bodyPr lIns="0" tIns="0" rIns="0" bIns="0" anchor="ctr"/>
            <a:lstStyle/>
            <a:p>
              <a:endParaRPr lang="en-US"/>
            </a:p>
          </p:txBody>
        </p:sp>
        <p:sp>
          <p:nvSpPr>
            <p:cNvPr id="78890" name="Rectangle 16"/>
            <p:cNvSpPr>
              <a:spLocks/>
            </p:cNvSpPr>
            <p:nvPr/>
          </p:nvSpPr>
          <p:spPr bwMode="auto">
            <a:xfrm>
              <a:off x="112" y="96"/>
              <a:ext cx="271" cy="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spcBef>
                  <a:spcPts val="1175"/>
                </a:spcBef>
              </a:pPr>
              <a:r>
                <a:rPr lang="en-US" sz="2000">
                  <a:latin typeface="Baskerville" charset="0"/>
                  <a:cs typeface="Baskerville" charset="0"/>
                  <a:sym typeface="Baskerville" charset="0"/>
                </a:rPr>
                <a:t>A</a:t>
              </a:r>
            </a:p>
          </p:txBody>
        </p:sp>
        <p:sp>
          <p:nvSpPr>
            <p:cNvPr id="78891" name="Rectangle 17"/>
            <p:cNvSpPr>
              <a:spLocks/>
            </p:cNvSpPr>
            <p:nvPr/>
          </p:nvSpPr>
          <p:spPr bwMode="auto">
            <a:xfrm>
              <a:off x="172" y="782"/>
              <a:ext cx="272" cy="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spcBef>
                  <a:spcPts val="1175"/>
                </a:spcBef>
              </a:pPr>
              <a:r>
                <a:rPr lang="en-US" sz="2000">
                  <a:latin typeface="Baskerville" charset="0"/>
                  <a:cs typeface="Baskerville" charset="0"/>
                  <a:sym typeface="Baskerville" charset="0"/>
                </a:rPr>
                <a:t>B</a:t>
              </a:r>
            </a:p>
          </p:txBody>
        </p:sp>
        <p:sp>
          <p:nvSpPr>
            <p:cNvPr id="78892" name="Rectangle 18"/>
            <p:cNvSpPr>
              <a:spLocks/>
            </p:cNvSpPr>
            <p:nvPr/>
          </p:nvSpPr>
          <p:spPr bwMode="auto">
            <a:xfrm>
              <a:off x="1165" y="784"/>
              <a:ext cx="271" cy="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spcBef>
                  <a:spcPts val="1175"/>
                </a:spcBef>
              </a:pPr>
              <a:r>
                <a:rPr lang="en-US" sz="2000">
                  <a:latin typeface="Baskerville" charset="0"/>
                  <a:cs typeface="Baskerville" charset="0"/>
                  <a:sym typeface="Baskerville" charset="0"/>
                </a:rPr>
                <a:t>D</a:t>
              </a:r>
            </a:p>
          </p:txBody>
        </p:sp>
        <p:sp>
          <p:nvSpPr>
            <p:cNvPr id="78893" name="Rectangle 19"/>
            <p:cNvSpPr>
              <a:spLocks/>
            </p:cNvSpPr>
            <p:nvPr/>
          </p:nvSpPr>
          <p:spPr bwMode="auto">
            <a:xfrm>
              <a:off x="1144" y="96"/>
              <a:ext cx="271" cy="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spcBef>
                  <a:spcPts val="1175"/>
                </a:spcBef>
              </a:pPr>
              <a:r>
                <a:rPr lang="en-US" sz="2000">
                  <a:latin typeface="Baskerville" charset="0"/>
                  <a:cs typeface="Baskerville" charset="0"/>
                  <a:sym typeface="Baskerville" charset="0"/>
                </a:rPr>
                <a:t>C</a:t>
              </a:r>
            </a:p>
          </p:txBody>
        </p:sp>
      </p:grpSp>
      <p:sp>
        <p:nvSpPr>
          <p:cNvPr id="78851" name="Line 20"/>
          <p:cNvSpPr>
            <a:spLocks noChangeShapeType="1"/>
          </p:cNvSpPr>
          <p:nvPr/>
        </p:nvSpPr>
        <p:spPr bwMode="auto">
          <a:xfrm flipH="1">
            <a:off x="2822575" y="2103438"/>
            <a:ext cx="2686050" cy="0"/>
          </a:xfrm>
          <a:prstGeom prst="line">
            <a:avLst/>
          </a:prstGeom>
          <a:noFill/>
          <a:ln w="38100">
            <a:solidFill>
              <a:schemeClr val="tx1"/>
            </a:solidFill>
            <a:round/>
            <a:headEnd type="stealth" w="med" len="med"/>
            <a:tailEnd/>
          </a:ln>
          <a:extLst>
            <a:ext uri="{909E8E84-426E-40dd-AFC4-6F175D3DCCD1}">
              <a14:hiddenFill xmlns="" xmlns:a14="http://schemas.microsoft.com/office/drawing/2010/main">
                <a:noFill/>
              </a14:hiddenFill>
            </a:ext>
          </a:extLst>
        </p:spPr>
        <p:txBody>
          <a:bodyPr/>
          <a:lstStyle/>
          <a:p>
            <a:endParaRPr lang="en-US"/>
          </a:p>
        </p:txBody>
      </p:sp>
      <p:sp>
        <p:nvSpPr>
          <p:cNvPr id="78852" name="Rectangle 21"/>
          <p:cNvSpPr>
            <a:spLocks/>
          </p:cNvSpPr>
          <p:nvPr/>
        </p:nvSpPr>
        <p:spPr bwMode="auto">
          <a:xfrm>
            <a:off x="6421438" y="5372100"/>
            <a:ext cx="2079625" cy="846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2700">
                <a:latin typeface="Baskerville" charset="0"/>
                <a:cs typeface="Baskerville" charset="0"/>
                <a:sym typeface="Baskerville" charset="0"/>
              </a:rPr>
              <a:t>Merge </a:t>
            </a:r>
          </a:p>
          <a:p>
            <a:pPr algn="ctr" defTabSz="822325" eaLnBrk="1" hangingPunct="1"/>
            <a:r>
              <a:rPr lang="en-US" sz="2700">
                <a:latin typeface="Baskerville" charset="0"/>
                <a:cs typeface="Baskerville" charset="0"/>
                <a:sym typeface="Baskerville" charset="0"/>
              </a:rPr>
              <a:t>sub-alignments</a:t>
            </a:r>
          </a:p>
        </p:txBody>
      </p:sp>
      <p:sp>
        <p:nvSpPr>
          <p:cNvPr id="78853" name="Rectangle 22"/>
          <p:cNvSpPr>
            <a:spLocks/>
          </p:cNvSpPr>
          <p:nvPr/>
        </p:nvSpPr>
        <p:spPr bwMode="auto">
          <a:xfrm>
            <a:off x="923925" y="5178425"/>
            <a:ext cx="2343150" cy="1233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2700">
                <a:latin typeface="Baskerville" charset="0"/>
                <a:cs typeface="Baskerville" charset="0"/>
                <a:sym typeface="Baskerville" charset="0"/>
              </a:rPr>
              <a:t>Estimate ML tree on merged alignment</a:t>
            </a:r>
          </a:p>
        </p:txBody>
      </p:sp>
      <p:sp>
        <p:nvSpPr>
          <p:cNvPr id="78854" name="Line 23"/>
          <p:cNvSpPr>
            <a:spLocks noChangeShapeType="1"/>
          </p:cNvSpPr>
          <p:nvPr/>
        </p:nvSpPr>
        <p:spPr bwMode="auto">
          <a:xfrm rot="10800000" flipH="1">
            <a:off x="5611813" y="5143500"/>
            <a:ext cx="2046287" cy="650875"/>
          </a:xfrm>
          <a:prstGeom prst="line">
            <a:avLst/>
          </a:prstGeom>
          <a:noFill/>
          <a:ln w="38100">
            <a:solidFill>
              <a:schemeClr val="tx1"/>
            </a:solidFill>
            <a:round/>
            <a:headEnd type="stealth" w="med" len="med"/>
            <a:tailEnd/>
          </a:ln>
          <a:extLst>
            <a:ext uri="{909E8E84-426E-40dd-AFC4-6F175D3DCCD1}">
              <a14:hiddenFill xmlns="" xmlns:a14="http://schemas.microsoft.com/office/drawing/2010/main">
                <a:noFill/>
              </a14:hiddenFill>
            </a:ext>
          </a:extLst>
        </p:spPr>
        <p:txBody>
          <a:bodyPr/>
          <a:lstStyle/>
          <a:p>
            <a:endParaRPr lang="en-US"/>
          </a:p>
        </p:txBody>
      </p:sp>
      <p:sp>
        <p:nvSpPr>
          <p:cNvPr id="78855" name="Line 24"/>
          <p:cNvSpPr>
            <a:spLocks noChangeShapeType="1"/>
          </p:cNvSpPr>
          <p:nvPr/>
        </p:nvSpPr>
        <p:spPr bwMode="auto">
          <a:xfrm rot="10800000">
            <a:off x="6240463" y="2800350"/>
            <a:ext cx="1063625" cy="1017588"/>
          </a:xfrm>
          <a:prstGeom prst="line">
            <a:avLst/>
          </a:prstGeom>
          <a:noFill/>
          <a:ln w="38100">
            <a:solidFill>
              <a:schemeClr val="tx1"/>
            </a:solidFill>
            <a:round/>
            <a:headEnd type="stealth" w="med" len="med"/>
            <a:tailEnd/>
          </a:ln>
          <a:extLst>
            <a:ext uri="{909E8E84-426E-40dd-AFC4-6F175D3DCCD1}">
              <a14:hiddenFill xmlns="" xmlns:a14="http://schemas.microsoft.com/office/drawing/2010/main">
                <a:noFill/>
              </a14:hiddenFill>
            </a:ext>
          </a:extLst>
        </p:spPr>
        <p:txBody>
          <a:bodyPr/>
          <a:lstStyle/>
          <a:p>
            <a:endParaRPr lang="en-US"/>
          </a:p>
        </p:txBody>
      </p:sp>
      <p:sp>
        <p:nvSpPr>
          <p:cNvPr id="78856" name="Rectangle 25"/>
          <p:cNvSpPr>
            <a:spLocks/>
          </p:cNvSpPr>
          <p:nvPr/>
        </p:nvSpPr>
        <p:spPr bwMode="auto">
          <a:xfrm>
            <a:off x="2743200" y="1676400"/>
            <a:ext cx="2616200" cy="84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2700">
                <a:latin typeface="Baskerville" charset="0"/>
                <a:cs typeface="Baskerville" charset="0"/>
                <a:sym typeface="Baskerville" charset="0"/>
              </a:rPr>
              <a:t>Decompose dataset</a:t>
            </a:r>
          </a:p>
        </p:txBody>
      </p:sp>
      <p:sp>
        <p:nvSpPr>
          <p:cNvPr id="421914" name="Rectangle 26"/>
          <p:cNvSpPr>
            <a:spLocks/>
          </p:cNvSpPr>
          <p:nvPr/>
        </p:nvSpPr>
        <p:spPr bwMode="auto">
          <a:xfrm>
            <a:off x="5680075" y="1577975"/>
            <a:ext cx="481013" cy="479425"/>
          </a:xfrm>
          <a:prstGeom prst="rect">
            <a:avLst/>
          </a:prstGeom>
          <a:solidFill>
            <a:schemeClr val="accent1"/>
          </a:solidFill>
          <a:ln w="63500">
            <a:solidFill>
              <a:srgbClr val="1800FF"/>
            </a:solidFill>
            <a:miter lim="800000"/>
            <a:headEnd/>
            <a:tailEnd/>
          </a:ln>
        </p:spPr>
        <p:txBody>
          <a:bodyPr lIns="0" tIns="0" rIns="0" bIns="0" anchor="ctr"/>
          <a:lstStyle/>
          <a:p>
            <a:pPr algn="ctr" defTabSz="822325" eaLnBrk="1" hangingPunct="1">
              <a:defRPr/>
            </a:pPr>
            <a:r>
              <a:rPr lang="en-US" sz="2500">
                <a:solidFill>
                  <a:srgbClr val="3100ED"/>
                </a:solidFill>
                <a:effectLst>
                  <a:outerShdw blurRad="38100" dist="38100" dir="2700000" algn="tl">
                    <a:srgbClr val="000000"/>
                  </a:outerShdw>
                </a:effectLst>
                <a:latin typeface="Gill Sans" charset="0"/>
                <a:cs typeface="Gill Sans" charset="0"/>
                <a:sym typeface="Gill Sans" charset="0"/>
              </a:rPr>
              <a:t>A</a:t>
            </a:r>
          </a:p>
        </p:txBody>
      </p:sp>
      <p:sp>
        <p:nvSpPr>
          <p:cNvPr id="421915" name="Rectangle 27"/>
          <p:cNvSpPr>
            <a:spLocks/>
          </p:cNvSpPr>
          <p:nvPr/>
        </p:nvSpPr>
        <p:spPr bwMode="auto">
          <a:xfrm>
            <a:off x="6275388" y="1577975"/>
            <a:ext cx="479425" cy="479425"/>
          </a:xfrm>
          <a:prstGeom prst="rect">
            <a:avLst/>
          </a:prstGeom>
          <a:solidFill>
            <a:schemeClr val="accent1"/>
          </a:solidFill>
          <a:ln w="63500">
            <a:solidFill>
              <a:srgbClr val="1800FF"/>
            </a:solidFill>
            <a:miter lim="800000"/>
            <a:headEnd/>
            <a:tailEnd/>
          </a:ln>
        </p:spPr>
        <p:txBody>
          <a:bodyPr lIns="0" tIns="0" rIns="0" bIns="0" anchor="ctr"/>
          <a:lstStyle/>
          <a:p>
            <a:pPr algn="ctr" defTabSz="822325" eaLnBrk="1" hangingPunct="1">
              <a:defRPr/>
            </a:pPr>
            <a:r>
              <a:rPr lang="en-US" sz="2500">
                <a:solidFill>
                  <a:srgbClr val="3100ED"/>
                </a:solidFill>
                <a:effectLst>
                  <a:outerShdw blurRad="38100" dist="38100" dir="2700000" algn="tl">
                    <a:srgbClr val="000000"/>
                  </a:outerShdw>
                </a:effectLst>
                <a:latin typeface="Gill Sans" charset="0"/>
                <a:cs typeface="Gill Sans" charset="0"/>
                <a:sym typeface="Gill Sans" charset="0"/>
              </a:rPr>
              <a:t>B</a:t>
            </a:r>
          </a:p>
        </p:txBody>
      </p:sp>
      <p:sp>
        <p:nvSpPr>
          <p:cNvPr id="421916" name="Rectangle 28"/>
          <p:cNvSpPr>
            <a:spLocks/>
          </p:cNvSpPr>
          <p:nvPr/>
        </p:nvSpPr>
        <p:spPr bwMode="auto">
          <a:xfrm>
            <a:off x="5680075" y="2160588"/>
            <a:ext cx="481013" cy="479425"/>
          </a:xfrm>
          <a:prstGeom prst="rect">
            <a:avLst/>
          </a:prstGeom>
          <a:solidFill>
            <a:schemeClr val="accent1"/>
          </a:solidFill>
          <a:ln w="63500">
            <a:solidFill>
              <a:srgbClr val="1800FF"/>
            </a:solidFill>
            <a:miter lim="800000"/>
            <a:headEnd/>
            <a:tailEnd/>
          </a:ln>
        </p:spPr>
        <p:txBody>
          <a:bodyPr lIns="0" tIns="0" rIns="0" bIns="0" anchor="ctr"/>
          <a:lstStyle/>
          <a:p>
            <a:pPr algn="ctr" defTabSz="822325" eaLnBrk="1" hangingPunct="1">
              <a:defRPr/>
            </a:pPr>
            <a:r>
              <a:rPr lang="en-US" sz="2500">
                <a:solidFill>
                  <a:srgbClr val="3100ED"/>
                </a:solidFill>
                <a:effectLst>
                  <a:outerShdw blurRad="38100" dist="38100" dir="2700000" algn="tl">
                    <a:srgbClr val="000000"/>
                  </a:outerShdw>
                </a:effectLst>
                <a:latin typeface="Gill Sans" charset="0"/>
                <a:cs typeface="Gill Sans" charset="0"/>
                <a:sym typeface="Gill Sans" charset="0"/>
              </a:rPr>
              <a:t>C</a:t>
            </a:r>
          </a:p>
        </p:txBody>
      </p:sp>
      <p:sp>
        <p:nvSpPr>
          <p:cNvPr id="421917" name="Rectangle 29"/>
          <p:cNvSpPr>
            <a:spLocks/>
          </p:cNvSpPr>
          <p:nvPr/>
        </p:nvSpPr>
        <p:spPr bwMode="auto">
          <a:xfrm>
            <a:off x="6275388" y="2160588"/>
            <a:ext cx="479425" cy="479425"/>
          </a:xfrm>
          <a:prstGeom prst="rect">
            <a:avLst/>
          </a:prstGeom>
          <a:solidFill>
            <a:schemeClr val="accent1"/>
          </a:solidFill>
          <a:ln w="63500">
            <a:solidFill>
              <a:srgbClr val="1800FF"/>
            </a:solidFill>
            <a:miter lim="800000"/>
            <a:headEnd/>
            <a:tailEnd/>
          </a:ln>
        </p:spPr>
        <p:txBody>
          <a:bodyPr lIns="0" tIns="0" rIns="0" bIns="0" anchor="ctr"/>
          <a:lstStyle/>
          <a:p>
            <a:pPr algn="ctr" defTabSz="822325" eaLnBrk="1" hangingPunct="1">
              <a:defRPr/>
            </a:pPr>
            <a:r>
              <a:rPr lang="en-US" sz="2500">
                <a:solidFill>
                  <a:srgbClr val="3100ED"/>
                </a:solidFill>
                <a:effectLst>
                  <a:outerShdw blurRad="38100" dist="38100" dir="2700000" algn="tl">
                    <a:srgbClr val="000000"/>
                  </a:outerShdw>
                </a:effectLst>
                <a:latin typeface="Gill Sans" charset="0"/>
                <a:cs typeface="Gill Sans" charset="0"/>
                <a:sym typeface="Gill Sans" charset="0"/>
              </a:rPr>
              <a:t>D</a:t>
            </a:r>
          </a:p>
        </p:txBody>
      </p:sp>
      <p:sp>
        <p:nvSpPr>
          <p:cNvPr id="78861" name="Rectangle 30"/>
          <p:cNvSpPr>
            <a:spLocks/>
          </p:cNvSpPr>
          <p:nvPr/>
        </p:nvSpPr>
        <p:spPr bwMode="auto">
          <a:xfrm>
            <a:off x="6868568" y="2701391"/>
            <a:ext cx="1874837" cy="84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algn="ctr" defTabSz="822325" eaLnBrk="1" hangingPunct="1"/>
            <a:r>
              <a:rPr lang="en-US" sz="2700" dirty="0">
                <a:latin typeface="Baskerville" charset="0"/>
                <a:cs typeface="Baskerville" charset="0"/>
                <a:sym typeface="Baskerville" charset="0"/>
              </a:rPr>
              <a:t>Align subsets</a:t>
            </a:r>
          </a:p>
        </p:txBody>
      </p:sp>
      <p:sp>
        <p:nvSpPr>
          <p:cNvPr id="421919" name="Rectangle 31"/>
          <p:cNvSpPr>
            <a:spLocks/>
          </p:cNvSpPr>
          <p:nvPr/>
        </p:nvSpPr>
        <p:spPr bwMode="auto">
          <a:xfrm>
            <a:off x="7108825" y="3921125"/>
            <a:ext cx="481013" cy="479425"/>
          </a:xfrm>
          <a:prstGeom prst="rect">
            <a:avLst/>
          </a:prstGeom>
          <a:solidFill>
            <a:schemeClr val="accent1"/>
          </a:solidFill>
          <a:ln w="63500">
            <a:solidFill>
              <a:srgbClr val="FF0000"/>
            </a:solidFill>
            <a:miter lim="800000"/>
            <a:headEnd/>
            <a:tailEnd/>
          </a:ln>
        </p:spPr>
        <p:txBody>
          <a:bodyPr lIns="0" tIns="0" rIns="0" bIns="0" anchor="ctr"/>
          <a:lstStyle/>
          <a:p>
            <a:pPr algn="ctr" defTabSz="822325" eaLnBrk="1" hangingPunct="1">
              <a:defRPr/>
            </a:pPr>
            <a:r>
              <a:rPr lang="en-US" sz="2500">
                <a:solidFill>
                  <a:srgbClr val="FF0000"/>
                </a:solidFill>
                <a:effectLst>
                  <a:outerShdw blurRad="38100" dist="38100" dir="2700000" algn="tl">
                    <a:srgbClr val="000000"/>
                  </a:outerShdw>
                </a:effectLst>
                <a:latin typeface="Gill Sans" charset="0"/>
                <a:cs typeface="Gill Sans" charset="0"/>
                <a:sym typeface="Gill Sans" charset="0"/>
              </a:rPr>
              <a:t>A</a:t>
            </a:r>
          </a:p>
        </p:txBody>
      </p:sp>
      <p:sp>
        <p:nvSpPr>
          <p:cNvPr id="421920" name="Rectangle 32"/>
          <p:cNvSpPr>
            <a:spLocks/>
          </p:cNvSpPr>
          <p:nvPr/>
        </p:nvSpPr>
        <p:spPr bwMode="auto">
          <a:xfrm>
            <a:off x="7704138" y="3921125"/>
            <a:ext cx="479425" cy="479425"/>
          </a:xfrm>
          <a:prstGeom prst="rect">
            <a:avLst/>
          </a:prstGeom>
          <a:solidFill>
            <a:schemeClr val="accent1"/>
          </a:solidFill>
          <a:ln w="63500">
            <a:solidFill>
              <a:srgbClr val="FF0000"/>
            </a:solidFill>
            <a:miter lim="800000"/>
            <a:headEnd/>
            <a:tailEnd/>
          </a:ln>
        </p:spPr>
        <p:txBody>
          <a:bodyPr lIns="0" tIns="0" rIns="0" bIns="0" anchor="ctr"/>
          <a:lstStyle/>
          <a:p>
            <a:pPr algn="ctr" defTabSz="822325" eaLnBrk="1" hangingPunct="1">
              <a:defRPr/>
            </a:pPr>
            <a:r>
              <a:rPr lang="en-US" sz="2500">
                <a:solidFill>
                  <a:srgbClr val="FF0000"/>
                </a:solidFill>
                <a:effectLst>
                  <a:outerShdw blurRad="38100" dist="38100" dir="2700000" algn="tl">
                    <a:srgbClr val="000000"/>
                  </a:outerShdw>
                </a:effectLst>
                <a:latin typeface="Gill Sans" charset="0"/>
                <a:cs typeface="Gill Sans" charset="0"/>
                <a:sym typeface="Gill Sans" charset="0"/>
              </a:rPr>
              <a:t>B</a:t>
            </a:r>
          </a:p>
        </p:txBody>
      </p:sp>
      <p:sp>
        <p:nvSpPr>
          <p:cNvPr id="421921" name="Rectangle 33"/>
          <p:cNvSpPr>
            <a:spLocks/>
          </p:cNvSpPr>
          <p:nvPr/>
        </p:nvSpPr>
        <p:spPr bwMode="auto">
          <a:xfrm>
            <a:off x="7108825" y="4503738"/>
            <a:ext cx="481013" cy="479425"/>
          </a:xfrm>
          <a:prstGeom prst="rect">
            <a:avLst/>
          </a:prstGeom>
          <a:solidFill>
            <a:schemeClr val="accent1"/>
          </a:solidFill>
          <a:ln w="63500">
            <a:solidFill>
              <a:srgbClr val="FF0000"/>
            </a:solidFill>
            <a:miter lim="800000"/>
            <a:headEnd/>
            <a:tailEnd/>
          </a:ln>
        </p:spPr>
        <p:txBody>
          <a:bodyPr lIns="0" tIns="0" rIns="0" bIns="0" anchor="ctr"/>
          <a:lstStyle/>
          <a:p>
            <a:pPr algn="ctr" defTabSz="822325" eaLnBrk="1" hangingPunct="1">
              <a:defRPr/>
            </a:pPr>
            <a:r>
              <a:rPr lang="en-US" sz="2500">
                <a:solidFill>
                  <a:srgbClr val="FF0000"/>
                </a:solidFill>
                <a:effectLst>
                  <a:outerShdw blurRad="38100" dist="38100" dir="2700000" algn="tl">
                    <a:srgbClr val="000000"/>
                  </a:outerShdw>
                </a:effectLst>
                <a:latin typeface="Gill Sans" charset="0"/>
                <a:cs typeface="Gill Sans" charset="0"/>
                <a:sym typeface="Gill Sans" charset="0"/>
              </a:rPr>
              <a:t>C</a:t>
            </a:r>
          </a:p>
        </p:txBody>
      </p:sp>
      <p:sp>
        <p:nvSpPr>
          <p:cNvPr id="421922" name="Rectangle 34"/>
          <p:cNvSpPr>
            <a:spLocks/>
          </p:cNvSpPr>
          <p:nvPr/>
        </p:nvSpPr>
        <p:spPr bwMode="auto">
          <a:xfrm>
            <a:off x="7704138" y="4503738"/>
            <a:ext cx="479425" cy="479425"/>
          </a:xfrm>
          <a:prstGeom prst="rect">
            <a:avLst/>
          </a:prstGeom>
          <a:solidFill>
            <a:schemeClr val="accent1"/>
          </a:solidFill>
          <a:ln w="63500">
            <a:solidFill>
              <a:srgbClr val="FF0000"/>
            </a:solidFill>
            <a:miter lim="800000"/>
            <a:headEnd/>
            <a:tailEnd/>
          </a:ln>
        </p:spPr>
        <p:txBody>
          <a:bodyPr lIns="0" tIns="0" rIns="0" bIns="0" anchor="ctr"/>
          <a:lstStyle/>
          <a:p>
            <a:pPr algn="ctr" defTabSz="822325" eaLnBrk="1" hangingPunct="1">
              <a:defRPr/>
            </a:pPr>
            <a:r>
              <a:rPr lang="en-US" sz="2500">
                <a:solidFill>
                  <a:srgbClr val="FF0000"/>
                </a:solidFill>
                <a:effectLst>
                  <a:outerShdw blurRad="38100" dist="38100" dir="2700000" algn="tl">
                    <a:srgbClr val="000000"/>
                  </a:outerShdw>
                </a:effectLst>
                <a:latin typeface="Gill Sans" charset="0"/>
                <a:cs typeface="Gill Sans" charset="0"/>
                <a:sym typeface="Gill Sans" charset="0"/>
              </a:rPr>
              <a:t>D</a:t>
            </a:r>
          </a:p>
        </p:txBody>
      </p:sp>
      <p:sp>
        <p:nvSpPr>
          <p:cNvPr id="421923" name="Rectangle 35"/>
          <p:cNvSpPr>
            <a:spLocks/>
          </p:cNvSpPr>
          <p:nvPr/>
        </p:nvSpPr>
        <p:spPr bwMode="auto">
          <a:xfrm>
            <a:off x="4137025" y="5314950"/>
            <a:ext cx="1406525" cy="936625"/>
          </a:xfrm>
          <a:prstGeom prst="rect">
            <a:avLst/>
          </a:prstGeom>
          <a:noFill/>
          <a:ln w="63500">
            <a:solidFill>
              <a:srgbClr val="770065"/>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lstStyle/>
          <a:p>
            <a:pPr algn="ctr" defTabSz="822325" eaLnBrk="1" hangingPunct="1">
              <a:defRPr/>
            </a:pPr>
            <a:r>
              <a:rPr lang="en-US" sz="2500">
                <a:solidFill>
                  <a:srgbClr val="770065"/>
                </a:solidFill>
                <a:effectLst>
                  <a:outerShdw blurRad="38100" dist="38100" dir="2700000" algn="tl">
                    <a:srgbClr val="DDDDDD"/>
                  </a:outerShdw>
                </a:effectLst>
                <a:latin typeface="Gill Sans" charset="0"/>
                <a:cs typeface="Gill Sans" charset="0"/>
                <a:sym typeface="Gill Sans" charset="0"/>
              </a:rPr>
              <a:t>ABCD</a:t>
            </a:r>
          </a:p>
        </p:txBody>
      </p:sp>
      <p:sp>
        <p:nvSpPr>
          <p:cNvPr id="78867" name="Line 36"/>
          <p:cNvSpPr>
            <a:spLocks noChangeShapeType="1"/>
          </p:cNvSpPr>
          <p:nvPr/>
        </p:nvSpPr>
        <p:spPr bwMode="auto">
          <a:xfrm>
            <a:off x="2708275" y="4949825"/>
            <a:ext cx="1349375" cy="809625"/>
          </a:xfrm>
          <a:prstGeom prst="line">
            <a:avLst/>
          </a:prstGeom>
          <a:noFill/>
          <a:ln w="38100">
            <a:solidFill>
              <a:schemeClr val="tx1"/>
            </a:solidFill>
            <a:round/>
            <a:headEnd type="stealth" w="med" len="med"/>
            <a:tailEnd/>
          </a:ln>
          <a:extLst>
            <a:ext uri="{909E8E84-426E-40dd-AFC4-6F175D3DCCD1}">
              <a14:hiddenFill xmlns="" xmlns:a14="http://schemas.microsoft.com/office/drawing/2010/main">
                <a:noFill/>
              </a14:hiddenFill>
            </a:ext>
          </a:extLst>
        </p:spPr>
        <p:txBody>
          <a:bodyPr/>
          <a:lstStyle/>
          <a:p>
            <a:endParaRPr lang="en-US"/>
          </a:p>
        </p:txBody>
      </p:sp>
      <p:grpSp>
        <p:nvGrpSpPr>
          <p:cNvPr id="78868" name="Group 37"/>
          <p:cNvGrpSpPr>
            <a:grpSpLocks/>
          </p:cNvGrpSpPr>
          <p:nvPr/>
        </p:nvGrpSpPr>
        <p:grpSpPr bwMode="auto">
          <a:xfrm>
            <a:off x="876300" y="3657600"/>
            <a:ext cx="2058988" cy="1154113"/>
            <a:chOff x="133" y="-53"/>
            <a:chExt cx="1442" cy="808"/>
          </a:xfrm>
        </p:grpSpPr>
        <p:grpSp>
          <p:nvGrpSpPr>
            <p:cNvPr id="78870" name="Group 38"/>
            <p:cNvGrpSpPr>
              <a:grpSpLocks/>
            </p:cNvGrpSpPr>
            <p:nvPr/>
          </p:nvGrpSpPr>
          <p:grpSpPr bwMode="auto">
            <a:xfrm>
              <a:off x="133" y="-53"/>
              <a:ext cx="1442" cy="808"/>
              <a:chOff x="93" y="-70"/>
              <a:chExt cx="1441" cy="807"/>
            </a:xfrm>
          </p:grpSpPr>
          <p:grpSp>
            <p:nvGrpSpPr>
              <p:cNvPr id="78878" name="Group 39"/>
              <p:cNvGrpSpPr>
                <a:grpSpLocks/>
              </p:cNvGrpSpPr>
              <p:nvPr/>
            </p:nvGrpSpPr>
            <p:grpSpPr bwMode="auto">
              <a:xfrm>
                <a:off x="93" y="-70"/>
                <a:ext cx="347" cy="807"/>
                <a:chOff x="93" y="-70"/>
                <a:chExt cx="347" cy="807"/>
              </a:xfrm>
            </p:grpSpPr>
            <p:sp>
              <p:nvSpPr>
                <p:cNvPr id="78883" name="Line 40"/>
                <p:cNvSpPr>
                  <a:spLocks noChangeShapeType="1"/>
                </p:cNvSpPr>
                <p:nvPr/>
              </p:nvSpPr>
              <p:spPr bwMode="auto">
                <a:xfrm>
                  <a:off x="93" y="-70"/>
                  <a:ext cx="347" cy="397"/>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8884" name="Line 41"/>
                <p:cNvSpPr>
                  <a:spLocks noChangeShapeType="1"/>
                </p:cNvSpPr>
                <p:nvPr/>
              </p:nvSpPr>
              <p:spPr bwMode="auto">
                <a:xfrm rot="10800000" flipH="1">
                  <a:off x="93" y="339"/>
                  <a:ext cx="347" cy="398"/>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78879" name="Group 42"/>
              <p:cNvGrpSpPr>
                <a:grpSpLocks/>
              </p:cNvGrpSpPr>
              <p:nvPr/>
            </p:nvGrpSpPr>
            <p:grpSpPr bwMode="auto">
              <a:xfrm flipH="1">
                <a:off x="1160" y="-41"/>
                <a:ext cx="374" cy="778"/>
                <a:chOff x="57" y="-41"/>
                <a:chExt cx="374" cy="778"/>
              </a:xfrm>
            </p:grpSpPr>
            <p:sp>
              <p:nvSpPr>
                <p:cNvPr id="78881" name="Line 43"/>
                <p:cNvSpPr>
                  <a:spLocks noChangeShapeType="1"/>
                </p:cNvSpPr>
                <p:nvPr/>
              </p:nvSpPr>
              <p:spPr bwMode="auto">
                <a:xfrm>
                  <a:off x="84" y="-41"/>
                  <a:ext cx="347" cy="397"/>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8882" name="Line 44"/>
                <p:cNvSpPr>
                  <a:spLocks noChangeShapeType="1"/>
                </p:cNvSpPr>
                <p:nvPr/>
              </p:nvSpPr>
              <p:spPr bwMode="auto">
                <a:xfrm rot="10800000" flipH="1">
                  <a:off x="57" y="339"/>
                  <a:ext cx="347" cy="398"/>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78880" name="Line 45"/>
              <p:cNvSpPr>
                <a:spLocks noChangeShapeType="1"/>
              </p:cNvSpPr>
              <p:nvPr/>
            </p:nvSpPr>
            <p:spPr bwMode="auto">
              <a:xfrm>
                <a:off x="412" y="339"/>
                <a:ext cx="767" cy="2"/>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78871" name="Line 46"/>
            <p:cNvSpPr>
              <a:spLocks noChangeShapeType="1"/>
            </p:cNvSpPr>
            <p:nvPr/>
          </p:nvSpPr>
          <p:spPr bwMode="auto">
            <a:xfrm>
              <a:off x="688" y="0"/>
              <a:ext cx="0" cy="368"/>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8872" name="Line 47"/>
            <p:cNvSpPr>
              <a:spLocks noChangeShapeType="1"/>
            </p:cNvSpPr>
            <p:nvPr/>
          </p:nvSpPr>
          <p:spPr bwMode="auto">
            <a:xfrm>
              <a:off x="968" y="0"/>
              <a:ext cx="0" cy="368"/>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8873" name="Line 48"/>
            <p:cNvSpPr>
              <a:spLocks noChangeShapeType="1"/>
            </p:cNvSpPr>
            <p:nvPr/>
          </p:nvSpPr>
          <p:spPr bwMode="auto">
            <a:xfrm>
              <a:off x="1227" y="0"/>
              <a:ext cx="176" cy="159"/>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8874" name="Line 49"/>
            <p:cNvSpPr>
              <a:spLocks noChangeShapeType="1"/>
            </p:cNvSpPr>
            <p:nvPr/>
          </p:nvSpPr>
          <p:spPr bwMode="auto">
            <a:xfrm>
              <a:off x="144" y="408"/>
              <a:ext cx="176" cy="159"/>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8875" name="Line 50"/>
            <p:cNvSpPr>
              <a:spLocks noChangeShapeType="1"/>
            </p:cNvSpPr>
            <p:nvPr/>
          </p:nvSpPr>
          <p:spPr bwMode="auto">
            <a:xfrm>
              <a:off x="832" y="352"/>
              <a:ext cx="0" cy="192"/>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8876" name="Line 51"/>
            <p:cNvSpPr>
              <a:spLocks noChangeShapeType="1"/>
            </p:cNvSpPr>
            <p:nvPr/>
          </p:nvSpPr>
          <p:spPr bwMode="auto">
            <a:xfrm>
              <a:off x="832" y="536"/>
              <a:ext cx="176" cy="159"/>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8877" name="Line 52"/>
            <p:cNvSpPr>
              <a:spLocks noChangeShapeType="1"/>
            </p:cNvSpPr>
            <p:nvPr/>
          </p:nvSpPr>
          <p:spPr bwMode="auto">
            <a:xfrm flipH="1">
              <a:off x="675" y="531"/>
              <a:ext cx="169" cy="169"/>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121023289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11899" y="392740"/>
            <a:ext cx="7575659" cy="1028700"/>
          </a:xfrm>
        </p:spPr>
        <p:txBody>
          <a:bodyPr>
            <a:normAutofit fontScale="90000"/>
          </a:bodyPr>
          <a:lstStyle/>
          <a:p>
            <a:r>
              <a:rPr lang="en-US" sz="4000" b="1" dirty="0"/>
              <a:t>  SATé, PASTA, and MAGUS Algorithms</a:t>
            </a:r>
            <a:endParaRPr lang="en-US" sz="4000" dirty="0"/>
          </a:p>
        </p:txBody>
      </p:sp>
      <p:grpSp>
        <p:nvGrpSpPr>
          <p:cNvPr id="101379" name="Group 3"/>
          <p:cNvGrpSpPr>
            <a:grpSpLocks/>
          </p:cNvGrpSpPr>
          <p:nvPr/>
        </p:nvGrpSpPr>
        <p:grpSpPr bwMode="auto">
          <a:xfrm>
            <a:off x="304800" y="2667000"/>
            <a:ext cx="3911600" cy="1524000"/>
            <a:chOff x="192" y="1680"/>
            <a:chExt cx="2464" cy="960"/>
          </a:xfrm>
        </p:grpSpPr>
        <p:sp>
          <p:nvSpPr>
            <p:cNvPr id="101380" name="Text Box 4"/>
            <p:cNvSpPr txBox="1">
              <a:spLocks noChangeArrowheads="1"/>
            </p:cNvSpPr>
            <p:nvPr/>
          </p:nvSpPr>
          <p:spPr bwMode="auto">
            <a:xfrm>
              <a:off x="192" y="1872"/>
              <a:ext cx="1728" cy="5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atin typeface="Times" charset="0"/>
                </a:rPr>
                <a:t>Estimate ML tree on new alignment</a:t>
              </a:r>
            </a:p>
          </p:txBody>
        </p:sp>
        <p:sp>
          <p:nvSpPr>
            <p:cNvPr id="101381" name="Freeform 5"/>
            <p:cNvSpPr>
              <a:spLocks/>
            </p:cNvSpPr>
            <p:nvPr/>
          </p:nvSpPr>
          <p:spPr bwMode="auto">
            <a:xfrm rot="-10892108">
              <a:off x="1824" y="1680"/>
              <a:ext cx="832" cy="960"/>
            </a:xfrm>
            <a:custGeom>
              <a:avLst/>
              <a:gdLst>
                <a:gd name="T0" fmla="*/ 0 w 832"/>
                <a:gd name="T1" fmla="*/ 0 h 960"/>
                <a:gd name="T2" fmla="*/ 720 w 832"/>
                <a:gd name="T3" fmla="*/ 192 h 960"/>
                <a:gd name="T4" fmla="*/ 672 w 832"/>
                <a:gd name="T5" fmla="*/ 816 h 960"/>
                <a:gd name="T6" fmla="*/ 0 w 832"/>
                <a:gd name="T7" fmla="*/ 960 h 960"/>
              </a:gdLst>
              <a:ahLst/>
              <a:cxnLst>
                <a:cxn ang="0">
                  <a:pos x="T0" y="T1"/>
                </a:cxn>
                <a:cxn ang="0">
                  <a:pos x="T2" y="T3"/>
                </a:cxn>
                <a:cxn ang="0">
                  <a:pos x="T4" y="T5"/>
                </a:cxn>
                <a:cxn ang="0">
                  <a:pos x="T6" y="T7"/>
                </a:cxn>
              </a:cxnLst>
              <a:rect l="0" t="0" r="r" b="b"/>
              <a:pathLst>
                <a:path w="832" h="960">
                  <a:moveTo>
                    <a:pt x="0" y="0"/>
                  </a:moveTo>
                  <a:cubicBezTo>
                    <a:pt x="304" y="28"/>
                    <a:pt x="608" y="56"/>
                    <a:pt x="720" y="192"/>
                  </a:cubicBezTo>
                  <a:cubicBezTo>
                    <a:pt x="832" y="328"/>
                    <a:pt x="792" y="688"/>
                    <a:pt x="672" y="816"/>
                  </a:cubicBezTo>
                  <a:cubicBezTo>
                    <a:pt x="552" y="944"/>
                    <a:pt x="120" y="936"/>
                    <a:pt x="0" y="960"/>
                  </a:cubicBezTo>
                </a:path>
              </a:pathLst>
            </a:custGeom>
            <a:noFill/>
            <a:ln w="19050">
              <a:solidFill>
                <a:schemeClr val="tx1"/>
              </a:solidFill>
              <a:round/>
              <a:headEnd/>
              <a:tailEnd type="stealth" w="lg" len="lg"/>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cxnSp>
        <p:nvCxnSpPr>
          <p:cNvPr id="101382" name="AutoShape 6"/>
          <p:cNvCxnSpPr>
            <a:cxnSpLocks noChangeShapeType="1"/>
            <a:stCxn id="101390" idx="3"/>
            <a:endCxn id="101390" idx="3"/>
          </p:cNvCxnSpPr>
          <p:nvPr/>
        </p:nvCxnSpPr>
        <p:spPr bwMode="auto">
          <a:xfrm>
            <a:off x="5486400" y="4152900"/>
            <a:ext cx="0" cy="0"/>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101383" name="Group 7"/>
          <p:cNvGrpSpPr>
            <a:grpSpLocks/>
          </p:cNvGrpSpPr>
          <p:nvPr/>
        </p:nvGrpSpPr>
        <p:grpSpPr bwMode="auto">
          <a:xfrm>
            <a:off x="381000" y="1524000"/>
            <a:ext cx="5105400" cy="1371600"/>
            <a:chOff x="240" y="960"/>
            <a:chExt cx="3216" cy="864"/>
          </a:xfrm>
        </p:grpSpPr>
        <p:sp>
          <p:nvSpPr>
            <p:cNvPr id="101384" name="Rectangle 8"/>
            <p:cNvSpPr>
              <a:spLocks noChangeArrowheads="1"/>
            </p:cNvSpPr>
            <p:nvPr/>
          </p:nvSpPr>
          <p:spPr bwMode="auto">
            <a:xfrm>
              <a:off x="2688" y="1440"/>
              <a:ext cx="768" cy="384"/>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atin typeface="Times" charset="0"/>
                </a:rPr>
                <a:t>Tree</a:t>
              </a:r>
            </a:p>
          </p:txBody>
        </p:sp>
        <p:sp>
          <p:nvSpPr>
            <p:cNvPr id="101385" name="Line 9"/>
            <p:cNvSpPr>
              <a:spLocks noChangeShapeType="1"/>
            </p:cNvSpPr>
            <p:nvPr/>
          </p:nvSpPr>
          <p:spPr bwMode="auto">
            <a:xfrm>
              <a:off x="1296" y="1584"/>
              <a:ext cx="1392" cy="0"/>
            </a:xfrm>
            <a:prstGeom prst="line">
              <a:avLst/>
            </a:prstGeom>
            <a:noFill/>
            <a:ln w="19050">
              <a:solidFill>
                <a:schemeClr val="tx1"/>
              </a:solidFill>
              <a:round/>
              <a:headEnd/>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1386" name="Text Box 10"/>
            <p:cNvSpPr txBox="1">
              <a:spLocks noChangeArrowheads="1"/>
            </p:cNvSpPr>
            <p:nvPr/>
          </p:nvSpPr>
          <p:spPr bwMode="auto">
            <a:xfrm>
              <a:off x="240" y="960"/>
              <a:ext cx="2112" cy="5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atin typeface="Times" charset="0"/>
                </a:rPr>
                <a:t>Obtain initial alignment and estimated ML tree</a:t>
              </a:r>
            </a:p>
          </p:txBody>
        </p:sp>
      </p:grpSp>
      <p:grpSp>
        <p:nvGrpSpPr>
          <p:cNvPr id="101387" name="Group 11"/>
          <p:cNvGrpSpPr>
            <a:grpSpLocks/>
          </p:cNvGrpSpPr>
          <p:nvPr/>
        </p:nvGrpSpPr>
        <p:grpSpPr bwMode="auto">
          <a:xfrm>
            <a:off x="3962400" y="2667000"/>
            <a:ext cx="5181600" cy="1828800"/>
            <a:chOff x="2496" y="1680"/>
            <a:chExt cx="3264" cy="1152"/>
          </a:xfrm>
        </p:grpSpPr>
        <p:sp>
          <p:nvSpPr>
            <p:cNvPr id="101388" name="Freeform 12"/>
            <p:cNvSpPr>
              <a:spLocks/>
            </p:cNvSpPr>
            <p:nvPr/>
          </p:nvSpPr>
          <p:spPr bwMode="auto">
            <a:xfrm>
              <a:off x="3456" y="1680"/>
              <a:ext cx="832" cy="960"/>
            </a:xfrm>
            <a:custGeom>
              <a:avLst/>
              <a:gdLst>
                <a:gd name="T0" fmla="*/ 0 w 832"/>
                <a:gd name="T1" fmla="*/ 0 h 960"/>
                <a:gd name="T2" fmla="*/ 720 w 832"/>
                <a:gd name="T3" fmla="*/ 192 h 960"/>
                <a:gd name="T4" fmla="*/ 672 w 832"/>
                <a:gd name="T5" fmla="*/ 816 h 960"/>
                <a:gd name="T6" fmla="*/ 0 w 832"/>
                <a:gd name="T7" fmla="*/ 960 h 960"/>
              </a:gdLst>
              <a:ahLst/>
              <a:cxnLst>
                <a:cxn ang="0">
                  <a:pos x="T0" y="T1"/>
                </a:cxn>
                <a:cxn ang="0">
                  <a:pos x="T2" y="T3"/>
                </a:cxn>
                <a:cxn ang="0">
                  <a:pos x="T4" y="T5"/>
                </a:cxn>
                <a:cxn ang="0">
                  <a:pos x="T6" y="T7"/>
                </a:cxn>
              </a:cxnLst>
              <a:rect l="0" t="0" r="r" b="b"/>
              <a:pathLst>
                <a:path w="832" h="960">
                  <a:moveTo>
                    <a:pt x="0" y="0"/>
                  </a:moveTo>
                  <a:cubicBezTo>
                    <a:pt x="304" y="28"/>
                    <a:pt x="608" y="56"/>
                    <a:pt x="720" y="192"/>
                  </a:cubicBezTo>
                  <a:cubicBezTo>
                    <a:pt x="832" y="328"/>
                    <a:pt x="792" y="688"/>
                    <a:pt x="672" y="816"/>
                  </a:cubicBezTo>
                  <a:cubicBezTo>
                    <a:pt x="552" y="944"/>
                    <a:pt x="120" y="936"/>
                    <a:pt x="0" y="960"/>
                  </a:cubicBezTo>
                </a:path>
              </a:pathLst>
            </a:custGeom>
            <a:noFill/>
            <a:ln w="19050">
              <a:solidFill>
                <a:schemeClr val="tx1"/>
              </a:solidFill>
              <a:round/>
              <a:headEnd/>
              <a:tailEnd type="stealth" w="lg" len="lg"/>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1389" name="Text Box 13"/>
            <p:cNvSpPr txBox="1">
              <a:spLocks noChangeArrowheads="1"/>
            </p:cNvSpPr>
            <p:nvPr/>
          </p:nvSpPr>
          <p:spPr bwMode="auto">
            <a:xfrm>
              <a:off x="4224" y="1728"/>
              <a:ext cx="1536" cy="7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solidFill>
                    <a:srgbClr val="800080"/>
                  </a:solidFill>
                  <a:latin typeface="Times" charset="0"/>
                </a:rPr>
                <a:t>Use tree to compute new alignment</a:t>
              </a:r>
            </a:p>
          </p:txBody>
        </p:sp>
        <p:sp>
          <p:nvSpPr>
            <p:cNvPr id="101390" name="Rectangle 14"/>
            <p:cNvSpPr>
              <a:spLocks noChangeArrowheads="1"/>
            </p:cNvSpPr>
            <p:nvPr/>
          </p:nvSpPr>
          <p:spPr bwMode="auto">
            <a:xfrm>
              <a:off x="2496" y="2400"/>
              <a:ext cx="960" cy="432"/>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atin typeface="Times" charset="0"/>
                </a:rPr>
                <a:t>Alignment</a:t>
              </a:r>
            </a:p>
          </p:txBody>
        </p:sp>
      </p:grpSp>
      <p:sp>
        <p:nvSpPr>
          <p:cNvPr id="101391" name="Text Box 15"/>
          <p:cNvSpPr txBox="1">
            <a:spLocks noChangeArrowheads="1"/>
          </p:cNvSpPr>
          <p:nvPr/>
        </p:nvSpPr>
        <p:spPr bwMode="auto">
          <a:xfrm>
            <a:off x="2019300" y="4813300"/>
            <a:ext cx="5308600" cy="7848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dirty="0"/>
              <a:t>Repeat until termination condition, and</a:t>
            </a:r>
          </a:p>
          <a:p>
            <a:pPr>
              <a:spcBef>
                <a:spcPct val="50000"/>
              </a:spcBef>
            </a:pPr>
            <a:r>
              <a:rPr lang="en-US" dirty="0"/>
              <a:t>return the alignment/tree pair with the best ML score</a:t>
            </a:r>
          </a:p>
        </p:txBody>
      </p:sp>
    </p:spTree>
    <p:extLst>
      <p:ext uri="{BB962C8B-B14F-4D97-AF65-F5344CB8AC3E}">
        <p14:creationId xmlns:p14="http://schemas.microsoft.com/office/powerpoint/2010/main" val="3883215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C8E22-D775-7E40-A951-4704C72BE8AB}"/>
              </a:ext>
            </a:extLst>
          </p:cNvPr>
          <p:cNvSpPr>
            <a:spLocks noGrp="1"/>
          </p:cNvSpPr>
          <p:nvPr>
            <p:ph type="title"/>
          </p:nvPr>
        </p:nvSpPr>
        <p:spPr/>
        <p:txBody>
          <a:bodyPr/>
          <a:lstStyle/>
          <a:p>
            <a:r>
              <a:rPr lang="en-US" dirty="0"/>
              <a:t>Improvement over time</a:t>
            </a:r>
          </a:p>
        </p:txBody>
      </p:sp>
      <p:sp>
        <p:nvSpPr>
          <p:cNvPr id="3" name="Content Placeholder 2">
            <a:extLst>
              <a:ext uri="{FF2B5EF4-FFF2-40B4-BE49-F238E27FC236}">
                <a16:creationId xmlns:a16="http://schemas.microsoft.com/office/drawing/2014/main" id="{43BA5D72-868E-664C-8ABF-78428EEA6766}"/>
              </a:ext>
            </a:extLst>
          </p:cNvPr>
          <p:cNvSpPr>
            <a:spLocks noGrp="1"/>
          </p:cNvSpPr>
          <p:nvPr>
            <p:ph idx="1"/>
          </p:nvPr>
        </p:nvSpPr>
        <p:spPr/>
        <p:txBody>
          <a:bodyPr>
            <a:normAutofit/>
          </a:bodyPr>
          <a:lstStyle/>
          <a:p>
            <a:r>
              <a:rPr lang="en-US" dirty="0">
                <a:solidFill>
                  <a:srgbClr val="0432FF"/>
                </a:solidFill>
              </a:rPr>
              <a:t>SATe-1</a:t>
            </a:r>
            <a:r>
              <a:rPr lang="en-US" dirty="0"/>
              <a:t> (Science 2009): up to about 8,000</a:t>
            </a:r>
          </a:p>
          <a:p>
            <a:r>
              <a:rPr lang="en-US" dirty="0">
                <a:solidFill>
                  <a:srgbClr val="0432FF"/>
                </a:solidFill>
              </a:rPr>
              <a:t>SATe-2</a:t>
            </a:r>
            <a:r>
              <a:rPr lang="en-US" dirty="0"/>
              <a:t> (Syst Biol 2012): up to 50,000</a:t>
            </a:r>
          </a:p>
          <a:p>
            <a:r>
              <a:rPr lang="en-US" dirty="0">
                <a:solidFill>
                  <a:srgbClr val="0432FF"/>
                </a:solidFill>
              </a:rPr>
              <a:t>PASTA</a:t>
            </a:r>
            <a:r>
              <a:rPr lang="en-US" dirty="0"/>
              <a:t> (J Comp Biol 2014): up to 1,000,000</a:t>
            </a:r>
          </a:p>
          <a:p>
            <a:r>
              <a:rPr lang="en-US" dirty="0">
                <a:solidFill>
                  <a:srgbClr val="0432FF"/>
                </a:solidFill>
              </a:rPr>
              <a:t>MAGUS</a:t>
            </a:r>
            <a:r>
              <a:rPr lang="en-US" dirty="0"/>
              <a:t> (Bioinformatics 2021): more accurate than PASTA (and one iteration suffices)</a:t>
            </a:r>
          </a:p>
          <a:p>
            <a:pPr marL="0" indent="0">
              <a:buNone/>
            </a:pPr>
            <a:endParaRPr lang="en-US" dirty="0"/>
          </a:p>
          <a:p>
            <a:pPr marL="0" indent="0">
              <a:buNone/>
            </a:pPr>
            <a:r>
              <a:rPr lang="en-US" dirty="0"/>
              <a:t>Each method improved on the previous with respect to accuracy, speed, and scalability</a:t>
            </a:r>
          </a:p>
        </p:txBody>
      </p:sp>
    </p:spTree>
    <p:extLst>
      <p:ext uri="{BB962C8B-B14F-4D97-AF65-F5344CB8AC3E}">
        <p14:creationId xmlns:p14="http://schemas.microsoft.com/office/powerpoint/2010/main" val="3402882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ge2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66234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4" name="Google Shape;754;p46"/>
          <p:cNvSpPr txBox="1"/>
          <p:nvPr/>
        </p:nvSpPr>
        <p:spPr>
          <a:xfrm>
            <a:off x="282606" y="5750536"/>
            <a:ext cx="4819800" cy="284700"/>
          </a:xfrm>
          <a:prstGeom prst="rect">
            <a:avLst/>
          </a:prstGeom>
          <a:noFill/>
          <a:ln>
            <a:noFill/>
          </a:ln>
        </p:spPr>
        <p:txBody>
          <a:bodyPr spcFirstLastPara="1" wrap="square" lIns="68575" tIns="34275" rIns="68575" bIns="34275" anchor="t" anchorCtr="0">
            <a:spAutoFit/>
          </a:bodyPr>
          <a:lstStyle/>
          <a:p>
            <a:r>
              <a:rPr lang="en" sz="700">
                <a:solidFill>
                  <a:schemeClr val="lt1"/>
                </a:solidFill>
              </a:rPr>
              <a:t>Department of Computer Science</a:t>
            </a:r>
            <a:endParaRPr sz="1100">
              <a:solidFill>
                <a:schemeClr val="dk1"/>
              </a:solidFill>
            </a:endParaRPr>
          </a:p>
          <a:p>
            <a:endParaRPr sz="700">
              <a:solidFill>
                <a:schemeClr val="lt1"/>
              </a:solidFill>
            </a:endParaRPr>
          </a:p>
        </p:txBody>
      </p:sp>
      <p:sp>
        <p:nvSpPr>
          <p:cNvPr id="755" name="Google Shape;755;p46"/>
          <p:cNvSpPr txBox="1"/>
          <p:nvPr/>
        </p:nvSpPr>
        <p:spPr>
          <a:xfrm>
            <a:off x="7001698" y="5750536"/>
            <a:ext cx="1855200" cy="177000"/>
          </a:xfrm>
          <a:prstGeom prst="rect">
            <a:avLst/>
          </a:prstGeom>
          <a:noFill/>
          <a:ln>
            <a:noFill/>
          </a:ln>
        </p:spPr>
        <p:txBody>
          <a:bodyPr spcFirstLastPara="1" wrap="square" lIns="68575" tIns="34275" rIns="68575" bIns="34275" anchor="t" anchorCtr="0">
            <a:spAutoFit/>
          </a:bodyPr>
          <a:lstStyle/>
          <a:p>
            <a:pPr algn="r"/>
            <a:r>
              <a:rPr lang="en" sz="700">
                <a:solidFill>
                  <a:schemeClr val="lt1"/>
                </a:solidFill>
                <a:latin typeface="Arial"/>
                <a:ea typeface="Arial"/>
                <a:cs typeface="Arial"/>
                <a:sym typeface="Arial"/>
              </a:rPr>
              <a:t>GRAINGER ENGINEERING</a:t>
            </a:r>
            <a:endParaRPr sz="1100"/>
          </a:p>
        </p:txBody>
      </p:sp>
      <p:sp>
        <p:nvSpPr>
          <p:cNvPr id="758" name="Google Shape;758;p46"/>
          <p:cNvSpPr txBox="1"/>
          <p:nvPr/>
        </p:nvSpPr>
        <p:spPr>
          <a:xfrm>
            <a:off x="282608" y="1010288"/>
            <a:ext cx="8182500" cy="346200"/>
          </a:xfrm>
          <a:prstGeom prst="rect">
            <a:avLst/>
          </a:prstGeom>
          <a:noFill/>
          <a:ln>
            <a:noFill/>
          </a:ln>
        </p:spPr>
        <p:txBody>
          <a:bodyPr spcFirstLastPara="1" wrap="square" lIns="68575" tIns="34275" rIns="68575" bIns="34275" anchor="t" anchorCtr="0">
            <a:spAutoFit/>
          </a:bodyPr>
          <a:lstStyle/>
          <a:p>
            <a:pPr>
              <a:buClr>
                <a:srgbClr val="000000"/>
              </a:buClr>
              <a:buSzPts val="1800"/>
            </a:pPr>
            <a:r>
              <a:rPr lang="en">
                <a:solidFill>
                  <a:schemeClr val="lt1"/>
                </a:solidFill>
              </a:rPr>
              <a:t>MAGUS</a:t>
            </a:r>
            <a:endParaRPr sz="1000">
              <a:solidFill>
                <a:schemeClr val="lt1"/>
              </a:solidFill>
            </a:endParaRPr>
          </a:p>
        </p:txBody>
      </p:sp>
      <p:pic>
        <p:nvPicPr>
          <p:cNvPr id="759" name="Google Shape;759;p46"/>
          <p:cNvPicPr preferRelativeResize="0"/>
          <p:nvPr/>
        </p:nvPicPr>
        <p:blipFill>
          <a:blip r:embed="rId3">
            <a:alphaModFix/>
          </a:blip>
          <a:stretch>
            <a:fillRect/>
          </a:stretch>
        </p:blipFill>
        <p:spPr>
          <a:xfrm>
            <a:off x="168166" y="1881353"/>
            <a:ext cx="8552969" cy="4592070"/>
          </a:xfrm>
          <a:prstGeom prst="rect">
            <a:avLst/>
          </a:prstGeom>
          <a:noFill/>
          <a:ln>
            <a:noFill/>
          </a:ln>
        </p:spPr>
      </p:pic>
      <p:sp>
        <p:nvSpPr>
          <p:cNvPr id="2" name="TextBox 1">
            <a:extLst>
              <a:ext uri="{FF2B5EF4-FFF2-40B4-BE49-F238E27FC236}">
                <a16:creationId xmlns:a16="http://schemas.microsoft.com/office/drawing/2014/main" id="{1173EB8E-390A-584F-9B61-500634D06A25}"/>
              </a:ext>
            </a:extLst>
          </p:cNvPr>
          <p:cNvSpPr txBox="1"/>
          <p:nvPr/>
        </p:nvSpPr>
        <p:spPr>
          <a:xfrm>
            <a:off x="1171325" y="537057"/>
            <a:ext cx="6801349" cy="646331"/>
          </a:xfrm>
          <a:prstGeom prst="rect">
            <a:avLst/>
          </a:prstGeom>
          <a:noFill/>
        </p:spPr>
        <p:txBody>
          <a:bodyPr wrap="none" rtlCol="0">
            <a:spAutoFit/>
          </a:bodyPr>
          <a:lstStyle/>
          <a:p>
            <a:r>
              <a:rPr lang="en-US" sz="3600" dirty="0"/>
              <a:t>MAGUS: More Accurate than PASTA</a:t>
            </a:r>
          </a:p>
        </p:txBody>
      </p:sp>
    </p:spTree>
    <p:extLst>
      <p:ext uri="{BB962C8B-B14F-4D97-AF65-F5344CB8AC3E}">
        <p14:creationId xmlns:p14="http://schemas.microsoft.com/office/powerpoint/2010/main" val="2221789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6" name="Google Shape;766;p47"/>
          <p:cNvSpPr txBox="1"/>
          <p:nvPr/>
        </p:nvSpPr>
        <p:spPr>
          <a:xfrm>
            <a:off x="7001698" y="5750536"/>
            <a:ext cx="1855200" cy="177000"/>
          </a:xfrm>
          <a:prstGeom prst="rect">
            <a:avLst/>
          </a:prstGeom>
          <a:noFill/>
          <a:ln>
            <a:noFill/>
          </a:ln>
        </p:spPr>
        <p:txBody>
          <a:bodyPr spcFirstLastPara="1" wrap="square" lIns="68575" tIns="34275" rIns="68575" bIns="34275" anchor="t" anchorCtr="0">
            <a:spAutoFit/>
          </a:bodyPr>
          <a:lstStyle/>
          <a:p>
            <a:pPr algn="r"/>
            <a:r>
              <a:rPr lang="en" sz="700">
                <a:solidFill>
                  <a:schemeClr val="lt1"/>
                </a:solidFill>
                <a:latin typeface="Arial"/>
                <a:ea typeface="Arial"/>
                <a:cs typeface="Arial"/>
                <a:sym typeface="Arial"/>
              </a:rPr>
              <a:t>GRAINGER ENGINEERING</a:t>
            </a:r>
            <a:endParaRPr sz="1100"/>
          </a:p>
        </p:txBody>
      </p:sp>
      <p:sp>
        <p:nvSpPr>
          <p:cNvPr id="769" name="Google Shape;769;p47"/>
          <p:cNvSpPr txBox="1"/>
          <p:nvPr/>
        </p:nvSpPr>
        <p:spPr>
          <a:xfrm>
            <a:off x="282608" y="1010288"/>
            <a:ext cx="8182500" cy="346200"/>
          </a:xfrm>
          <a:prstGeom prst="rect">
            <a:avLst/>
          </a:prstGeom>
          <a:noFill/>
          <a:ln>
            <a:noFill/>
          </a:ln>
        </p:spPr>
        <p:txBody>
          <a:bodyPr spcFirstLastPara="1" wrap="square" lIns="68575" tIns="34275" rIns="68575" bIns="34275" anchor="t" anchorCtr="0">
            <a:spAutoFit/>
          </a:bodyPr>
          <a:lstStyle/>
          <a:p>
            <a:pPr>
              <a:buClr>
                <a:srgbClr val="000000"/>
              </a:buClr>
              <a:buSzPts val="1800"/>
            </a:pPr>
            <a:r>
              <a:rPr lang="en">
                <a:solidFill>
                  <a:schemeClr val="lt1"/>
                </a:solidFill>
              </a:rPr>
              <a:t>MAGUS</a:t>
            </a:r>
            <a:endParaRPr sz="1000">
              <a:solidFill>
                <a:schemeClr val="lt1"/>
              </a:solidFill>
            </a:endParaRPr>
          </a:p>
        </p:txBody>
      </p:sp>
      <p:pic>
        <p:nvPicPr>
          <p:cNvPr id="770" name="Google Shape;770;p47"/>
          <p:cNvPicPr preferRelativeResize="0"/>
          <p:nvPr/>
        </p:nvPicPr>
        <p:blipFill>
          <a:blip r:embed="rId3">
            <a:alphaModFix/>
          </a:blip>
          <a:stretch>
            <a:fillRect/>
          </a:stretch>
        </p:blipFill>
        <p:spPr>
          <a:xfrm>
            <a:off x="282608" y="1508426"/>
            <a:ext cx="8336570" cy="4556043"/>
          </a:xfrm>
          <a:prstGeom prst="rect">
            <a:avLst/>
          </a:prstGeom>
          <a:noFill/>
          <a:ln>
            <a:noFill/>
          </a:ln>
        </p:spPr>
      </p:pic>
      <p:sp>
        <p:nvSpPr>
          <p:cNvPr id="9" name="TextBox 8">
            <a:extLst>
              <a:ext uri="{FF2B5EF4-FFF2-40B4-BE49-F238E27FC236}">
                <a16:creationId xmlns:a16="http://schemas.microsoft.com/office/drawing/2014/main" id="{7EB7A43E-BD18-4945-9FD2-886CE1AD96D5}"/>
              </a:ext>
            </a:extLst>
          </p:cNvPr>
          <p:cNvSpPr txBox="1"/>
          <p:nvPr/>
        </p:nvSpPr>
        <p:spPr>
          <a:xfrm>
            <a:off x="1717860" y="537057"/>
            <a:ext cx="5437771" cy="646331"/>
          </a:xfrm>
          <a:prstGeom prst="rect">
            <a:avLst/>
          </a:prstGeom>
          <a:noFill/>
        </p:spPr>
        <p:txBody>
          <a:bodyPr wrap="none" rtlCol="0">
            <a:spAutoFit/>
          </a:bodyPr>
          <a:lstStyle/>
          <a:p>
            <a:r>
              <a:rPr lang="en-US" sz="3600" dirty="0"/>
              <a:t>MAGUS: FASTER than PASTA</a:t>
            </a:r>
          </a:p>
        </p:txBody>
      </p:sp>
    </p:spTree>
    <p:extLst>
      <p:ext uri="{BB962C8B-B14F-4D97-AF65-F5344CB8AC3E}">
        <p14:creationId xmlns:p14="http://schemas.microsoft.com/office/powerpoint/2010/main" val="532693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2" name="Google Shape;982;p54"/>
          <p:cNvSpPr txBox="1"/>
          <p:nvPr/>
        </p:nvSpPr>
        <p:spPr>
          <a:xfrm>
            <a:off x="7001698" y="5750536"/>
            <a:ext cx="1855200" cy="177000"/>
          </a:xfrm>
          <a:prstGeom prst="rect">
            <a:avLst/>
          </a:prstGeom>
          <a:noFill/>
          <a:ln>
            <a:noFill/>
          </a:ln>
        </p:spPr>
        <p:txBody>
          <a:bodyPr spcFirstLastPara="1" wrap="square" lIns="68575" tIns="34275" rIns="68575" bIns="34275" anchor="t" anchorCtr="0">
            <a:spAutoFit/>
          </a:bodyPr>
          <a:lstStyle/>
          <a:p>
            <a:pPr algn="r"/>
            <a:r>
              <a:rPr lang="en" sz="700">
                <a:solidFill>
                  <a:schemeClr val="lt1"/>
                </a:solidFill>
                <a:latin typeface="Arial"/>
                <a:ea typeface="Arial"/>
                <a:cs typeface="Arial"/>
                <a:sym typeface="Arial"/>
              </a:rPr>
              <a:t>GRAINGER ENGINEERING</a:t>
            </a:r>
            <a:endParaRPr sz="1100"/>
          </a:p>
        </p:txBody>
      </p:sp>
      <p:sp>
        <p:nvSpPr>
          <p:cNvPr id="985" name="Google Shape;985;p54"/>
          <p:cNvSpPr txBox="1"/>
          <p:nvPr/>
        </p:nvSpPr>
        <p:spPr>
          <a:xfrm>
            <a:off x="282608" y="1010288"/>
            <a:ext cx="8182500" cy="346200"/>
          </a:xfrm>
          <a:prstGeom prst="rect">
            <a:avLst/>
          </a:prstGeom>
          <a:noFill/>
          <a:ln>
            <a:noFill/>
          </a:ln>
        </p:spPr>
        <p:txBody>
          <a:bodyPr spcFirstLastPara="1" wrap="square" lIns="68575" tIns="34275" rIns="68575" bIns="34275" anchor="t" anchorCtr="0">
            <a:spAutoFit/>
          </a:bodyPr>
          <a:lstStyle/>
          <a:p>
            <a:pPr>
              <a:buClr>
                <a:srgbClr val="000000"/>
              </a:buClr>
              <a:buSzPts val="1800"/>
            </a:pPr>
            <a:r>
              <a:rPr lang="en">
                <a:solidFill>
                  <a:schemeClr val="lt1"/>
                </a:solidFill>
              </a:rPr>
              <a:t>Recursive MAGUS</a:t>
            </a:r>
            <a:endParaRPr sz="1000">
              <a:solidFill>
                <a:schemeClr val="lt1"/>
              </a:solidFill>
            </a:endParaRPr>
          </a:p>
        </p:txBody>
      </p:sp>
      <p:pic>
        <p:nvPicPr>
          <p:cNvPr id="986" name="Google Shape;986;p54"/>
          <p:cNvPicPr preferRelativeResize="0"/>
          <p:nvPr/>
        </p:nvPicPr>
        <p:blipFill>
          <a:blip r:embed="rId3">
            <a:alphaModFix/>
          </a:blip>
          <a:stretch>
            <a:fillRect/>
          </a:stretch>
        </p:blipFill>
        <p:spPr>
          <a:xfrm>
            <a:off x="126010" y="1508426"/>
            <a:ext cx="8182500" cy="4524512"/>
          </a:xfrm>
          <a:prstGeom prst="rect">
            <a:avLst/>
          </a:prstGeom>
          <a:noFill/>
          <a:ln>
            <a:noFill/>
          </a:ln>
        </p:spPr>
      </p:pic>
      <p:sp>
        <p:nvSpPr>
          <p:cNvPr id="2" name="TextBox 1">
            <a:extLst>
              <a:ext uri="{FF2B5EF4-FFF2-40B4-BE49-F238E27FC236}">
                <a16:creationId xmlns:a16="http://schemas.microsoft.com/office/drawing/2014/main" id="{4450A9D4-CA1C-3348-9B08-D149F45A3ECB}"/>
              </a:ext>
            </a:extLst>
          </p:cNvPr>
          <p:cNvSpPr txBox="1"/>
          <p:nvPr/>
        </p:nvSpPr>
        <p:spPr>
          <a:xfrm>
            <a:off x="691425" y="411099"/>
            <a:ext cx="6932603" cy="523220"/>
          </a:xfrm>
          <a:prstGeom prst="rect">
            <a:avLst/>
          </a:prstGeom>
          <a:noFill/>
        </p:spPr>
        <p:txBody>
          <a:bodyPr wrap="none" rtlCol="0">
            <a:spAutoFit/>
          </a:bodyPr>
          <a:lstStyle/>
          <a:p>
            <a:r>
              <a:rPr lang="en-US" sz="2800" dirty="0"/>
              <a:t>MAGUS: excellent on protein benchmarks. too</a:t>
            </a:r>
          </a:p>
        </p:txBody>
      </p:sp>
    </p:spTree>
    <p:extLst>
      <p:ext uri="{BB962C8B-B14F-4D97-AF65-F5344CB8AC3E}">
        <p14:creationId xmlns:p14="http://schemas.microsoft.com/office/powerpoint/2010/main" val="229710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Text Box 3"/>
          <p:cNvSpPr txBox="1">
            <a:spLocks noChangeArrowheads="1"/>
          </p:cNvSpPr>
          <p:nvPr/>
        </p:nvSpPr>
        <p:spPr bwMode="auto">
          <a:xfrm>
            <a:off x="1851025" y="2819400"/>
            <a:ext cx="4459288" cy="5651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36" tIns="45718" rIns="91436" bIns="45718">
            <a:spAutoFit/>
          </a:bodyPr>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1pPr>
            <a:lvl2pPr marL="390525" indent="-1968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2pPr>
            <a:lvl3pPr marL="58578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3pPr>
            <a:lvl4pPr marL="78263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4pPr>
            <a:lvl5pPr marL="977900"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5pPr>
            <a:lvl6pPr marL="14351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6pPr>
            <a:lvl7pPr marL="18923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7pPr>
            <a:lvl8pPr marL="23495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8pPr>
            <a:lvl9pPr marL="28067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9pPr>
          </a:lstStyle>
          <a:p>
            <a:pPr>
              <a:lnSpc>
                <a:spcPct val="94000"/>
              </a:lnSpc>
              <a:buClr>
                <a:srgbClr val="000000"/>
              </a:buClr>
              <a:buSzPct val="45000"/>
              <a:buFont typeface="Wingdings" charset="0"/>
              <a:buNone/>
              <a:defRPr/>
            </a:pPr>
            <a:r>
              <a:rPr lang="en-GB" sz="3300">
                <a:solidFill>
                  <a:srgbClr val="000000"/>
                </a:solidFill>
                <a:latin typeface="Courier New" charset="0"/>
                <a:cs typeface="Arial" charset="0"/>
              </a:rPr>
              <a:t>…AC</a:t>
            </a:r>
            <a:r>
              <a:rPr lang="en-GB" sz="3300">
                <a:solidFill>
                  <a:srgbClr val="FF00FF"/>
                </a:solidFill>
                <a:latin typeface="Courier New" charset="0"/>
                <a:cs typeface="Arial" charset="0"/>
              </a:rPr>
              <a:t>GGTG</a:t>
            </a:r>
            <a:r>
              <a:rPr lang="en-GB" sz="3300">
                <a:solidFill>
                  <a:srgbClr val="000000"/>
                </a:solidFill>
                <a:latin typeface="Courier New" charset="0"/>
                <a:cs typeface="Arial" charset="0"/>
              </a:rPr>
              <a:t>CAGT</a:t>
            </a:r>
            <a:r>
              <a:rPr lang="en-GB" sz="3300">
                <a:solidFill>
                  <a:srgbClr val="FF0000"/>
                </a:solidFill>
                <a:latin typeface="Courier New" charset="0"/>
                <a:cs typeface="Arial" charset="0"/>
              </a:rPr>
              <a:t>T</a:t>
            </a:r>
            <a:r>
              <a:rPr lang="en-GB" sz="3300">
                <a:solidFill>
                  <a:srgbClr val="000000"/>
                </a:solidFill>
                <a:latin typeface="Courier New" charset="0"/>
                <a:cs typeface="Arial" charset="0"/>
              </a:rPr>
              <a:t>ACCA…</a:t>
            </a:r>
          </a:p>
        </p:txBody>
      </p:sp>
      <p:sp>
        <p:nvSpPr>
          <p:cNvPr id="185348" name="Text Box 4"/>
          <p:cNvSpPr txBox="1">
            <a:spLocks noChangeArrowheads="1"/>
          </p:cNvSpPr>
          <p:nvPr/>
        </p:nvSpPr>
        <p:spPr bwMode="auto">
          <a:xfrm>
            <a:off x="4505325" y="1828800"/>
            <a:ext cx="1352550" cy="431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36" tIns="45718" rIns="91436" bIns="45718">
            <a:spAutoFit/>
          </a:bodyPr>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1pPr>
            <a:lvl2pPr marL="390525" indent="-1968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2pPr>
            <a:lvl3pPr marL="58578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3pPr>
            <a:lvl4pPr marL="78263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4pPr>
            <a:lvl5pPr marL="977900"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5pPr>
            <a:lvl6pPr marL="14351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6pPr>
            <a:lvl7pPr marL="18923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7pPr>
            <a:lvl8pPr marL="23495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8pPr>
            <a:lvl9pPr marL="28067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9pPr>
          </a:lstStyle>
          <a:p>
            <a:pPr>
              <a:lnSpc>
                <a:spcPct val="93000"/>
              </a:lnSpc>
              <a:buClr>
                <a:srgbClr val="000000"/>
              </a:buClr>
              <a:buSzPct val="45000"/>
              <a:buFont typeface="Wingdings" charset="0"/>
              <a:buNone/>
              <a:defRPr/>
            </a:pPr>
            <a:r>
              <a:rPr lang="en-GB">
                <a:solidFill>
                  <a:srgbClr val="FF3300"/>
                </a:solidFill>
                <a:cs typeface="Arial" charset="0"/>
              </a:rPr>
              <a:t>Mutation</a:t>
            </a:r>
          </a:p>
        </p:txBody>
      </p:sp>
      <p:sp>
        <p:nvSpPr>
          <p:cNvPr id="185349" name="Freeform 5"/>
          <p:cNvSpPr>
            <a:spLocks/>
          </p:cNvSpPr>
          <p:nvPr/>
        </p:nvSpPr>
        <p:spPr bwMode="auto">
          <a:xfrm rot="10800000">
            <a:off x="3430588" y="2211388"/>
            <a:ext cx="334962" cy="682625"/>
          </a:xfrm>
          <a:custGeom>
            <a:avLst/>
            <a:gdLst>
              <a:gd name="T0" fmla="*/ 288 w 288"/>
              <a:gd name="T1" fmla="*/ 0 h 691"/>
              <a:gd name="T2" fmla="*/ 266 w 288"/>
              <a:gd name="T3" fmla="*/ 21 h 691"/>
              <a:gd name="T4" fmla="*/ 238 w 288"/>
              <a:gd name="T5" fmla="*/ 64 h 691"/>
              <a:gd name="T6" fmla="*/ 209 w 288"/>
              <a:gd name="T7" fmla="*/ 216 h 691"/>
              <a:gd name="T8" fmla="*/ 180 w 288"/>
              <a:gd name="T9" fmla="*/ 244 h 691"/>
              <a:gd name="T10" fmla="*/ 101 w 288"/>
              <a:gd name="T11" fmla="*/ 331 h 691"/>
              <a:gd name="T12" fmla="*/ 144 w 288"/>
              <a:gd name="T13" fmla="*/ 388 h 691"/>
              <a:gd name="T14" fmla="*/ 101 w 288"/>
              <a:gd name="T15" fmla="*/ 453 h 691"/>
              <a:gd name="T16" fmla="*/ 72 w 288"/>
              <a:gd name="T17" fmla="*/ 496 h 691"/>
              <a:gd name="T18" fmla="*/ 65 w 288"/>
              <a:gd name="T19" fmla="*/ 518 h 691"/>
              <a:gd name="T20" fmla="*/ 72 w 288"/>
              <a:gd name="T21" fmla="*/ 568 h 691"/>
              <a:gd name="T22" fmla="*/ 50 w 288"/>
              <a:gd name="T23" fmla="*/ 583 h 691"/>
              <a:gd name="T24" fmla="*/ 43 w 288"/>
              <a:gd name="T25" fmla="*/ 640 h 691"/>
              <a:gd name="T26" fmla="*/ 14 w 288"/>
              <a:gd name="T27" fmla="*/ 676 h 691"/>
              <a:gd name="T28" fmla="*/ 0 w 288"/>
              <a:gd name="T29" fmla="*/ 69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691">
                <a:moveTo>
                  <a:pt x="288" y="0"/>
                </a:moveTo>
                <a:cubicBezTo>
                  <a:pt x="281" y="7"/>
                  <a:pt x="272" y="13"/>
                  <a:pt x="266" y="21"/>
                </a:cubicBezTo>
                <a:cubicBezTo>
                  <a:pt x="255" y="34"/>
                  <a:pt x="238" y="64"/>
                  <a:pt x="238" y="64"/>
                </a:cubicBezTo>
                <a:cubicBezTo>
                  <a:pt x="227" y="114"/>
                  <a:pt x="226" y="167"/>
                  <a:pt x="209" y="216"/>
                </a:cubicBezTo>
                <a:cubicBezTo>
                  <a:pt x="205" y="229"/>
                  <a:pt x="189" y="234"/>
                  <a:pt x="180" y="244"/>
                </a:cubicBezTo>
                <a:cubicBezTo>
                  <a:pt x="154" y="274"/>
                  <a:pt x="123" y="297"/>
                  <a:pt x="101" y="331"/>
                </a:cubicBezTo>
                <a:cubicBezTo>
                  <a:pt x="142" y="372"/>
                  <a:pt x="132" y="351"/>
                  <a:pt x="144" y="388"/>
                </a:cubicBezTo>
                <a:cubicBezTo>
                  <a:pt x="134" y="418"/>
                  <a:pt x="120" y="429"/>
                  <a:pt x="101" y="453"/>
                </a:cubicBezTo>
                <a:cubicBezTo>
                  <a:pt x="90" y="467"/>
                  <a:pt x="72" y="496"/>
                  <a:pt x="72" y="496"/>
                </a:cubicBezTo>
                <a:cubicBezTo>
                  <a:pt x="70" y="503"/>
                  <a:pt x="64" y="510"/>
                  <a:pt x="65" y="518"/>
                </a:cubicBezTo>
                <a:cubicBezTo>
                  <a:pt x="70" y="549"/>
                  <a:pt x="97" y="531"/>
                  <a:pt x="72" y="568"/>
                </a:cubicBezTo>
                <a:cubicBezTo>
                  <a:pt x="67" y="575"/>
                  <a:pt x="57" y="578"/>
                  <a:pt x="50" y="583"/>
                </a:cubicBezTo>
                <a:cubicBezTo>
                  <a:pt x="17" y="633"/>
                  <a:pt x="8" y="617"/>
                  <a:pt x="43" y="640"/>
                </a:cubicBezTo>
                <a:cubicBezTo>
                  <a:pt x="32" y="676"/>
                  <a:pt x="45" y="651"/>
                  <a:pt x="14" y="676"/>
                </a:cubicBezTo>
                <a:cubicBezTo>
                  <a:pt x="9" y="680"/>
                  <a:pt x="0" y="691"/>
                  <a:pt x="0" y="691"/>
                </a:cubicBezTo>
              </a:path>
            </a:pathLst>
          </a:custGeom>
          <a:solidFill>
            <a:srgbClr val="00CC99"/>
          </a:solidFill>
          <a:ln w="38160">
            <a:solidFill>
              <a:srgbClr val="FF0000"/>
            </a:solidFill>
            <a:round/>
            <a:headEnd type="triangle" w="med" len="me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mn-cs"/>
            </a:endParaRPr>
          </a:p>
        </p:txBody>
      </p:sp>
      <p:sp>
        <p:nvSpPr>
          <p:cNvPr id="185350" name="Freeform 6"/>
          <p:cNvSpPr>
            <a:spLocks/>
          </p:cNvSpPr>
          <p:nvPr/>
        </p:nvSpPr>
        <p:spPr bwMode="auto">
          <a:xfrm rot="10800000">
            <a:off x="4725988" y="2365375"/>
            <a:ext cx="195262" cy="479425"/>
          </a:xfrm>
          <a:custGeom>
            <a:avLst/>
            <a:gdLst>
              <a:gd name="T0" fmla="*/ 123 w 123"/>
              <a:gd name="T1" fmla="*/ 0 h 302"/>
              <a:gd name="T2" fmla="*/ 51 w 123"/>
              <a:gd name="T3" fmla="*/ 58 h 302"/>
              <a:gd name="T4" fmla="*/ 94 w 123"/>
              <a:gd name="T5" fmla="*/ 130 h 302"/>
              <a:gd name="T6" fmla="*/ 15 w 123"/>
              <a:gd name="T7" fmla="*/ 223 h 302"/>
              <a:gd name="T8" fmla="*/ 22 w 123"/>
              <a:gd name="T9" fmla="*/ 245 h 302"/>
              <a:gd name="T10" fmla="*/ 36 w 123"/>
              <a:gd name="T11" fmla="*/ 266 h 302"/>
              <a:gd name="T12" fmla="*/ 0 w 123"/>
              <a:gd name="T13" fmla="*/ 302 h 302"/>
            </a:gdLst>
            <a:ahLst/>
            <a:cxnLst>
              <a:cxn ang="0">
                <a:pos x="T0" y="T1"/>
              </a:cxn>
              <a:cxn ang="0">
                <a:pos x="T2" y="T3"/>
              </a:cxn>
              <a:cxn ang="0">
                <a:pos x="T4" y="T5"/>
              </a:cxn>
              <a:cxn ang="0">
                <a:pos x="T6" y="T7"/>
              </a:cxn>
              <a:cxn ang="0">
                <a:pos x="T8" y="T9"/>
              </a:cxn>
              <a:cxn ang="0">
                <a:pos x="T10" y="T11"/>
              </a:cxn>
              <a:cxn ang="0">
                <a:pos x="T12" y="T13"/>
              </a:cxn>
            </a:cxnLst>
            <a:rect l="0" t="0" r="r" b="b"/>
            <a:pathLst>
              <a:path w="123" h="302">
                <a:moveTo>
                  <a:pt x="123" y="0"/>
                </a:moveTo>
                <a:cubicBezTo>
                  <a:pt x="99" y="19"/>
                  <a:pt x="72" y="36"/>
                  <a:pt x="51" y="58"/>
                </a:cubicBezTo>
                <a:cubicBezTo>
                  <a:pt x="61" y="110"/>
                  <a:pt x="69" y="90"/>
                  <a:pt x="94" y="130"/>
                </a:cubicBezTo>
                <a:cubicBezTo>
                  <a:pt x="60" y="184"/>
                  <a:pt x="55" y="183"/>
                  <a:pt x="15" y="223"/>
                </a:cubicBezTo>
                <a:cubicBezTo>
                  <a:pt x="17" y="230"/>
                  <a:pt x="19" y="238"/>
                  <a:pt x="22" y="245"/>
                </a:cubicBezTo>
                <a:cubicBezTo>
                  <a:pt x="26" y="253"/>
                  <a:pt x="36" y="258"/>
                  <a:pt x="36" y="266"/>
                </a:cubicBezTo>
                <a:cubicBezTo>
                  <a:pt x="36" y="283"/>
                  <a:pt x="0" y="302"/>
                  <a:pt x="0" y="302"/>
                </a:cubicBezTo>
              </a:path>
            </a:pathLst>
          </a:custGeom>
          <a:solidFill>
            <a:srgbClr val="00CC99"/>
          </a:solidFill>
          <a:ln w="38160">
            <a:solidFill>
              <a:srgbClr val="FF0000"/>
            </a:solidFill>
            <a:round/>
            <a:headEnd type="triangle" w="med" len="me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a:cs typeface="+mn-cs"/>
            </a:endParaRPr>
          </a:p>
        </p:txBody>
      </p:sp>
      <p:sp>
        <p:nvSpPr>
          <p:cNvPr id="185351" name="Text Box 7"/>
          <p:cNvSpPr txBox="1">
            <a:spLocks noChangeArrowheads="1"/>
          </p:cNvSpPr>
          <p:nvPr/>
        </p:nvSpPr>
        <p:spPr bwMode="auto">
          <a:xfrm>
            <a:off x="3135313" y="1828800"/>
            <a:ext cx="1301750" cy="431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36" tIns="45718" rIns="91436" bIns="45718">
            <a:spAutoFit/>
          </a:bodyPr>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1pPr>
            <a:lvl2pPr marL="390525" indent="-1968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2pPr>
            <a:lvl3pPr marL="58578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3pPr>
            <a:lvl4pPr marL="78263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4pPr>
            <a:lvl5pPr marL="977900"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5pPr>
            <a:lvl6pPr marL="14351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6pPr>
            <a:lvl7pPr marL="18923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7pPr>
            <a:lvl8pPr marL="23495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8pPr>
            <a:lvl9pPr marL="28067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9pPr>
          </a:lstStyle>
          <a:p>
            <a:pPr>
              <a:lnSpc>
                <a:spcPct val="93000"/>
              </a:lnSpc>
              <a:buClr>
                <a:srgbClr val="000000"/>
              </a:buClr>
              <a:buSzPct val="45000"/>
              <a:buFont typeface="Wingdings" charset="0"/>
              <a:buNone/>
              <a:defRPr/>
            </a:pPr>
            <a:r>
              <a:rPr lang="en-GB">
                <a:solidFill>
                  <a:srgbClr val="FF3300"/>
                </a:solidFill>
                <a:cs typeface="Arial" charset="0"/>
              </a:rPr>
              <a:t>Deletion</a:t>
            </a:r>
          </a:p>
        </p:txBody>
      </p:sp>
      <p:sp>
        <p:nvSpPr>
          <p:cNvPr id="185352" name="Text Box 8"/>
          <p:cNvSpPr txBox="1">
            <a:spLocks noChangeArrowheads="1"/>
          </p:cNvSpPr>
          <p:nvPr/>
        </p:nvSpPr>
        <p:spPr bwMode="auto">
          <a:xfrm>
            <a:off x="2514600" y="4006850"/>
            <a:ext cx="3581400" cy="5651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1436" tIns="45718" rIns="91436" bIns="45718">
            <a:spAutoFit/>
          </a:bodyPr>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1pPr>
            <a:lvl2pPr marL="390525" indent="-1968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2pPr>
            <a:lvl3pPr marL="58578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3pPr>
            <a:lvl4pPr marL="78263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4pPr>
            <a:lvl5pPr marL="977900"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5pPr>
            <a:lvl6pPr marL="14351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6pPr>
            <a:lvl7pPr marL="18923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7pPr>
            <a:lvl8pPr marL="23495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8pPr>
            <a:lvl9pPr marL="2806700" indent="-195263" defTabSz="414338" fontAlgn="base">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charset="0"/>
                <a:ea typeface="ＭＳ Ｐゴシック" charset="0"/>
              </a:defRPr>
            </a:lvl9pPr>
          </a:lstStyle>
          <a:p>
            <a:pPr>
              <a:lnSpc>
                <a:spcPct val="94000"/>
              </a:lnSpc>
              <a:buClr>
                <a:srgbClr val="000000"/>
              </a:buClr>
              <a:buSzPct val="45000"/>
              <a:buFont typeface="Wingdings" charset="0"/>
              <a:buNone/>
              <a:defRPr/>
            </a:pPr>
            <a:r>
              <a:rPr lang="en-GB" sz="3300">
                <a:solidFill>
                  <a:srgbClr val="000000"/>
                </a:solidFill>
                <a:latin typeface="Courier New" charset="0"/>
                <a:cs typeface="Arial" charset="0"/>
              </a:rPr>
              <a:t>…ACCAGT</a:t>
            </a:r>
            <a:r>
              <a:rPr lang="en-GB" sz="3300">
                <a:solidFill>
                  <a:srgbClr val="0033CC"/>
                </a:solidFill>
                <a:latin typeface="Courier New" charset="0"/>
                <a:cs typeface="Arial" charset="0"/>
              </a:rPr>
              <a:t>C</a:t>
            </a:r>
            <a:r>
              <a:rPr lang="en-GB" sz="3300">
                <a:solidFill>
                  <a:srgbClr val="000000"/>
                </a:solidFill>
                <a:latin typeface="Courier New" charset="0"/>
                <a:cs typeface="Arial" charset="0"/>
              </a:rPr>
              <a:t>ACCA…</a:t>
            </a:r>
          </a:p>
        </p:txBody>
      </p:sp>
      <p:sp>
        <p:nvSpPr>
          <p:cNvPr id="185353" name="Line 9"/>
          <p:cNvSpPr>
            <a:spLocks noChangeShapeType="1"/>
          </p:cNvSpPr>
          <p:nvPr/>
        </p:nvSpPr>
        <p:spPr bwMode="auto">
          <a:xfrm>
            <a:off x="2743200" y="3276600"/>
            <a:ext cx="609600" cy="838200"/>
          </a:xfrm>
          <a:prstGeom prst="line">
            <a:avLst/>
          </a:prstGeom>
          <a:noFill/>
          <a:ln w="2857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85354" name="Line 10"/>
          <p:cNvSpPr>
            <a:spLocks noChangeShapeType="1"/>
          </p:cNvSpPr>
          <p:nvPr/>
        </p:nvSpPr>
        <p:spPr bwMode="auto">
          <a:xfrm flipH="1">
            <a:off x="3352800" y="3200400"/>
            <a:ext cx="381000" cy="914400"/>
          </a:xfrm>
          <a:prstGeom prst="line">
            <a:avLst/>
          </a:prstGeom>
          <a:noFill/>
          <a:ln w="2857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85355" name="Line 11"/>
          <p:cNvSpPr>
            <a:spLocks noChangeShapeType="1"/>
          </p:cNvSpPr>
          <p:nvPr/>
        </p:nvSpPr>
        <p:spPr bwMode="auto">
          <a:xfrm flipH="1">
            <a:off x="4495800" y="3276600"/>
            <a:ext cx="304800" cy="762000"/>
          </a:xfrm>
          <a:prstGeom prst="line">
            <a:avLst/>
          </a:prstGeom>
          <a:noFill/>
          <a:ln w="25400">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46090" name="Rectangle 12"/>
          <p:cNvSpPr>
            <a:spLocks noGrp="1" noChangeArrowheads="1"/>
          </p:cNvSpPr>
          <p:nvPr>
            <p:ph type="title"/>
          </p:nvPr>
        </p:nvSpPr>
        <p:spPr>
          <a:xfrm>
            <a:off x="228600" y="533400"/>
            <a:ext cx="8686800" cy="762000"/>
          </a:xfrm>
        </p:spPr>
        <p:txBody>
          <a:bodyPr/>
          <a:lstStyle/>
          <a:p>
            <a:pPr eaLnBrk="1" hangingPunct="1"/>
            <a:r>
              <a:rPr lang="en-US" sz="4000">
                <a:latin typeface="Arial" charset="0"/>
                <a:ea typeface="ＭＳ Ｐゴシック" charset="0"/>
                <a:cs typeface="ＭＳ Ｐゴシック" charset="0"/>
              </a:rPr>
              <a:t>Indels (insertions and deletions)</a:t>
            </a:r>
            <a:endParaRPr lang="en-US">
              <a:latin typeface="Arial" charset="0"/>
              <a:ea typeface="ＭＳ Ｐゴシック" charset="0"/>
              <a:cs typeface="ＭＳ Ｐゴシック"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06446-19F2-6F46-8B85-DF934D247930}"/>
              </a:ext>
            </a:extLst>
          </p:cNvPr>
          <p:cNvSpPr>
            <a:spLocks noGrp="1"/>
          </p:cNvSpPr>
          <p:nvPr>
            <p:ph type="title"/>
          </p:nvPr>
        </p:nvSpPr>
        <p:spPr/>
        <p:txBody>
          <a:bodyPr/>
          <a:lstStyle/>
          <a:p>
            <a:r>
              <a:rPr lang="en-US" dirty="0"/>
              <a:t>This talk</a:t>
            </a:r>
          </a:p>
        </p:txBody>
      </p:sp>
      <p:sp>
        <p:nvSpPr>
          <p:cNvPr id="3" name="Content Placeholder 2">
            <a:extLst>
              <a:ext uri="{FF2B5EF4-FFF2-40B4-BE49-F238E27FC236}">
                <a16:creationId xmlns:a16="http://schemas.microsoft.com/office/drawing/2014/main" id="{D0C4C5EB-1EAA-DE42-8E73-86888C2EB8C1}"/>
              </a:ext>
            </a:extLst>
          </p:cNvPr>
          <p:cNvSpPr>
            <a:spLocks noGrp="1"/>
          </p:cNvSpPr>
          <p:nvPr>
            <p:ph idx="1"/>
          </p:nvPr>
        </p:nvSpPr>
        <p:spPr/>
        <p:txBody>
          <a:bodyPr/>
          <a:lstStyle/>
          <a:p>
            <a:r>
              <a:rPr lang="en-US" dirty="0"/>
              <a:t>Challenges and progress  </a:t>
            </a:r>
          </a:p>
          <a:p>
            <a:pPr lvl="1"/>
            <a:r>
              <a:rPr lang="en-US" dirty="0"/>
              <a:t>Addressing large numbers of sequences: 		   PASTA and MAGUS</a:t>
            </a:r>
          </a:p>
          <a:p>
            <a:pPr lvl="1"/>
            <a:r>
              <a:rPr lang="en-US" dirty="0">
                <a:solidFill>
                  <a:srgbClr val="0432FF"/>
                </a:solidFill>
              </a:rPr>
              <a:t>Addressing sequence length heterogeneity: UPP</a:t>
            </a:r>
          </a:p>
          <a:p>
            <a:r>
              <a:rPr lang="en-US" dirty="0"/>
              <a:t>Discussion about statistical alignment (e.g., BAli-Phy)</a:t>
            </a:r>
          </a:p>
          <a:p>
            <a:endParaRPr lang="en-US" dirty="0"/>
          </a:p>
          <a:p>
            <a:endParaRPr lang="en-US" dirty="0"/>
          </a:p>
        </p:txBody>
      </p:sp>
    </p:spTree>
    <p:extLst>
      <p:ext uri="{BB962C8B-B14F-4D97-AF65-F5344CB8AC3E}">
        <p14:creationId xmlns:p14="http://schemas.microsoft.com/office/powerpoint/2010/main" val="4001259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685800" y="130175"/>
            <a:ext cx="7773988" cy="1144588"/>
          </a:xfr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35203" rIns="0" bIns="0">
            <a:normAutofit/>
          </a:bodyPr>
          <a:lstStyle/>
          <a:p>
            <a:pPr defTabSz="449263"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3200" dirty="0"/>
              <a:t>1kp: Thousand </a:t>
            </a:r>
            <a:r>
              <a:rPr lang="en-US" sz="3200" dirty="0" err="1"/>
              <a:t>Transcriptome</a:t>
            </a:r>
            <a:r>
              <a:rPr lang="en-US" sz="3200" dirty="0"/>
              <a:t> Project</a:t>
            </a:r>
          </a:p>
        </p:txBody>
      </p:sp>
      <p:sp>
        <p:nvSpPr>
          <p:cNvPr id="247811" name="Rectangle 3"/>
          <p:cNvSpPr>
            <a:spLocks noGrp="1" noChangeArrowheads="1"/>
          </p:cNvSpPr>
          <p:nvPr>
            <p:ph type="body" idx="1"/>
          </p:nvPr>
        </p:nvSpPr>
        <p:spPr>
          <a:xfrm>
            <a:off x="684213" y="3200400"/>
            <a:ext cx="7773987" cy="1654388"/>
          </a:xfr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25602" rIns="0" bIns="0">
            <a:noAutofit/>
          </a:bodyPr>
          <a:lstStyle/>
          <a:p>
            <a:pPr marL="431800" indent="-323850" defTabSz="449263" eaLnBrk="1" hangingPunct="1">
              <a:lnSpc>
                <a:spcPct val="9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dirty="0"/>
              <a:t>First study (</a:t>
            </a:r>
            <a:r>
              <a:rPr lang="en-US" sz="2000" dirty="0" err="1"/>
              <a:t>Wickett</a:t>
            </a:r>
            <a:r>
              <a:rPr lang="en-US" sz="2000" dirty="0"/>
              <a:t>, Mirarab, et al., PNAS 2014) had ~100 species and ~800 genes, gene trees and alignments estimated </a:t>
            </a:r>
            <a:r>
              <a:rPr lang="en-US" sz="2000" dirty="0">
                <a:solidFill>
                  <a:srgbClr val="0000FF"/>
                </a:solidFill>
              </a:rPr>
              <a:t>using </a:t>
            </a:r>
            <a:r>
              <a:rPr lang="en-US" sz="2000" dirty="0" err="1">
                <a:solidFill>
                  <a:srgbClr val="0000FF"/>
                </a:solidFill>
              </a:rPr>
              <a:t>SATé</a:t>
            </a:r>
            <a:r>
              <a:rPr lang="en-US" sz="2000" dirty="0"/>
              <a:t>, and a coalescent-based species tree estimated using ASTRAL</a:t>
            </a:r>
          </a:p>
          <a:p>
            <a:pPr marL="431800" indent="-323850" defTabSz="449263">
              <a:lnSpc>
                <a:spcPct val="9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dirty="0"/>
              <a:t>Second study: Plant Tree of Life based on </a:t>
            </a:r>
            <a:r>
              <a:rPr lang="en-US" sz="2000" dirty="0" err="1"/>
              <a:t>transcriptomes</a:t>
            </a:r>
            <a:r>
              <a:rPr lang="en-US" sz="2000" dirty="0"/>
              <a:t> of ~1200 species, and more than 13,000 gene families (most not single copy)</a:t>
            </a:r>
          </a:p>
          <a:p>
            <a:pPr marL="431800" indent="-323850" defTabSz="449263" eaLnBrk="1" hangingPunct="1">
              <a:lnSpc>
                <a:spcPct val="9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2000" dirty="0"/>
          </a:p>
          <a:p>
            <a:pPr marL="431800" indent="-323850" defTabSz="449263" eaLnBrk="1" hangingPunct="1">
              <a:lnSpc>
                <a:spcPct val="90000"/>
              </a:lnSpc>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b="1" dirty="0">
                <a:solidFill>
                  <a:schemeClr val="bg1"/>
                </a:solidFill>
              </a:rPr>
              <a:t>Gene Tree Incongruence</a:t>
            </a:r>
          </a:p>
        </p:txBody>
      </p:sp>
      <p:pic>
        <p:nvPicPr>
          <p:cNvPr id="2478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1746250"/>
            <a:ext cx="804863" cy="94456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2478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6050" y="1722438"/>
            <a:ext cx="968375" cy="96837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2478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4613" y="1735138"/>
            <a:ext cx="763587" cy="95567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47815" name="Text Box 7"/>
          <p:cNvSpPr txBox="1">
            <a:spLocks noChangeArrowheads="1"/>
          </p:cNvSpPr>
          <p:nvPr/>
        </p:nvSpPr>
        <p:spPr bwMode="auto">
          <a:xfrm>
            <a:off x="180975" y="1238250"/>
            <a:ext cx="1409700" cy="3921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lstStyle>
            <a:lvl1pPr defTabSz="407988">
              <a:tabLst>
                <a:tab pos="657225" algn="l"/>
                <a:tab pos="1312863" algn="l"/>
              </a:tabLst>
              <a:defRPr sz="2400">
                <a:solidFill>
                  <a:schemeClr val="tx1"/>
                </a:solidFill>
                <a:latin typeface="Arial" charset="0"/>
                <a:ea typeface="ＭＳ Ｐゴシック" charset="0"/>
                <a:cs typeface="ＭＳ Ｐゴシック" charset="0"/>
              </a:defRPr>
            </a:lvl1pPr>
            <a:lvl2pPr marL="674688" indent="-260350" defTabSz="407988">
              <a:tabLst>
                <a:tab pos="657225" algn="l"/>
                <a:tab pos="1312863" algn="l"/>
              </a:tabLst>
              <a:defRPr sz="2400">
                <a:solidFill>
                  <a:schemeClr val="tx1"/>
                </a:solidFill>
                <a:latin typeface="Arial" charset="0"/>
                <a:ea typeface="ＭＳ Ｐゴシック" charset="0"/>
              </a:defRPr>
            </a:lvl2pPr>
            <a:lvl3pPr marL="1036638" indent="-207963" defTabSz="407988">
              <a:tabLst>
                <a:tab pos="657225" algn="l"/>
                <a:tab pos="1312863" algn="l"/>
              </a:tabLst>
              <a:defRPr sz="2400">
                <a:solidFill>
                  <a:schemeClr val="tx1"/>
                </a:solidFill>
                <a:latin typeface="Arial" charset="0"/>
                <a:ea typeface="ＭＳ Ｐゴシック" charset="0"/>
              </a:defRPr>
            </a:lvl3pPr>
            <a:lvl4pPr marL="1450975" indent="-206375" defTabSz="407988">
              <a:tabLst>
                <a:tab pos="657225" algn="l"/>
                <a:tab pos="1312863" algn="l"/>
              </a:tabLst>
              <a:defRPr sz="2400">
                <a:solidFill>
                  <a:schemeClr val="tx1"/>
                </a:solidFill>
                <a:latin typeface="Arial" charset="0"/>
                <a:ea typeface="ＭＳ Ｐゴシック" charset="0"/>
              </a:defRPr>
            </a:lvl4pPr>
            <a:lvl5pPr marL="1866900" indent="-207963" defTabSz="407988">
              <a:tabLst>
                <a:tab pos="657225" algn="l"/>
                <a:tab pos="1312863" algn="l"/>
              </a:tabLst>
              <a:defRPr sz="2400">
                <a:solidFill>
                  <a:schemeClr val="tx1"/>
                </a:solidFill>
                <a:latin typeface="Arial" charset="0"/>
                <a:ea typeface="ＭＳ Ｐゴシック" charset="0"/>
              </a:defRPr>
            </a:lvl5pPr>
            <a:lvl6pPr marL="23241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6pPr>
            <a:lvl7pPr marL="27813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7pPr>
            <a:lvl8pPr marL="32385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8pPr>
            <a:lvl9pPr marL="36957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9pPr>
          </a:lstStyle>
          <a:p>
            <a:pPr eaLnBrk="1">
              <a:lnSpc>
                <a:spcPct val="93000"/>
              </a:lnSpc>
              <a:buClr>
                <a:srgbClr val="000000"/>
              </a:buClr>
              <a:buSzPct val="100000"/>
              <a:buFont typeface="Times New Roman" charset="0"/>
              <a:buNone/>
              <a:defRPr/>
            </a:pPr>
            <a:r>
              <a:rPr lang="en-US" sz="1000" dirty="0">
                <a:solidFill>
                  <a:srgbClr val="000000"/>
                </a:solidFill>
                <a:cs typeface="DejaVu Sans" charset="0"/>
              </a:rPr>
              <a:t>G. </a:t>
            </a:r>
            <a:r>
              <a:rPr lang="en-US" sz="1000" dirty="0" err="1">
                <a:solidFill>
                  <a:srgbClr val="000000"/>
                </a:solidFill>
                <a:cs typeface="DejaVu Sans" charset="0"/>
              </a:rPr>
              <a:t>Ka-Shu</a:t>
            </a:r>
            <a:r>
              <a:rPr lang="en-US" sz="1000" dirty="0">
                <a:solidFill>
                  <a:srgbClr val="000000"/>
                </a:solidFill>
                <a:cs typeface="DejaVu Sans" charset="0"/>
              </a:rPr>
              <a:t> Wong</a:t>
            </a:r>
          </a:p>
          <a:p>
            <a:pPr eaLnBrk="1">
              <a:lnSpc>
                <a:spcPct val="93000"/>
              </a:lnSpc>
              <a:buClr>
                <a:srgbClr val="000000"/>
              </a:buClr>
              <a:buSzPct val="100000"/>
              <a:buFont typeface="Times New Roman" charset="0"/>
              <a:buNone/>
              <a:defRPr/>
            </a:pPr>
            <a:r>
              <a:rPr lang="en-US" sz="1000" dirty="0">
                <a:solidFill>
                  <a:srgbClr val="000000"/>
                </a:solidFill>
                <a:cs typeface="DejaVu Sans" charset="0"/>
              </a:rPr>
              <a:t>U Alberta</a:t>
            </a:r>
          </a:p>
        </p:txBody>
      </p:sp>
      <p:sp>
        <p:nvSpPr>
          <p:cNvPr id="247816" name="Text Box 8"/>
          <p:cNvSpPr txBox="1">
            <a:spLocks noChangeArrowheads="1"/>
          </p:cNvSpPr>
          <p:nvPr/>
        </p:nvSpPr>
        <p:spPr bwMode="auto">
          <a:xfrm>
            <a:off x="2527300" y="1227138"/>
            <a:ext cx="1219200" cy="3921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lstStyle>
            <a:lvl1pPr defTabSz="407988">
              <a:tabLst>
                <a:tab pos="657225" algn="l"/>
                <a:tab pos="1312863" algn="l"/>
              </a:tabLst>
              <a:defRPr sz="2400">
                <a:solidFill>
                  <a:schemeClr val="tx1"/>
                </a:solidFill>
                <a:latin typeface="Arial" charset="0"/>
                <a:ea typeface="ＭＳ Ｐゴシック" charset="0"/>
                <a:cs typeface="ＭＳ Ｐゴシック" charset="0"/>
              </a:defRPr>
            </a:lvl1pPr>
            <a:lvl2pPr marL="674688" indent="-260350" defTabSz="407988">
              <a:tabLst>
                <a:tab pos="657225" algn="l"/>
                <a:tab pos="1312863" algn="l"/>
              </a:tabLst>
              <a:defRPr sz="2400">
                <a:solidFill>
                  <a:schemeClr val="tx1"/>
                </a:solidFill>
                <a:latin typeface="Arial" charset="0"/>
                <a:ea typeface="ＭＳ Ｐゴシック" charset="0"/>
              </a:defRPr>
            </a:lvl2pPr>
            <a:lvl3pPr marL="1036638" indent="-207963" defTabSz="407988">
              <a:tabLst>
                <a:tab pos="657225" algn="l"/>
                <a:tab pos="1312863" algn="l"/>
              </a:tabLst>
              <a:defRPr sz="2400">
                <a:solidFill>
                  <a:schemeClr val="tx1"/>
                </a:solidFill>
                <a:latin typeface="Arial" charset="0"/>
                <a:ea typeface="ＭＳ Ｐゴシック" charset="0"/>
              </a:defRPr>
            </a:lvl3pPr>
            <a:lvl4pPr marL="1450975" indent="-206375" defTabSz="407988">
              <a:tabLst>
                <a:tab pos="657225" algn="l"/>
                <a:tab pos="1312863" algn="l"/>
              </a:tabLst>
              <a:defRPr sz="2400">
                <a:solidFill>
                  <a:schemeClr val="tx1"/>
                </a:solidFill>
                <a:latin typeface="Arial" charset="0"/>
                <a:ea typeface="ＭＳ Ｐゴシック" charset="0"/>
              </a:defRPr>
            </a:lvl4pPr>
            <a:lvl5pPr marL="1866900" indent="-207963" defTabSz="407988">
              <a:tabLst>
                <a:tab pos="657225" algn="l"/>
                <a:tab pos="1312863" algn="l"/>
              </a:tabLst>
              <a:defRPr sz="2400">
                <a:solidFill>
                  <a:schemeClr val="tx1"/>
                </a:solidFill>
                <a:latin typeface="Arial" charset="0"/>
                <a:ea typeface="ＭＳ Ｐゴシック" charset="0"/>
              </a:defRPr>
            </a:lvl5pPr>
            <a:lvl6pPr marL="23241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6pPr>
            <a:lvl7pPr marL="27813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7pPr>
            <a:lvl8pPr marL="32385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8pPr>
            <a:lvl9pPr marL="36957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9pPr>
          </a:lstStyle>
          <a:p>
            <a:pPr eaLnBrk="1">
              <a:lnSpc>
                <a:spcPct val="93000"/>
              </a:lnSpc>
              <a:buClr>
                <a:srgbClr val="000000"/>
              </a:buClr>
              <a:buSzPct val="100000"/>
              <a:buFont typeface="Times New Roman" charset="0"/>
              <a:buNone/>
              <a:defRPr/>
            </a:pPr>
            <a:r>
              <a:rPr lang="en-US" sz="1000" dirty="0">
                <a:solidFill>
                  <a:srgbClr val="000000"/>
                </a:solidFill>
                <a:cs typeface="DejaVu Sans" charset="0"/>
              </a:rPr>
              <a:t>N. </a:t>
            </a:r>
            <a:r>
              <a:rPr lang="en-US" sz="1000" dirty="0" err="1">
                <a:solidFill>
                  <a:srgbClr val="000000"/>
                </a:solidFill>
                <a:cs typeface="DejaVu Sans" charset="0"/>
              </a:rPr>
              <a:t>Wickett</a:t>
            </a:r>
            <a:endParaRPr lang="en-US" sz="1000" dirty="0">
              <a:solidFill>
                <a:srgbClr val="000000"/>
              </a:solidFill>
              <a:cs typeface="DejaVu Sans" charset="0"/>
            </a:endParaRPr>
          </a:p>
          <a:p>
            <a:pPr eaLnBrk="1">
              <a:lnSpc>
                <a:spcPct val="93000"/>
              </a:lnSpc>
              <a:buClr>
                <a:srgbClr val="000000"/>
              </a:buClr>
              <a:buSzPct val="100000"/>
              <a:buFont typeface="Times New Roman" charset="0"/>
              <a:buNone/>
              <a:defRPr/>
            </a:pPr>
            <a:r>
              <a:rPr lang="en-US" sz="1000" dirty="0">
                <a:solidFill>
                  <a:srgbClr val="000000"/>
                </a:solidFill>
                <a:cs typeface="DejaVu Sans" charset="0"/>
              </a:rPr>
              <a:t>Northwestern</a:t>
            </a:r>
          </a:p>
        </p:txBody>
      </p:sp>
      <p:sp>
        <p:nvSpPr>
          <p:cNvPr id="247817" name="Text Box 9"/>
          <p:cNvSpPr txBox="1">
            <a:spLocks noChangeArrowheads="1"/>
          </p:cNvSpPr>
          <p:nvPr/>
        </p:nvSpPr>
        <p:spPr bwMode="auto">
          <a:xfrm>
            <a:off x="1287463" y="1219200"/>
            <a:ext cx="1327150" cy="3905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lstStyle>
            <a:lvl1pPr defTabSz="407988">
              <a:tabLst>
                <a:tab pos="657225" algn="l"/>
                <a:tab pos="1312863" algn="l"/>
              </a:tabLst>
              <a:defRPr sz="2400">
                <a:solidFill>
                  <a:schemeClr val="tx1"/>
                </a:solidFill>
                <a:latin typeface="Arial" charset="0"/>
                <a:ea typeface="ＭＳ Ｐゴシック" charset="0"/>
                <a:cs typeface="ＭＳ Ｐゴシック" charset="0"/>
              </a:defRPr>
            </a:lvl1pPr>
            <a:lvl2pPr marL="674688" indent="-260350" defTabSz="407988">
              <a:tabLst>
                <a:tab pos="657225" algn="l"/>
                <a:tab pos="1312863" algn="l"/>
              </a:tabLst>
              <a:defRPr sz="2400">
                <a:solidFill>
                  <a:schemeClr val="tx1"/>
                </a:solidFill>
                <a:latin typeface="Arial" charset="0"/>
                <a:ea typeface="ＭＳ Ｐゴシック" charset="0"/>
              </a:defRPr>
            </a:lvl2pPr>
            <a:lvl3pPr marL="1036638" indent="-207963" defTabSz="407988">
              <a:tabLst>
                <a:tab pos="657225" algn="l"/>
                <a:tab pos="1312863" algn="l"/>
              </a:tabLst>
              <a:defRPr sz="2400">
                <a:solidFill>
                  <a:schemeClr val="tx1"/>
                </a:solidFill>
                <a:latin typeface="Arial" charset="0"/>
                <a:ea typeface="ＭＳ Ｐゴシック" charset="0"/>
              </a:defRPr>
            </a:lvl3pPr>
            <a:lvl4pPr marL="1450975" indent="-206375" defTabSz="407988">
              <a:tabLst>
                <a:tab pos="657225" algn="l"/>
                <a:tab pos="1312863" algn="l"/>
              </a:tabLst>
              <a:defRPr sz="2400">
                <a:solidFill>
                  <a:schemeClr val="tx1"/>
                </a:solidFill>
                <a:latin typeface="Arial" charset="0"/>
                <a:ea typeface="ＭＳ Ｐゴシック" charset="0"/>
              </a:defRPr>
            </a:lvl4pPr>
            <a:lvl5pPr marL="1866900" indent="-207963" defTabSz="407988">
              <a:tabLst>
                <a:tab pos="657225" algn="l"/>
                <a:tab pos="1312863" algn="l"/>
              </a:tabLst>
              <a:defRPr sz="2400">
                <a:solidFill>
                  <a:schemeClr val="tx1"/>
                </a:solidFill>
                <a:latin typeface="Arial" charset="0"/>
                <a:ea typeface="ＭＳ Ｐゴシック" charset="0"/>
              </a:defRPr>
            </a:lvl5pPr>
            <a:lvl6pPr marL="23241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6pPr>
            <a:lvl7pPr marL="27813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7pPr>
            <a:lvl8pPr marL="32385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8pPr>
            <a:lvl9pPr marL="36957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9pPr>
          </a:lstStyle>
          <a:p>
            <a:pPr eaLnBrk="1">
              <a:lnSpc>
                <a:spcPct val="93000"/>
              </a:lnSpc>
              <a:buClr>
                <a:srgbClr val="000000"/>
              </a:buClr>
              <a:buSzPct val="100000"/>
              <a:buFont typeface="Times New Roman" charset="0"/>
              <a:buNone/>
              <a:defRPr/>
            </a:pPr>
            <a:r>
              <a:rPr lang="en-US" sz="1000" dirty="0">
                <a:solidFill>
                  <a:srgbClr val="000000"/>
                </a:solidFill>
                <a:cs typeface="DejaVu Sans" charset="0"/>
              </a:rPr>
              <a:t>J. </a:t>
            </a:r>
            <a:r>
              <a:rPr lang="en-US" sz="1000" dirty="0" err="1">
                <a:solidFill>
                  <a:srgbClr val="000000"/>
                </a:solidFill>
                <a:cs typeface="DejaVu Sans" charset="0"/>
              </a:rPr>
              <a:t>Leebens</a:t>
            </a:r>
            <a:r>
              <a:rPr lang="en-US" sz="1000" dirty="0">
                <a:solidFill>
                  <a:srgbClr val="000000"/>
                </a:solidFill>
                <a:cs typeface="DejaVu Sans" charset="0"/>
              </a:rPr>
              <a:t>-Mack</a:t>
            </a:r>
          </a:p>
          <a:p>
            <a:pPr eaLnBrk="1">
              <a:lnSpc>
                <a:spcPct val="93000"/>
              </a:lnSpc>
              <a:buClr>
                <a:srgbClr val="000000"/>
              </a:buClr>
              <a:buSzPct val="100000"/>
              <a:buFont typeface="Times New Roman" charset="0"/>
              <a:buNone/>
              <a:defRPr/>
            </a:pPr>
            <a:r>
              <a:rPr lang="en-US" sz="1000" dirty="0">
                <a:solidFill>
                  <a:srgbClr val="000000"/>
                </a:solidFill>
                <a:cs typeface="DejaVu Sans" charset="0"/>
              </a:rPr>
              <a:t>U Georgia</a:t>
            </a:r>
          </a:p>
        </p:txBody>
      </p:sp>
      <p:pic>
        <p:nvPicPr>
          <p:cNvPr id="24781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2350" y="1735138"/>
            <a:ext cx="1146175" cy="86042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47819" name="Text Box 11"/>
          <p:cNvSpPr txBox="1">
            <a:spLocks noChangeArrowheads="1"/>
          </p:cNvSpPr>
          <p:nvPr/>
        </p:nvSpPr>
        <p:spPr bwMode="auto">
          <a:xfrm>
            <a:off x="3562350" y="1206500"/>
            <a:ext cx="874713" cy="4238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lstStyle>
            <a:lvl1pPr defTabSz="407988">
              <a:tabLst>
                <a:tab pos="657225" algn="l"/>
              </a:tabLst>
              <a:defRPr sz="2400">
                <a:solidFill>
                  <a:schemeClr val="tx1"/>
                </a:solidFill>
                <a:latin typeface="Arial" charset="0"/>
                <a:ea typeface="ＭＳ Ｐゴシック" charset="0"/>
                <a:cs typeface="ＭＳ Ｐゴシック" charset="0"/>
              </a:defRPr>
            </a:lvl1pPr>
            <a:lvl2pPr marL="674688" indent="-260350" defTabSz="407988">
              <a:tabLst>
                <a:tab pos="657225" algn="l"/>
              </a:tabLst>
              <a:defRPr sz="2400">
                <a:solidFill>
                  <a:schemeClr val="tx1"/>
                </a:solidFill>
                <a:latin typeface="Arial" charset="0"/>
                <a:ea typeface="ＭＳ Ｐゴシック" charset="0"/>
              </a:defRPr>
            </a:lvl2pPr>
            <a:lvl3pPr marL="1036638" indent="-207963" defTabSz="407988">
              <a:tabLst>
                <a:tab pos="657225" algn="l"/>
              </a:tabLst>
              <a:defRPr sz="2400">
                <a:solidFill>
                  <a:schemeClr val="tx1"/>
                </a:solidFill>
                <a:latin typeface="Arial" charset="0"/>
                <a:ea typeface="ＭＳ Ｐゴシック" charset="0"/>
              </a:defRPr>
            </a:lvl3pPr>
            <a:lvl4pPr marL="1450975" indent="-206375" defTabSz="407988">
              <a:tabLst>
                <a:tab pos="657225" algn="l"/>
              </a:tabLst>
              <a:defRPr sz="2400">
                <a:solidFill>
                  <a:schemeClr val="tx1"/>
                </a:solidFill>
                <a:latin typeface="Arial" charset="0"/>
                <a:ea typeface="ＭＳ Ｐゴシック" charset="0"/>
              </a:defRPr>
            </a:lvl4pPr>
            <a:lvl5pPr marL="1866900" indent="-207963" defTabSz="407988">
              <a:tabLst>
                <a:tab pos="657225" algn="l"/>
              </a:tabLst>
              <a:defRPr sz="2400">
                <a:solidFill>
                  <a:schemeClr val="tx1"/>
                </a:solidFill>
                <a:latin typeface="Arial" charset="0"/>
                <a:ea typeface="ＭＳ Ｐゴシック" charset="0"/>
              </a:defRPr>
            </a:lvl5pPr>
            <a:lvl6pPr marL="2324100" indent="-207963" defTabSz="407988" eaLnBrk="0" fontAlgn="base" hangingPunct="0">
              <a:spcBef>
                <a:spcPct val="0"/>
              </a:spcBef>
              <a:spcAft>
                <a:spcPct val="0"/>
              </a:spcAft>
              <a:tabLst>
                <a:tab pos="657225" algn="l"/>
              </a:tabLst>
              <a:defRPr sz="2400">
                <a:solidFill>
                  <a:schemeClr val="tx1"/>
                </a:solidFill>
                <a:latin typeface="Arial" charset="0"/>
                <a:ea typeface="ＭＳ Ｐゴシック" charset="0"/>
              </a:defRPr>
            </a:lvl6pPr>
            <a:lvl7pPr marL="2781300" indent="-207963" defTabSz="407988" eaLnBrk="0" fontAlgn="base" hangingPunct="0">
              <a:spcBef>
                <a:spcPct val="0"/>
              </a:spcBef>
              <a:spcAft>
                <a:spcPct val="0"/>
              </a:spcAft>
              <a:tabLst>
                <a:tab pos="657225" algn="l"/>
              </a:tabLst>
              <a:defRPr sz="2400">
                <a:solidFill>
                  <a:schemeClr val="tx1"/>
                </a:solidFill>
                <a:latin typeface="Arial" charset="0"/>
                <a:ea typeface="ＭＳ Ｐゴシック" charset="0"/>
              </a:defRPr>
            </a:lvl7pPr>
            <a:lvl8pPr marL="3238500" indent="-207963" defTabSz="407988" eaLnBrk="0" fontAlgn="base" hangingPunct="0">
              <a:spcBef>
                <a:spcPct val="0"/>
              </a:spcBef>
              <a:spcAft>
                <a:spcPct val="0"/>
              </a:spcAft>
              <a:tabLst>
                <a:tab pos="657225" algn="l"/>
              </a:tabLst>
              <a:defRPr sz="2400">
                <a:solidFill>
                  <a:schemeClr val="tx1"/>
                </a:solidFill>
                <a:latin typeface="Arial" charset="0"/>
                <a:ea typeface="ＭＳ Ｐゴシック" charset="0"/>
              </a:defRPr>
            </a:lvl8pPr>
            <a:lvl9pPr marL="3695700" indent="-207963" defTabSz="407988" eaLnBrk="0" fontAlgn="base" hangingPunct="0">
              <a:spcBef>
                <a:spcPct val="0"/>
              </a:spcBef>
              <a:spcAft>
                <a:spcPct val="0"/>
              </a:spcAft>
              <a:tabLst>
                <a:tab pos="657225" algn="l"/>
              </a:tabLst>
              <a:defRPr sz="2400">
                <a:solidFill>
                  <a:schemeClr val="tx1"/>
                </a:solidFill>
                <a:latin typeface="Arial" charset="0"/>
                <a:ea typeface="ＭＳ Ｐゴシック" charset="0"/>
              </a:defRPr>
            </a:lvl9pPr>
          </a:lstStyle>
          <a:p>
            <a:pPr eaLnBrk="1">
              <a:lnSpc>
                <a:spcPct val="93000"/>
              </a:lnSpc>
              <a:buClr>
                <a:srgbClr val="000000"/>
              </a:buClr>
              <a:buSzPct val="100000"/>
              <a:buFont typeface="Times New Roman" charset="0"/>
              <a:buNone/>
              <a:defRPr/>
            </a:pPr>
            <a:r>
              <a:rPr lang="en-US" sz="1000" dirty="0">
                <a:solidFill>
                  <a:srgbClr val="000000"/>
                </a:solidFill>
                <a:cs typeface="DejaVu Sans" charset="0"/>
              </a:rPr>
              <a:t>N. </a:t>
            </a:r>
            <a:r>
              <a:rPr lang="en-US" sz="1000" dirty="0" err="1">
                <a:solidFill>
                  <a:srgbClr val="000000"/>
                </a:solidFill>
                <a:cs typeface="DejaVu Sans" charset="0"/>
              </a:rPr>
              <a:t>Matasci</a:t>
            </a:r>
            <a:endParaRPr lang="en-US" sz="1000" dirty="0">
              <a:solidFill>
                <a:srgbClr val="000000"/>
              </a:solidFill>
              <a:cs typeface="DejaVu Sans" charset="0"/>
            </a:endParaRPr>
          </a:p>
          <a:p>
            <a:pPr eaLnBrk="1">
              <a:lnSpc>
                <a:spcPct val="93000"/>
              </a:lnSpc>
              <a:buClr>
                <a:srgbClr val="000000"/>
              </a:buClr>
              <a:buSzPct val="100000"/>
              <a:buFont typeface="Times New Roman" charset="0"/>
              <a:buNone/>
              <a:defRPr/>
            </a:pPr>
            <a:r>
              <a:rPr lang="en-US" sz="1000" dirty="0" err="1">
                <a:solidFill>
                  <a:srgbClr val="000000"/>
                </a:solidFill>
                <a:cs typeface="DejaVu Sans" charset="0"/>
              </a:rPr>
              <a:t>iPlant</a:t>
            </a:r>
            <a:endParaRPr lang="en-US" sz="1000" dirty="0">
              <a:solidFill>
                <a:srgbClr val="000000"/>
              </a:solidFill>
              <a:cs typeface="DejaVu Sans" charset="0"/>
            </a:endParaRPr>
          </a:p>
        </p:txBody>
      </p:sp>
      <p:pic>
        <p:nvPicPr>
          <p:cNvPr id="82955" name="Picture 12" descr="siavas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4838" y="1717675"/>
            <a:ext cx="896937" cy="893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956" name="Picture 13" descr="warno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0913" y="1733550"/>
            <a:ext cx="779462"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2957" name="Text Box 14"/>
          <p:cNvSpPr txBox="1">
            <a:spLocks noChangeArrowheads="1"/>
          </p:cNvSpPr>
          <p:nvPr/>
        </p:nvSpPr>
        <p:spPr bwMode="auto">
          <a:xfrm>
            <a:off x="4719638" y="1190625"/>
            <a:ext cx="4364037" cy="4000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dirty="0"/>
              <a:t>T. Warnow,        S. Mirarab,                N. Nguyen,           </a:t>
            </a:r>
          </a:p>
          <a:p>
            <a:r>
              <a:rPr lang="en-US" sz="1000" dirty="0"/>
              <a:t>UIUC                  UT-Austin                 UT-Austin</a:t>
            </a:r>
          </a:p>
        </p:txBody>
      </p:sp>
      <p:pic>
        <p:nvPicPr>
          <p:cNvPr id="82959" name="Picture 2" descr="nam-nguyen.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784975" y="1731963"/>
            <a:ext cx="1149350" cy="86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2960" name="TextBox 4"/>
          <p:cNvSpPr txBox="1">
            <a:spLocks noChangeArrowheads="1"/>
          </p:cNvSpPr>
          <p:nvPr/>
        </p:nvSpPr>
        <p:spPr bwMode="auto">
          <a:xfrm>
            <a:off x="823710" y="5063763"/>
            <a:ext cx="7674722" cy="92845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marL="431800" indent="-32385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cs typeface="ＭＳ Ｐゴシック" charset="0"/>
              </a:defRPr>
            </a:lvl1pPr>
            <a:lvl2pPr marL="742950" indent="-28575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2pPr>
            <a:lvl3pPr marL="1143000" indent="-2286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3pPr>
            <a:lvl4pPr marL="1600200" indent="-2286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4pPr>
            <a:lvl5pPr marL="2057400" indent="-2286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9pPr>
          </a:lstStyle>
          <a:p>
            <a:pPr>
              <a:lnSpc>
                <a:spcPct val="90000"/>
              </a:lnSpc>
              <a:buSzPct val="45000"/>
            </a:pPr>
            <a:r>
              <a:rPr lang="en-US" sz="2000" dirty="0"/>
              <a:t>Challenges: </a:t>
            </a:r>
          </a:p>
          <a:p>
            <a:pPr>
              <a:lnSpc>
                <a:spcPct val="90000"/>
              </a:lnSpc>
              <a:buSzPct val="45000"/>
            </a:pPr>
            <a:r>
              <a:rPr lang="en-US" sz="2000" dirty="0"/>
              <a:t>	Species tree estimation from conflicting gene trees</a:t>
            </a:r>
          </a:p>
          <a:p>
            <a:pPr>
              <a:lnSpc>
                <a:spcPct val="90000"/>
              </a:lnSpc>
              <a:buSzPct val="45000"/>
            </a:pPr>
            <a:r>
              <a:rPr lang="en-US" sz="2000" b="1" dirty="0">
                <a:solidFill>
                  <a:srgbClr val="0000FF"/>
                </a:solidFill>
              </a:rPr>
              <a:t>	Gene tree estimation of datasets with &gt; 100,000 sequences </a:t>
            </a:r>
          </a:p>
        </p:txBody>
      </p:sp>
      <p:sp>
        <p:nvSpPr>
          <p:cNvPr id="82961" name="TextBox 5"/>
          <p:cNvSpPr txBox="1">
            <a:spLocks noChangeArrowheads="1"/>
          </p:cNvSpPr>
          <p:nvPr/>
        </p:nvSpPr>
        <p:spPr bwMode="auto">
          <a:xfrm>
            <a:off x="5997575" y="2828925"/>
            <a:ext cx="2738438" cy="677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Plus many many other people…</a:t>
            </a:r>
          </a:p>
          <a:p>
            <a:endParaRPr lang="en-US"/>
          </a:p>
        </p:txBody>
      </p:sp>
    </p:spTree>
    <p:extLst>
      <p:ext uri="{BB962C8B-B14F-4D97-AF65-F5344CB8AC3E}">
        <p14:creationId xmlns:p14="http://schemas.microsoft.com/office/powerpoint/2010/main" val="37896884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ytochrome.sequence.length.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75" y="685800"/>
            <a:ext cx="5043581" cy="5043581"/>
          </a:xfrm>
          <a:prstGeom prst="rect">
            <a:avLst/>
          </a:prstGeom>
        </p:spPr>
      </p:pic>
      <p:sp>
        <p:nvSpPr>
          <p:cNvPr id="2" name="TextBox 1"/>
          <p:cNvSpPr txBox="1"/>
          <p:nvPr/>
        </p:nvSpPr>
        <p:spPr>
          <a:xfrm>
            <a:off x="5103260" y="875261"/>
            <a:ext cx="3967753" cy="1200328"/>
          </a:xfrm>
          <a:prstGeom prst="rect">
            <a:avLst/>
          </a:prstGeom>
          <a:noFill/>
        </p:spPr>
        <p:txBody>
          <a:bodyPr wrap="none" rtlCol="0">
            <a:spAutoFit/>
          </a:bodyPr>
          <a:lstStyle/>
          <a:p>
            <a:r>
              <a:rPr lang="en-US" sz="2400" dirty="0"/>
              <a:t>1KP dataset: more than </a:t>
            </a:r>
          </a:p>
          <a:p>
            <a:r>
              <a:rPr lang="en-US" sz="2400" dirty="0"/>
              <a:t>100,000 p450 amino-acid</a:t>
            </a:r>
          </a:p>
          <a:p>
            <a:r>
              <a:rPr lang="en-US" sz="2400" dirty="0"/>
              <a:t>sequences, many fragmentary</a:t>
            </a:r>
          </a:p>
        </p:txBody>
      </p:sp>
      <p:sp>
        <p:nvSpPr>
          <p:cNvPr id="4" name="TextBox 3"/>
          <p:cNvSpPr txBox="1"/>
          <p:nvPr/>
        </p:nvSpPr>
        <p:spPr>
          <a:xfrm>
            <a:off x="5192065" y="3088767"/>
            <a:ext cx="3918899" cy="2246769"/>
          </a:xfrm>
          <a:prstGeom prst="rect">
            <a:avLst/>
          </a:prstGeom>
          <a:noFill/>
        </p:spPr>
        <p:txBody>
          <a:bodyPr wrap="none" rtlCol="0">
            <a:spAutoFit/>
          </a:bodyPr>
          <a:lstStyle/>
          <a:p>
            <a:r>
              <a:rPr lang="en-US" sz="2800" i="1" dirty="0"/>
              <a:t>All standard multiple</a:t>
            </a:r>
          </a:p>
          <a:p>
            <a:r>
              <a:rPr lang="en-US" sz="2800" i="1" dirty="0"/>
              <a:t>sequence alignment</a:t>
            </a:r>
          </a:p>
          <a:p>
            <a:r>
              <a:rPr lang="en-US" sz="2800" i="1" dirty="0"/>
              <a:t>methods we tested </a:t>
            </a:r>
          </a:p>
          <a:p>
            <a:r>
              <a:rPr lang="en-US" sz="2800" i="1" dirty="0"/>
              <a:t>performed poorly on</a:t>
            </a:r>
          </a:p>
          <a:p>
            <a:r>
              <a:rPr lang="en-US" sz="2800" i="1" dirty="0"/>
              <a:t>datasets with fragments.</a:t>
            </a:r>
          </a:p>
        </p:txBody>
      </p:sp>
    </p:spTree>
    <p:extLst>
      <p:ext uri="{BB962C8B-B14F-4D97-AF65-F5344CB8AC3E}">
        <p14:creationId xmlns:p14="http://schemas.microsoft.com/office/powerpoint/2010/main" val="759740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685800" y="130175"/>
            <a:ext cx="7773988" cy="1144588"/>
          </a:xfr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35203" rIns="0" bIns="0">
            <a:normAutofit/>
          </a:bodyPr>
          <a:lstStyle/>
          <a:p>
            <a:pPr defTabSz="449263"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3200" dirty="0"/>
              <a:t>1kp: Thousand </a:t>
            </a:r>
            <a:r>
              <a:rPr lang="en-US" sz="3200" dirty="0" err="1"/>
              <a:t>Transcriptome</a:t>
            </a:r>
            <a:r>
              <a:rPr lang="en-US" sz="3200" dirty="0"/>
              <a:t> Project</a:t>
            </a:r>
          </a:p>
        </p:txBody>
      </p:sp>
      <p:sp>
        <p:nvSpPr>
          <p:cNvPr id="247811" name="Rectangle 3"/>
          <p:cNvSpPr>
            <a:spLocks noGrp="1" noChangeArrowheads="1"/>
          </p:cNvSpPr>
          <p:nvPr>
            <p:ph type="body" idx="1"/>
          </p:nvPr>
        </p:nvSpPr>
        <p:spPr>
          <a:xfrm>
            <a:off x="684213" y="3200400"/>
            <a:ext cx="7773987" cy="3371850"/>
          </a:xfr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25602" rIns="0" bIns="0">
            <a:noAutofit/>
          </a:bodyPr>
          <a:lstStyle/>
          <a:p>
            <a:pPr marL="431800" indent="-323850" defTabSz="449263" eaLnBrk="1" hangingPunct="1">
              <a:lnSpc>
                <a:spcPct val="9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dirty="0"/>
              <a:t>Plant Tree of Life based on </a:t>
            </a:r>
            <a:r>
              <a:rPr lang="en-US" sz="2000" dirty="0" err="1"/>
              <a:t>transcriptomes</a:t>
            </a:r>
            <a:r>
              <a:rPr lang="en-US" sz="2000" dirty="0"/>
              <a:t> of ~1200 species</a:t>
            </a:r>
          </a:p>
          <a:p>
            <a:pPr marL="431800" indent="-323850" defTabSz="449263" eaLnBrk="1" hangingPunct="1">
              <a:lnSpc>
                <a:spcPct val="9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dirty="0"/>
              <a:t>More than 13,000 gene families (most not single copy)</a:t>
            </a:r>
            <a:endParaRPr lang="en-US" sz="2000" b="1" dirty="0">
              <a:solidFill>
                <a:srgbClr val="0000FF"/>
              </a:solidFill>
            </a:endParaRPr>
          </a:p>
          <a:p>
            <a:pPr marL="431800" indent="-323850" defTabSz="449263" eaLnBrk="1" hangingPunct="1">
              <a:lnSpc>
                <a:spcPct val="90000"/>
              </a:lnSpc>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b="1" dirty="0">
                <a:solidFill>
                  <a:schemeClr val="bg1"/>
                </a:solidFill>
              </a:rPr>
              <a:t>Gene Tree Incongruence</a:t>
            </a:r>
          </a:p>
        </p:txBody>
      </p:sp>
      <p:pic>
        <p:nvPicPr>
          <p:cNvPr id="2478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1746250"/>
            <a:ext cx="804863" cy="94456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2478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6050" y="1722438"/>
            <a:ext cx="968375" cy="96837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2478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4613" y="1735138"/>
            <a:ext cx="763587" cy="95567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47815" name="Text Box 7"/>
          <p:cNvSpPr txBox="1">
            <a:spLocks noChangeArrowheads="1"/>
          </p:cNvSpPr>
          <p:nvPr/>
        </p:nvSpPr>
        <p:spPr bwMode="auto">
          <a:xfrm>
            <a:off x="180975" y="1238250"/>
            <a:ext cx="1409700" cy="3921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lstStyle>
            <a:lvl1pPr defTabSz="407988">
              <a:tabLst>
                <a:tab pos="657225" algn="l"/>
                <a:tab pos="1312863" algn="l"/>
              </a:tabLst>
              <a:defRPr sz="2400">
                <a:solidFill>
                  <a:schemeClr val="tx1"/>
                </a:solidFill>
                <a:latin typeface="Arial" charset="0"/>
                <a:ea typeface="ＭＳ Ｐゴシック" charset="0"/>
                <a:cs typeface="ＭＳ Ｐゴシック" charset="0"/>
              </a:defRPr>
            </a:lvl1pPr>
            <a:lvl2pPr marL="674688" indent="-260350" defTabSz="407988">
              <a:tabLst>
                <a:tab pos="657225" algn="l"/>
                <a:tab pos="1312863" algn="l"/>
              </a:tabLst>
              <a:defRPr sz="2400">
                <a:solidFill>
                  <a:schemeClr val="tx1"/>
                </a:solidFill>
                <a:latin typeface="Arial" charset="0"/>
                <a:ea typeface="ＭＳ Ｐゴシック" charset="0"/>
              </a:defRPr>
            </a:lvl2pPr>
            <a:lvl3pPr marL="1036638" indent="-207963" defTabSz="407988">
              <a:tabLst>
                <a:tab pos="657225" algn="l"/>
                <a:tab pos="1312863" algn="l"/>
              </a:tabLst>
              <a:defRPr sz="2400">
                <a:solidFill>
                  <a:schemeClr val="tx1"/>
                </a:solidFill>
                <a:latin typeface="Arial" charset="0"/>
                <a:ea typeface="ＭＳ Ｐゴシック" charset="0"/>
              </a:defRPr>
            </a:lvl3pPr>
            <a:lvl4pPr marL="1450975" indent="-206375" defTabSz="407988">
              <a:tabLst>
                <a:tab pos="657225" algn="l"/>
                <a:tab pos="1312863" algn="l"/>
              </a:tabLst>
              <a:defRPr sz="2400">
                <a:solidFill>
                  <a:schemeClr val="tx1"/>
                </a:solidFill>
                <a:latin typeface="Arial" charset="0"/>
                <a:ea typeface="ＭＳ Ｐゴシック" charset="0"/>
              </a:defRPr>
            </a:lvl4pPr>
            <a:lvl5pPr marL="1866900" indent="-207963" defTabSz="407988">
              <a:tabLst>
                <a:tab pos="657225" algn="l"/>
                <a:tab pos="1312863" algn="l"/>
              </a:tabLst>
              <a:defRPr sz="2400">
                <a:solidFill>
                  <a:schemeClr val="tx1"/>
                </a:solidFill>
                <a:latin typeface="Arial" charset="0"/>
                <a:ea typeface="ＭＳ Ｐゴシック" charset="0"/>
              </a:defRPr>
            </a:lvl5pPr>
            <a:lvl6pPr marL="23241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6pPr>
            <a:lvl7pPr marL="27813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7pPr>
            <a:lvl8pPr marL="32385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8pPr>
            <a:lvl9pPr marL="36957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9pPr>
          </a:lstStyle>
          <a:p>
            <a:pPr eaLnBrk="1">
              <a:lnSpc>
                <a:spcPct val="93000"/>
              </a:lnSpc>
              <a:buClr>
                <a:srgbClr val="000000"/>
              </a:buClr>
              <a:buSzPct val="100000"/>
              <a:buFont typeface="Times New Roman" charset="0"/>
              <a:buNone/>
              <a:defRPr/>
            </a:pPr>
            <a:r>
              <a:rPr lang="en-US" sz="1000" dirty="0">
                <a:solidFill>
                  <a:srgbClr val="000000"/>
                </a:solidFill>
                <a:cs typeface="DejaVu Sans" charset="0"/>
              </a:rPr>
              <a:t>G. </a:t>
            </a:r>
            <a:r>
              <a:rPr lang="en-US" sz="1000" dirty="0" err="1">
                <a:solidFill>
                  <a:srgbClr val="000000"/>
                </a:solidFill>
                <a:cs typeface="DejaVu Sans" charset="0"/>
              </a:rPr>
              <a:t>Ka-Shu</a:t>
            </a:r>
            <a:r>
              <a:rPr lang="en-US" sz="1000" dirty="0">
                <a:solidFill>
                  <a:srgbClr val="000000"/>
                </a:solidFill>
                <a:cs typeface="DejaVu Sans" charset="0"/>
              </a:rPr>
              <a:t> Wong</a:t>
            </a:r>
          </a:p>
          <a:p>
            <a:pPr eaLnBrk="1">
              <a:lnSpc>
                <a:spcPct val="93000"/>
              </a:lnSpc>
              <a:buClr>
                <a:srgbClr val="000000"/>
              </a:buClr>
              <a:buSzPct val="100000"/>
              <a:buFont typeface="Times New Roman" charset="0"/>
              <a:buNone/>
              <a:defRPr/>
            </a:pPr>
            <a:r>
              <a:rPr lang="en-US" sz="1000" dirty="0">
                <a:solidFill>
                  <a:srgbClr val="000000"/>
                </a:solidFill>
                <a:cs typeface="DejaVu Sans" charset="0"/>
              </a:rPr>
              <a:t>U Alberta</a:t>
            </a:r>
          </a:p>
        </p:txBody>
      </p:sp>
      <p:sp>
        <p:nvSpPr>
          <p:cNvPr id="247816" name="Text Box 8"/>
          <p:cNvSpPr txBox="1">
            <a:spLocks noChangeArrowheads="1"/>
          </p:cNvSpPr>
          <p:nvPr/>
        </p:nvSpPr>
        <p:spPr bwMode="auto">
          <a:xfrm>
            <a:off x="2527300" y="1227138"/>
            <a:ext cx="1219200" cy="3921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lstStyle>
            <a:lvl1pPr defTabSz="407988">
              <a:tabLst>
                <a:tab pos="657225" algn="l"/>
                <a:tab pos="1312863" algn="l"/>
              </a:tabLst>
              <a:defRPr sz="2400">
                <a:solidFill>
                  <a:schemeClr val="tx1"/>
                </a:solidFill>
                <a:latin typeface="Arial" charset="0"/>
                <a:ea typeface="ＭＳ Ｐゴシック" charset="0"/>
                <a:cs typeface="ＭＳ Ｐゴシック" charset="0"/>
              </a:defRPr>
            </a:lvl1pPr>
            <a:lvl2pPr marL="674688" indent="-260350" defTabSz="407988">
              <a:tabLst>
                <a:tab pos="657225" algn="l"/>
                <a:tab pos="1312863" algn="l"/>
              </a:tabLst>
              <a:defRPr sz="2400">
                <a:solidFill>
                  <a:schemeClr val="tx1"/>
                </a:solidFill>
                <a:latin typeface="Arial" charset="0"/>
                <a:ea typeface="ＭＳ Ｐゴシック" charset="0"/>
              </a:defRPr>
            </a:lvl2pPr>
            <a:lvl3pPr marL="1036638" indent="-207963" defTabSz="407988">
              <a:tabLst>
                <a:tab pos="657225" algn="l"/>
                <a:tab pos="1312863" algn="l"/>
              </a:tabLst>
              <a:defRPr sz="2400">
                <a:solidFill>
                  <a:schemeClr val="tx1"/>
                </a:solidFill>
                <a:latin typeface="Arial" charset="0"/>
                <a:ea typeface="ＭＳ Ｐゴシック" charset="0"/>
              </a:defRPr>
            </a:lvl3pPr>
            <a:lvl4pPr marL="1450975" indent="-206375" defTabSz="407988">
              <a:tabLst>
                <a:tab pos="657225" algn="l"/>
                <a:tab pos="1312863" algn="l"/>
              </a:tabLst>
              <a:defRPr sz="2400">
                <a:solidFill>
                  <a:schemeClr val="tx1"/>
                </a:solidFill>
                <a:latin typeface="Arial" charset="0"/>
                <a:ea typeface="ＭＳ Ｐゴシック" charset="0"/>
              </a:defRPr>
            </a:lvl4pPr>
            <a:lvl5pPr marL="1866900" indent="-207963" defTabSz="407988">
              <a:tabLst>
                <a:tab pos="657225" algn="l"/>
                <a:tab pos="1312863" algn="l"/>
              </a:tabLst>
              <a:defRPr sz="2400">
                <a:solidFill>
                  <a:schemeClr val="tx1"/>
                </a:solidFill>
                <a:latin typeface="Arial" charset="0"/>
                <a:ea typeface="ＭＳ Ｐゴシック" charset="0"/>
              </a:defRPr>
            </a:lvl5pPr>
            <a:lvl6pPr marL="23241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6pPr>
            <a:lvl7pPr marL="27813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7pPr>
            <a:lvl8pPr marL="32385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8pPr>
            <a:lvl9pPr marL="36957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9pPr>
          </a:lstStyle>
          <a:p>
            <a:pPr eaLnBrk="1">
              <a:lnSpc>
                <a:spcPct val="93000"/>
              </a:lnSpc>
              <a:buClr>
                <a:srgbClr val="000000"/>
              </a:buClr>
              <a:buSzPct val="100000"/>
              <a:buFont typeface="Times New Roman" charset="0"/>
              <a:buNone/>
              <a:defRPr/>
            </a:pPr>
            <a:r>
              <a:rPr lang="en-US" sz="1000" dirty="0">
                <a:solidFill>
                  <a:srgbClr val="000000"/>
                </a:solidFill>
                <a:cs typeface="DejaVu Sans" charset="0"/>
              </a:rPr>
              <a:t>N. </a:t>
            </a:r>
            <a:r>
              <a:rPr lang="en-US" sz="1000" dirty="0" err="1">
                <a:solidFill>
                  <a:srgbClr val="000000"/>
                </a:solidFill>
                <a:cs typeface="DejaVu Sans" charset="0"/>
              </a:rPr>
              <a:t>Wickett</a:t>
            </a:r>
            <a:endParaRPr lang="en-US" sz="1000" dirty="0">
              <a:solidFill>
                <a:srgbClr val="000000"/>
              </a:solidFill>
              <a:cs typeface="DejaVu Sans" charset="0"/>
            </a:endParaRPr>
          </a:p>
          <a:p>
            <a:pPr eaLnBrk="1">
              <a:lnSpc>
                <a:spcPct val="93000"/>
              </a:lnSpc>
              <a:buClr>
                <a:srgbClr val="000000"/>
              </a:buClr>
              <a:buSzPct val="100000"/>
              <a:buFont typeface="Times New Roman" charset="0"/>
              <a:buNone/>
              <a:defRPr/>
            </a:pPr>
            <a:r>
              <a:rPr lang="en-US" sz="1000" dirty="0">
                <a:solidFill>
                  <a:srgbClr val="000000"/>
                </a:solidFill>
                <a:cs typeface="DejaVu Sans" charset="0"/>
              </a:rPr>
              <a:t>Northwestern</a:t>
            </a:r>
          </a:p>
        </p:txBody>
      </p:sp>
      <p:sp>
        <p:nvSpPr>
          <p:cNvPr id="247817" name="Text Box 9"/>
          <p:cNvSpPr txBox="1">
            <a:spLocks noChangeArrowheads="1"/>
          </p:cNvSpPr>
          <p:nvPr/>
        </p:nvSpPr>
        <p:spPr bwMode="auto">
          <a:xfrm>
            <a:off x="1287463" y="1219200"/>
            <a:ext cx="1327150" cy="3905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lstStyle>
            <a:lvl1pPr defTabSz="407988">
              <a:tabLst>
                <a:tab pos="657225" algn="l"/>
                <a:tab pos="1312863" algn="l"/>
              </a:tabLst>
              <a:defRPr sz="2400">
                <a:solidFill>
                  <a:schemeClr val="tx1"/>
                </a:solidFill>
                <a:latin typeface="Arial" charset="0"/>
                <a:ea typeface="ＭＳ Ｐゴシック" charset="0"/>
                <a:cs typeface="ＭＳ Ｐゴシック" charset="0"/>
              </a:defRPr>
            </a:lvl1pPr>
            <a:lvl2pPr marL="674688" indent="-260350" defTabSz="407988">
              <a:tabLst>
                <a:tab pos="657225" algn="l"/>
                <a:tab pos="1312863" algn="l"/>
              </a:tabLst>
              <a:defRPr sz="2400">
                <a:solidFill>
                  <a:schemeClr val="tx1"/>
                </a:solidFill>
                <a:latin typeface="Arial" charset="0"/>
                <a:ea typeface="ＭＳ Ｐゴシック" charset="0"/>
              </a:defRPr>
            </a:lvl2pPr>
            <a:lvl3pPr marL="1036638" indent="-207963" defTabSz="407988">
              <a:tabLst>
                <a:tab pos="657225" algn="l"/>
                <a:tab pos="1312863" algn="l"/>
              </a:tabLst>
              <a:defRPr sz="2400">
                <a:solidFill>
                  <a:schemeClr val="tx1"/>
                </a:solidFill>
                <a:latin typeface="Arial" charset="0"/>
                <a:ea typeface="ＭＳ Ｐゴシック" charset="0"/>
              </a:defRPr>
            </a:lvl3pPr>
            <a:lvl4pPr marL="1450975" indent="-206375" defTabSz="407988">
              <a:tabLst>
                <a:tab pos="657225" algn="l"/>
                <a:tab pos="1312863" algn="l"/>
              </a:tabLst>
              <a:defRPr sz="2400">
                <a:solidFill>
                  <a:schemeClr val="tx1"/>
                </a:solidFill>
                <a:latin typeface="Arial" charset="0"/>
                <a:ea typeface="ＭＳ Ｐゴシック" charset="0"/>
              </a:defRPr>
            </a:lvl4pPr>
            <a:lvl5pPr marL="1866900" indent="-207963" defTabSz="407988">
              <a:tabLst>
                <a:tab pos="657225" algn="l"/>
                <a:tab pos="1312863" algn="l"/>
              </a:tabLst>
              <a:defRPr sz="2400">
                <a:solidFill>
                  <a:schemeClr val="tx1"/>
                </a:solidFill>
                <a:latin typeface="Arial" charset="0"/>
                <a:ea typeface="ＭＳ Ｐゴシック" charset="0"/>
              </a:defRPr>
            </a:lvl5pPr>
            <a:lvl6pPr marL="23241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6pPr>
            <a:lvl7pPr marL="27813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7pPr>
            <a:lvl8pPr marL="32385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8pPr>
            <a:lvl9pPr marL="36957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9pPr>
          </a:lstStyle>
          <a:p>
            <a:pPr eaLnBrk="1">
              <a:lnSpc>
                <a:spcPct val="93000"/>
              </a:lnSpc>
              <a:buClr>
                <a:srgbClr val="000000"/>
              </a:buClr>
              <a:buSzPct val="100000"/>
              <a:buFont typeface="Times New Roman" charset="0"/>
              <a:buNone/>
              <a:defRPr/>
            </a:pPr>
            <a:r>
              <a:rPr lang="en-US" sz="1000" dirty="0">
                <a:solidFill>
                  <a:srgbClr val="000000"/>
                </a:solidFill>
                <a:cs typeface="DejaVu Sans" charset="0"/>
              </a:rPr>
              <a:t>J. </a:t>
            </a:r>
            <a:r>
              <a:rPr lang="en-US" sz="1000" dirty="0" err="1">
                <a:solidFill>
                  <a:srgbClr val="000000"/>
                </a:solidFill>
                <a:cs typeface="DejaVu Sans" charset="0"/>
              </a:rPr>
              <a:t>Leebens</a:t>
            </a:r>
            <a:r>
              <a:rPr lang="en-US" sz="1000" dirty="0">
                <a:solidFill>
                  <a:srgbClr val="000000"/>
                </a:solidFill>
                <a:cs typeface="DejaVu Sans" charset="0"/>
              </a:rPr>
              <a:t>-Mack</a:t>
            </a:r>
          </a:p>
          <a:p>
            <a:pPr eaLnBrk="1">
              <a:lnSpc>
                <a:spcPct val="93000"/>
              </a:lnSpc>
              <a:buClr>
                <a:srgbClr val="000000"/>
              </a:buClr>
              <a:buSzPct val="100000"/>
              <a:buFont typeface="Times New Roman" charset="0"/>
              <a:buNone/>
              <a:defRPr/>
            </a:pPr>
            <a:r>
              <a:rPr lang="en-US" sz="1000" dirty="0">
                <a:solidFill>
                  <a:srgbClr val="000000"/>
                </a:solidFill>
                <a:cs typeface="DejaVu Sans" charset="0"/>
              </a:rPr>
              <a:t>U Georgia</a:t>
            </a:r>
          </a:p>
        </p:txBody>
      </p:sp>
      <p:pic>
        <p:nvPicPr>
          <p:cNvPr id="24781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2350" y="1735138"/>
            <a:ext cx="1146175" cy="86042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47819" name="Text Box 11"/>
          <p:cNvSpPr txBox="1">
            <a:spLocks noChangeArrowheads="1"/>
          </p:cNvSpPr>
          <p:nvPr/>
        </p:nvSpPr>
        <p:spPr bwMode="auto">
          <a:xfrm>
            <a:off x="3562350" y="1206500"/>
            <a:ext cx="874713" cy="4238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lstStyle>
            <a:lvl1pPr defTabSz="407988">
              <a:tabLst>
                <a:tab pos="657225" algn="l"/>
              </a:tabLst>
              <a:defRPr sz="2400">
                <a:solidFill>
                  <a:schemeClr val="tx1"/>
                </a:solidFill>
                <a:latin typeface="Arial" charset="0"/>
                <a:ea typeface="ＭＳ Ｐゴシック" charset="0"/>
                <a:cs typeface="ＭＳ Ｐゴシック" charset="0"/>
              </a:defRPr>
            </a:lvl1pPr>
            <a:lvl2pPr marL="674688" indent="-260350" defTabSz="407988">
              <a:tabLst>
                <a:tab pos="657225" algn="l"/>
              </a:tabLst>
              <a:defRPr sz="2400">
                <a:solidFill>
                  <a:schemeClr val="tx1"/>
                </a:solidFill>
                <a:latin typeface="Arial" charset="0"/>
                <a:ea typeface="ＭＳ Ｐゴシック" charset="0"/>
              </a:defRPr>
            </a:lvl2pPr>
            <a:lvl3pPr marL="1036638" indent="-207963" defTabSz="407988">
              <a:tabLst>
                <a:tab pos="657225" algn="l"/>
              </a:tabLst>
              <a:defRPr sz="2400">
                <a:solidFill>
                  <a:schemeClr val="tx1"/>
                </a:solidFill>
                <a:latin typeface="Arial" charset="0"/>
                <a:ea typeface="ＭＳ Ｐゴシック" charset="0"/>
              </a:defRPr>
            </a:lvl3pPr>
            <a:lvl4pPr marL="1450975" indent="-206375" defTabSz="407988">
              <a:tabLst>
                <a:tab pos="657225" algn="l"/>
              </a:tabLst>
              <a:defRPr sz="2400">
                <a:solidFill>
                  <a:schemeClr val="tx1"/>
                </a:solidFill>
                <a:latin typeface="Arial" charset="0"/>
                <a:ea typeface="ＭＳ Ｐゴシック" charset="0"/>
              </a:defRPr>
            </a:lvl4pPr>
            <a:lvl5pPr marL="1866900" indent="-207963" defTabSz="407988">
              <a:tabLst>
                <a:tab pos="657225" algn="l"/>
              </a:tabLst>
              <a:defRPr sz="2400">
                <a:solidFill>
                  <a:schemeClr val="tx1"/>
                </a:solidFill>
                <a:latin typeface="Arial" charset="0"/>
                <a:ea typeface="ＭＳ Ｐゴシック" charset="0"/>
              </a:defRPr>
            </a:lvl5pPr>
            <a:lvl6pPr marL="2324100" indent="-207963" defTabSz="407988" eaLnBrk="0" fontAlgn="base" hangingPunct="0">
              <a:spcBef>
                <a:spcPct val="0"/>
              </a:spcBef>
              <a:spcAft>
                <a:spcPct val="0"/>
              </a:spcAft>
              <a:tabLst>
                <a:tab pos="657225" algn="l"/>
              </a:tabLst>
              <a:defRPr sz="2400">
                <a:solidFill>
                  <a:schemeClr val="tx1"/>
                </a:solidFill>
                <a:latin typeface="Arial" charset="0"/>
                <a:ea typeface="ＭＳ Ｐゴシック" charset="0"/>
              </a:defRPr>
            </a:lvl6pPr>
            <a:lvl7pPr marL="2781300" indent="-207963" defTabSz="407988" eaLnBrk="0" fontAlgn="base" hangingPunct="0">
              <a:spcBef>
                <a:spcPct val="0"/>
              </a:spcBef>
              <a:spcAft>
                <a:spcPct val="0"/>
              </a:spcAft>
              <a:tabLst>
                <a:tab pos="657225" algn="l"/>
              </a:tabLst>
              <a:defRPr sz="2400">
                <a:solidFill>
                  <a:schemeClr val="tx1"/>
                </a:solidFill>
                <a:latin typeface="Arial" charset="0"/>
                <a:ea typeface="ＭＳ Ｐゴシック" charset="0"/>
              </a:defRPr>
            </a:lvl7pPr>
            <a:lvl8pPr marL="3238500" indent="-207963" defTabSz="407988" eaLnBrk="0" fontAlgn="base" hangingPunct="0">
              <a:spcBef>
                <a:spcPct val="0"/>
              </a:spcBef>
              <a:spcAft>
                <a:spcPct val="0"/>
              </a:spcAft>
              <a:tabLst>
                <a:tab pos="657225" algn="l"/>
              </a:tabLst>
              <a:defRPr sz="2400">
                <a:solidFill>
                  <a:schemeClr val="tx1"/>
                </a:solidFill>
                <a:latin typeface="Arial" charset="0"/>
                <a:ea typeface="ＭＳ Ｐゴシック" charset="0"/>
              </a:defRPr>
            </a:lvl8pPr>
            <a:lvl9pPr marL="3695700" indent="-207963" defTabSz="407988" eaLnBrk="0" fontAlgn="base" hangingPunct="0">
              <a:spcBef>
                <a:spcPct val="0"/>
              </a:spcBef>
              <a:spcAft>
                <a:spcPct val="0"/>
              </a:spcAft>
              <a:tabLst>
                <a:tab pos="657225" algn="l"/>
              </a:tabLst>
              <a:defRPr sz="2400">
                <a:solidFill>
                  <a:schemeClr val="tx1"/>
                </a:solidFill>
                <a:latin typeface="Arial" charset="0"/>
                <a:ea typeface="ＭＳ Ｐゴシック" charset="0"/>
              </a:defRPr>
            </a:lvl9pPr>
          </a:lstStyle>
          <a:p>
            <a:pPr eaLnBrk="1">
              <a:lnSpc>
                <a:spcPct val="93000"/>
              </a:lnSpc>
              <a:buClr>
                <a:srgbClr val="000000"/>
              </a:buClr>
              <a:buSzPct val="100000"/>
              <a:buFont typeface="Times New Roman" charset="0"/>
              <a:buNone/>
              <a:defRPr/>
            </a:pPr>
            <a:r>
              <a:rPr lang="en-US" sz="1000" dirty="0">
                <a:solidFill>
                  <a:srgbClr val="000000"/>
                </a:solidFill>
                <a:cs typeface="DejaVu Sans" charset="0"/>
              </a:rPr>
              <a:t>N. </a:t>
            </a:r>
            <a:r>
              <a:rPr lang="en-US" sz="1000" dirty="0" err="1">
                <a:solidFill>
                  <a:srgbClr val="000000"/>
                </a:solidFill>
                <a:cs typeface="DejaVu Sans" charset="0"/>
              </a:rPr>
              <a:t>Matasci</a:t>
            </a:r>
            <a:endParaRPr lang="en-US" sz="1000" dirty="0">
              <a:solidFill>
                <a:srgbClr val="000000"/>
              </a:solidFill>
              <a:cs typeface="DejaVu Sans" charset="0"/>
            </a:endParaRPr>
          </a:p>
          <a:p>
            <a:pPr eaLnBrk="1">
              <a:lnSpc>
                <a:spcPct val="93000"/>
              </a:lnSpc>
              <a:buClr>
                <a:srgbClr val="000000"/>
              </a:buClr>
              <a:buSzPct val="100000"/>
              <a:buFont typeface="Times New Roman" charset="0"/>
              <a:buNone/>
              <a:defRPr/>
            </a:pPr>
            <a:r>
              <a:rPr lang="en-US" sz="1000" dirty="0" err="1">
                <a:solidFill>
                  <a:srgbClr val="000000"/>
                </a:solidFill>
                <a:cs typeface="DejaVu Sans" charset="0"/>
              </a:rPr>
              <a:t>iPlant</a:t>
            </a:r>
            <a:endParaRPr lang="en-US" sz="1000" dirty="0">
              <a:solidFill>
                <a:srgbClr val="000000"/>
              </a:solidFill>
              <a:cs typeface="DejaVu Sans" charset="0"/>
            </a:endParaRPr>
          </a:p>
        </p:txBody>
      </p:sp>
      <p:pic>
        <p:nvPicPr>
          <p:cNvPr id="82955" name="Picture 12" descr="siavas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4838" y="1717675"/>
            <a:ext cx="896937" cy="893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956" name="Picture 13" descr="warno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0913" y="1733550"/>
            <a:ext cx="779462"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2957" name="Text Box 14"/>
          <p:cNvSpPr txBox="1">
            <a:spLocks noChangeArrowheads="1"/>
          </p:cNvSpPr>
          <p:nvPr/>
        </p:nvSpPr>
        <p:spPr bwMode="auto">
          <a:xfrm>
            <a:off x="4770439" y="1216025"/>
            <a:ext cx="3014662" cy="4000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dirty="0"/>
              <a:t>T. Warnow,        S. Mirarab,                N. Nguyen</a:t>
            </a:r>
          </a:p>
          <a:p>
            <a:r>
              <a:rPr lang="en-US" sz="1000" dirty="0"/>
              <a:t>UIUC		UT-Austin                 UT-Austin</a:t>
            </a:r>
          </a:p>
        </p:txBody>
      </p:sp>
      <p:pic>
        <p:nvPicPr>
          <p:cNvPr id="82959" name="Picture 2" descr="nam-nguyen.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784975" y="1731963"/>
            <a:ext cx="1149350" cy="86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2960" name="TextBox 4"/>
          <p:cNvSpPr txBox="1">
            <a:spLocks noChangeArrowheads="1"/>
          </p:cNvSpPr>
          <p:nvPr/>
        </p:nvSpPr>
        <p:spPr bwMode="auto">
          <a:xfrm>
            <a:off x="914400" y="4710113"/>
            <a:ext cx="7567396" cy="109568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marL="431800" indent="-32385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cs typeface="ＭＳ Ｐゴシック" charset="0"/>
              </a:defRPr>
            </a:lvl1pPr>
            <a:lvl2pPr marL="742950" indent="-28575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2pPr>
            <a:lvl3pPr marL="1143000" indent="-2286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3pPr>
            <a:lvl4pPr marL="1600200" indent="-2286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4pPr>
            <a:lvl5pPr marL="2057400" indent="-2286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charset="0"/>
                <a:ea typeface="ＭＳ Ｐゴシック" charset="0"/>
              </a:defRPr>
            </a:lvl9pPr>
          </a:lstStyle>
          <a:p>
            <a:pPr>
              <a:lnSpc>
                <a:spcPct val="90000"/>
              </a:lnSpc>
              <a:buSzPct val="45000"/>
            </a:pPr>
            <a:r>
              <a:rPr lang="en-US" b="1" dirty="0">
                <a:solidFill>
                  <a:srgbClr val="0000FF"/>
                </a:solidFill>
              </a:rPr>
              <a:t>Challenge: </a:t>
            </a:r>
          </a:p>
          <a:p>
            <a:pPr>
              <a:lnSpc>
                <a:spcPct val="90000"/>
              </a:lnSpc>
              <a:buSzPct val="45000"/>
            </a:pPr>
            <a:r>
              <a:rPr lang="en-US" b="1" dirty="0">
                <a:solidFill>
                  <a:srgbClr val="0000FF"/>
                </a:solidFill>
              </a:rPr>
              <a:t>	Alignment of datasets with &gt; 100,000 sequences </a:t>
            </a:r>
          </a:p>
          <a:p>
            <a:pPr>
              <a:lnSpc>
                <a:spcPct val="90000"/>
              </a:lnSpc>
              <a:buSzPct val="45000"/>
            </a:pPr>
            <a:r>
              <a:rPr lang="en-US" b="1" dirty="0">
                <a:solidFill>
                  <a:srgbClr val="0000FF"/>
                </a:solidFill>
              </a:rPr>
              <a:t>	with </a:t>
            </a:r>
            <a:r>
              <a:rPr lang="en-US" b="1" u="sng" dirty="0">
                <a:solidFill>
                  <a:srgbClr val="0000FF"/>
                </a:solidFill>
              </a:rPr>
              <a:t>many fragmentary sequences</a:t>
            </a:r>
          </a:p>
        </p:txBody>
      </p:sp>
      <p:sp>
        <p:nvSpPr>
          <p:cNvPr id="82961" name="TextBox 5"/>
          <p:cNvSpPr txBox="1">
            <a:spLocks noChangeArrowheads="1"/>
          </p:cNvSpPr>
          <p:nvPr/>
        </p:nvSpPr>
        <p:spPr bwMode="auto">
          <a:xfrm>
            <a:off x="5997575" y="2828925"/>
            <a:ext cx="2738438" cy="677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Plus many many other people…</a:t>
            </a:r>
          </a:p>
          <a:p>
            <a:endParaRPr lang="en-US"/>
          </a:p>
        </p:txBody>
      </p:sp>
    </p:spTree>
    <p:extLst>
      <p:ext uri="{BB962C8B-B14F-4D97-AF65-F5344CB8AC3E}">
        <p14:creationId xmlns:p14="http://schemas.microsoft.com/office/powerpoint/2010/main" val="24114003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00FF"/>
                </a:solidFill>
              </a:rPr>
              <a:t>UPP</a:t>
            </a:r>
          </a:p>
        </p:txBody>
      </p:sp>
      <p:sp>
        <p:nvSpPr>
          <p:cNvPr id="3" name="Content Placeholder 2"/>
          <p:cNvSpPr>
            <a:spLocks noGrp="1"/>
          </p:cNvSpPr>
          <p:nvPr>
            <p:ph idx="1"/>
          </p:nvPr>
        </p:nvSpPr>
        <p:spPr>
          <a:xfrm>
            <a:off x="457200" y="1600200"/>
            <a:ext cx="8069292" cy="3703367"/>
          </a:xfrm>
        </p:spPr>
        <p:txBody>
          <a:bodyPr>
            <a:normAutofit fontScale="77500" lnSpcReduction="20000"/>
          </a:bodyPr>
          <a:lstStyle/>
          <a:p>
            <a:pPr marL="0" indent="0">
              <a:buNone/>
            </a:pPr>
            <a:r>
              <a:rPr lang="en-US" dirty="0"/>
              <a:t>UPP = “Ultra-large multiple sequence alignment using Phylogeny-aware Profiles”</a:t>
            </a:r>
          </a:p>
          <a:p>
            <a:pPr marL="0" indent="0">
              <a:buNone/>
            </a:pPr>
            <a:br>
              <a:rPr lang="en-US" dirty="0"/>
            </a:br>
            <a:r>
              <a:rPr lang="en-US" dirty="0"/>
              <a:t>Nguyen, Mirarab, and Warnow. Genome Biology, 2014.</a:t>
            </a:r>
          </a:p>
          <a:p>
            <a:pPr marL="0" indent="0">
              <a:buNone/>
            </a:pPr>
            <a:endParaRPr lang="en-US" dirty="0"/>
          </a:p>
          <a:p>
            <a:pPr marL="0" indent="0">
              <a:buNone/>
            </a:pPr>
            <a:r>
              <a:rPr lang="en-US" dirty="0"/>
              <a:t>Purpose: highly accurate large-scale multiple sequence alignments, even in the presence of fragmentary sequences.</a:t>
            </a:r>
          </a:p>
          <a:p>
            <a:pPr marL="0" indent="0">
              <a:buNone/>
            </a:pPr>
            <a:endParaRPr lang="en-US" dirty="0"/>
          </a:p>
          <a:p>
            <a:pPr marL="400050" lvl="1" indent="0">
              <a:buNone/>
            </a:pPr>
            <a:r>
              <a:rPr lang="en-US" i="1" dirty="0"/>
              <a:t>				</a:t>
            </a:r>
            <a:endParaRPr lang="en-US" dirty="0"/>
          </a:p>
        </p:txBody>
      </p:sp>
    </p:spTree>
    <p:extLst>
      <p:ext uri="{BB962C8B-B14F-4D97-AF65-F5344CB8AC3E}">
        <p14:creationId xmlns:p14="http://schemas.microsoft.com/office/powerpoint/2010/main" val="30821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00FF"/>
                </a:solidFill>
              </a:rPr>
              <a:t>UPP</a:t>
            </a:r>
          </a:p>
        </p:txBody>
      </p:sp>
      <p:sp>
        <p:nvSpPr>
          <p:cNvPr id="3" name="Content Placeholder 2"/>
          <p:cNvSpPr>
            <a:spLocks noGrp="1"/>
          </p:cNvSpPr>
          <p:nvPr>
            <p:ph idx="1"/>
          </p:nvPr>
        </p:nvSpPr>
        <p:spPr>
          <a:xfrm>
            <a:off x="457200" y="1600200"/>
            <a:ext cx="8069292" cy="3703367"/>
          </a:xfrm>
        </p:spPr>
        <p:txBody>
          <a:bodyPr>
            <a:normAutofit fontScale="77500" lnSpcReduction="20000"/>
          </a:bodyPr>
          <a:lstStyle/>
          <a:p>
            <a:pPr marL="0" indent="0">
              <a:buNone/>
            </a:pPr>
            <a:r>
              <a:rPr lang="en-US" dirty="0"/>
              <a:t>UPP = “Ultra-large multiple sequence alignment using Phylogeny-aware Profiles”</a:t>
            </a:r>
          </a:p>
          <a:p>
            <a:pPr marL="0" indent="0">
              <a:buNone/>
            </a:pPr>
            <a:br>
              <a:rPr lang="en-US" dirty="0"/>
            </a:br>
            <a:r>
              <a:rPr lang="en-US" dirty="0"/>
              <a:t>Nguyen, Mirarab, and Warnow. Genome Biology, 2014.</a:t>
            </a:r>
          </a:p>
          <a:p>
            <a:pPr marL="0" indent="0">
              <a:buNone/>
            </a:pPr>
            <a:endParaRPr lang="en-US" dirty="0"/>
          </a:p>
          <a:p>
            <a:pPr marL="0" indent="0">
              <a:buNone/>
            </a:pPr>
            <a:r>
              <a:rPr lang="en-US" dirty="0"/>
              <a:t>Purpose: highly accurate large-scale multiple sequence alignments, even in the presence of fragmentary sequences.</a:t>
            </a:r>
          </a:p>
          <a:p>
            <a:pPr marL="0" indent="0">
              <a:buNone/>
            </a:pPr>
            <a:endParaRPr lang="en-US" dirty="0"/>
          </a:p>
          <a:p>
            <a:pPr marL="400050" lvl="1" indent="0">
              <a:buNone/>
            </a:pPr>
            <a:r>
              <a:rPr lang="en-US" i="1" dirty="0"/>
              <a:t>				</a:t>
            </a:r>
            <a:endParaRPr lang="en-US" dirty="0"/>
          </a:p>
        </p:txBody>
      </p:sp>
      <p:sp>
        <p:nvSpPr>
          <p:cNvPr id="4" name="TextBox 3"/>
          <p:cNvSpPr txBox="1"/>
          <p:nvPr/>
        </p:nvSpPr>
        <p:spPr>
          <a:xfrm>
            <a:off x="1988410" y="4738544"/>
            <a:ext cx="4929354" cy="584776"/>
          </a:xfrm>
          <a:prstGeom prst="rect">
            <a:avLst/>
          </a:prstGeom>
          <a:noFill/>
          <a:ln>
            <a:solidFill>
              <a:schemeClr val="tx1"/>
            </a:solidFill>
          </a:ln>
        </p:spPr>
        <p:txBody>
          <a:bodyPr wrap="none" rtlCol="0">
            <a:spAutoFit/>
          </a:bodyPr>
          <a:lstStyle/>
          <a:p>
            <a:r>
              <a:rPr lang="en-US" sz="3200" dirty="0">
                <a:solidFill>
                  <a:srgbClr val="0000FF"/>
                </a:solidFill>
              </a:rPr>
              <a:t>Uses an ensemble of HMMs </a:t>
            </a:r>
          </a:p>
        </p:txBody>
      </p:sp>
    </p:spTree>
    <p:extLst>
      <p:ext uri="{BB962C8B-B14F-4D97-AF65-F5344CB8AC3E}">
        <p14:creationId xmlns:p14="http://schemas.microsoft.com/office/powerpoint/2010/main" val="2652789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2025" y="449194"/>
            <a:ext cx="7648248" cy="584776"/>
          </a:xfrm>
          <a:prstGeom prst="rect">
            <a:avLst/>
          </a:prstGeom>
          <a:noFill/>
        </p:spPr>
        <p:txBody>
          <a:bodyPr wrap="none" rtlCol="0">
            <a:spAutoFit/>
          </a:bodyPr>
          <a:lstStyle/>
          <a:p>
            <a:r>
              <a:rPr lang="en-US" altLang="en-US" sz="3200" b="1" dirty="0" err="1">
                <a:solidFill>
                  <a:srgbClr val="000000"/>
                </a:solidFill>
                <a:ea typeface="MS PGothic" pitchFamily="34" charset="-128"/>
              </a:rPr>
              <a:t>RNASim</a:t>
            </a:r>
            <a:r>
              <a:rPr lang="en-US" altLang="en-US" sz="3200" b="1" dirty="0">
                <a:solidFill>
                  <a:srgbClr val="000000"/>
                </a:solidFill>
                <a:ea typeface="MS PGothic" pitchFamily="34" charset="-128"/>
              </a:rPr>
              <a:t> Million Sequences: alignment error </a:t>
            </a:r>
            <a:endParaRPr lang="en-US" sz="3200" b="1" dirty="0"/>
          </a:p>
        </p:txBody>
      </p:sp>
      <p:sp>
        <p:nvSpPr>
          <p:cNvPr id="4" name="TextBox 3"/>
          <p:cNvSpPr txBox="1"/>
          <p:nvPr/>
        </p:nvSpPr>
        <p:spPr>
          <a:xfrm>
            <a:off x="696981" y="5715645"/>
            <a:ext cx="184666" cy="369332"/>
          </a:xfrm>
          <a:prstGeom prst="rect">
            <a:avLst/>
          </a:prstGeom>
          <a:noFill/>
        </p:spPr>
        <p:txBody>
          <a:bodyPr wrap="none" rtlCol="0">
            <a:spAutoFit/>
          </a:bodyPr>
          <a:lstStyle/>
          <a:p>
            <a:endParaRPr lang="en-US" dirty="0"/>
          </a:p>
        </p:txBody>
      </p:sp>
      <p:sp>
        <p:nvSpPr>
          <p:cNvPr id="5" name="AutoShape 4"/>
          <p:cNvSpPr>
            <a:spLocks noChangeArrowheads="1"/>
          </p:cNvSpPr>
          <p:nvPr/>
        </p:nvSpPr>
        <p:spPr bwMode="auto">
          <a:xfrm>
            <a:off x="5420228" y="1589637"/>
            <a:ext cx="3594047" cy="5969412"/>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noFill/>
          <a:ln w="9360">
            <a:no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roid Sans Fallback"/>
                <a:cs typeface="Droid Sans Fallback"/>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roid Sans Fallback"/>
                <a:cs typeface="Droid Sans Fallback"/>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roid Sans Fallback"/>
                <a:cs typeface="Droid Sans Fallback"/>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roid Sans Fallback"/>
                <a:cs typeface="Droid Sans Fallback"/>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roid Sans Fallback"/>
                <a:cs typeface="Droid Sans Fallback"/>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roid Sans Fallback"/>
                <a:cs typeface="Droid Sans Fallback"/>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roid Sans Fallback"/>
                <a:cs typeface="Droid Sans Fallback"/>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roid Sans Fallback"/>
                <a:cs typeface="Droid Sans Fallback"/>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Droid Sans Fallback"/>
                <a:cs typeface="Droid Sans Fallback"/>
              </a:defRPr>
            </a:lvl9pPr>
          </a:lstStyle>
          <a:p>
            <a:pPr eaLnBrk="1" hangingPunct="1">
              <a:lnSpc>
                <a:spcPct val="100000"/>
              </a:lnSpc>
              <a:buClrTx/>
              <a:buFontTx/>
              <a:buNone/>
            </a:pPr>
            <a:r>
              <a:rPr lang="en-US" altLang="en-US" dirty="0">
                <a:solidFill>
                  <a:srgbClr val="000000"/>
                </a:solidFill>
                <a:ea typeface="MS PGothic" pitchFamily="34" charset="-128"/>
              </a:rPr>
              <a:t>Notes: </a:t>
            </a:r>
          </a:p>
          <a:p>
            <a:pPr marL="342900" indent="-342900" eaLnBrk="1" hangingPunct="1">
              <a:lnSpc>
                <a:spcPct val="100000"/>
              </a:lnSpc>
              <a:spcAft>
                <a:spcPts val="1200"/>
              </a:spcAft>
              <a:buClrTx/>
              <a:buFont typeface="Arial"/>
              <a:buChar char="•"/>
            </a:pPr>
            <a:r>
              <a:rPr lang="en-US" altLang="en-US" dirty="0">
                <a:solidFill>
                  <a:srgbClr val="000000"/>
                </a:solidFill>
                <a:ea typeface="MS PGothic" pitchFamily="34" charset="-128"/>
              </a:rPr>
              <a:t>We show alignment error using average of SP-FN and SP-FP. </a:t>
            </a:r>
          </a:p>
          <a:p>
            <a:pPr marL="342900" indent="-342900" eaLnBrk="1" hangingPunct="1">
              <a:lnSpc>
                <a:spcPct val="100000"/>
              </a:lnSpc>
              <a:spcAft>
                <a:spcPts val="1200"/>
              </a:spcAft>
              <a:buClrTx/>
              <a:buFont typeface="Arial"/>
              <a:buChar char="•"/>
            </a:pPr>
            <a:r>
              <a:rPr lang="en-US" altLang="en-US" dirty="0">
                <a:solidFill>
                  <a:srgbClr val="000000"/>
                </a:solidFill>
                <a:ea typeface="MS PGothic" pitchFamily="34" charset="-128"/>
              </a:rPr>
              <a:t>UPP variants have better alignment scores than PASTA. </a:t>
            </a:r>
          </a:p>
          <a:p>
            <a:pPr marL="342900" indent="-342900" eaLnBrk="1" hangingPunct="1">
              <a:lnSpc>
                <a:spcPct val="100000"/>
              </a:lnSpc>
              <a:spcAft>
                <a:spcPts val="1200"/>
              </a:spcAft>
              <a:buClrTx/>
              <a:buFont typeface="Arial"/>
              <a:buChar char="•"/>
            </a:pPr>
            <a:r>
              <a:rPr lang="en-US" altLang="en-US" dirty="0">
                <a:solidFill>
                  <a:srgbClr val="000000"/>
                </a:solidFill>
                <a:ea typeface="MS PGothic" pitchFamily="34" charset="-128"/>
              </a:rPr>
              <a:t>(Not shown: Total Column Scores – PASTA more accurate than UPP)</a:t>
            </a:r>
          </a:p>
          <a:p>
            <a:pPr marL="342900" indent="-342900" eaLnBrk="1" hangingPunct="1">
              <a:lnSpc>
                <a:spcPct val="100000"/>
              </a:lnSpc>
              <a:spcAft>
                <a:spcPts val="1200"/>
              </a:spcAft>
              <a:buClrTx/>
              <a:buFont typeface="Arial"/>
              <a:buChar char="•"/>
            </a:pPr>
            <a:r>
              <a:rPr lang="en-US" altLang="en-US" dirty="0">
                <a:solidFill>
                  <a:srgbClr val="000000"/>
                </a:solidFill>
                <a:ea typeface="MS PGothic" pitchFamily="34" charset="-128"/>
              </a:rPr>
              <a:t>No other methods tested could complete on these data</a:t>
            </a:r>
          </a:p>
          <a:p>
            <a:pPr marL="342900" indent="-342900" eaLnBrk="1" hangingPunct="1">
              <a:lnSpc>
                <a:spcPct val="100000"/>
              </a:lnSpc>
              <a:spcAft>
                <a:spcPts val="1200"/>
              </a:spcAft>
              <a:buClrTx/>
              <a:buFont typeface="Arial"/>
              <a:buChar char="•"/>
            </a:pPr>
            <a:r>
              <a:rPr lang="en-US" altLang="en-US" dirty="0">
                <a:ea typeface="MS PGothic" pitchFamily="34" charset="-128"/>
              </a:rPr>
              <a:t>PASTA under-aligns: its alignment is 43 times wider than true alignment (~900 Gb of disk space).  UPP alignments were closer in length to true alignment (0.93 to 1.38 wider).</a:t>
            </a:r>
          </a:p>
        </p:txBody>
      </p:sp>
      <p:pic>
        <p:nvPicPr>
          <p:cNvPr id="6" name="Picture 5"/>
          <p:cNvPicPr>
            <a:picLocks noChangeAspect="1"/>
          </p:cNvPicPr>
          <p:nvPr/>
        </p:nvPicPr>
        <p:blipFill>
          <a:blip r:embed="rId2"/>
          <a:stretch>
            <a:fillRect/>
          </a:stretch>
        </p:blipFill>
        <p:spPr>
          <a:xfrm>
            <a:off x="280134" y="1734312"/>
            <a:ext cx="4878455" cy="3657600"/>
          </a:xfrm>
          <a:prstGeom prst="rect">
            <a:avLst/>
          </a:prstGeom>
        </p:spPr>
      </p:pic>
    </p:spTree>
    <p:extLst>
      <p:ext uri="{BB962C8B-B14F-4D97-AF65-F5344CB8AC3E}">
        <p14:creationId xmlns:p14="http://schemas.microsoft.com/office/powerpoint/2010/main" val="1860737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sta-vs-upp.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168" y="973905"/>
            <a:ext cx="5244863" cy="5166748"/>
          </a:xfrm>
          <a:prstGeom prst="rect">
            <a:avLst/>
          </a:prstGeom>
        </p:spPr>
      </p:pic>
      <p:sp>
        <p:nvSpPr>
          <p:cNvPr id="5" name="TextBox 4"/>
          <p:cNvSpPr txBox="1"/>
          <p:nvPr/>
        </p:nvSpPr>
        <p:spPr>
          <a:xfrm>
            <a:off x="1285542" y="6230886"/>
            <a:ext cx="6786721" cy="369332"/>
          </a:xfrm>
          <a:prstGeom prst="rect">
            <a:avLst/>
          </a:prstGeom>
          <a:noFill/>
        </p:spPr>
        <p:txBody>
          <a:bodyPr wrap="none" rtlCol="0">
            <a:spAutoFit/>
          </a:bodyPr>
          <a:lstStyle/>
          <a:p>
            <a:r>
              <a:rPr lang="en-US" dirty="0"/>
              <a:t>Performance on fragmentary datasets of the 1000M2 model condition</a:t>
            </a:r>
          </a:p>
        </p:txBody>
      </p:sp>
      <p:sp>
        <p:nvSpPr>
          <p:cNvPr id="6" name="TextBox 5"/>
          <p:cNvSpPr txBox="1"/>
          <p:nvPr/>
        </p:nvSpPr>
        <p:spPr>
          <a:xfrm>
            <a:off x="1117398" y="263319"/>
            <a:ext cx="6857566" cy="584776"/>
          </a:xfrm>
          <a:prstGeom prst="rect">
            <a:avLst/>
          </a:prstGeom>
          <a:noFill/>
        </p:spPr>
        <p:txBody>
          <a:bodyPr wrap="none" rtlCol="0">
            <a:spAutoFit/>
          </a:bodyPr>
          <a:lstStyle/>
          <a:p>
            <a:r>
              <a:rPr lang="en-US" sz="3200" dirty="0"/>
              <a:t>UPP vs. PASTA: impact of fragmentation</a:t>
            </a:r>
          </a:p>
        </p:txBody>
      </p:sp>
      <p:sp>
        <p:nvSpPr>
          <p:cNvPr id="7" name="TextBox 6"/>
          <p:cNvSpPr txBox="1"/>
          <p:nvPr/>
        </p:nvSpPr>
        <p:spPr>
          <a:xfrm>
            <a:off x="5458203" y="1205205"/>
            <a:ext cx="3660427" cy="4093428"/>
          </a:xfrm>
          <a:prstGeom prst="rect">
            <a:avLst/>
          </a:prstGeom>
          <a:noFill/>
        </p:spPr>
        <p:txBody>
          <a:bodyPr wrap="none" rtlCol="0">
            <a:spAutoFit/>
          </a:bodyPr>
          <a:lstStyle/>
          <a:p>
            <a:r>
              <a:rPr lang="en-US" sz="2000" dirty="0"/>
              <a:t>Under high rates of evolution,</a:t>
            </a:r>
          </a:p>
          <a:p>
            <a:r>
              <a:rPr lang="en-US" sz="2000" dirty="0"/>
              <a:t>PASTA is badly impacted</a:t>
            </a:r>
          </a:p>
          <a:p>
            <a:r>
              <a:rPr lang="en-US" sz="2000" dirty="0"/>
              <a:t>by fragmentary sequences (the </a:t>
            </a:r>
          </a:p>
          <a:p>
            <a:r>
              <a:rPr lang="en-US" sz="2000" dirty="0"/>
              <a:t>same is true for other methods).</a:t>
            </a:r>
          </a:p>
          <a:p>
            <a:br>
              <a:rPr lang="en-US" sz="2000" dirty="0"/>
            </a:br>
            <a:r>
              <a:rPr lang="en-US" sz="2000" dirty="0"/>
              <a:t>Under low rates of evolution,</a:t>
            </a:r>
          </a:p>
          <a:p>
            <a:r>
              <a:rPr lang="en-US" sz="2000" dirty="0"/>
              <a:t>PASTA can still be highly accurate</a:t>
            </a:r>
          </a:p>
          <a:p>
            <a:r>
              <a:rPr lang="en-US" sz="2000" dirty="0"/>
              <a:t>(data not shown).</a:t>
            </a:r>
          </a:p>
          <a:p>
            <a:endParaRPr lang="en-US" sz="2000" dirty="0"/>
          </a:p>
          <a:p>
            <a:r>
              <a:rPr lang="en-US" sz="2000" dirty="0"/>
              <a:t>UPP continues to have good</a:t>
            </a:r>
          </a:p>
          <a:p>
            <a:r>
              <a:rPr lang="en-US" sz="2000" dirty="0"/>
              <a:t>accuracy even on datasets</a:t>
            </a:r>
          </a:p>
          <a:p>
            <a:r>
              <a:rPr lang="en-US" sz="2000" dirty="0"/>
              <a:t>with many fragments under</a:t>
            </a:r>
          </a:p>
          <a:p>
            <a:r>
              <a:rPr lang="en-US" sz="2000" dirty="0"/>
              <a:t>all rates of evolution.</a:t>
            </a:r>
          </a:p>
        </p:txBody>
      </p:sp>
    </p:spTree>
    <p:extLst>
      <p:ext uri="{BB962C8B-B14F-4D97-AF65-F5344CB8AC3E}">
        <p14:creationId xmlns:p14="http://schemas.microsoft.com/office/powerpoint/2010/main" val="1611617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3681B-7FB5-964B-B2A5-D0FD5CE88FF9}"/>
              </a:ext>
            </a:extLst>
          </p:cNvPr>
          <p:cNvSpPr>
            <a:spLocks noGrp="1"/>
          </p:cNvSpPr>
          <p:nvPr>
            <p:ph type="title"/>
          </p:nvPr>
        </p:nvSpPr>
        <p:spPr/>
        <p:txBody>
          <a:bodyPr/>
          <a:lstStyle/>
          <a:p>
            <a:r>
              <a:rPr lang="en-US" dirty="0"/>
              <a:t>Summary (so far)</a:t>
            </a:r>
          </a:p>
        </p:txBody>
      </p:sp>
      <p:sp>
        <p:nvSpPr>
          <p:cNvPr id="3" name="Content Placeholder 2">
            <a:extLst>
              <a:ext uri="{FF2B5EF4-FFF2-40B4-BE49-F238E27FC236}">
                <a16:creationId xmlns:a16="http://schemas.microsoft.com/office/drawing/2014/main" id="{E0AB4523-CE82-084F-A4E0-8026051F4D81}"/>
              </a:ext>
            </a:extLst>
          </p:cNvPr>
          <p:cNvSpPr>
            <a:spLocks noGrp="1"/>
          </p:cNvSpPr>
          <p:nvPr>
            <p:ph idx="1"/>
          </p:nvPr>
        </p:nvSpPr>
        <p:spPr>
          <a:xfrm>
            <a:off x="457200" y="1600200"/>
            <a:ext cx="8445062" cy="4525963"/>
          </a:xfrm>
        </p:spPr>
        <p:txBody>
          <a:bodyPr>
            <a:normAutofit/>
          </a:bodyPr>
          <a:lstStyle/>
          <a:p>
            <a:r>
              <a:rPr lang="en-US" dirty="0"/>
              <a:t>Large number sequences: </a:t>
            </a:r>
            <a:r>
              <a:rPr lang="en-US" dirty="0">
                <a:solidFill>
                  <a:srgbClr val="0432FF"/>
                </a:solidFill>
              </a:rPr>
              <a:t>PASTA, MAGUS, UPP</a:t>
            </a:r>
          </a:p>
          <a:p>
            <a:pPr lvl="1"/>
            <a:r>
              <a:rPr lang="en-US" dirty="0">
                <a:solidFill>
                  <a:srgbClr val="0432FF"/>
                </a:solidFill>
              </a:rPr>
              <a:t>Datasets with 1,000,000 sequences can be aligned with high accuracy</a:t>
            </a:r>
          </a:p>
          <a:p>
            <a:pPr lvl="1"/>
            <a:r>
              <a:rPr lang="en-US" dirty="0">
                <a:solidFill>
                  <a:srgbClr val="0432FF"/>
                </a:solidFill>
              </a:rPr>
              <a:t>Can use your preferred “base method” </a:t>
            </a:r>
          </a:p>
          <a:p>
            <a:r>
              <a:rPr lang="en-US" dirty="0"/>
              <a:t>Datasets with fragmentary sequences: </a:t>
            </a:r>
            <a:r>
              <a:rPr lang="en-US" dirty="0">
                <a:solidFill>
                  <a:srgbClr val="0432FF"/>
                </a:solidFill>
              </a:rPr>
              <a:t>UPP</a:t>
            </a:r>
          </a:p>
          <a:p>
            <a:pPr lvl="1"/>
            <a:r>
              <a:rPr lang="en-US" dirty="0">
                <a:solidFill>
                  <a:srgbClr val="0432FF"/>
                </a:solidFill>
              </a:rPr>
              <a:t>Ensemble of profile HMMs is a powerful machine learning technique</a:t>
            </a:r>
          </a:p>
          <a:p>
            <a:endParaRPr lang="en-US" dirty="0"/>
          </a:p>
        </p:txBody>
      </p:sp>
    </p:spTree>
    <p:extLst>
      <p:ext uri="{BB962C8B-B14F-4D97-AF65-F5344CB8AC3E}">
        <p14:creationId xmlns:p14="http://schemas.microsoft.com/office/powerpoint/2010/main" val="1166013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06446-19F2-6F46-8B85-DF934D247930}"/>
              </a:ext>
            </a:extLst>
          </p:cNvPr>
          <p:cNvSpPr>
            <a:spLocks noGrp="1"/>
          </p:cNvSpPr>
          <p:nvPr>
            <p:ph type="title"/>
          </p:nvPr>
        </p:nvSpPr>
        <p:spPr/>
        <p:txBody>
          <a:bodyPr/>
          <a:lstStyle/>
          <a:p>
            <a:r>
              <a:rPr lang="en-US" dirty="0"/>
              <a:t>This talk</a:t>
            </a:r>
          </a:p>
        </p:txBody>
      </p:sp>
      <p:sp>
        <p:nvSpPr>
          <p:cNvPr id="3" name="Content Placeholder 2">
            <a:extLst>
              <a:ext uri="{FF2B5EF4-FFF2-40B4-BE49-F238E27FC236}">
                <a16:creationId xmlns:a16="http://schemas.microsoft.com/office/drawing/2014/main" id="{D0C4C5EB-1EAA-DE42-8E73-86888C2EB8C1}"/>
              </a:ext>
            </a:extLst>
          </p:cNvPr>
          <p:cNvSpPr>
            <a:spLocks noGrp="1"/>
          </p:cNvSpPr>
          <p:nvPr>
            <p:ph idx="1"/>
          </p:nvPr>
        </p:nvSpPr>
        <p:spPr/>
        <p:txBody>
          <a:bodyPr/>
          <a:lstStyle/>
          <a:p>
            <a:r>
              <a:rPr lang="en-US" dirty="0"/>
              <a:t>Challenges and progress  </a:t>
            </a:r>
          </a:p>
          <a:p>
            <a:pPr lvl="1"/>
            <a:r>
              <a:rPr lang="en-US" dirty="0"/>
              <a:t>Addressing large numbers of sequences: 		   PASTA and MAGUS</a:t>
            </a:r>
          </a:p>
          <a:p>
            <a:pPr lvl="1"/>
            <a:r>
              <a:rPr lang="en-US" dirty="0"/>
              <a:t>Addressing sequence length heterogeneity: UPP</a:t>
            </a:r>
          </a:p>
          <a:p>
            <a:r>
              <a:rPr lang="en-US" dirty="0">
                <a:solidFill>
                  <a:srgbClr val="0432FF"/>
                </a:solidFill>
              </a:rPr>
              <a:t>Discussion about statistical alignment (e.g., BAli-Phy)</a:t>
            </a:r>
          </a:p>
          <a:p>
            <a:endParaRPr lang="en-US" dirty="0"/>
          </a:p>
          <a:p>
            <a:endParaRPr lang="en-US" dirty="0"/>
          </a:p>
        </p:txBody>
      </p:sp>
    </p:spTree>
    <p:extLst>
      <p:ext uri="{BB962C8B-B14F-4D97-AF65-F5344CB8AC3E}">
        <p14:creationId xmlns:p14="http://schemas.microsoft.com/office/powerpoint/2010/main" val="3610364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4343400" y="1600200"/>
            <a:ext cx="4800600" cy="1225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1436" tIns="45718" rIns="91436" bIns="45718">
            <a:spAutoFit/>
          </a:bodyPr>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cs typeface="ＭＳ Ｐゴシック" charset="0"/>
              </a:defRPr>
            </a:lvl1pPr>
            <a:lvl2pPr marL="390525" indent="-1968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2pPr>
            <a:lvl3pPr marL="58578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3pPr>
            <a:lvl4pPr marL="78263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4pPr>
            <a:lvl5pPr marL="977900"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5pPr>
            <a:lvl6pPr marL="14351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6pPr>
            <a:lvl7pPr marL="18923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7pPr>
            <a:lvl8pPr marL="23495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8pPr>
            <a:lvl9pPr marL="28067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9pPr>
          </a:lstStyle>
          <a:p>
            <a:pPr>
              <a:lnSpc>
                <a:spcPct val="94000"/>
              </a:lnSpc>
              <a:spcBef>
                <a:spcPts val="1475"/>
              </a:spcBef>
              <a:buClr>
                <a:srgbClr val="000000"/>
              </a:buClr>
              <a:buSzPct val="45000"/>
              <a:buFont typeface="Wingdings" charset="0"/>
              <a:buNone/>
              <a:defRPr/>
            </a:pPr>
            <a:r>
              <a:rPr lang="en-GB" sz="3300" b="1">
                <a:solidFill>
                  <a:srgbClr val="000000"/>
                </a:solidFill>
                <a:latin typeface="Courier New" charset="0"/>
                <a:cs typeface="Arial" charset="0"/>
              </a:rPr>
              <a:t>…AC</a:t>
            </a:r>
            <a:r>
              <a:rPr lang="en-GB" sz="3300" b="1">
                <a:solidFill>
                  <a:srgbClr val="FF00FF"/>
                </a:solidFill>
                <a:latin typeface="Courier New" charset="0"/>
                <a:cs typeface="Arial" charset="0"/>
              </a:rPr>
              <a:t>GGTG</a:t>
            </a:r>
            <a:r>
              <a:rPr lang="en-GB" sz="3300" b="1">
                <a:solidFill>
                  <a:srgbClr val="000000"/>
                </a:solidFill>
                <a:latin typeface="Courier New" charset="0"/>
                <a:cs typeface="Arial" charset="0"/>
              </a:rPr>
              <a:t>CAGT</a:t>
            </a:r>
            <a:r>
              <a:rPr lang="en-GB" sz="3300" b="1">
                <a:solidFill>
                  <a:srgbClr val="FF0000"/>
                </a:solidFill>
                <a:latin typeface="Courier New" charset="0"/>
                <a:cs typeface="Arial" charset="0"/>
              </a:rPr>
              <a:t>T</a:t>
            </a:r>
            <a:r>
              <a:rPr lang="en-GB" sz="3300" b="1">
                <a:solidFill>
                  <a:srgbClr val="000000"/>
                </a:solidFill>
                <a:latin typeface="Courier New" charset="0"/>
                <a:cs typeface="Arial" charset="0"/>
              </a:rPr>
              <a:t>ACC</a:t>
            </a:r>
            <a:r>
              <a:rPr lang="en-GB" sz="3300" b="1">
                <a:solidFill>
                  <a:srgbClr val="FF0000"/>
                </a:solidFill>
                <a:latin typeface="Courier New" charset="0"/>
                <a:cs typeface="Arial" charset="0"/>
              </a:rPr>
              <a:t>-</a:t>
            </a:r>
            <a:r>
              <a:rPr lang="en-GB" sz="3300" b="1">
                <a:solidFill>
                  <a:srgbClr val="000000"/>
                </a:solidFill>
                <a:latin typeface="Courier New" charset="0"/>
                <a:cs typeface="Arial" charset="0"/>
              </a:rPr>
              <a:t>A…</a:t>
            </a:r>
          </a:p>
          <a:p>
            <a:pPr>
              <a:lnSpc>
                <a:spcPct val="94000"/>
              </a:lnSpc>
              <a:spcBef>
                <a:spcPts val="1475"/>
              </a:spcBef>
              <a:buClr>
                <a:srgbClr val="000000"/>
              </a:buClr>
              <a:buSzPct val="45000"/>
              <a:buFont typeface="Wingdings" charset="0"/>
              <a:buNone/>
              <a:defRPr/>
            </a:pPr>
            <a:r>
              <a:rPr lang="en-GB" sz="3300" b="1">
                <a:solidFill>
                  <a:srgbClr val="000000"/>
                </a:solidFill>
                <a:latin typeface="Courier New" charset="0"/>
                <a:cs typeface="Arial" charset="0"/>
              </a:rPr>
              <a:t>…AC</a:t>
            </a:r>
            <a:r>
              <a:rPr lang="en-GB" sz="3300" b="1">
                <a:solidFill>
                  <a:srgbClr val="FF00FF"/>
                </a:solidFill>
                <a:latin typeface="Courier New" charset="0"/>
                <a:cs typeface="Arial" charset="0"/>
              </a:rPr>
              <a:t>----</a:t>
            </a:r>
            <a:r>
              <a:rPr lang="en-GB" sz="3300" b="1">
                <a:solidFill>
                  <a:srgbClr val="000000"/>
                </a:solidFill>
                <a:latin typeface="Courier New" charset="0"/>
                <a:cs typeface="Arial" charset="0"/>
              </a:rPr>
              <a:t>CAGT</a:t>
            </a:r>
            <a:r>
              <a:rPr lang="en-GB" sz="3300" b="1">
                <a:solidFill>
                  <a:srgbClr val="0099FF"/>
                </a:solidFill>
                <a:latin typeface="Courier New" charset="0"/>
                <a:cs typeface="Arial" charset="0"/>
              </a:rPr>
              <a:t>C</a:t>
            </a:r>
            <a:r>
              <a:rPr lang="en-GB" sz="3300" b="1">
                <a:solidFill>
                  <a:srgbClr val="000000"/>
                </a:solidFill>
                <a:latin typeface="Courier New" charset="0"/>
                <a:cs typeface="Arial" charset="0"/>
              </a:rPr>
              <a:t>ACC</a:t>
            </a:r>
            <a:r>
              <a:rPr lang="en-GB" sz="3300" b="1">
                <a:solidFill>
                  <a:srgbClr val="FF0000"/>
                </a:solidFill>
                <a:latin typeface="Courier New" charset="0"/>
                <a:cs typeface="Arial" charset="0"/>
              </a:rPr>
              <a:t>T</a:t>
            </a:r>
            <a:r>
              <a:rPr lang="en-GB" sz="3300" b="1">
                <a:solidFill>
                  <a:srgbClr val="000000"/>
                </a:solidFill>
                <a:latin typeface="Courier New" charset="0"/>
                <a:cs typeface="Arial" charset="0"/>
              </a:rPr>
              <a:t>A…</a:t>
            </a:r>
            <a:endParaRPr lang="en-GB" b="1">
              <a:solidFill>
                <a:srgbClr val="000000"/>
              </a:solidFill>
              <a:latin typeface="Courier New" charset="0"/>
              <a:cs typeface="Arial" charset="0"/>
            </a:endParaRPr>
          </a:p>
        </p:txBody>
      </p:sp>
      <p:sp>
        <p:nvSpPr>
          <p:cNvPr id="103427" name="Rectangle 3"/>
          <p:cNvSpPr>
            <a:spLocks noGrp="1" noChangeArrowheads="1"/>
          </p:cNvSpPr>
          <p:nvPr>
            <p:ph type="body"/>
          </p:nvPr>
        </p:nvSpPr>
        <p:spPr>
          <a:xfrm>
            <a:off x="784225" y="3846513"/>
            <a:ext cx="7359650" cy="1543050"/>
          </a:xfr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lstStyle/>
          <a:p>
            <a:pPr marL="430213" indent="-323850" algn="l" defTabSz="457200" eaLnBrk="1" hangingPunct="1">
              <a:lnSpc>
                <a:spcPct val="90000"/>
              </a:lnSpc>
              <a:spcBef>
                <a:spcPct val="2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b="1">
                <a:solidFill>
                  <a:schemeClr val="tx1"/>
                </a:solidFill>
              </a:rPr>
              <a:t>The </a:t>
            </a:r>
            <a:r>
              <a:rPr lang="en-GB" sz="2000" b="1">
                <a:solidFill>
                  <a:srgbClr val="3333CC"/>
                </a:solidFill>
              </a:rPr>
              <a:t>true multiple alignment</a:t>
            </a:r>
            <a:r>
              <a:rPr lang="en-GB" sz="2000" b="1">
                <a:solidFill>
                  <a:schemeClr val="tx1"/>
                </a:solidFill>
              </a:rPr>
              <a:t> </a:t>
            </a:r>
          </a:p>
          <a:p>
            <a:pPr marL="862013" lvl="1" indent="-285750" algn="l" defTabSz="457200" eaLnBrk="1" hangingPunct="1">
              <a:lnSpc>
                <a:spcPct val="90000"/>
              </a:lnSpc>
              <a:spcBef>
                <a:spcPct val="20000"/>
              </a:spcBef>
              <a:buFontTx/>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800" b="1">
                <a:solidFill>
                  <a:schemeClr val="tx1"/>
                </a:solidFill>
              </a:rPr>
              <a:t>Reflects historical substitution, insertion, and deletion events</a:t>
            </a:r>
          </a:p>
          <a:p>
            <a:pPr marL="862013" lvl="1" indent="-285750" algn="l" defTabSz="457200" eaLnBrk="1" hangingPunct="1">
              <a:lnSpc>
                <a:spcPct val="90000"/>
              </a:lnSpc>
              <a:spcBef>
                <a:spcPct val="20000"/>
              </a:spcBef>
              <a:buFontTx/>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800" b="1">
                <a:solidFill>
                  <a:schemeClr val="tx1"/>
                </a:solidFill>
              </a:rPr>
              <a:t>Defined using transitive closure of pairwise alignments computed on edges of the true tree</a:t>
            </a:r>
          </a:p>
        </p:txBody>
      </p:sp>
      <p:sp>
        <p:nvSpPr>
          <p:cNvPr id="103428" name="Text Box 4"/>
          <p:cNvSpPr txBox="1">
            <a:spLocks noChangeArrowheads="1"/>
          </p:cNvSpPr>
          <p:nvPr/>
        </p:nvSpPr>
        <p:spPr bwMode="auto">
          <a:xfrm>
            <a:off x="123825" y="1066800"/>
            <a:ext cx="3887788" cy="5651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36" tIns="45718" rIns="91436" bIns="45718">
            <a:spAutoFit/>
          </a:bodyPr>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cs typeface="ＭＳ Ｐゴシック" charset="0"/>
              </a:defRPr>
            </a:lvl1pPr>
            <a:lvl2pPr marL="390525" indent="-1968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2pPr>
            <a:lvl3pPr marL="58578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3pPr>
            <a:lvl4pPr marL="78263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4pPr>
            <a:lvl5pPr marL="977900"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5pPr>
            <a:lvl6pPr marL="14351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6pPr>
            <a:lvl7pPr marL="18923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7pPr>
            <a:lvl8pPr marL="23495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8pPr>
            <a:lvl9pPr marL="28067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9pPr>
          </a:lstStyle>
          <a:p>
            <a:pPr eaLnBrk="1" hangingPunct="1">
              <a:lnSpc>
                <a:spcPct val="94000"/>
              </a:lnSpc>
              <a:buClr>
                <a:srgbClr val="000000"/>
              </a:buClr>
              <a:buSzPct val="45000"/>
              <a:buFont typeface="Wingdings" charset="0"/>
              <a:buNone/>
              <a:defRPr/>
            </a:pPr>
            <a:r>
              <a:rPr lang="en-GB" sz="3300" b="1">
                <a:solidFill>
                  <a:srgbClr val="000000"/>
                </a:solidFill>
                <a:latin typeface="Courier New" charset="0"/>
                <a:cs typeface="Arial" charset="0"/>
              </a:rPr>
              <a:t>…</a:t>
            </a:r>
            <a:r>
              <a:rPr lang="en-GB" sz="2800" b="1">
                <a:solidFill>
                  <a:srgbClr val="000000"/>
                </a:solidFill>
                <a:latin typeface="Courier New" charset="0"/>
                <a:cs typeface="Arial" charset="0"/>
              </a:rPr>
              <a:t>AC</a:t>
            </a:r>
            <a:r>
              <a:rPr lang="en-GB" sz="2800" b="1">
                <a:solidFill>
                  <a:srgbClr val="FF00FF"/>
                </a:solidFill>
                <a:latin typeface="Courier New" charset="0"/>
                <a:cs typeface="Arial" charset="0"/>
              </a:rPr>
              <a:t>GGTG</a:t>
            </a:r>
            <a:r>
              <a:rPr lang="en-GB" sz="2800" b="1">
                <a:solidFill>
                  <a:srgbClr val="000000"/>
                </a:solidFill>
                <a:latin typeface="Courier New" charset="0"/>
                <a:cs typeface="Arial" charset="0"/>
              </a:rPr>
              <a:t>CAGT</a:t>
            </a:r>
            <a:r>
              <a:rPr lang="en-GB" sz="2800" b="1">
                <a:solidFill>
                  <a:srgbClr val="FF0000"/>
                </a:solidFill>
                <a:latin typeface="Courier New" charset="0"/>
                <a:cs typeface="Arial" charset="0"/>
              </a:rPr>
              <a:t>T</a:t>
            </a:r>
            <a:r>
              <a:rPr lang="en-GB" sz="2800" b="1">
                <a:solidFill>
                  <a:srgbClr val="000000"/>
                </a:solidFill>
                <a:latin typeface="Courier New" charset="0"/>
                <a:cs typeface="Arial" charset="0"/>
              </a:rPr>
              <a:t>ACCA</a:t>
            </a:r>
            <a:r>
              <a:rPr lang="en-GB" sz="3300" b="1">
                <a:solidFill>
                  <a:srgbClr val="000000"/>
                </a:solidFill>
                <a:latin typeface="Courier New" charset="0"/>
                <a:cs typeface="Arial" charset="0"/>
              </a:rPr>
              <a:t>…</a:t>
            </a:r>
          </a:p>
        </p:txBody>
      </p:sp>
      <p:sp>
        <p:nvSpPr>
          <p:cNvPr id="103429" name="Text Box 5"/>
          <p:cNvSpPr txBox="1">
            <a:spLocks noChangeArrowheads="1"/>
          </p:cNvSpPr>
          <p:nvPr/>
        </p:nvSpPr>
        <p:spPr bwMode="auto">
          <a:xfrm>
            <a:off x="2362200" y="414338"/>
            <a:ext cx="1377950" cy="3476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36" tIns="45718" rIns="91436" bIns="45718">
            <a:spAutoFit/>
          </a:bodyPr>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cs typeface="ＭＳ Ｐゴシック" charset="0"/>
              </a:defRPr>
            </a:lvl1pPr>
            <a:lvl2pPr marL="390525" indent="-1968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2pPr>
            <a:lvl3pPr marL="58578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3pPr>
            <a:lvl4pPr marL="78263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4pPr>
            <a:lvl5pPr marL="977900"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5pPr>
            <a:lvl6pPr marL="14351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6pPr>
            <a:lvl7pPr marL="18923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7pPr>
            <a:lvl8pPr marL="23495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8pPr>
            <a:lvl9pPr marL="28067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9pPr>
          </a:lstStyle>
          <a:p>
            <a:pPr eaLnBrk="1" hangingPunct="1">
              <a:lnSpc>
                <a:spcPct val="93000"/>
              </a:lnSpc>
              <a:buClr>
                <a:srgbClr val="000000"/>
              </a:buClr>
              <a:buSzPct val="45000"/>
              <a:buFont typeface="Wingdings" charset="0"/>
              <a:buNone/>
              <a:defRPr/>
            </a:pPr>
            <a:r>
              <a:rPr lang="en-GB" sz="1800">
                <a:solidFill>
                  <a:srgbClr val="FF3300"/>
                </a:solidFill>
                <a:cs typeface="Arial" charset="0"/>
              </a:rPr>
              <a:t>Substitution</a:t>
            </a:r>
          </a:p>
        </p:txBody>
      </p:sp>
      <p:sp>
        <p:nvSpPr>
          <p:cNvPr id="103430" name="Freeform 6"/>
          <p:cNvSpPr>
            <a:spLocks/>
          </p:cNvSpPr>
          <p:nvPr/>
        </p:nvSpPr>
        <p:spPr bwMode="auto">
          <a:xfrm rot="10800000">
            <a:off x="1447800" y="533400"/>
            <a:ext cx="334963" cy="682625"/>
          </a:xfrm>
          <a:custGeom>
            <a:avLst/>
            <a:gdLst>
              <a:gd name="T0" fmla="*/ 288 w 288"/>
              <a:gd name="T1" fmla="*/ 0 h 691"/>
              <a:gd name="T2" fmla="*/ 266 w 288"/>
              <a:gd name="T3" fmla="*/ 21 h 691"/>
              <a:gd name="T4" fmla="*/ 238 w 288"/>
              <a:gd name="T5" fmla="*/ 64 h 691"/>
              <a:gd name="T6" fmla="*/ 209 w 288"/>
              <a:gd name="T7" fmla="*/ 216 h 691"/>
              <a:gd name="T8" fmla="*/ 180 w 288"/>
              <a:gd name="T9" fmla="*/ 244 h 691"/>
              <a:gd name="T10" fmla="*/ 101 w 288"/>
              <a:gd name="T11" fmla="*/ 331 h 691"/>
              <a:gd name="T12" fmla="*/ 144 w 288"/>
              <a:gd name="T13" fmla="*/ 388 h 691"/>
              <a:gd name="T14" fmla="*/ 101 w 288"/>
              <a:gd name="T15" fmla="*/ 453 h 691"/>
              <a:gd name="T16" fmla="*/ 72 w 288"/>
              <a:gd name="T17" fmla="*/ 496 h 691"/>
              <a:gd name="T18" fmla="*/ 65 w 288"/>
              <a:gd name="T19" fmla="*/ 518 h 691"/>
              <a:gd name="T20" fmla="*/ 72 w 288"/>
              <a:gd name="T21" fmla="*/ 568 h 691"/>
              <a:gd name="T22" fmla="*/ 50 w 288"/>
              <a:gd name="T23" fmla="*/ 583 h 691"/>
              <a:gd name="T24" fmla="*/ 43 w 288"/>
              <a:gd name="T25" fmla="*/ 640 h 691"/>
              <a:gd name="T26" fmla="*/ 14 w 288"/>
              <a:gd name="T27" fmla="*/ 676 h 691"/>
              <a:gd name="T28" fmla="*/ 0 w 288"/>
              <a:gd name="T29" fmla="*/ 69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691">
                <a:moveTo>
                  <a:pt x="288" y="0"/>
                </a:moveTo>
                <a:cubicBezTo>
                  <a:pt x="281" y="7"/>
                  <a:pt x="272" y="13"/>
                  <a:pt x="266" y="21"/>
                </a:cubicBezTo>
                <a:cubicBezTo>
                  <a:pt x="255" y="34"/>
                  <a:pt x="238" y="64"/>
                  <a:pt x="238" y="64"/>
                </a:cubicBezTo>
                <a:cubicBezTo>
                  <a:pt x="227" y="114"/>
                  <a:pt x="226" y="167"/>
                  <a:pt x="209" y="216"/>
                </a:cubicBezTo>
                <a:cubicBezTo>
                  <a:pt x="205" y="229"/>
                  <a:pt x="189" y="234"/>
                  <a:pt x="180" y="244"/>
                </a:cubicBezTo>
                <a:cubicBezTo>
                  <a:pt x="154" y="274"/>
                  <a:pt x="123" y="297"/>
                  <a:pt x="101" y="331"/>
                </a:cubicBezTo>
                <a:cubicBezTo>
                  <a:pt x="142" y="372"/>
                  <a:pt x="132" y="351"/>
                  <a:pt x="144" y="388"/>
                </a:cubicBezTo>
                <a:cubicBezTo>
                  <a:pt x="134" y="418"/>
                  <a:pt x="120" y="429"/>
                  <a:pt x="101" y="453"/>
                </a:cubicBezTo>
                <a:cubicBezTo>
                  <a:pt x="90" y="467"/>
                  <a:pt x="72" y="496"/>
                  <a:pt x="72" y="496"/>
                </a:cubicBezTo>
                <a:cubicBezTo>
                  <a:pt x="70" y="503"/>
                  <a:pt x="64" y="510"/>
                  <a:pt x="65" y="518"/>
                </a:cubicBezTo>
                <a:cubicBezTo>
                  <a:pt x="70" y="549"/>
                  <a:pt x="97" y="531"/>
                  <a:pt x="72" y="568"/>
                </a:cubicBezTo>
                <a:cubicBezTo>
                  <a:pt x="67" y="575"/>
                  <a:pt x="57" y="578"/>
                  <a:pt x="50" y="583"/>
                </a:cubicBezTo>
                <a:cubicBezTo>
                  <a:pt x="17" y="633"/>
                  <a:pt x="8" y="617"/>
                  <a:pt x="43" y="640"/>
                </a:cubicBezTo>
                <a:cubicBezTo>
                  <a:pt x="32" y="676"/>
                  <a:pt x="45" y="651"/>
                  <a:pt x="14" y="676"/>
                </a:cubicBezTo>
                <a:cubicBezTo>
                  <a:pt x="9" y="680"/>
                  <a:pt x="0" y="691"/>
                  <a:pt x="0" y="691"/>
                </a:cubicBezTo>
              </a:path>
            </a:pathLst>
          </a:custGeom>
          <a:solidFill>
            <a:srgbClr val="00CC99"/>
          </a:solidFill>
          <a:ln w="38160">
            <a:solidFill>
              <a:srgbClr val="FF0000"/>
            </a:solidFill>
            <a:round/>
            <a:headEnd type="triangle" w="med" len="me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3431" name="Freeform 7"/>
          <p:cNvSpPr>
            <a:spLocks/>
          </p:cNvSpPr>
          <p:nvPr/>
        </p:nvSpPr>
        <p:spPr bwMode="auto">
          <a:xfrm rot="10800000">
            <a:off x="2743200" y="685800"/>
            <a:ext cx="195263" cy="479425"/>
          </a:xfrm>
          <a:custGeom>
            <a:avLst/>
            <a:gdLst>
              <a:gd name="T0" fmla="*/ 123 w 123"/>
              <a:gd name="T1" fmla="*/ 0 h 302"/>
              <a:gd name="T2" fmla="*/ 51 w 123"/>
              <a:gd name="T3" fmla="*/ 58 h 302"/>
              <a:gd name="T4" fmla="*/ 94 w 123"/>
              <a:gd name="T5" fmla="*/ 130 h 302"/>
              <a:gd name="T6" fmla="*/ 15 w 123"/>
              <a:gd name="T7" fmla="*/ 223 h 302"/>
              <a:gd name="T8" fmla="*/ 22 w 123"/>
              <a:gd name="T9" fmla="*/ 245 h 302"/>
              <a:gd name="T10" fmla="*/ 36 w 123"/>
              <a:gd name="T11" fmla="*/ 266 h 302"/>
              <a:gd name="T12" fmla="*/ 0 w 123"/>
              <a:gd name="T13" fmla="*/ 302 h 302"/>
            </a:gdLst>
            <a:ahLst/>
            <a:cxnLst>
              <a:cxn ang="0">
                <a:pos x="T0" y="T1"/>
              </a:cxn>
              <a:cxn ang="0">
                <a:pos x="T2" y="T3"/>
              </a:cxn>
              <a:cxn ang="0">
                <a:pos x="T4" y="T5"/>
              </a:cxn>
              <a:cxn ang="0">
                <a:pos x="T6" y="T7"/>
              </a:cxn>
              <a:cxn ang="0">
                <a:pos x="T8" y="T9"/>
              </a:cxn>
              <a:cxn ang="0">
                <a:pos x="T10" y="T11"/>
              </a:cxn>
              <a:cxn ang="0">
                <a:pos x="T12" y="T13"/>
              </a:cxn>
            </a:cxnLst>
            <a:rect l="0" t="0" r="r" b="b"/>
            <a:pathLst>
              <a:path w="123" h="302">
                <a:moveTo>
                  <a:pt x="123" y="0"/>
                </a:moveTo>
                <a:cubicBezTo>
                  <a:pt x="99" y="19"/>
                  <a:pt x="72" y="36"/>
                  <a:pt x="51" y="58"/>
                </a:cubicBezTo>
                <a:cubicBezTo>
                  <a:pt x="61" y="110"/>
                  <a:pt x="69" y="90"/>
                  <a:pt x="94" y="130"/>
                </a:cubicBezTo>
                <a:cubicBezTo>
                  <a:pt x="60" y="184"/>
                  <a:pt x="55" y="183"/>
                  <a:pt x="15" y="223"/>
                </a:cubicBezTo>
                <a:cubicBezTo>
                  <a:pt x="17" y="230"/>
                  <a:pt x="19" y="238"/>
                  <a:pt x="22" y="245"/>
                </a:cubicBezTo>
                <a:cubicBezTo>
                  <a:pt x="26" y="253"/>
                  <a:pt x="36" y="258"/>
                  <a:pt x="36" y="266"/>
                </a:cubicBezTo>
                <a:cubicBezTo>
                  <a:pt x="36" y="283"/>
                  <a:pt x="0" y="302"/>
                  <a:pt x="0" y="302"/>
                </a:cubicBezTo>
              </a:path>
            </a:pathLst>
          </a:custGeom>
          <a:solidFill>
            <a:srgbClr val="00CC99"/>
          </a:solidFill>
          <a:ln w="38160">
            <a:solidFill>
              <a:srgbClr val="FF0000"/>
            </a:solidFill>
            <a:round/>
            <a:headEnd type="triangle" w="med" len="me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3432" name="Text Box 8"/>
          <p:cNvSpPr txBox="1">
            <a:spLocks noChangeArrowheads="1"/>
          </p:cNvSpPr>
          <p:nvPr/>
        </p:nvSpPr>
        <p:spPr bwMode="auto">
          <a:xfrm>
            <a:off x="1295400" y="261938"/>
            <a:ext cx="1022350" cy="3476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36" tIns="45718" rIns="91436" bIns="45718">
            <a:spAutoFit/>
          </a:bodyPr>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cs typeface="ＭＳ Ｐゴシック" charset="0"/>
              </a:defRPr>
            </a:lvl1pPr>
            <a:lvl2pPr marL="390525" indent="-1968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2pPr>
            <a:lvl3pPr marL="58578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3pPr>
            <a:lvl4pPr marL="78263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4pPr>
            <a:lvl5pPr marL="977900"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5pPr>
            <a:lvl6pPr marL="14351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6pPr>
            <a:lvl7pPr marL="18923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7pPr>
            <a:lvl8pPr marL="23495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8pPr>
            <a:lvl9pPr marL="28067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9pPr>
          </a:lstStyle>
          <a:p>
            <a:pPr eaLnBrk="1" hangingPunct="1">
              <a:lnSpc>
                <a:spcPct val="93000"/>
              </a:lnSpc>
              <a:buClr>
                <a:srgbClr val="000000"/>
              </a:buClr>
              <a:buSzPct val="45000"/>
              <a:buFont typeface="Wingdings" charset="0"/>
              <a:buNone/>
              <a:defRPr/>
            </a:pPr>
            <a:r>
              <a:rPr lang="en-GB" sz="1800">
                <a:solidFill>
                  <a:srgbClr val="FF3300"/>
                </a:solidFill>
                <a:cs typeface="Arial" charset="0"/>
              </a:rPr>
              <a:t>Deletion</a:t>
            </a:r>
            <a:endParaRPr lang="en-GB">
              <a:solidFill>
                <a:srgbClr val="FF3300"/>
              </a:solidFill>
              <a:cs typeface="Arial" charset="0"/>
            </a:endParaRPr>
          </a:p>
        </p:txBody>
      </p:sp>
      <p:sp>
        <p:nvSpPr>
          <p:cNvPr id="103433" name="Text Box 9"/>
          <p:cNvSpPr txBox="1">
            <a:spLocks noChangeArrowheads="1"/>
          </p:cNvSpPr>
          <p:nvPr/>
        </p:nvSpPr>
        <p:spPr bwMode="auto">
          <a:xfrm>
            <a:off x="787400" y="2254250"/>
            <a:ext cx="3581400" cy="5651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1436" tIns="45718" rIns="91436" bIns="45718">
            <a:spAutoFit/>
          </a:bodyPr>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cs typeface="ＭＳ Ｐゴシック" charset="0"/>
              </a:defRPr>
            </a:lvl1pPr>
            <a:lvl2pPr marL="390525" indent="-1968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2pPr>
            <a:lvl3pPr marL="58578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3pPr>
            <a:lvl4pPr marL="78263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4pPr>
            <a:lvl5pPr marL="977900"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5pPr>
            <a:lvl6pPr marL="14351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6pPr>
            <a:lvl7pPr marL="18923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7pPr>
            <a:lvl8pPr marL="23495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8pPr>
            <a:lvl9pPr marL="28067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9pPr>
          </a:lstStyle>
          <a:p>
            <a:pPr eaLnBrk="1" hangingPunct="1">
              <a:lnSpc>
                <a:spcPct val="94000"/>
              </a:lnSpc>
              <a:buClr>
                <a:srgbClr val="000000"/>
              </a:buClr>
              <a:buSzPct val="45000"/>
              <a:buFont typeface="Wingdings" charset="0"/>
              <a:buNone/>
              <a:defRPr/>
            </a:pPr>
            <a:r>
              <a:rPr lang="en-GB" sz="3300" b="1">
                <a:solidFill>
                  <a:srgbClr val="000000"/>
                </a:solidFill>
                <a:latin typeface="Courier New" charset="0"/>
                <a:cs typeface="Arial" charset="0"/>
              </a:rPr>
              <a:t>…</a:t>
            </a:r>
            <a:r>
              <a:rPr lang="en-GB" sz="2800" b="1">
                <a:solidFill>
                  <a:srgbClr val="000000"/>
                </a:solidFill>
                <a:latin typeface="Courier New" charset="0"/>
                <a:cs typeface="Arial" charset="0"/>
              </a:rPr>
              <a:t>ACCAGT</a:t>
            </a:r>
            <a:r>
              <a:rPr lang="en-GB" sz="2800" b="1">
                <a:solidFill>
                  <a:srgbClr val="0099FF"/>
                </a:solidFill>
                <a:latin typeface="Courier New" charset="0"/>
                <a:cs typeface="Arial" charset="0"/>
              </a:rPr>
              <a:t>C</a:t>
            </a:r>
            <a:r>
              <a:rPr lang="en-GB" sz="2800" b="1">
                <a:solidFill>
                  <a:srgbClr val="000000"/>
                </a:solidFill>
                <a:latin typeface="Courier New" charset="0"/>
                <a:cs typeface="Arial" charset="0"/>
              </a:rPr>
              <a:t>ACC</a:t>
            </a:r>
            <a:r>
              <a:rPr lang="en-GB" sz="2800" b="1">
                <a:solidFill>
                  <a:srgbClr val="FF0000"/>
                </a:solidFill>
                <a:latin typeface="Courier New" charset="0"/>
                <a:cs typeface="Arial" charset="0"/>
              </a:rPr>
              <a:t>T</a:t>
            </a:r>
            <a:r>
              <a:rPr lang="en-GB" sz="2800" b="1">
                <a:solidFill>
                  <a:srgbClr val="000000"/>
                </a:solidFill>
                <a:latin typeface="Courier New" charset="0"/>
                <a:cs typeface="Arial" charset="0"/>
              </a:rPr>
              <a:t>A</a:t>
            </a:r>
            <a:r>
              <a:rPr lang="en-GB" sz="3300" b="1">
                <a:solidFill>
                  <a:srgbClr val="000000"/>
                </a:solidFill>
                <a:latin typeface="Courier New" charset="0"/>
                <a:cs typeface="Arial" charset="0"/>
              </a:rPr>
              <a:t>…</a:t>
            </a:r>
          </a:p>
        </p:txBody>
      </p:sp>
      <p:sp>
        <p:nvSpPr>
          <p:cNvPr id="103434" name="Line 10"/>
          <p:cNvSpPr>
            <a:spLocks noChangeShapeType="1"/>
          </p:cNvSpPr>
          <p:nvPr/>
        </p:nvSpPr>
        <p:spPr bwMode="auto">
          <a:xfrm>
            <a:off x="990600" y="1524000"/>
            <a:ext cx="609600" cy="914400"/>
          </a:xfrm>
          <a:prstGeom prst="line">
            <a:avLst/>
          </a:prstGeom>
          <a:noFill/>
          <a:ln w="2857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03435" name="Line 11"/>
          <p:cNvSpPr>
            <a:spLocks noChangeShapeType="1"/>
          </p:cNvSpPr>
          <p:nvPr/>
        </p:nvSpPr>
        <p:spPr bwMode="auto">
          <a:xfrm flipH="1">
            <a:off x="1600200" y="1524000"/>
            <a:ext cx="152400" cy="914400"/>
          </a:xfrm>
          <a:prstGeom prst="line">
            <a:avLst/>
          </a:prstGeom>
          <a:noFill/>
          <a:ln w="2857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03436" name="Line 12"/>
          <p:cNvSpPr>
            <a:spLocks noChangeShapeType="1"/>
          </p:cNvSpPr>
          <p:nvPr/>
        </p:nvSpPr>
        <p:spPr bwMode="auto">
          <a:xfrm flipH="1">
            <a:off x="2514600" y="1524000"/>
            <a:ext cx="152400" cy="838200"/>
          </a:xfrm>
          <a:prstGeom prst="line">
            <a:avLst/>
          </a:prstGeom>
          <a:noFill/>
          <a:ln w="25400">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03437" name="Freeform 13"/>
          <p:cNvSpPr>
            <a:spLocks/>
          </p:cNvSpPr>
          <p:nvPr/>
        </p:nvSpPr>
        <p:spPr bwMode="auto">
          <a:xfrm rot="10800000">
            <a:off x="3352800" y="1905000"/>
            <a:ext cx="195263" cy="479425"/>
          </a:xfrm>
          <a:custGeom>
            <a:avLst/>
            <a:gdLst>
              <a:gd name="T0" fmla="*/ 123 w 123"/>
              <a:gd name="T1" fmla="*/ 0 h 302"/>
              <a:gd name="T2" fmla="*/ 51 w 123"/>
              <a:gd name="T3" fmla="*/ 58 h 302"/>
              <a:gd name="T4" fmla="*/ 94 w 123"/>
              <a:gd name="T5" fmla="*/ 130 h 302"/>
              <a:gd name="T6" fmla="*/ 15 w 123"/>
              <a:gd name="T7" fmla="*/ 223 h 302"/>
              <a:gd name="T8" fmla="*/ 22 w 123"/>
              <a:gd name="T9" fmla="*/ 245 h 302"/>
              <a:gd name="T10" fmla="*/ 36 w 123"/>
              <a:gd name="T11" fmla="*/ 266 h 302"/>
              <a:gd name="T12" fmla="*/ 0 w 123"/>
              <a:gd name="T13" fmla="*/ 302 h 302"/>
            </a:gdLst>
            <a:ahLst/>
            <a:cxnLst>
              <a:cxn ang="0">
                <a:pos x="T0" y="T1"/>
              </a:cxn>
              <a:cxn ang="0">
                <a:pos x="T2" y="T3"/>
              </a:cxn>
              <a:cxn ang="0">
                <a:pos x="T4" y="T5"/>
              </a:cxn>
              <a:cxn ang="0">
                <a:pos x="T6" y="T7"/>
              </a:cxn>
              <a:cxn ang="0">
                <a:pos x="T8" y="T9"/>
              </a:cxn>
              <a:cxn ang="0">
                <a:pos x="T10" y="T11"/>
              </a:cxn>
              <a:cxn ang="0">
                <a:pos x="T12" y="T13"/>
              </a:cxn>
            </a:cxnLst>
            <a:rect l="0" t="0" r="r" b="b"/>
            <a:pathLst>
              <a:path w="123" h="302">
                <a:moveTo>
                  <a:pt x="123" y="0"/>
                </a:moveTo>
                <a:cubicBezTo>
                  <a:pt x="99" y="19"/>
                  <a:pt x="72" y="36"/>
                  <a:pt x="51" y="58"/>
                </a:cubicBezTo>
                <a:cubicBezTo>
                  <a:pt x="61" y="110"/>
                  <a:pt x="69" y="90"/>
                  <a:pt x="94" y="130"/>
                </a:cubicBezTo>
                <a:cubicBezTo>
                  <a:pt x="60" y="184"/>
                  <a:pt x="55" y="183"/>
                  <a:pt x="15" y="223"/>
                </a:cubicBezTo>
                <a:cubicBezTo>
                  <a:pt x="17" y="230"/>
                  <a:pt x="19" y="238"/>
                  <a:pt x="22" y="245"/>
                </a:cubicBezTo>
                <a:cubicBezTo>
                  <a:pt x="26" y="253"/>
                  <a:pt x="36" y="258"/>
                  <a:pt x="36" y="266"/>
                </a:cubicBezTo>
                <a:cubicBezTo>
                  <a:pt x="36" y="283"/>
                  <a:pt x="0" y="302"/>
                  <a:pt x="0" y="302"/>
                </a:cubicBezTo>
              </a:path>
            </a:pathLst>
          </a:custGeom>
          <a:solidFill>
            <a:srgbClr val="00CC99"/>
          </a:solidFill>
          <a:ln w="38160">
            <a:solidFill>
              <a:srgbClr val="FF0000"/>
            </a:solidFill>
            <a:round/>
            <a:headEnd type="triangle" w="med" len="me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3438" name="Text Box 14"/>
          <p:cNvSpPr txBox="1">
            <a:spLocks noChangeArrowheads="1"/>
          </p:cNvSpPr>
          <p:nvPr/>
        </p:nvSpPr>
        <p:spPr bwMode="auto">
          <a:xfrm>
            <a:off x="3124200" y="1600200"/>
            <a:ext cx="1060450" cy="3476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36" tIns="45718" rIns="91436" bIns="45718">
            <a:spAutoFit/>
          </a:bodyPr>
          <a:lstStyle>
            <a:lvl1pPr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cs typeface="ＭＳ Ｐゴシック" charset="0"/>
              </a:defRPr>
            </a:lvl1pPr>
            <a:lvl2pPr marL="390525" indent="-196850"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2pPr>
            <a:lvl3pPr marL="58578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3pPr>
            <a:lvl4pPr marL="782638"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4pPr>
            <a:lvl5pPr marL="977900" indent="-195263" defTabSz="414338">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5pPr>
            <a:lvl6pPr marL="14351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6pPr>
            <a:lvl7pPr marL="18923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7pPr>
            <a:lvl8pPr marL="23495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8pPr>
            <a:lvl9pPr marL="2806700" indent="-195263" defTabSz="414338"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Arial" charset="0"/>
                <a:ea typeface="ＭＳ Ｐゴシック" charset="0"/>
              </a:defRPr>
            </a:lvl9pPr>
          </a:lstStyle>
          <a:p>
            <a:pPr eaLnBrk="1" hangingPunct="1">
              <a:lnSpc>
                <a:spcPct val="93000"/>
              </a:lnSpc>
              <a:buClr>
                <a:srgbClr val="000000"/>
              </a:buClr>
              <a:buSzPct val="45000"/>
              <a:buFont typeface="Wingdings" charset="0"/>
              <a:buNone/>
              <a:defRPr/>
            </a:pPr>
            <a:r>
              <a:rPr lang="en-GB" sz="1800">
                <a:solidFill>
                  <a:srgbClr val="FF3300"/>
                </a:solidFill>
                <a:cs typeface="Arial" charset="0"/>
              </a:rPr>
              <a:t>Insertion</a:t>
            </a:r>
            <a:endParaRPr lang="en-GB">
              <a:solidFill>
                <a:srgbClr val="FF3300"/>
              </a:solidFill>
              <a:cs typeface="Arial"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4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34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70CAB93-F6B9-964F-A21F-A8F3DEE8619F}"/>
              </a:ext>
            </a:extLst>
          </p:cNvPr>
          <p:cNvSpPr txBox="1">
            <a:spLocks noGrp="1"/>
          </p:cNvSpPr>
          <p:nvPr>
            <p:ph type="title"/>
          </p:nvPr>
        </p:nvSpPr>
        <p:spPr>
          <a:xfrm>
            <a:off x="919163" y="873125"/>
            <a:ext cx="7329487" cy="554038"/>
          </a:xfrm>
        </p:spPr>
        <p:txBody>
          <a:bodyPr lIns="0" tIns="11206" rIns="0" bIns="0" rtlCol="0">
            <a:spAutoFit/>
          </a:bodyPr>
          <a:lstStyle/>
          <a:p>
            <a:pPr marL="11206">
              <a:spcBef>
                <a:spcPts val="88"/>
              </a:spcBef>
              <a:defRPr/>
            </a:pPr>
            <a:r>
              <a:rPr lang="en-US" sz="3530" spc="-97" dirty="0">
                <a:latin typeface="Arial Unicode MS"/>
                <a:cs typeface="Arial Unicode MS"/>
              </a:rPr>
              <a:t>What about BAli-Phy?</a:t>
            </a:r>
            <a:endParaRPr sz="3530" dirty="0">
              <a:latin typeface="Arial Unicode MS"/>
              <a:cs typeface="Arial Unicode MS"/>
            </a:endParaRPr>
          </a:p>
        </p:txBody>
      </p:sp>
      <p:sp>
        <p:nvSpPr>
          <p:cNvPr id="3" name="object 3">
            <a:extLst>
              <a:ext uri="{FF2B5EF4-FFF2-40B4-BE49-F238E27FC236}">
                <a16:creationId xmlns:a16="http://schemas.microsoft.com/office/drawing/2014/main" id="{D08C191E-7EE9-9248-9F8D-FDBEDCDDC862}"/>
              </a:ext>
            </a:extLst>
          </p:cNvPr>
          <p:cNvSpPr txBox="1"/>
          <p:nvPr/>
        </p:nvSpPr>
        <p:spPr>
          <a:xfrm>
            <a:off x="1011238" y="1776413"/>
            <a:ext cx="7008812" cy="4173767"/>
          </a:xfrm>
          <a:prstGeom prst="rect">
            <a:avLst/>
          </a:prstGeom>
        </p:spPr>
        <p:txBody>
          <a:bodyPr lIns="0" tIns="79562" rIns="0" bIns="0">
            <a:spAutoFit/>
          </a:bodyPr>
          <a:lstStyle/>
          <a:p>
            <a:pPr marL="11206" eaLnBrk="1" hangingPunct="1">
              <a:spcBef>
                <a:spcPts val="627"/>
              </a:spcBef>
              <a:buSzPct val="96428"/>
              <a:tabLst>
                <a:tab pos="122151" algn="l"/>
                <a:tab pos="313221" algn="l"/>
              </a:tabLst>
              <a:defRPr/>
            </a:pPr>
            <a:r>
              <a:rPr sz="3200" dirty="0">
                <a:latin typeface="Helvetica"/>
                <a:cs typeface="Helvetica"/>
              </a:rPr>
              <a:t> </a:t>
            </a:r>
            <a:r>
              <a:rPr sz="3200" spc="-141" dirty="0">
                <a:latin typeface="+mn-lt"/>
                <a:cs typeface="Arial Unicode MS"/>
              </a:rPr>
              <a:t>BAli-Phy </a:t>
            </a:r>
            <a:r>
              <a:rPr lang="en-US" sz="3200" spc="-128" dirty="0">
                <a:latin typeface="+mn-lt"/>
                <a:cs typeface="Arial Unicode MS"/>
              </a:rPr>
              <a:t>(Redelings and Suchard): leading method for </a:t>
            </a:r>
            <a:r>
              <a:rPr lang="en-US" sz="3200" spc="-128" dirty="0">
                <a:solidFill>
                  <a:srgbClr val="0432FF"/>
                </a:solidFill>
                <a:latin typeface="+mn-lt"/>
                <a:cs typeface="Arial Unicode MS"/>
              </a:rPr>
              <a:t>statistical co-estimation </a:t>
            </a:r>
            <a:r>
              <a:rPr lang="en-US" sz="3200" spc="-128" dirty="0">
                <a:latin typeface="+mn-lt"/>
                <a:cs typeface="Arial Unicode MS"/>
              </a:rPr>
              <a:t>of alignments and trees</a:t>
            </a:r>
            <a:endParaRPr lang="en-US" sz="3200" spc="-71" dirty="0">
              <a:latin typeface="+mn-lt"/>
              <a:cs typeface="Times New Roman"/>
            </a:endParaRPr>
          </a:p>
          <a:p>
            <a:pPr marL="11206" eaLnBrk="1" hangingPunct="1">
              <a:spcBef>
                <a:spcPts val="627"/>
              </a:spcBef>
              <a:buSzPct val="96428"/>
              <a:tabLst>
                <a:tab pos="122151" algn="l"/>
                <a:tab pos="313221" algn="l"/>
              </a:tabLst>
              <a:defRPr/>
            </a:pPr>
            <a:endParaRPr lang="en-US" sz="3200" spc="-71" dirty="0">
              <a:latin typeface="+mn-lt"/>
              <a:cs typeface="Times New Roman"/>
            </a:endParaRPr>
          </a:p>
          <a:p>
            <a:pPr marL="11206" eaLnBrk="1" hangingPunct="1">
              <a:spcBef>
                <a:spcPts val="627"/>
              </a:spcBef>
              <a:buSzPct val="96428"/>
              <a:tabLst>
                <a:tab pos="122151" algn="l"/>
                <a:tab pos="313221" algn="l"/>
              </a:tabLst>
              <a:defRPr/>
            </a:pPr>
            <a:r>
              <a:rPr lang="en-US" sz="3200" spc="-71" dirty="0">
                <a:latin typeface="+mn-lt"/>
                <a:cs typeface="Times New Roman"/>
              </a:rPr>
              <a:t>Like Bayesian phylogeny estimation, it is expected to be the most rigorous and accurate technique for estimating trees and alignments!</a:t>
            </a:r>
            <a:endParaRPr sz="3200" dirty="0">
              <a:latin typeface="+mn-lt"/>
              <a:cs typeface="Arial Unicode MS"/>
            </a:endParaRPr>
          </a:p>
        </p:txBody>
      </p:sp>
    </p:spTree>
    <p:extLst>
      <p:ext uri="{BB962C8B-B14F-4D97-AF65-F5344CB8AC3E}">
        <p14:creationId xmlns:p14="http://schemas.microsoft.com/office/powerpoint/2010/main" val="1211002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B8E03C2-9A65-7E48-B4C6-F768F6E3F00B}"/>
              </a:ext>
            </a:extLst>
          </p:cNvPr>
          <p:cNvSpPr txBox="1">
            <a:spLocks noGrp="1"/>
          </p:cNvSpPr>
          <p:nvPr>
            <p:ph type="title"/>
          </p:nvPr>
        </p:nvSpPr>
        <p:spPr>
          <a:xfrm>
            <a:off x="1897063" y="679450"/>
            <a:ext cx="5603875" cy="625475"/>
          </a:xfrm>
        </p:spPr>
        <p:txBody>
          <a:bodyPr lIns="0" tIns="11206" rIns="0" bIns="0" rtlCol="0">
            <a:spAutoFit/>
          </a:bodyPr>
          <a:lstStyle/>
          <a:p>
            <a:pPr marL="11206">
              <a:spcBef>
                <a:spcPts val="88"/>
              </a:spcBef>
              <a:defRPr/>
            </a:pPr>
            <a:r>
              <a:rPr lang="en-US" sz="4000" spc="-202" dirty="0">
                <a:cs typeface="Arial Unicode MS"/>
              </a:rPr>
              <a:t>BAli-Phy: Better than PASTA!</a:t>
            </a:r>
            <a:endParaRPr sz="4000" dirty="0">
              <a:cs typeface="Arial Unicode MS"/>
            </a:endParaRPr>
          </a:p>
        </p:txBody>
      </p:sp>
      <p:sp>
        <p:nvSpPr>
          <p:cNvPr id="3" name="object 3">
            <a:extLst>
              <a:ext uri="{FF2B5EF4-FFF2-40B4-BE49-F238E27FC236}">
                <a16:creationId xmlns:a16="http://schemas.microsoft.com/office/drawing/2014/main" id="{3D3EB466-B8B7-3E4D-97C4-9C5CC6D6B977}"/>
              </a:ext>
            </a:extLst>
          </p:cNvPr>
          <p:cNvSpPr txBox="1"/>
          <p:nvPr/>
        </p:nvSpPr>
        <p:spPr>
          <a:xfrm>
            <a:off x="4332288" y="4546600"/>
            <a:ext cx="227012" cy="174625"/>
          </a:xfrm>
          <a:prstGeom prst="rect">
            <a:avLst/>
          </a:prstGeom>
        </p:spPr>
        <p:txBody>
          <a:bodyPr lIns="0" tIns="11206" rIns="0" bIns="0">
            <a:spAutoFit/>
          </a:bodyPr>
          <a:lstStyle/>
          <a:p>
            <a:pPr marL="11206" eaLnBrk="1" hangingPunct="1">
              <a:spcBef>
                <a:spcPts val="88"/>
              </a:spcBef>
              <a:defRPr/>
            </a:pPr>
            <a:r>
              <a:rPr sz="1059" b="1" spc="-53" dirty="0">
                <a:latin typeface="Arial"/>
                <a:cs typeface="Arial"/>
              </a:rPr>
              <a:t>200</a:t>
            </a:r>
            <a:endParaRPr sz="1059">
              <a:latin typeface="Arial"/>
              <a:cs typeface="Arial"/>
            </a:endParaRPr>
          </a:p>
        </p:txBody>
      </p:sp>
      <p:sp>
        <p:nvSpPr>
          <p:cNvPr id="4" name="object 4">
            <a:extLst>
              <a:ext uri="{FF2B5EF4-FFF2-40B4-BE49-F238E27FC236}">
                <a16:creationId xmlns:a16="http://schemas.microsoft.com/office/drawing/2014/main" id="{18787BB2-DE57-D340-91AB-A15572056E30}"/>
              </a:ext>
            </a:extLst>
          </p:cNvPr>
          <p:cNvSpPr txBox="1"/>
          <p:nvPr/>
        </p:nvSpPr>
        <p:spPr>
          <a:xfrm>
            <a:off x="6373813" y="4546600"/>
            <a:ext cx="228600" cy="174625"/>
          </a:xfrm>
          <a:prstGeom prst="rect">
            <a:avLst/>
          </a:prstGeom>
        </p:spPr>
        <p:txBody>
          <a:bodyPr lIns="0" tIns="11206" rIns="0" bIns="0">
            <a:spAutoFit/>
          </a:bodyPr>
          <a:lstStyle/>
          <a:p>
            <a:pPr marL="11206" eaLnBrk="1" hangingPunct="1">
              <a:spcBef>
                <a:spcPts val="88"/>
              </a:spcBef>
              <a:defRPr/>
            </a:pPr>
            <a:r>
              <a:rPr sz="1059" b="1" spc="-53" dirty="0">
                <a:latin typeface="Arial"/>
                <a:cs typeface="Arial"/>
              </a:rPr>
              <a:t>200</a:t>
            </a:r>
            <a:endParaRPr sz="1059">
              <a:latin typeface="Arial"/>
              <a:cs typeface="Arial"/>
            </a:endParaRPr>
          </a:p>
        </p:txBody>
      </p:sp>
      <p:sp>
        <p:nvSpPr>
          <p:cNvPr id="5" name="object 5">
            <a:extLst>
              <a:ext uri="{FF2B5EF4-FFF2-40B4-BE49-F238E27FC236}">
                <a16:creationId xmlns:a16="http://schemas.microsoft.com/office/drawing/2014/main" id="{B52F7442-5DC2-4F4F-A781-60485A5469A9}"/>
              </a:ext>
            </a:extLst>
          </p:cNvPr>
          <p:cNvSpPr txBox="1"/>
          <p:nvPr/>
        </p:nvSpPr>
        <p:spPr>
          <a:xfrm>
            <a:off x="2203450" y="4848225"/>
            <a:ext cx="566738" cy="174625"/>
          </a:xfrm>
          <a:prstGeom prst="rect">
            <a:avLst/>
          </a:prstGeom>
        </p:spPr>
        <p:txBody>
          <a:bodyPr lIns="0" tIns="11206" rIns="0" bIns="0">
            <a:spAutoFit/>
          </a:bodyPr>
          <a:lstStyle/>
          <a:p>
            <a:pPr marL="11206" eaLnBrk="1" hangingPunct="1">
              <a:spcBef>
                <a:spcPts val="88"/>
              </a:spcBef>
              <a:defRPr/>
            </a:pPr>
            <a:r>
              <a:rPr sz="1059" b="1" spc="-71" dirty="0">
                <a:latin typeface="Arial"/>
                <a:cs typeface="Arial"/>
              </a:rPr>
              <a:t>Simulator</a:t>
            </a:r>
            <a:endParaRPr sz="1059">
              <a:latin typeface="Arial"/>
              <a:cs typeface="Arial"/>
            </a:endParaRPr>
          </a:p>
        </p:txBody>
      </p:sp>
      <p:sp>
        <p:nvSpPr>
          <p:cNvPr id="6" name="object 6">
            <a:extLst>
              <a:ext uri="{FF2B5EF4-FFF2-40B4-BE49-F238E27FC236}">
                <a16:creationId xmlns:a16="http://schemas.microsoft.com/office/drawing/2014/main" id="{0E1A999A-9C80-F94E-AEE4-86FF9C01BA17}"/>
              </a:ext>
            </a:extLst>
          </p:cNvPr>
          <p:cNvSpPr txBox="1"/>
          <p:nvPr/>
        </p:nvSpPr>
        <p:spPr>
          <a:xfrm>
            <a:off x="3302000" y="4546600"/>
            <a:ext cx="903288" cy="479425"/>
          </a:xfrm>
          <a:prstGeom prst="rect">
            <a:avLst/>
          </a:prstGeom>
        </p:spPr>
        <p:txBody>
          <a:bodyPr lIns="0" tIns="11206" rIns="0" bIns="0">
            <a:spAutoFit/>
          </a:bodyPr>
          <a:lstStyle/>
          <a:p>
            <a:pPr marL="11206" eaLnBrk="1" hangingPunct="1">
              <a:spcBef>
                <a:spcPts val="88"/>
              </a:spcBef>
              <a:defRPr/>
            </a:pPr>
            <a:r>
              <a:rPr sz="1059" b="1" spc="-53" dirty="0">
                <a:latin typeface="Arial"/>
                <a:cs typeface="Arial"/>
              </a:rPr>
              <a:t>100</a:t>
            </a:r>
            <a:endParaRPr sz="1059">
              <a:latin typeface="Arial"/>
              <a:cs typeface="Arial"/>
            </a:endParaRPr>
          </a:p>
          <a:p>
            <a:pPr marL="35300" eaLnBrk="1" hangingPunct="1">
              <a:spcBef>
                <a:spcPts val="1099"/>
              </a:spcBef>
              <a:defRPr/>
            </a:pPr>
            <a:r>
              <a:rPr sz="1059" b="1" spc="-57" dirty="0">
                <a:latin typeface="Arial"/>
                <a:cs typeface="Arial"/>
              </a:rPr>
              <a:t>Indelible</a:t>
            </a:r>
            <a:r>
              <a:rPr sz="1059" b="1" spc="-84" dirty="0">
                <a:latin typeface="Arial"/>
                <a:cs typeface="Arial"/>
              </a:rPr>
              <a:t> </a:t>
            </a:r>
            <a:r>
              <a:rPr sz="1059" b="1" spc="-71" dirty="0">
                <a:latin typeface="Arial"/>
                <a:cs typeface="Arial"/>
              </a:rPr>
              <a:t>(DNA)</a:t>
            </a:r>
            <a:endParaRPr sz="1059">
              <a:latin typeface="Arial"/>
              <a:cs typeface="Arial"/>
            </a:endParaRPr>
          </a:p>
        </p:txBody>
      </p:sp>
      <p:sp>
        <p:nvSpPr>
          <p:cNvPr id="7" name="object 7">
            <a:extLst>
              <a:ext uri="{FF2B5EF4-FFF2-40B4-BE49-F238E27FC236}">
                <a16:creationId xmlns:a16="http://schemas.microsoft.com/office/drawing/2014/main" id="{AFDA52F2-4118-7F4E-8C10-198F53722EA8}"/>
              </a:ext>
            </a:extLst>
          </p:cNvPr>
          <p:cNvSpPr txBox="1"/>
          <p:nvPr/>
        </p:nvSpPr>
        <p:spPr>
          <a:xfrm>
            <a:off x="5353050" y="4541838"/>
            <a:ext cx="931863" cy="465137"/>
          </a:xfrm>
          <a:prstGeom prst="rect">
            <a:avLst/>
          </a:prstGeom>
        </p:spPr>
        <p:txBody>
          <a:bodyPr lIns="0" tIns="11206" rIns="0" bIns="0">
            <a:spAutoFit/>
          </a:bodyPr>
          <a:lstStyle/>
          <a:p>
            <a:pPr marL="11206" eaLnBrk="1" hangingPunct="1">
              <a:spcBef>
                <a:spcPts val="88"/>
              </a:spcBef>
              <a:defRPr/>
            </a:pPr>
            <a:r>
              <a:rPr sz="1059" b="1" spc="-53" dirty="0">
                <a:latin typeface="Arial"/>
                <a:cs typeface="Arial"/>
              </a:rPr>
              <a:t>100</a:t>
            </a:r>
            <a:endParaRPr sz="1059">
              <a:latin typeface="Arial"/>
              <a:cs typeface="Arial"/>
            </a:endParaRPr>
          </a:p>
          <a:p>
            <a:pPr marL="118789" eaLnBrk="1" hangingPunct="1">
              <a:spcBef>
                <a:spcPts val="1046"/>
              </a:spcBef>
              <a:defRPr/>
            </a:pPr>
            <a:r>
              <a:rPr sz="1059" b="1" spc="-110" dirty="0">
                <a:latin typeface="Arial"/>
                <a:cs typeface="Arial"/>
              </a:rPr>
              <a:t>RNAsim</a:t>
            </a:r>
            <a:r>
              <a:rPr sz="1059" b="1" spc="-106" dirty="0">
                <a:latin typeface="Arial"/>
                <a:cs typeface="Arial"/>
              </a:rPr>
              <a:t> </a:t>
            </a:r>
            <a:r>
              <a:rPr sz="1059" b="1" spc="-84" dirty="0">
                <a:latin typeface="Arial"/>
                <a:cs typeface="Arial"/>
              </a:rPr>
              <a:t>(RNA)</a:t>
            </a:r>
            <a:endParaRPr sz="1059">
              <a:latin typeface="Arial"/>
              <a:cs typeface="Arial"/>
            </a:endParaRPr>
          </a:p>
        </p:txBody>
      </p:sp>
      <p:sp>
        <p:nvSpPr>
          <p:cNvPr id="63495" name="object 8">
            <a:extLst>
              <a:ext uri="{FF2B5EF4-FFF2-40B4-BE49-F238E27FC236}">
                <a16:creationId xmlns:a16="http://schemas.microsoft.com/office/drawing/2014/main" id="{B579853F-D162-054D-AEC6-1B5674EFDD19}"/>
              </a:ext>
            </a:extLst>
          </p:cNvPr>
          <p:cNvSpPr>
            <a:spLocks/>
          </p:cNvSpPr>
          <p:nvPr/>
        </p:nvSpPr>
        <p:spPr bwMode="auto">
          <a:xfrm>
            <a:off x="2817813" y="4338638"/>
            <a:ext cx="4103687" cy="0"/>
          </a:xfrm>
          <a:custGeom>
            <a:avLst/>
            <a:gdLst>
              <a:gd name="T0" fmla="*/ 0 w 4650740"/>
              <a:gd name="T1" fmla="*/ 4650567 w 4650740"/>
            </a:gdLst>
            <a:ahLst/>
            <a:cxnLst>
              <a:cxn ang="0">
                <a:pos x="T0" y="0"/>
              </a:cxn>
              <a:cxn ang="0">
                <a:pos x="T1" y="0"/>
              </a:cxn>
            </a:cxnLst>
            <a:rect l="0" t="0" r="r" b="b"/>
            <a:pathLst>
              <a:path w="4650740">
                <a:moveTo>
                  <a:pt x="0" y="0"/>
                </a:moveTo>
                <a:lnTo>
                  <a:pt x="4650567" y="0"/>
                </a:lnTo>
              </a:path>
            </a:pathLst>
          </a:custGeom>
          <a:noFill/>
          <a:ln w="11211">
            <a:solidFill>
              <a:srgbClr val="D9D9D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496" name="object 9">
            <a:extLst>
              <a:ext uri="{FF2B5EF4-FFF2-40B4-BE49-F238E27FC236}">
                <a16:creationId xmlns:a16="http://schemas.microsoft.com/office/drawing/2014/main" id="{CC2A1EDB-A016-454D-8C5E-91C659822782}"/>
              </a:ext>
            </a:extLst>
          </p:cNvPr>
          <p:cNvSpPr>
            <a:spLocks/>
          </p:cNvSpPr>
          <p:nvPr/>
        </p:nvSpPr>
        <p:spPr bwMode="auto">
          <a:xfrm>
            <a:off x="6726238" y="4011613"/>
            <a:ext cx="195262" cy="0"/>
          </a:xfrm>
          <a:custGeom>
            <a:avLst/>
            <a:gdLst>
              <a:gd name="T0" fmla="*/ 0 w 222250"/>
              <a:gd name="T1" fmla="*/ 222012 w 222250"/>
            </a:gdLst>
            <a:ahLst/>
            <a:cxnLst>
              <a:cxn ang="0">
                <a:pos x="T0" y="0"/>
              </a:cxn>
              <a:cxn ang="0">
                <a:pos x="T1" y="0"/>
              </a:cxn>
            </a:cxnLst>
            <a:rect l="0" t="0" r="r" b="b"/>
            <a:pathLst>
              <a:path w="222250">
                <a:moveTo>
                  <a:pt x="0" y="0"/>
                </a:moveTo>
                <a:lnTo>
                  <a:pt x="222012" y="0"/>
                </a:lnTo>
              </a:path>
            </a:pathLst>
          </a:custGeom>
          <a:noFill/>
          <a:ln w="11211">
            <a:solidFill>
              <a:srgbClr val="D9D9D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497" name="object 10">
            <a:extLst>
              <a:ext uri="{FF2B5EF4-FFF2-40B4-BE49-F238E27FC236}">
                <a16:creationId xmlns:a16="http://schemas.microsoft.com/office/drawing/2014/main" id="{68A07438-4A3E-8947-8195-58809EF08309}"/>
              </a:ext>
            </a:extLst>
          </p:cNvPr>
          <p:cNvSpPr>
            <a:spLocks/>
          </p:cNvSpPr>
          <p:nvPr/>
        </p:nvSpPr>
        <p:spPr bwMode="auto">
          <a:xfrm>
            <a:off x="5699125" y="4011613"/>
            <a:ext cx="846138" cy="0"/>
          </a:xfrm>
          <a:custGeom>
            <a:avLst/>
            <a:gdLst>
              <a:gd name="T0" fmla="*/ 0 w 958215"/>
              <a:gd name="T1" fmla="*/ 958157 w 958215"/>
            </a:gdLst>
            <a:ahLst/>
            <a:cxnLst>
              <a:cxn ang="0">
                <a:pos x="T0" y="0"/>
              </a:cxn>
              <a:cxn ang="0">
                <a:pos x="T1" y="0"/>
              </a:cxn>
            </a:cxnLst>
            <a:rect l="0" t="0" r="r" b="b"/>
            <a:pathLst>
              <a:path w="958215">
                <a:moveTo>
                  <a:pt x="0" y="0"/>
                </a:moveTo>
                <a:lnTo>
                  <a:pt x="958157" y="0"/>
                </a:lnTo>
              </a:path>
            </a:pathLst>
          </a:custGeom>
          <a:noFill/>
          <a:ln w="11211">
            <a:solidFill>
              <a:srgbClr val="D9D9D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498" name="object 11">
            <a:extLst>
              <a:ext uri="{FF2B5EF4-FFF2-40B4-BE49-F238E27FC236}">
                <a16:creationId xmlns:a16="http://schemas.microsoft.com/office/drawing/2014/main" id="{5E511061-2A9E-D743-B170-BAFE9A489060}"/>
              </a:ext>
            </a:extLst>
          </p:cNvPr>
          <p:cNvSpPr>
            <a:spLocks/>
          </p:cNvSpPr>
          <p:nvPr/>
        </p:nvSpPr>
        <p:spPr bwMode="auto">
          <a:xfrm>
            <a:off x="5470525" y="4011613"/>
            <a:ext cx="50800" cy="0"/>
          </a:xfrm>
          <a:custGeom>
            <a:avLst/>
            <a:gdLst>
              <a:gd name="T0" fmla="*/ 0 w 56514"/>
              <a:gd name="T1" fmla="*/ 56476 w 56514"/>
            </a:gdLst>
            <a:ahLst/>
            <a:cxnLst>
              <a:cxn ang="0">
                <a:pos x="T0" y="0"/>
              </a:cxn>
              <a:cxn ang="0">
                <a:pos x="T1" y="0"/>
              </a:cxn>
            </a:cxnLst>
            <a:rect l="0" t="0" r="r" b="b"/>
            <a:pathLst>
              <a:path w="56514">
                <a:moveTo>
                  <a:pt x="0" y="0"/>
                </a:moveTo>
                <a:lnTo>
                  <a:pt x="56476" y="0"/>
                </a:lnTo>
              </a:path>
            </a:pathLst>
          </a:custGeom>
          <a:noFill/>
          <a:ln w="11211">
            <a:solidFill>
              <a:srgbClr val="D9D9D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499" name="object 12">
            <a:extLst>
              <a:ext uri="{FF2B5EF4-FFF2-40B4-BE49-F238E27FC236}">
                <a16:creationId xmlns:a16="http://schemas.microsoft.com/office/drawing/2014/main" id="{39AA1807-070A-2340-9328-B1D66062766C}"/>
              </a:ext>
            </a:extLst>
          </p:cNvPr>
          <p:cNvSpPr>
            <a:spLocks/>
          </p:cNvSpPr>
          <p:nvPr/>
        </p:nvSpPr>
        <p:spPr bwMode="auto">
          <a:xfrm>
            <a:off x="5245100" y="4011613"/>
            <a:ext cx="47625" cy="0"/>
          </a:xfrm>
          <a:custGeom>
            <a:avLst/>
            <a:gdLst>
              <a:gd name="T0" fmla="*/ 0 w 54610"/>
              <a:gd name="T1" fmla="*/ 54528 w 54610"/>
            </a:gdLst>
            <a:ahLst/>
            <a:cxnLst>
              <a:cxn ang="0">
                <a:pos x="T0" y="0"/>
              </a:cxn>
              <a:cxn ang="0">
                <a:pos x="T1" y="0"/>
              </a:cxn>
            </a:cxnLst>
            <a:rect l="0" t="0" r="r" b="b"/>
            <a:pathLst>
              <a:path w="54610">
                <a:moveTo>
                  <a:pt x="0" y="0"/>
                </a:moveTo>
                <a:lnTo>
                  <a:pt x="54528" y="0"/>
                </a:lnTo>
              </a:path>
            </a:pathLst>
          </a:custGeom>
          <a:noFill/>
          <a:ln w="11211">
            <a:solidFill>
              <a:srgbClr val="D9D9D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500" name="object 13">
            <a:extLst>
              <a:ext uri="{FF2B5EF4-FFF2-40B4-BE49-F238E27FC236}">
                <a16:creationId xmlns:a16="http://schemas.microsoft.com/office/drawing/2014/main" id="{F9E708F5-A5B5-A548-A859-F01CBE4C2772}"/>
              </a:ext>
            </a:extLst>
          </p:cNvPr>
          <p:cNvSpPr>
            <a:spLocks/>
          </p:cNvSpPr>
          <p:nvPr/>
        </p:nvSpPr>
        <p:spPr bwMode="auto">
          <a:xfrm>
            <a:off x="4673600" y="4011613"/>
            <a:ext cx="392113" cy="0"/>
          </a:xfrm>
          <a:custGeom>
            <a:avLst/>
            <a:gdLst>
              <a:gd name="T0" fmla="*/ 0 w 444500"/>
              <a:gd name="T1" fmla="*/ 444023 w 444500"/>
            </a:gdLst>
            <a:ahLst/>
            <a:cxnLst>
              <a:cxn ang="0">
                <a:pos x="T0" y="0"/>
              </a:cxn>
              <a:cxn ang="0">
                <a:pos x="T1" y="0"/>
              </a:cxn>
            </a:cxnLst>
            <a:rect l="0" t="0" r="r" b="b"/>
            <a:pathLst>
              <a:path w="444500">
                <a:moveTo>
                  <a:pt x="0" y="0"/>
                </a:moveTo>
                <a:lnTo>
                  <a:pt x="444023" y="0"/>
                </a:lnTo>
              </a:path>
            </a:pathLst>
          </a:custGeom>
          <a:noFill/>
          <a:ln w="11211">
            <a:solidFill>
              <a:srgbClr val="D9D9D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501" name="object 14">
            <a:extLst>
              <a:ext uri="{FF2B5EF4-FFF2-40B4-BE49-F238E27FC236}">
                <a16:creationId xmlns:a16="http://schemas.microsoft.com/office/drawing/2014/main" id="{0B7A038F-BAAF-FA4A-8684-7644C4F9F4CE}"/>
              </a:ext>
            </a:extLst>
          </p:cNvPr>
          <p:cNvSpPr>
            <a:spLocks/>
          </p:cNvSpPr>
          <p:nvPr/>
        </p:nvSpPr>
        <p:spPr bwMode="auto">
          <a:xfrm>
            <a:off x="3648075" y="4011613"/>
            <a:ext cx="847725" cy="0"/>
          </a:xfrm>
          <a:custGeom>
            <a:avLst/>
            <a:gdLst>
              <a:gd name="T0" fmla="*/ 0 w 960120"/>
              <a:gd name="T1" fmla="*/ 960104 w 960120"/>
            </a:gdLst>
            <a:ahLst/>
            <a:cxnLst>
              <a:cxn ang="0">
                <a:pos x="T0" y="0"/>
              </a:cxn>
              <a:cxn ang="0">
                <a:pos x="T1" y="0"/>
              </a:cxn>
            </a:cxnLst>
            <a:rect l="0" t="0" r="r" b="b"/>
            <a:pathLst>
              <a:path w="960120">
                <a:moveTo>
                  <a:pt x="0" y="0"/>
                </a:moveTo>
                <a:lnTo>
                  <a:pt x="960104" y="0"/>
                </a:lnTo>
              </a:path>
            </a:pathLst>
          </a:custGeom>
          <a:noFill/>
          <a:ln w="11211">
            <a:solidFill>
              <a:srgbClr val="D9D9D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502" name="object 15">
            <a:extLst>
              <a:ext uri="{FF2B5EF4-FFF2-40B4-BE49-F238E27FC236}">
                <a16:creationId xmlns:a16="http://schemas.microsoft.com/office/drawing/2014/main" id="{D7F892E4-E9F8-6E41-9703-26C2CF974263}"/>
              </a:ext>
            </a:extLst>
          </p:cNvPr>
          <p:cNvSpPr>
            <a:spLocks/>
          </p:cNvSpPr>
          <p:nvPr/>
        </p:nvSpPr>
        <p:spPr bwMode="auto">
          <a:xfrm>
            <a:off x="3421063" y="4011613"/>
            <a:ext cx="47625" cy="0"/>
          </a:xfrm>
          <a:custGeom>
            <a:avLst/>
            <a:gdLst>
              <a:gd name="T0" fmla="*/ 0 w 54610"/>
              <a:gd name="T1" fmla="*/ 54528 w 54610"/>
            </a:gdLst>
            <a:ahLst/>
            <a:cxnLst>
              <a:cxn ang="0">
                <a:pos x="T0" y="0"/>
              </a:cxn>
              <a:cxn ang="0">
                <a:pos x="T1" y="0"/>
              </a:cxn>
            </a:cxnLst>
            <a:rect l="0" t="0" r="r" b="b"/>
            <a:pathLst>
              <a:path w="54610">
                <a:moveTo>
                  <a:pt x="0" y="0"/>
                </a:moveTo>
                <a:lnTo>
                  <a:pt x="54528" y="0"/>
                </a:lnTo>
              </a:path>
            </a:pathLst>
          </a:custGeom>
          <a:noFill/>
          <a:ln w="11211">
            <a:solidFill>
              <a:srgbClr val="D9D9D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503" name="object 16">
            <a:extLst>
              <a:ext uri="{FF2B5EF4-FFF2-40B4-BE49-F238E27FC236}">
                <a16:creationId xmlns:a16="http://schemas.microsoft.com/office/drawing/2014/main" id="{563406FC-6F87-2C41-84F9-AF168C677A5D}"/>
              </a:ext>
            </a:extLst>
          </p:cNvPr>
          <p:cNvSpPr>
            <a:spLocks/>
          </p:cNvSpPr>
          <p:nvPr/>
        </p:nvSpPr>
        <p:spPr bwMode="auto">
          <a:xfrm>
            <a:off x="2817813" y="4011613"/>
            <a:ext cx="425450" cy="0"/>
          </a:xfrm>
          <a:custGeom>
            <a:avLst/>
            <a:gdLst>
              <a:gd name="T0" fmla="*/ 0 w 481329"/>
              <a:gd name="T1" fmla="*/ 481025 w 481329"/>
            </a:gdLst>
            <a:ahLst/>
            <a:cxnLst>
              <a:cxn ang="0">
                <a:pos x="T0" y="0"/>
              </a:cxn>
              <a:cxn ang="0">
                <a:pos x="T1" y="0"/>
              </a:cxn>
            </a:cxnLst>
            <a:rect l="0" t="0" r="r" b="b"/>
            <a:pathLst>
              <a:path w="481329">
                <a:moveTo>
                  <a:pt x="0" y="0"/>
                </a:moveTo>
                <a:lnTo>
                  <a:pt x="481025" y="0"/>
                </a:lnTo>
              </a:path>
            </a:pathLst>
          </a:custGeom>
          <a:noFill/>
          <a:ln w="11211">
            <a:solidFill>
              <a:srgbClr val="D9D9D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504" name="object 17">
            <a:extLst>
              <a:ext uri="{FF2B5EF4-FFF2-40B4-BE49-F238E27FC236}">
                <a16:creationId xmlns:a16="http://schemas.microsoft.com/office/drawing/2014/main" id="{1AF2B9C1-40D4-5B41-917E-877680EF76A9}"/>
              </a:ext>
            </a:extLst>
          </p:cNvPr>
          <p:cNvSpPr>
            <a:spLocks/>
          </p:cNvSpPr>
          <p:nvPr/>
        </p:nvSpPr>
        <p:spPr bwMode="auto">
          <a:xfrm>
            <a:off x="5699125" y="3683000"/>
            <a:ext cx="1222375" cy="0"/>
          </a:xfrm>
          <a:custGeom>
            <a:avLst/>
            <a:gdLst>
              <a:gd name="T0" fmla="*/ 0 w 1384934"/>
              <a:gd name="T1" fmla="*/ 1384654 w 1384934"/>
            </a:gdLst>
            <a:ahLst/>
            <a:cxnLst>
              <a:cxn ang="0">
                <a:pos x="T0" y="0"/>
              </a:cxn>
              <a:cxn ang="0">
                <a:pos x="T1" y="0"/>
              </a:cxn>
            </a:cxnLst>
            <a:rect l="0" t="0" r="r" b="b"/>
            <a:pathLst>
              <a:path w="1384934">
                <a:moveTo>
                  <a:pt x="0" y="0"/>
                </a:moveTo>
                <a:lnTo>
                  <a:pt x="1384654" y="0"/>
                </a:lnTo>
              </a:path>
            </a:pathLst>
          </a:custGeom>
          <a:noFill/>
          <a:ln w="11211">
            <a:solidFill>
              <a:srgbClr val="D9D9D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505" name="object 18">
            <a:extLst>
              <a:ext uri="{FF2B5EF4-FFF2-40B4-BE49-F238E27FC236}">
                <a16:creationId xmlns:a16="http://schemas.microsoft.com/office/drawing/2014/main" id="{AFC8537A-FBEB-864D-A9B9-3DCDC0A258DB}"/>
              </a:ext>
            </a:extLst>
          </p:cNvPr>
          <p:cNvSpPr>
            <a:spLocks/>
          </p:cNvSpPr>
          <p:nvPr/>
        </p:nvSpPr>
        <p:spPr bwMode="auto">
          <a:xfrm>
            <a:off x="4673600" y="3683000"/>
            <a:ext cx="847725" cy="0"/>
          </a:xfrm>
          <a:custGeom>
            <a:avLst/>
            <a:gdLst>
              <a:gd name="T0" fmla="*/ 0 w 960120"/>
              <a:gd name="T1" fmla="*/ 960104 w 960120"/>
            </a:gdLst>
            <a:ahLst/>
            <a:cxnLst>
              <a:cxn ang="0">
                <a:pos x="T0" y="0"/>
              </a:cxn>
              <a:cxn ang="0">
                <a:pos x="T1" y="0"/>
              </a:cxn>
            </a:cxnLst>
            <a:rect l="0" t="0" r="r" b="b"/>
            <a:pathLst>
              <a:path w="960120">
                <a:moveTo>
                  <a:pt x="0" y="0"/>
                </a:moveTo>
                <a:lnTo>
                  <a:pt x="960104" y="0"/>
                </a:lnTo>
              </a:path>
            </a:pathLst>
          </a:custGeom>
          <a:noFill/>
          <a:ln w="11211">
            <a:solidFill>
              <a:srgbClr val="D9D9D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506" name="object 19">
            <a:extLst>
              <a:ext uri="{FF2B5EF4-FFF2-40B4-BE49-F238E27FC236}">
                <a16:creationId xmlns:a16="http://schemas.microsoft.com/office/drawing/2014/main" id="{70B2AC10-8B52-7042-B389-828CC784E6D2}"/>
              </a:ext>
            </a:extLst>
          </p:cNvPr>
          <p:cNvSpPr>
            <a:spLocks/>
          </p:cNvSpPr>
          <p:nvPr/>
        </p:nvSpPr>
        <p:spPr bwMode="auto">
          <a:xfrm>
            <a:off x="3648075" y="3683000"/>
            <a:ext cx="847725" cy="0"/>
          </a:xfrm>
          <a:custGeom>
            <a:avLst/>
            <a:gdLst>
              <a:gd name="T0" fmla="*/ 0 w 960120"/>
              <a:gd name="T1" fmla="*/ 960104 w 960120"/>
            </a:gdLst>
            <a:ahLst/>
            <a:cxnLst>
              <a:cxn ang="0">
                <a:pos x="T0" y="0"/>
              </a:cxn>
              <a:cxn ang="0">
                <a:pos x="T1" y="0"/>
              </a:cxn>
            </a:cxnLst>
            <a:rect l="0" t="0" r="r" b="b"/>
            <a:pathLst>
              <a:path w="960120">
                <a:moveTo>
                  <a:pt x="0" y="0"/>
                </a:moveTo>
                <a:lnTo>
                  <a:pt x="960104" y="0"/>
                </a:lnTo>
              </a:path>
            </a:pathLst>
          </a:custGeom>
          <a:noFill/>
          <a:ln w="11211">
            <a:solidFill>
              <a:srgbClr val="D9D9D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507" name="object 20">
            <a:extLst>
              <a:ext uri="{FF2B5EF4-FFF2-40B4-BE49-F238E27FC236}">
                <a16:creationId xmlns:a16="http://schemas.microsoft.com/office/drawing/2014/main" id="{659E5FFA-BFD9-4144-9BCE-75CB6AB3534F}"/>
              </a:ext>
            </a:extLst>
          </p:cNvPr>
          <p:cNvSpPr>
            <a:spLocks/>
          </p:cNvSpPr>
          <p:nvPr/>
        </p:nvSpPr>
        <p:spPr bwMode="auto">
          <a:xfrm>
            <a:off x="2817813" y="3683000"/>
            <a:ext cx="652462" cy="0"/>
          </a:xfrm>
          <a:custGeom>
            <a:avLst/>
            <a:gdLst>
              <a:gd name="T0" fmla="*/ 0 w 738504"/>
              <a:gd name="T1" fmla="*/ 738092 w 738504"/>
            </a:gdLst>
            <a:ahLst/>
            <a:cxnLst>
              <a:cxn ang="0">
                <a:pos x="T0" y="0"/>
              </a:cxn>
              <a:cxn ang="0">
                <a:pos x="T1" y="0"/>
              </a:cxn>
            </a:cxnLst>
            <a:rect l="0" t="0" r="r" b="b"/>
            <a:pathLst>
              <a:path w="738504">
                <a:moveTo>
                  <a:pt x="0" y="0"/>
                </a:moveTo>
                <a:lnTo>
                  <a:pt x="738092" y="0"/>
                </a:lnTo>
              </a:path>
            </a:pathLst>
          </a:custGeom>
          <a:noFill/>
          <a:ln w="11211">
            <a:solidFill>
              <a:srgbClr val="D9D9D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508" name="object 21">
            <a:extLst>
              <a:ext uri="{FF2B5EF4-FFF2-40B4-BE49-F238E27FC236}">
                <a16:creationId xmlns:a16="http://schemas.microsoft.com/office/drawing/2014/main" id="{1E9C1C97-1067-2F46-BA20-3834A737BB36}"/>
              </a:ext>
            </a:extLst>
          </p:cNvPr>
          <p:cNvSpPr>
            <a:spLocks/>
          </p:cNvSpPr>
          <p:nvPr/>
        </p:nvSpPr>
        <p:spPr bwMode="auto">
          <a:xfrm>
            <a:off x="3648075" y="3355975"/>
            <a:ext cx="3273425" cy="0"/>
          </a:xfrm>
          <a:custGeom>
            <a:avLst/>
            <a:gdLst>
              <a:gd name="T0" fmla="*/ 0 w 3710304"/>
              <a:gd name="T1" fmla="*/ 3709937 w 3710304"/>
            </a:gdLst>
            <a:ahLst/>
            <a:cxnLst>
              <a:cxn ang="0">
                <a:pos x="T0" y="0"/>
              </a:cxn>
              <a:cxn ang="0">
                <a:pos x="T1" y="0"/>
              </a:cxn>
            </a:cxnLst>
            <a:rect l="0" t="0" r="r" b="b"/>
            <a:pathLst>
              <a:path w="3710304">
                <a:moveTo>
                  <a:pt x="0" y="0"/>
                </a:moveTo>
                <a:lnTo>
                  <a:pt x="3709937" y="0"/>
                </a:lnTo>
              </a:path>
            </a:pathLst>
          </a:custGeom>
          <a:noFill/>
          <a:ln w="11211">
            <a:solidFill>
              <a:srgbClr val="D9D9D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509" name="object 22">
            <a:extLst>
              <a:ext uri="{FF2B5EF4-FFF2-40B4-BE49-F238E27FC236}">
                <a16:creationId xmlns:a16="http://schemas.microsoft.com/office/drawing/2014/main" id="{71E5AFCF-9B1C-7A47-A941-7DBEBD492075}"/>
              </a:ext>
            </a:extLst>
          </p:cNvPr>
          <p:cNvSpPr>
            <a:spLocks/>
          </p:cNvSpPr>
          <p:nvPr/>
        </p:nvSpPr>
        <p:spPr bwMode="auto">
          <a:xfrm>
            <a:off x="2817813" y="3355975"/>
            <a:ext cx="652462" cy="0"/>
          </a:xfrm>
          <a:custGeom>
            <a:avLst/>
            <a:gdLst>
              <a:gd name="T0" fmla="*/ 0 w 738504"/>
              <a:gd name="T1" fmla="*/ 738092 w 738504"/>
            </a:gdLst>
            <a:ahLst/>
            <a:cxnLst>
              <a:cxn ang="0">
                <a:pos x="T0" y="0"/>
              </a:cxn>
              <a:cxn ang="0">
                <a:pos x="T1" y="0"/>
              </a:cxn>
            </a:cxnLst>
            <a:rect l="0" t="0" r="r" b="b"/>
            <a:pathLst>
              <a:path w="738504">
                <a:moveTo>
                  <a:pt x="0" y="0"/>
                </a:moveTo>
                <a:lnTo>
                  <a:pt x="738092" y="0"/>
                </a:lnTo>
              </a:path>
            </a:pathLst>
          </a:custGeom>
          <a:noFill/>
          <a:ln w="11211">
            <a:solidFill>
              <a:srgbClr val="D9D9D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510" name="object 23">
            <a:extLst>
              <a:ext uri="{FF2B5EF4-FFF2-40B4-BE49-F238E27FC236}">
                <a16:creationId xmlns:a16="http://schemas.microsoft.com/office/drawing/2014/main" id="{66BD99DE-FF86-7D40-9022-E587D6A3F761}"/>
              </a:ext>
            </a:extLst>
          </p:cNvPr>
          <p:cNvSpPr>
            <a:spLocks/>
          </p:cNvSpPr>
          <p:nvPr/>
        </p:nvSpPr>
        <p:spPr bwMode="auto">
          <a:xfrm>
            <a:off x="2817813" y="3028950"/>
            <a:ext cx="4103687" cy="0"/>
          </a:xfrm>
          <a:custGeom>
            <a:avLst/>
            <a:gdLst>
              <a:gd name="T0" fmla="*/ 0 w 4650740"/>
              <a:gd name="T1" fmla="*/ 4650567 w 4650740"/>
            </a:gdLst>
            <a:ahLst/>
            <a:cxnLst>
              <a:cxn ang="0">
                <a:pos x="T0" y="0"/>
              </a:cxn>
              <a:cxn ang="0">
                <a:pos x="T1" y="0"/>
              </a:cxn>
            </a:cxnLst>
            <a:rect l="0" t="0" r="r" b="b"/>
            <a:pathLst>
              <a:path w="4650740">
                <a:moveTo>
                  <a:pt x="0" y="0"/>
                </a:moveTo>
                <a:lnTo>
                  <a:pt x="4650567" y="0"/>
                </a:lnTo>
              </a:path>
            </a:pathLst>
          </a:custGeom>
          <a:noFill/>
          <a:ln w="11211">
            <a:solidFill>
              <a:srgbClr val="D9D9D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511" name="object 24">
            <a:extLst>
              <a:ext uri="{FF2B5EF4-FFF2-40B4-BE49-F238E27FC236}">
                <a16:creationId xmlns:a16="http://schemas.microsoft.com/office/drawing/2014/main" id="{A9663424-4FAF-2143-940F-AC0D71830F2E}"/>
              </a:ext>
            </a:extLst>
          </p:cNvPr>
          <p:cNvSpPr>
            <a:spLocks/>
          </p:cNvSpPr>
          <p:nvPr/>
        </p:nvSpPr>
        <p:spPr bwMode="auto">
          <a:xfrm>
            <a:off x="3014663" y="4113213"/>
            <a:ext cx="180975" cy="227012"/>
          </a:xfrm>
          <a:custGeom>
            <a:avLst/>
            <a:gdLst>
              <a:gd name="T0" fmla="*/ 204485 w 205104"/>
              <a:gd name="T1" fmla="*/ 0 h 256539"/>
              <a:gd name="T2" fmla="*/ 0 w 205104"/>
              <a:gd name="T3" fmla="*/ 0 h 256539"/>
              <a:gd name="T4" fmla="*/ 0 w 205104"/>
              <a:gd name="T5" fmla="*/ 256005 h 256539"/>
              <a:gd name="T6" fmla="*/ 204485 w 205104"/>
              <a:gd name="T7" fmla="*/ 256005 h 256539"/>
              <a:gd name="T8" fmla="*/ 204485 w 205104"/>
              <a:gd name="T9" fmla="*/ 0 h 256539"/>
            </a:gdLst>
            <a:ahLst/>
            <a:cxnLst>
              <a:cxn ang="0">
                <a:pos x="T0" y="T1"/>
              </a:cxn>
              <a:cxn ang="0">
                <a:pos x="T2" y="T3"/>
              </a:cxn>
              <a:cxn ang="0">
                <a:pos x="T4" y="T5"/>
              </a:cxn>
              <a:cxn ang="0">
                <a:pos x="T6" y="T7"/>
              </a:cxn>
              <a:cxn ang="0">
                <a:pos x="T8" y="T9"/>
              </a:cxn>
            </a:cxnLst>
            <a:rect l="0" t="0" r="r" b="b"/>
            <a:pathLst>
              <a:path w="205104" h="256539">
                <a:moveTo>
                  <a:pt x="204485" y="0"/>
                </a:moveTo>
                <a:lnTo>
                  <a:pt x="0" y="0"/>
                </a:lnTo>
                <a:lnTo>
                  <a:pt x="0" y="256005"/>
                </a:lnTo>
                <a:lnTo>
                  <a:pt x="204485" y="256005"/>
                </a:lnTo>
                <a:lnTo>
                  <a:pt x="204485"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3512" name="object 25">
            <a:extLst>
              <a:ext uri="{FF2B5EF4-FFF2-40B4-BE49-F238E27FC236}">
                <a16:creationId xmlns:a16="http://schemas.microsoft.com/office/drawing/2014/main" id="{6128C807-A885-7B47-8F30-038EB84E14C1}"/>
              </a:ext>
            </a:extLst>
          </p:cNvPr>
          <p:cNvSpPr>
            <a:spLocks/>
          </p:cNvSpPr>
          <p:nvPr/>
        </p:nvSpPr>
        <p:spPr bwMode="auto">
          <a:xfrm>
            <a:off x="4040188" y="4335463"/>
            <a:ext cx="177800" cy="0"/>
          </a:xfrm>
          <a:custGeom>
            <a:avLst/>
            <a:gdLst>
              <a:gd name="T0" fmla="*/ 0 w 202564"/>
              <a:gd name="T1" fmla="*/ 202538 w 202564"/>
            </a:gdLst>
            <a:ahLst/>
            <a:cxnLst>
              <a:cxn ang="0">
                <a:pos x="T0" y="0"/>
              </a:cxn>
              <a:cxn ang="0">
                <a:pos x="T1" y="0"/>
              </a:cxn>
            </a:cxnLst>
            <a:rect l="0" t="0" r="r" b="b"/>
            <a:pathLst>
              <a:path w="202564">
                <a:moveTo>
                  <a:pt x="0" y="0"/>
                </a:moveTo>
                <a:lnTo>
                  <a:pt x="202538" y="0"/>
                </a:lnTo>
              </a:path>
            </a:pathLst>
          </a:custGeom>
          <a:noFill/>
          <a:ln w="9343">
            <a:solidFill>
              <a:srgbClr val="4F81B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513" name="object 26">
            <a:extLst>
              <a:ext uri="{FF2B5EF4-FFF2-40B4-BE49-F238E27FC236}">
                <a16:creationId xmlns:a16="http://schemas.microsoft.com/office/drawing/2014/main" id="{9BF48D09-B886-4348-9CE1-E7892AE47FBE}"/>
              </a:ext>
            </a:extLst>
          </p:cNvPr>
          <p:cNvSpPr>
            <a:spLocks/>
          </p:cNvSpPr>
          <p:nvPr/>
        </p:nvSpPr>
        <p:spPr bwMode="auto">
          <a:xfrm>
            <a:off x="5065713" y="3835400"/>
            <a:ext cx="179387" cy="503238"/>
          </a:xfrm>
          <a:custGeom>
            <a:avLst/>
            <a:gdLst>
              <a:gd name="T0" fmla="*/ 202538 w 202564"/>
              <a:gd name="T1" fmla="*/ 0 h 570229"/>
              <a:gd name="T2" fmla="*/ 0 w 202564"/>
              <a:gd name="T3" fmla="*/ 0 h 570229"/>
              <a:gd name="T4" fmla="*/ 0 w 202564"/>
              <a:gd name="T5" fmla="*/ 569939 h 570229"/>
              <a:gd name="T6" fmla="*/ 202538 w 202564"/>
              <a:gd name="T7" fmla="*/ 569939 h 570229"/>
              <a:gd name="T8" fmla="*/ 202538 w 202564"/>
              <a:gd name="T9" fmla="*/ 0 h 570229"/>
            </a:gdLst>
            <a:ahLst/>
            <a:cxnLst>
              <a:cxn ang="0">
                <a:pos x="T0" y="T1"/>
              </a:cxn>
              <a:cxn ang="0">
                <a:pos x="T2" y="T3"/>
              </a:cxn>
              <a:cxn ang="0">
                <a:pos x="T4" y="T5"/>
              </a:cxn>
              <a:cxn ang="0">
                <a:pos x="T6" y="T7"/>
              </a:cxn>
              <a:cxn ang="0">
                <a:pos x="T8" y="T9"/>
              </a:cxn>
            </a:cxnLst>
            <a:rect l="0" t="0" r="r" b="b"/>
            <a:pathLst>
              <a:path w="202564" h="570229">
                <a:moveTo>
                  <a:pt x="202538" y="0"/>
                </a:moveTo>
                <a:lnTo>
                  <a:pt x="0" y="0"/>
                </a:lnTo>
                <a:lnTo>
                  <a:pt x="0" y="569939"/>
                </a:lnTo>
                <a:lnTo>
                  <a:pt x="202538" y="569939"/>
                </a:lnTo>
                <a:lnTo>
                  <a:pt x="202538"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3514" name="object 27">
            <a:extLst>
              <a:ext uri="{FF2B5EF4-FFF2-40B4-BE49-F238E27FC236}">
                <a16:creationId xmlns:a16="http://schemas.microsoft.com/office/drawing/2014/main" id="{EFAFA7D3-6D46-BD45-B196-D6F7A7048CDF}"/>
              </a:ext>
            </a:extLst>
          </p:cNvPr>
          <p:cNvSpPr>
            <a:spLocks/>
          </p:cNvSpPr>
          <p:nvPr/>
        </p:nvSpPr>
        <p:spPr bwMode="auto">
          <a:xfrm>
            <a:off x="6091238" y="4014788"/>
            <a:ext cx="179387" cy="323850"/>
          </a:xfrm>
          <a:custGeom>
            <a:avLst/>
            <a:gdLst>
              <a:gd name="T0" fmla="*/ 202538 w 202565"/>
              <a:gd name="T1" fmla="*/ 0 h 368300"/>
              <a:gd name="T2" fmla="*/ 0 w 202565"/>
              <a:gd name="T3" fmla="*/ 0 h 368300"/>
              <a:gd name="T4" fmla="*/ 0 w 202565"/>
              <a:gd name="T5" fmla="*/ 368124 h 368300"/>
              <a:gd name="T6" fmla="*/ 202538 w 202565"/>
              <a:gd name="T7" fmla="*/ 368124 h 368300"/>
              <a:gd name="T8" fmla="*/ 202538 w 202565"/>
              <a:gd name="T9" fmla="*/ 0 h 368300"/>
            </a:gdLst>
            <a:ahLst/>
            <a:cxnLst>
              <a:cxn ang="0">
                <a:pos x="T0" y="T1"/>
              </a:cxn>
              <a:cxn ang="0">
                <a:pos x="T2" y="T3"/>
              </a:cxn>
              <a:cxn ang="0">
                <a:pos x="T4" y="T5"/>
              </a:cxn>
              <a:cxn ang="0">
                <a:pos x="T6" y="T7"/>
              </a:cxn>
              <a:cxn ang="0">
                <a:pos x="T8" y="T9"/>
              </a:cxn>
            </a:cxnLst>
            <a:rect l="0" t="0" r="r" b="b"/>
            <a:pathLst>
              <a:path w="202565" h="368300">
                <a:moveTo>
                  <a:pt x="202538" y="0"/>
                </a:moveTo>
                <a:lnTo>
                  <a:pt x="0" y="0"/>
                </a:lnTo>
                <a:lnTo>
                  <a:pt x="0" y="368124"/>
                </a:lnTo>
                <a:lnTo>
                  <a:pt x="202538" y="368124"/>
                </a:lnTo>
                <a:lnTo>
                  <a:pt x="202538"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3515" name="object 28">
            <a:extLst>
              <a:ext uri="{FF2B5EF4-FFF2-40B4-BE49-F238E27FC236}">
                <a16:creationId xmlns:a16="http://schemas.microsoft.com/office/drawing/2014/main" id="{509ED77F-738A-2A4A-AB32-1D26FD32E697}"/>
              </a:ext>
            </a:extLst>
          </p:cNvPr>
          <p:cNvSpPr>
            <a:spLocks/>
          </p:cNvSpPr>
          <p:nvPr/>
        </p:nvSpPr>
        <p:spPr bwMode="auto">
          <a:xfrm>
            <a:off x="3241675" y="3752850"/>
            <a:ext cx="179388" cy="585788"/>
          </a:xfrm>
          <a:custGeom>
            <a:avLst/>
            <a:gdLst>
              <a:gd name="T0" fmla="*/ 202538 w 202564"/>
              <a:gd name="T1" fmla="*/ 0 h 665479"/>
              <a:gd name="T2" fmla="*/ 0 w 202564"/>
              <a:gd name="T3" fmla="*/ 0 h 665479"/>
              <a:gd name="T4" fmla="*/ 0 w 202564"/>
              <a:gd name="T5" fmla="*/ 665241 h 665479"/>
              <a:gd name="T6" fmla="*/ 202538 w 202564"/>
              <a:gd name="T7" fmla="*/ 665241 h 665479"/>
              <a:gd name="T8" fmla="*/ 202538 w 202564"/>
              <a:gd name="T9" fmla="*/ 0 h 665479"/>
            </a:gdLst>
            <a:ahLst/>
            <a:cxnLst>
              <a:cxn ang="0">
                <a:pos x="T0" y="T1"/>
              </a:cxn>
              <a:cxn ang="0">
                <a:pos x="T2" y="T3"/>
              </a:cxn>
              <a:cxn ang="0">
                <a:pos x="T4" y="T5"/>
              </a:cxn>
              <a:cxn ang="0">
                <a:pos x="T6" y="T7"/>
              </a:cxn>
              <a:cxn ang="0">
                <a:pos x="T8" y="T9"/>
              </a:cxn>
            </a:cxnLst>
            <a:rect l="0" t="0" r="r" b="b"/>
            <a:pathLst>
              <a:path w="202564" h="665479">
                <a:moveTo>
                  <a:pt x="202538" y="0"/>
                </a:moveTo>
                <a:lnTo>
                  <a:pt x="0" y="0"/>
                </a:lnTo>
                <a:lnTo>
                  <a:pt x="0" y="665241"/>
                </a:lnTo>
                <a:lnTo>
                  <a:pt x="202538" y="665241"/>
                </a:lnTo>
                <a:lnTo>
                  <a:pt x="202538" y="0"/>
                </a:lnTo>
                <a:close/>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3516" name="object 29">
            <a:extLst>
              <a:ext uri="{FF2B5EF4-FFF2-40B4-BE49-F238E27FC236}">
                <a16:creationId xmlns:a16="http://schemas.microsoft.com/office/drawing/2014/main" id="{37BDE0DD-0765-814F-8958-7CEEBBC8CFD5}"/>
              </a:ext>
            </a:extLst>
          </p:cNvPr>
          <p:cNvSpPr>
            <a:spLocks/>
          </p:cNvSpPr>
          <p:nvPr/>
        </p:nvSpPr>
        <p:spPr bwMode="auto">
          <a:xfrm>
            <a:off x="4268788" y="4154488"/>
            <a:ext cx="177800" cy="184150"/>
          </a:xfrm>
          <a:custGeom>
            <a:avLst/>
            <a:gdLst>
              <a:gd name="T0" fmla="*/ 202538 w 202564"/>
              <a:gd name="T1" fmla="*/ 0 h 209550"/>
              <a:gd name="T2" fmla="*/ 0 w 202564"/>
              <a:gd name="T3" fmla="*/ 0 h 209550"/>
              <a:gd name="T4" fmla="*/ 0 w 202564"/>
              <a:gd name="T5" fmla="*/ 209289 h 209550"/>
              <a:gd name="T6" fmla="*/ 202538 w 202564"/>
              <a:gd name="T7" fmla="*/ 209289 h 209550"/>
              <a:gd name="T8" fmla="*/ 202538 w 202564"/>
              <a:gd name="T9" fmla="*/ 0 h 209550"/>
            </a:gdLst>
            <a:ahLst/>
            <a:cxnLst>
              <a:cxn ang="0">
                <a:pos x="T0" y="T1"/>
              </a:cxn>
              <a:cxn ang="0">
                <a:pos x="T2" y="T3"/>
              </a:cxn>
              <a:cxn ang="0">
                <a:pos x="T4" y="T5"/>
              </a:cxn>
              <a:cxn ang="0">
                <a:pos x="T6" y="T7"/>
              </a:cxn>
              <a:cxn ang="0">
                <a:pos x="T8" y="T9"/>
              </a:cxn>
            </a:cxnLst>
            <a:rect l="0" t="0" r="r" b="b"/>
            <a:pathLst>
              <a:path w="202564" h="209550">
                <a:moveTo>
                  <a:pt x="202538" y="0"/>
                </a:moveTo>
                <a:lnTo>
                  <a:pt x="0" y="0"/>
                </a:lnTo>
                <a:lnTo>
                  <a:pt x="0" y="209289"/>
                </a:lnTo>
                <a:lnTo>
                  <a:pt x="202538" y="209289"/>
                </a:lnTo>
                <a:lnTo>
                  <a:pt x="202538" y="0"/>
                </a:lnTo>
                <a:close/>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3517" name="object 30">
            <a:extLst>
              <a:ext uri="{FF2B5EF4-FFF2-40B4-BE49-F238E27FC236}">
                <a16:creationId xmlns:a16="http://schemas.microsoft.com/office/drawing/2014/main" id="{81282537-E964-9A49-A5C4-680F2C3B0F67}"/>
              </a:ext>
            </a:extLst>
          </p:cNvPr>
          <p:cNvSpPr>
            <a:spLocks/>
          </p:cNvSpPr>
          <p:nvPr/>
        </p:nvSpPr>
        <p:spPr bwMode="auto">
          <a:xfrm>
            <a:off x="5292725" y="3989388"/>
            <a:ext cx="177800" cy="349250"/>
          </a:xfrm>
          <a:custGeom>
            <a:avLst/>
            <a:gdLst>
              <a:gd name="T0" fmla="*/ 202537 w 202564"/>
              <a:gd name="T1" fmla="*/ 0 h 396239"/>
              <a:gd name="T2" fmla="*/ 0 w 202564"/>
              <a:gd name="T3" fmla="*/ 0 h 396239"/>
              <a:gd name="T4" fmla="*/ 0 w 202564"/>
              <a:gd name="T5" fmla="*/ 396154 h 396239"/>
              <a:gd name="T6" fmla="*/ 202537 w 202564"/>
              <a:gd name="T7" fmla="*/ 396154 h 396239"/>
              <a:gd name="T8" fmla="*/ 202537 w 202564"/>
              <a:gd name="T9" fmla="*/ 0 h 396239"/>
            </a:gdLst>
            <a:ahLst/>
            <a:cxnLst>
              <a:cxn ang="0">
                <a:pos x="T0" y="T1"/>
              </a:cxn>
              <a:cxn ang="0">
                <a:pos x="T2" y="T3"/>
              </a:cxn>
              <a:cxn ang="0">
                <a:pos x="T4" y="T5"/>
              </a:cxn>
              <a:cxn ang="0">
                <a:pos x="T6" y="T7"/>
              </a:cxn>
              <a:cxn ang="0">
                <a:pos x="T8" y="T9"/>
              </a:cxn>
            </a:cxnLst>
            <a:rect l="0" t="0" r="r" b="b"/>
            <a:pathLst>
              <a:path w="202564" h="396239">
                <a:moveTo>
                  <a:pt x="202537" y="0"/>
                </a:moveTo>
                <a:lnTo>
                  <a:pt x="0" y="0"/>
                </a:lnTo>
                <a:lnTo>
                  <a:pt x="0" y="396154"/>
                </a:lnTo>
                <a:lnTo>
                  <a:pt x="202537" y="396154"/>
                </a:lnTo>
                <a:lnTo>
                  <a:pt x="202537" y="0"/>
                </a:lnTo>
                <a:close/>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3518" name="object 31">
            <a:extLst>
              <a:ext uri="{FF2B5EF4-FFF2-40B4-BE49-F238E27FC236}">
                <a16:creationId xmlns:a16="http://schemas.microsoft.com/office/drawing/2014/main" id="{D50A90DF-166C-FE4D-A4B6-865458EDB186}"/>
              </a:ext>
            </a:extLst>
          </p:cNvPr>
          <p:cNvSpPr>
            <a:spLocks/>
          </p:cNvSpPr>
          <p:nvPr/>
        </p:nvSpPr>
        <p:spPr bwMode="auto">
          <a:xfrm>
            <a:off x="6318250" y="4108450"/>
            <a:ext cx="179388" cy="230188"/>
          </a:xfrm>
          <a:custGeom>
            <a:avLst/>
            <a:gdLst>
              <a:gd name="T0" fmla="*/ 202537 w 202565"/>
              <a:gd name="T1" fmla="*/ 0 h 261620"/>
              <a:gd name="T2" fmla="*/ 0 w 202565"/>
              <a:gd name="T3" fmla="*/ 0 h 261620"/>
              <a:gd name="T4" fmla="*/ 0 w 202565"/>
              <a:gd name="T5" fmla="*/ 261611 h 261620"/>
              <a:gd name="T6" fmla="*/ 202537 w 202565"/>
              <a:gd name="T7" fmla="*/ 261611 h 261620"/>
              <a:gd name="T8" fmla="*/ 202537 w 202565"/>
              <a:gd name="T9" fmla="*/ 0 h 261620"/>
            </a:gdLst>
            <a:ahLst/>
            <a:cxnLst>
              <a:cxn ang="0">
                <a:pos x="T0" y="T1"/>
              </a:cxn>
              <a:cxn ang="0">
                <a:pos x="T2" y="T3"/>
              </a:cxn>
              <a:cxn ang="0">
                <a:pos x="T4" y="T5"/>
              </a:cxn>
              <a:cxn ang="0">
                <a:pos x="T6" y="T7"/>
              </a:cxn>
              <a:cxn ang="0">
                <a:pos x="T8" y="T9"/>
              </a:cxn>
            </a:cxnLst>
            <a:rect l="0" t="0" r="r" b="b"/>
            <a:pathLst>
              <a:path w="202565" h="261620">
                <a:moveTo>
                  <a:pt x="202537" y="0"/>
                </a:moveTo>
                <a:lnTo>
                  <a:pt x="0" y="0"/>
                </a:lnTo>
                <a:lnTo>
                  <a:pt x="0" y="261611"/>
                </a:lnTo>
                <a:lnTo>
                  <a:pt x="202537" y="261611"/>
                </a:lnTo>
                <a:lnTo>
                  <a:pt x="202537" y="0"/>
                </a:lnTo>
                <a:close/>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3519" name="object 32">
            <a:extLst>
              <a:ext uri="{FF2B5EF4-FFF2-40B4-BE49-F238E27FC236}">
                <a16:creationId xmlns:a16="http://schemas.microsoft.com/office/drawing/2014/main" id="{A33E4D1B-5A9E-4349-9DD1-36D36AF46B62}"/>
              </a:ext>
            </a:extLst>
          </p:cNvPr>
          <p:cNvSpPr>
            <a:spLocks/>
          </p:cNvSpPr>
          <p:nvPr/>
        </p:nvSpPr>
        <p:spPr bwMode="auto">
          <a:xfrm>
            <a:off x="3468688" y="3290888"/>
            <a:ext cx="179387" cy="1047750"/>
          </a:xfrm>
          <a:custGeom>
            <a:avLst/>
            <a:gdLst>
              <a:gd name="T0" fmla="*/ 202537 w 202564"/>
              <a:gd name="T1" fmla="*/ 0 h 1188720"/>
              <a:gd name="T2" fmla="*/ 0 w 202564"/>
              <a:gd name="T3" fmla="*/ 0 h 1188720"/>
              <a:gd name="T4" fmla="*/ 0 w 202564"/>
              <a:gd name="T5" fmla="*/ 1188463 h 1188720"/>
              <a:gd name="T6" fmla="*/ 202537 w 202564"/>
              <a:gd name="T7" fmla="*/ 1188463 h 1188720"/>
              <a:gd name="T8" fmla="*/ 202537 w 202564"/>
              <a:gd name="T9" fmla="*/ 0 h 1188720"/>
            </a:gdLst>
            <a:ahLst/>
            <a:cxnLst>
              <a:cxn ang="0">
                <a:pos x="T0" y="T1"/>
              </a:cxn>
              <a:cxn ang="0">
                <a:pos x="T2" y="T3"/>
              </a:cxn>
              <a:cxn ang="0">
                <a:pos x="T4" y="T5"/>
              </a:cxn>
              <a:cxn ang="0">
                <a:pos x="T6" y="T7"/>
              </a:cxn>
              <a:cxn ang="0">
                <a:pos x="T8" y="T9"/>
              </a:cxn>
            </a:cxnLst>
            <a:rect l="0" t="0" r="r" b="b"/>
            <a:pathLst>
              <a:path w="202564" h="1188720">
                <a:moveTo>
                  <a:pt x="202537" y="0"/>
                </a:moveTo>
                <a:lnTo>
                  <a:pt x="0" y="0"/>
                </a:lnTo>
                <a:lnTo>
                  <a:pt x="0" y="1188463"/>
                </a:lnTo>
                <a:lnTo>
                  <a:pt x="202537" y="1188463"/>
                </a:lnTo>
                <a:lnTo>
                  <a:pt x="202537" y="0"/>
                </a:lnTo>
                <a:close/>
              </a:path>
            </a:pathLst>
          </a:cu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3520" name="object 33">
            <a:extLst>
              <a:ext uri="{FF2B5EF4-FFF2-40B4-BE49-F238E27FC236}">
                <a16:creationId xmlns:a16="http://schemas.microsoft.com/office/drawing/2014/main" id="{794CF7BF-1F3F-A547-B7EE-4020437BD433}"/>
              </a:ext>
            </a:extLst>
          </p:cNvPr>
          <p:cNvSpPr>
            <a:spLocks/>
          </p:cNvSpPr>
          <p:nvPr/>
        </p:nvSpPr>
        <p:spPr bwMode="auto">
          <a:xfrm>
            <a:off x="4495800" y="3641725"/>
            <a:ext cx="177800" cy="696913"/>
          </a:xfrm>
          <a:custGeom>
            <a:avLst/>
            <a:gdLst>
              <a:gd name="T0" fmla="*/ 202537 w 202564"/>
              <a:gd name="T1" fmla="*/ 0 h 790575"/>
              <a:gd name="T2" fmla="*/ 0 w 202564"/>
              <a:gd name="T3" fmla="*/ 0 h 790575"/>
              <a:gd name="T4" fmla="*/ 0 w 202564"/>
              <a:gd name="T5" fmla="*/ 790440 h 790575"/>
              <a:gd name="T6" fmla="*/ 202537 w 202564"/>
              <a:gd name="T7" fmla="*/ 790440 h 790575"/>
              <a:gd name="T8" fmla="*/ 202537 w 202564"/>
              <a:gd name="T9" fmla="*/ 0 h 790575"/>
            </a:gdLst>
            <a:ahLst/>
            <a:cxnLst>
              <a:cxn ang="0">
                <a:pos x="T0" y="T1"/>
              </a:cxn>
              <a:cxn ang="0">
                <a:pos x="T2" y="T3"/>
              </a:cxn>
              <a:cxn ang="0">
                <a:pos x="T4" y="T5"/>
              </a:cxn>
              <a:cxn ang="0">
                <a:pos x="T6" y="T7"/>
              </a:cxn>
              <a:cxn ang="0">
                <a:pos x="T8" y="T9"/>
              </a:cxn>
            </a:cxnLst>
            <a:rect l="0" t="0" r="r" b="b"/>
            <a:pathLst>
              <a:path w="202564" h="790575">
                <a:moveTo>
                  <a:pt x="202537" y="0"/>
                </a:moveTo>
                <a:lnTo>
                  <a:pt x="0" y="0"/>
                </a:lnTo>
                <a:lnTo>
                  <a:pt x="0" y="790440"/>
                </a:lnTo>
                <a:lnTo>
                  <a:pt x="202537" y="790440"/>
                </a:lnTo>
                <a:lnTo>
                  <a:pt x="202537" y="0"/>
                </a:lnTo>
                <a:close/>
              </a:path>
            </a:pathLst>
          </a:cu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3521" name="object 34">
            <a:extLst>
              <a:ext uri="{FF2B5EF4-FFF2-40B4-BE49-F238E27FC236}">
                <a16:creationId xmlns:a16="http://schemas.microsoft.com/office/drawing/2014/main" id="{011C7054-A5C6-6248-A267-77CDEB6D0834}"/>
              </a:ext>
            </a:extLst>
          </p:cNvPr>
          <p:cNvSpPr>
            <a:spLocks/>
          </p:cNvSpPr>
          <p:nvPr/>
        </p:nvSpPr>
        <p:spPr bwMode="auto">
          <a:xfrm>
            <a:off x="5521325" y="3509963"/>
            <a:ext cx="177800" cy="830262"/>
          </a:xfrm>
          <a:custGeom>
            <a:avLst/>
            <a:gdLst>
              <a:gd name="T0" fmla="*/ 202537 w 202564"/>
              <a:gd name="T1" fmla="*/ 0 h 940435"/>
              <a:gd name="T2" fmla="*/ 0 w 202564"/>
              <a:gd name="T3" fmla="*/ 0 h 940435"/>
              <a:gd name="T4" fmla="*/ 0 w 202564"/>
              <a:gd name="T5" fmla="*/ 939933 h 940435"/>
              <a:gd name="T6" fmla="*/ 202537 w 202564"/>
              <a:gd name="T7" fmla="*/ 939933 h 940435"/>
              <a:gd name="T8" fmla="*/ 202537 w 202564"/>
              <a:gd name="T9" fmla="*/ 0 h 940435"/>
            </a:gdLst>
            <a:ahLst/>
            <a:cxnLst>
              <a:cxn ang="0">
                <a:pos x="T0" y="T1"/>
              </a:cxn>
              <a:cxn ang="0">
                <a:pos x="T2" y="T3"/>
              </a:cxn>
              <a:cxn ang="0">
                <a:pos x="T4" y="T5"/>
              </a:cxn>
              <a:cxn ang="0">
                <a:pos x="T6" y="T7"/>
              </a:cxn>
              <a:cxn ang="0">
                <a:pos x="T8" y="T9"/>
              </a:cxn>
            </a:cxnLst>
            <a:rect l="0" t="0" r="r" b="b"/>
            <a:pathLst>
              <a:path w="202564" h="940435">
                <a:moveTo>
                  <a:pt x="202537" y="0"/>
                </a:moveTo>
                <a:lnTo>
                  <a:pt x="0" y="0"/>
                </a:lnTo>
                <a:lnTo>
                  <a:pt x="0" y="939933"/>
                </a:lnTo>
                <a:lnTo>
                  <a:pt x="202537" y="939933"/>
                </a:lnTo>
                <a:lnTo>
                  <a:pt x="202537" y="0"/>
                </a:lnTo>
                <a:close/>
              </a:path>
            </a:pathLst>
          </a:cu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3522" name="object 35">
            <a:extLst>
              <a:ext uri="{FF2B5EF4-FFF2-40B4-BE49-F238E27FC236}">
                <a16:creationId xmlns:a16="http://schemas.microsoft.com/office/drawing/2014/main" id="{8DE5463D-53EE-E549-8869-9AFEDBDE24BC}"/>
              </a:ext>
            </a:extLst>
          </p:cNvPr>
          <p:cNvSpPr>
            <a:spLocks/>
          </p:cNvSpPr>
          <p:nvPr/>
        </p:nvSpPr>
        <p:spPr bwMode="auto">
          <a:xfrm>
            <a:off x="6545263" y="3875088"/>
            <a:ext cx="180975" cy="463550"/>
          </a:xfrm>
          <a:custGeom>
            <a:avLst/>
            <a:gdLst>
              <a:gd name="T0" fmla="*/ 204483 w 205104"/>
              <a:gd name="T1" fmla="*/ 0 h 525145"/>
              <a:gd name="T2" fmla="*/ 0 w 205104"/>
              <a:gd name="T3" fmla="*/ 0 h 525145"/>
              <a:gd name="T4" fmla="*/ 0 w 205104"/>
              <a:gd name="T5" fmla="*/ 525091 h 525145"/>
              <a:gd name="T6" fmla="*/ 204483 w 205104"/>
              <a:gd name="T7" fmla="*/ 525091 h 525145"/>
              <a:gd name="T8" fmla="*/ 204483 w 205104"/>
              <a:gd name="T9" fmla="*/ 0 h 525145"/>
            </a:gdLst>
            <a:ahLst/>
            <a:cxnLst>
              <a:cxn ang="0">
                <a:pos x="T0" y="T1"/>
              </a:cxn>
              <a:cxn ang="0">
                <a:pos x="T2" y="T3"/>
              </a:cxn>
              <a:cxn ang="0">
                <a:pos x="T4" y="T5"/>
              </a:cxn>
              <a:cxn ang="0">
                <a:pos x="T6" y="T7"/>
              </a:cxn>
              <a:cxn ang="0">
                <a:pos x="T8" y="T9"/>
              </a:cxn>
            </a:cxnLst>
            <a:rect l="0" t="0" r="r" b="b"/>
            <a:pathLst>
              <a:path w="205104" h="525145">
                <a:moveTo>
                  <a:pt x="204483" y="0"/>
                </a:moveTo>
                <a:lnTo>
                  <a:pt x="0" y="0"/>
                </a:lnTo>
                <a:lnTo>
                  <a:pt x="0" y="525091"/>
                </a:lnTo>
                <a:lnTo>
                  <a:pt x="204483" y="525091"/>
                </a:lnTo>
                <a:lnTo>
                  <a:pt x="204483" y="0"/>
                </a:lnTo>
                <a:close/>
              </a:path>
            </a:pathLst>
          </a:cu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6" name="object 36">
            <a:extLst>
              <a:ext uri="{FF2B5EF4-FFF2-40B4-BE49-F238E27FC236}">
                <a16:creationId xmlns:a16="http://schemas.microsoft.com/office/drawing/2014/main" id="{0471DA08-E613-E440-B45A-EA352ACF6125}"/>
              </a:ext>
            </a:extLst>
          </p:cNvPr>
          <p:cNvSpPr txBox="1"/>
          <p:nvPr/>
        </p:nvSpPr>
        <p:spPr>
          <a:xfrm>
            <a:off x="2260600" y="2898775"/>
            <a:ext cx="417513" cy="1816100"/>
          </a:xfrm>
          <a:prstGeom prst="rect">
            <a:avLst/>
          </a:prstGeom>
        </p:spPr>
        <p:txBody>
          <a:bodyPr lIns="0" tIns="13447" rIns="0" bIns="0">
            <a:spAutoFit/>
          </a:bodyPr>
          <a:lstStyle/>
          <a:p>
            <a:pPr marL="80687" algn="ctr" eaLnBrk="1" hangingPunct="1">
              <a:spcBef>
                <a:spcPts val="106"/>
              </a:spcBef>
              <a:defRPr/>
            </a:pPr>
            <a:r>
              <a:rPr sz="1279" b="1" spc="-71" dirty="0">
                <a:solidFill>
                  <a:srgbClr val="585858"/>
                </a:solidFill>
                <a:latin typeface="Arial"/>
                <a:cs typeface="Arial"/>
              </a:rPr>
              <a:t>40%</a:t>
            </a:r>
            <a:endParaRPr sz="1279">
              <a:latin typeface="Arial"/>
              <a:cs typeface="Arial"/>
            </a:endParaRPr>
          </a:p>
          <a:p>
            <a:pPr marL="80687" algn="ctr" eaLnBrk="1" hangingPunct="1">
              <a:spcBef>
                <a:spcPts val="1046"/>
              </a:spcBef>
              <a:defRPr/>
            </a:pPr>
            <a:r>
              <a:rPr sz="1279" b="1" spc="-71" dirty="0">
                <a:solidFill>
                  <a:srgbClr val="585858"/>
                </a:solidFill>
                <a:latin typeface="Arial"/>
                <a:cs typeface="Arial"/>
              </a:rPr>
              <a:t>30%</a:t>
            </a:r>
            <a:endParaRPr sz="1279">
              <a:latin typeface="Arial"/>
              <a:cs typeface="Arial"/>
            </a:endParaRPr>
          </a:p>
          <a:p>
            <a:pPr marL="80687" algn="ctr" eaLnBrk="1" hangingPunct="1">
              <a:spcBef>
                <a:spcPts val="1046"/>
              </a:spcBef>
              <a:defRPr/>
            </a:pPr>
            <a:r>
              <a:rPr sz="1279" b="1" spc="-71" dirty="0">
                <a:solidFill>
                  <a:srgbClr val="585858"/>
                </a:solidFill>
                <a:latin typeface="Arial"/>
                <a:cs typeface="Arial"/>
              </a:rPr>
              <a:t>20%</a:t>
            </a:r>
            <a:endParaRPr sz="1279">
              <a:latin typeface="Arial"/>
              <a:cs typeface="Arial"/>
            </a:endParaRPr>
          </a:p>
          <a:p>
            <a:pPr marL="80687" algn="ctr" eaLnBrk="1" hangingPunct="1">
              <a:spcBef>
                <a:spcPts val="1050"/>
              </a:spcBef>
              <a:defRPr/>
            </a:pPr>
            <a:r>
              <a:rPr sz="1279" b="1" spc="-71" dirty="0">
                <a:solidFill>
                  <a:srgbClr val="585858"/>
                </a:solidFill>
                <a:latin typeface="Arial"/>
                <a:cs typeface="Arial"/>
              </a:rPr>
              <a:t>10%</a:t>
            </a:r>
            <a:endParaRPr sz="1279">
              <a:latin typeface="Arial"/>
              <a:cs typeface="Arial"/>
            </a:endParaRPr>
          </a:p>
          <a:p>
            <a:pPr marL="168658" algn="ctr" eaLnBrk="1" hangingPunct="1">
              <a:spcBef>
                <a:spcPts val="1046"/>
              </a:spcBef>
              <a:defRPr/>
            </a:pPr>
            <a:r>
              <a:rPr sz="1279" b="1" spc="-93" dirty="0">
                <a:solidFill>
                  <a:srgbClr val="585858"/>
                </a:solidFill>
                <a:latin typeface="Arial"/>
                <a:cs typeface="Arial"/>
              </a:rPr>
              <a:t>0%</a:t>
            </a:r>
            <a:endParaRPr sz="1279">
              <a:latin typeface="Arial"/>
              <a:cs typeface="Arial"/>
            </a:endParaRPr>
          </a:p>
          <a:p>
            <a:pPr algn="ctr" eaLnBrk="1" hangingPunct="1">
              <a:spcBef>
                <a:spcPts val="997"/>
              </a:spcBef>
              <a:defRPr/>
            </a:pPr>
            <a:r>
              <a:rPr sz="1059" b="1" spc="-62" dirty="0">
                <a:latin typeface="Arial"/>
                <a:cs typeface="Arial"/>
              </a:rPr>
              <a:t>#</a:t>
            </a:r>
            <a:r>
              <a:rPr sz="1059" b="1" spc="-128" dirty="0">
                <a:latin typeface="Arial"/>
                <a:cs typeface="Arial"/>
              </a:rPr>
              <a:t> </a:t>
            </a:r>
            <a:r>
              <a:rPr sz="1059" b="1" spc="-88" dirty="0">
                <a:latin typeface="Arial"/>
                <a:cs typeface="Arial"/>
              </a:rPr>
              <a:t>Taxa:</a:t>
            </a:r>
            <a:endParaRPr sz="1059">
              <a:latin typeface="Arial"/>
              <a:cs typeface="Arial"/>
            </a:endParaRPr>
          </a:p>
        </p:txBody>
      </p:sp>
      <p:sp>
        <p:nvSpPr>
          <p:cNvPr id="37" name="object 37">
            <a:extLst>
              <a:ext uri="{FF2B5EF4-FFF2-40B4-BE49-F238E27FC236}">
                <a16:creationId xmlns:a16="http://schemas.microsoft.com/office/drawing/2014/main" id="{9C54F237-5136-624E-A4FF-AAD835A26F2C}"/>
              </a:ext>
            </a:extLst>
          </p:cNvPr>
          <p:cNvSpPr txBox="1"/>
          <p:nvPr/>
        </p:nvSpPr>
        <p:spPr>
          <a:xfrm>
            <a:off x="1913110" y="3023805"/>
            <a:ext cx="162993" cy="1116106"/>
          </a:xfrm>
          <a:prstGeom prst="rect">
            <a:avLst/>
          </a:prstGeom>
        </p:spPr>
        <p:txBody>
          <a:bodyPr vert="vert270" lIns="0" tIns="4482" rIns="0" bIns="0">
            <a:spAutoFit/>
          </a:bodyPr>
          <a:lstStyle/>
          <a:p>
            <a:pPr marL="11206" eaLnBrk="1" hangingPunct="1">
              <a:spcBef>
                <a:spcPts val="35"/>
              </a:spcBef>
              <a:defRPr/>
            </a:pPr>
            <a:r>
              <a:rPr sz="1059" b="1" spc="-79" dirty="0">
                <a:latin typeface="Arial"/>
                <a:cs typeface="Arial"/>
              </a:rPr>
              <a:t>Total-Column</a:t>
            </a:r>
            <a:r>
              <a:rPr sz="1059" b="1" spc="-75" dirty="0">
                <a:latin typeface="Arial"/>
                <a:cs typeface="Arial"/>
              </a:rPr>
              <a:t> </a:t>
            </a:r>
            <a:r>
              <a:rPr sz="1059" b="1" spc="-110" dirty="0">
                <a:latin typeface="Arial"/>
                <a:cs typeface="Arial"/>
              </a:rPr>
              <a:t>Score</a:t>
            </a:r>
            <a:endParaRPr sz="1059">
              <a:latin typeface="Arial"/>
              <a:cs typeface="Arial"/>
            </a:endParaRPr>
          </a:p>
        </p:txBody>
      </p:sp>
      <p:sp>
        <p:nvSpPr>
          <p:cNvPr id="38" name="object 38">
            <a:extLst>
              <a:ext uri="{FF2B5EF4-FFF2-40B4-BE49-F238E27FC236}">
                <a16:creationId xmlns:a16="http://schemas.microsoft.com/office/drawing/2014/main" id="{EFD3E31A-13DC-C443-8F64-B2BFC9D6E8E2}"/>
              </a:ext>
            </a:extLst>
          </p:cNvPr>
          <p:cNvSpPr txBox="1"/>
          <p:nvPr/>
        </p:nvSpPr>
        <p:spPr>
          <a:xfrm>
            <a:off x="2747878" y="2060045"/>
            <a:ext cx="4285457" cy="380647"/>
          </a:xfrm>
          <a:prstGeom prst="rect">
            <a:avLst/>
          </a:prstGeom>
        </p:spPr>
        <p:txBody>
          <a:bodyPr wrap="square" lIns="0" tIns="11206" rIns="0" bIns="0">
            <a:spAutoFit/>
          </a:bodyPr>
          <a:lstStyle/>
          <a:p>
            <a:pPr marL="11206" eaLnBrk="1" hangingPunct="1">
              <a:spcBef>
                <a:spcPts val="88"/>
              </a:spcBef>
              <a:defRPr/>
            </a:pPr>
            <a:r>
              <a:rPr sz="2400" b="1" u="sng" spc="-119" dirty="0">
                <a:uFill>
                  <a:solidFill>
                    <a:srgbClr val="000000"/>
                  </a:solidFill>
                </a:uFill>
                <a:cs typeface="Arial"/>
              </a:rPr>
              <a:t>Alignment </a:t>
            </a:r>
            <a:r>
              <a:rPr sz="2400" b="1" u="sng" spc="-176" dirty="0">
                <a:uFill>
                  <a:solidFill>
                    <a:srgbClr val="000000"/>
                  </a:solidFill>
                </a:uFill>
                <a:cs typeface="Arial"/>
              </a:rPr>
              <a:t>Accuracy </a:t>
            </a:r>
            <a:r>
              <a:rPr sz="2400" b="1" u="sng" spc="-199" dirty="0">
                <a:uFill>
                  <a:solidFill>
                    <a:srgbClr val="000000"/>
                  </a:solidFill>
                </a:uFill>
                <a:cs typeface="Arial"/>
              </a:rPr>
              <a:t>(TC</a:t>
            </a:r>
            <a:r>
              <a:rPr sz="2400" b="1" u="sng" dirty="0">
                <a:uFill>
                  <a:solidFill>
                    <a:srgbClr val="000000"/>
                  </a:solidFill>
                </a:uFill>
                <a:cs typeface="Arial"/>
              </a:rPr>
              <a:t> </a:t>
            </a:r>
            <a:r>
              <a:rPr sz="2400" b="1" u="sng" spc="-146" dirty="0">
                <a:uFill>
                  <a:solidFill>
                    <a:srgbClr val="000000"/>
                  </a:solidFill>
                </a:uFill>
                <a:cs typeface="Arial"/>
              </a:rPr>
              <a:t>score)</a:t>
            </a:r>
            <a:endParaRPr sz="2400" dirty="0">
              <a:cs typeface="Arial"/>
            </a:endParaRPr>
          </a:p>
        </p:txBody>
      </p:sp>
      <p:sp>
        <p:nvSpPr>
          <p:cNvPr id="63526" name="object 39">
            <a:extLst>
              <a:ext uri="{FF2B5EF4-FFF2-40B4-BE49-F238E27FC236}">
                <a16:creationId xmlns:a16="http://schemas.microsoft.com/office/drawing/2014/main" id="{7BE5B13E-5A4F-AD46-9AE1-C0A7B640EDE6}"/>
              </a:ext>
            </a:extLst>
          </p:cNvPr>
          <p:cNvSpPr>
            <a:spLocks/>
          </p:cNvSpPr>
          <p:nvPr/>
        </p:nvSpPr>
        <p:spPr bwMode="auto">
          <a:xfrm>
            <a:off x="7178675" y="2938463"/>
            <a:ext cx="93663" cy="88900"/>
          </a:xfrm>
          <a:custGeom>
            <a:avLst/>
            <a:gdLst>
              <a:gd name="T0" fmla="*/ 0 w 107315"/>
              <a:gd name="T1" fmla="*/ 100909 h 100964"/>
              <a:gd name="T2" fmla="*/ 107107 w 107315"/>
              <a:gd name="T3" fmla="*/ 100909 h 100964"/>
              <a:gd name="T4" fmla="*/ 107107 w 107315"/>
              <a:gd name="T5" fmla="*/ 0 h 100964"/>
              <a:gd name="T6" fmla="*/ 0 w 107315"/>
              <a:gd name="T7" fmla="*/ 0 h 100964"/>
              <a:gd name="T8" fmla="*/ 0 w 107315"/>
              <a:gd name="T9" fmla="*/ 100909 h 100964"/>
            </a:gdLst>
            <a:ahLst/>
            <a:cxnLst>
              <a:cxn ang="0">
                <a:pos x="T0" y="T1"/>
              </a:cxn>
              <a:cxn ang="0">
                <a:pos x="T2" y="T3"/>
              </a:cxn>
              <a:cxn ang="0">
                <a:pos x="T4" y="T5"/>
              </a:cxn>
              <a:cxn ang="0">
                <a:pos x="T6" y="T7"/>
              </a:cxn>
              <a:cxn ang="0">
                <a:pos x="T8" y="T9"/>
              </a:cxn>
            </a:cxnLst>
            <a:rect l="0" t="0" r="r" b="b"/>
            <a:pathLst>
              <a:path w="107315" h="100964">
                <a:moveTo>
                  <a:pt x="0" y="100909"/>
                </a:moveTo>
                <a:lnTo>
                  <a:pt x="107107" y="100909"/>
                </a:lnTo>
                <a:lnTo>
                  <a:pt x="107107" y="0"/>
                </a:lnTo>
                <a:lnTo>
                  <a:pt x="0" y="0"/>
                </a:lnTo>
                <a:lnTo>
                  <a:pt x="0" y="100909"/>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3527" name="object 40">
            <a:extLst>
              <a:ext uri="{FF2B5EF4-FFF2-40B4-BE49-F238E27FC236}">
                <a16:creationId xmlns:a16="http://schemas.microsoft.com/office/drawing/2014/main" id="{05438518-5A1B-674E-A3CC-916669F5C2BC}"/>
              </a:ext>
            </a:extLst>
          </p:cNvPr>
          <p:cNvSpPr>
            <a:spLocks/>
          </p:cNvSpPr>
          <p:nvPr/>
        </p:nvSpPr>
        <p:spPr bwMode="auto">
          <a:xfrm>
            <a:off x="7178675" y="3217863"/>
            <a:ext cx="93663" cy="92075"/>
          </a:xfrm>
          <a:custGeom>
            <a:avLst/>
            <a:gdLst>
              <a:gd name="T0" fmla="*/ 0 w 107315"/>
              <a:gd name="T1" fmla="*/ 102777 h 102870"/>
              <a:gd name="T2" fmla="*/ 107107 w 107315"/>
              <a:gd name="T3" fmla="*/ 102777 h 102870"/>
              <a:gd name="T4" fmla="*/ 107107 w 107315"/>
              <a:gd name="T5" fmla="*/ 0 h 102870"/>
              <a:gd name="T6" fmla="*/ 0 w 107315"/>
              <a:gd name="T7" fmla="*/ 0 h 102870"/>
              <a:gd name="T8" fmla="*/ 0 w 107315"/>
              <a:gd name="T9" fmla="*/ 102777 h 102870"/>
            </a:gdLst>
            <a:ahLst/>
            <a:cxnLst>
              <a:cxn ang="0">
                <a:pos x="T0" y="T1"/>
              </a:cxn>
              <a:cxn ang="0">
                <a:pos x="T2" y="T3"/>
              </a:cxn>
              <a:cxn ang="0">
                <a:pos x="T4" y="T5"/>
              </a:cxn>
              <a:cxn ang="0">
                <a:pos x="T6" y="T7"/>
              </a:cxn>
              <a:cxn ang="0">
                <a:pos x="T8" y="T9"/>
              </a:cxn>
            </a:cxnLst>
            <a:rect l="0" t="0" r="r" b="b"/>
            <a:pathLst>
              <a:path w="107315" h="102870">
                <a:moveTo>
                  <a:pt x="0" y="102777"/>
                </a:moveTo>
                <a:lnTo>
                  <a:pt x="107107" y="102777"/>
                </a:lnTo>
                <a:lnTo>
                  <a:pt x="107107" y="0"/>
                </a:lnTo>
                <a:lnTo>
                  <a:pt x="0" y="0"/>
                </a:lnTo>
                <a:lnTo>
                  <a:pt x="0" y="102777"/>
                </a:lnTo>
                <a:close/>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3528" name="object 41">
            <a:extLst>
              <a:ext uri="{FF2B5EF4-FFF2-40B4-BE49-F238E27FC236}">
                <a16:creationId xmlns:a16="http://schemas.microsoft.com/office/drawing/2014/main" id="{A7E6C3F9-7C90-B345-850A-1508C0591904}"/>
              </a:ext>
            </a:extLst>
          </p:cNvPr>
          <p:cNvSpPr>
            <a:spLocks/>
          </p:cNvSpPr>
          <p:nvPr/>
        </p:nvSpPr>
        <p:spPr bwMode="auto">
          <a:xfrm>
            <a:off x="7178675" y="3500438"/>
            <a:ext cx="93663" cy="90487"/>
          </a:xfrm>
          <a:custGeom>
            <a:avLst/>
            <a:gdLst>
              <a:gd name="T0" fmla="*/ 0 w 107315"/>
              <a:gd name="T1" fmla="*/ 102777 h 102870"/>
              <a:gd name="T2" fmla="*/ 107107 w 107315"/>
              <a:gd name="T3" fmla="*/ 102777 h 102870"/>
              <a:gd name="T4" fmla="*/ 107107 w 107315"/>
              <a:gd name="T5" fmla="*/ 0 h 102870"/>
              <a:gd name="T6" fmla="*/ 0 w 107315"/>
              <a:gd name="T7" fmla="*/ 0 h 102870"/>
              <a:gd name="T8" fmla="*/ 0 w 107315"/>
              <a:gd name="T9" fmla="*/ 102777 h 102870"/>
            </a:gdLst>
            <a:ahLst/>
            <a:cxnLst>
              <a:cxn ang="0">
                <a:pos x="T0" y="T1"/>
              </a:cxn>
              <a:cxn ang="0">
                <a:pos x="T2" y="T3"/>
              </a:cxn>
              <a:cxn ang="0">
                <a:pos x="T4" y="T5"/>
              </a:cxn>
              <a:cxn ang="0">
                <a:pos x="T6" y="T7"/>
              </a:cxn>
              <a:cxn ang="0">
                <a:pos x="T8" y="T9"/>
              </a:cxn>
            </a:cxnLst>
            <a:rect l="0" t="0" r="r" b="b"/>
            <a:pathLst>
              <a:path w="107315" h="102870">
                <a:moveTo>
                  <a:pt x="0" y="102777"/>
                </a:moveTo>
                <a:lnTo>
                  <a:pt x="107107" y="102777"/>
                </a:lnTo>
                <a:lnTo>
                  <a:pt x="107107" y="0"/>
                </a:lnTo>
                <a:lnTo>
                  <a:pt x="0" y="0"/>
                </a:lnTo>
                <a:lnTo>
                  <a:pt x="0" y="102777"/>
                </a:lnTo>
                <a:close/>
              </a:path>
            </a:pathLst>
          </a:cu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2" name="object 42">
            <a:extLst>
              <a:ext uri="{FF2B5EF4-FFF2-40B4-BE49-F238E27FC236}">
                <a16:creationId xmlns:a16="http://schemas.microsoft.com/office/drawing/2014/main" id="{8109FEAD-5C4C-4945-9C89-1CC2E0DF704A}"/>
              </a:ext>
            </a:extLst>
          </p:cNvPr>
          <p:cNvSpPr txBox="1"/>
          <p:nvPr/>
        </p:nvSpPr>
        <p:spPr>
          <a:xfrm>
            <a:off x="7304088" y="2770188"/>
            <a:ext cx="1262062" cy="881062"/>
          </a:xfrm>
          <a:prstGeom prst="rect">
            <a:avLst/>
          </a:prstGeom>
        </p:spPr>
        <p:txBody>
          <a:bodyPr lIns="0" tIns="10646" rIns="0" bIns="0">
            <a:spAutoFit/>
          </a:bodyPr>
          <a:lstStyle>
            <a:lvl1pPr marL="11113">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lnSpc>
                <a:spcPct val="145000"/>
              </a:lnSpc>
              <a:spcBef>
                <a:spcPts val="88"/>
              </a:spcBef>
            </a:pPr>
            <a:r>
              <a:rPr lang="en-US" altLang="en-US" sz="1200" b="1">
                <a:solidFill>
                  <a:srgbClr val="595959"/>
                </a:solidFill>
                <a:latin typeface="Arial" panose="020B0604020202020204" pitchFamily="34" charset="0"/>
                <a:cs typeface="Arial" panose="020B0604020202020204" pitchFamily="34" charset="0"/>
              </a:rPr>
              <a:t>MAFFT</a:t>
            </a:r>
          </a:p>
          <a:p>
            <a:pPr eaLnBrk="1" hangingPunct="1">
              <a:lnSpc>
                <a:spcPct val="145000"/>
              </a:lnSpc>
              <a:spcBef>
                <a:spcPts val="88"/>
              </a:spcBef>
            </a:pPr>
            <a:r>
              <a:rPr lang="en-US" altLang="en-US" sz="1200" b="1">
                <a:solidFill>
                  <a:srgbClr val="595959"/>
                </a:solidFill>
                <a:latin typeface="Arial" panose="020B0604020202020204" pitchFamily="34" charset="0"/>
                <a:cs typeface="Arial" panose="020B0604020202020204" pitchFamily="34" charset="0"/>
              </a:rPr>
              <a:t>PASTA</a:t>
            </a:r>
            <a:endParaRPr lang="en-US" altLang="en-US" sz="1200">
              <a:latin typeface="Arial" panose="020B0604020202020204" pitchFamily="34" charset="0"/>
              <a:cs typeface="Arial" panose="020B0604020202020204" pitchFamily="34" charset="0"/>
            </a:endParaRPr>
          </a:p>
          <a:p>
            <a:pPr eaLnBrk="1" hangingPunct="1">
              <a:spcBef>
                <a:spcPts val="688"/>
              </a:spcBef>
            </a:pPr>
            <a:r>
              <a:rPr lang="en-US" altLang="en-US" sz="1200" b="1">
                <a:solidFill>
                  <a:srgbClr val="595959"/>
                </a:solidFill>
                <a:latin typeface="Arial" panose="020B0604020202020204" pitchFamily="34" charset="0"/>
                <a:cs typeface="Arial" panose="020B0604020202020204" pitchFamily="34" charset="0"/>
              </a:rPr>
              <a:t>BAli-Phy</a:t>
            </a:r>
            <a:endParaRPr lang="en-US" altLang="en-US" sz="1200">
              <a:latin typeface="Arial" panose="020B0604020202020204" pitchFamily="34" charset="0"/>
              <a:cs typeface="Arial" panose="020B0604020202020204" pitchFamily="34" charset="0"/>
            </a:endParaRPr>
          </a:p>
        </p:txBody>
      </p:sp>
      <p:sp>
        <p:nvSpPr>
          <p:cNvPr id="43" name="object 43">
            <a:extLst>
              <a:ext uri="{FF2B5EF4-FFF2-40B4-BE49-F238E27FC236}">
                <a16:creationId xmlns:a16="http://schemas.microsoft.com/office/drawing/2014/main" id="{4DE00B30-773F-EF48-8815-35690989104C}"/>
              </a:ext>
            </a:extLst>
          </p:cNvPr>
          <p:cNvSpPr txBox="1"/>
          <p:nvPr/>
        </p:nvSpPr>
        <p:spPr>
          <a:xfrm>
            <a:off x="608013" y="6238875"/>
            <a:ext cx="1585912" cy="174625"/>
          </a:xfrm>
          <a:prstGeom prst="rect">
            <a:avLst/>
          </a:prstGeom>
        </p:spPr>
        <p:txBody>
          <a:bodyPr lIns="0" tIns="11206" rIns="0" bIns="0">
            <a:spAutoFit/>
          </a:bodyPr>
          <a:lstStyle/>
          <a:p>
            <a:pPr marL="11206" eaLnBrk="1" hangingPunct="1">
              <a:spcBef>
                <a:spcPts val="88"/>
              </a:spcBef>
              <a:defRPr/>
            </a:pPr>
            <a:r>
              <a:rPr sz="1059" i="1" spc="-49" dirty="0">
                <a:latin typeface="Arial"/>
                <a:cs typeface="Arial"/>
              </a:rPr>
              <a:t>*Averages over </a:t>
            </a:r>
            <a:r>
              <a:rPr sz="1059" i="1" spc="-57" dirty="0">
                <a:latin typeface="Arial"/>
                <a:cs typeface="Arial"/>
              </a:rPr>
              <a:t>10</a:t>
            </a:r>
            <a:r>
              <a:rPr sz="1059" i="1" spc="-110" dirty="0">
                <a:latin typeface="Arial"/>
                <a:cs typeface="Arial"/>
              </a:rPr>
              <a:t> </a:t>
            </a:r>
            <a:r>
              <a:rPr sz="1059" i="1" spc="-40" dirty="0">
                <a:latin typeface="Arial"/>
                <a:cs typeface="Arial"/>
              </a:rPr>
              <a:t>replicates</a:t>
            </a:r>
            <a:endParaRPr sz="1059">
              <a:latin typeface="Arial"/>
              <a:cs typeface="Arial"/>
            </a:endParaRPr>
          </a:p>
        </p:txBody>
      </p:sp>
      <p:sp>
        <p:nvSpPr>
          <p:cNvPr id="44" name="object 44">
            <a:extLst>
              <a:ext uri="{FF2B5EF4-FFF2-40B4-BE49-F238E27FC236}">
                <a16:creationId xmlns:a16="http://schemas.microsoft.com/office/drawing/2014/main" id="{B0F17086-2639-C449-B1CF-716EF0649203}"/>
              </a:ext>
            </a:extLst>
          </p:cNvPr>
          <p:cNvSpPr txBox="1"/>
          <p:nvPr/>
        </p:nvSpPr>
        <p:spPr>
          <a:xfrm>
            <a:off x="1418862" y="5424488"/>
            <a:ext cx="6400433" cy="663161"/>
          </a:xfrm>
          <a:prstGeom prst="rect">
            <a:avLst/>
          </a:prstGeom>
        </p:spPr>
        <p:txBody>
          <a:bodyPr wrap="square" lIns="0" tIns="11206" rIns="0" bIns="0">
            <a:spAutoFit/>
          </a:bodyPr>
          <a:lstStyle/>
          <a:p>
            <a:pPr marL="11206" eaLnBrk="1" hangingPunct="1">
              <a:spcBef>
                <a:spcPts val="88"/>
              </a:spcBef>
              <a:defRPr/>
            </a:pPr>
            <a:r>
              <a:rPr sz="2118" spc="-88" dirty="0">
                <a:solidFill>
                  <a:srgbClr val="0432FF"/>
                </a:solidFill>
                <a:cs typeface="Arial Unicode MS"/>
              </a:rPr>
              <a:t>Simulated</a:t>
            </a:r>
            <a:r>
              <a:rPr sz="2118" spc="-88" dirty="0">
                <a:cs typeface="Arial Unicode MS"/>
              </a:rPr>
              <a:t> </a:t>
            </a:r>
            <a:r>
              <a:rPr lang="en-US" sz="2118" spc="-88" dirty="0">
                <a:cs typeface="Arial Unicode MS"/>
              </a:rPr>
              <a:t>nucleotide </a:t>
            </a:r>
            <a:r>
              <a:rPr sz="2118" spc="-93" dirty="0">
                <a:cs typeface="Arial Unicode MS"/>
              </a:rPr>
              <a:t>datasets </a:t>
            </a:r>
            <a:r>
              <a:rPr sz="2118" spc="4" dirty="0">
                <a:cs typeface="Arial Unicode MS"/>
              </a:rPr>
              <a:t>with</a:t>
            </a:r>
            <a:r>
              <a:rPr lang="en-US" sz="2118" spc="4" dirty="0">
                <a:cs typeface="Arial Unicode MS"/>
              </a:rPr>
              <a:t> </a:t>
            </a:r>
            <a:r>
              <a:rPr sz="2118" spc="-110" dirty="0">
                <a:cs typeface="Arial Unicode MS"/>
              </a:rPr>
              <a:t>100 </a:t>
            </a:r>
            <a:r>
              <a:rPr sz="2118" spc="-18" dirty="0">
                <a:cs typeface="Arial Unicode MS"/>
              </a:rPr>
              <a:t>or </a:t>
            </a:r>
            <a:r>
              <a:rPr sz="2118" spc="-110" dirty="0">
                <a:cs typeface="Arial Unicode MS"/>
              </a:rPr>
              <a:t>200</a:t>
            </a:r>
            <a:r>
              <a:rPr sz="2118" spc="-375" dirty="0">
                <a:cs typeface="Arial Unicode MS"/>
              </a:rPr>
              <a:t> </a:t>
            </a:r>
            <a:r>
              <a:rPr lang="en-US" sz="2118" spc="-375" dirty="0">
                <a:cs typeface="Arial Unicode MS"/>
              </a:rPr>
              <a:t> </a:t>
            </a:r>
            <a:r>
              <a:rPr sz="2118" spc="-128" dirty="0">
                <a:cs typeface="Arial Unicode MS"/>
              </a:rPr>
              <a:t>sequences</a:t>
            </a:r>
            <a:r>
              <a:rPr lang="en-US" sz="2118" spc="-128" dirty="0">
                <a:cs typeface="Arial Unicode MS"/>
              </a:rPr>
              <a:t> (unpublished data from Mike </a:t>
            </a:r>
            <a:r>
              <a:rPr lang="en-US" sz="2118" spc="-128" dirty="0" err="1">
                <a:cs typeface="Arial Unicode MS"/>
              </a:rPr>
              <a:t>Nute’s</a:t>
            </a:r>
            <a:r>
              <a:rPr lang="en-US" sz="2118" spc="-128" dirty="0">
                <a:cs typeface="Arial Unicode MS"/>
              </a:rPr>
              <a:t> PhD dissertation)</a:t>
            </a:r>
            <a:r>
              <a:rPr sz="2118" spc="-128" dirty="0">
                <a:cs typeface="Arial Unicode MS"/>
              </a:rPr>
              <a:t>.</a:t>
            </a:r>
            <a:endParaRPr sz="2118" dirty="0">
              <a:cs typeface="Arial Unicode MS"/>
            </a:endParaRPr>
          </a:p>
        </p:txBody>
      </p:sp>
    </p:spTree>
    <p:extLst>
      <p:ext uri="{BB962C8B-B14F-4D97-AF65-F5344CB8AC3E}">
        <p14:creationId xmlns:p14="http://schemas.microsoft.com/office/powerpoint/2010/main" val="3011617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17E7C45-3E17-4D46-894C-492F451EFAF1}"/>
              </a:ext>
            </a:extLst>
          </p:cNvPr>
          <p:cNvSpPr txBox="1">
            <a:spLocks noGrp="1"/>
          </p:cNvSpPr>
          <p:nvPr>
            <p:ph type="title"/>
          </p:nvPr>
        </p:nvSpPr>
        <p:spPr>
          <a:xfrm>
            <a:off x="919163" y="873125"/>
            <a:ext cx="7329487" cy="554038"/>
          </a:xfrm>
        </p:spPr>
        <p:txBody>
          <a:bodyPr lIns="0" tIns="11206" rIns="0" bIns="0" rtlCol="0">
            <a:spAutoFit/>
          </a:bodyPr>
          <a:lstStyle/>
          <a:p>
            <a:pPr marL="11206">
              <a:spcBef>
                <a:spcPts val="88"/>
              </a:spcBef>
              <a:defRPr/>
            </a:pPr>
            <a:r>
              <a:rPr sz="3530" spc="-97" dirty="0">
                <a:latin typeface="Arial Unicode MS"/>
                <a:cs typeface="Arial Unicode MS"/>
              </a:rPr>
              <a:t>But: </a:t>
            </a:r>
            <a:r>
              <a:rPr sz="3530" spc="-202" dirty="0">
                <a:latin typeface="Arial Unicode MS"/>
                <a:cs typeface="Arial Unicode MS"/>
              </a:rPr>
              <a:t>BAli-Phy </a:t>
            </a:r>
            <a:r>
              <a:rPr sz="3530" spc="-180" dirty="0">
                <a:latin typeface="Arial Unicode MS"/>
                <a:cs typeface="Arial Unicode MS"/>
              </a:rPr>
              <a:t>is </a:t>
            </a:r>
            <a:r>
              <a:rPr sz="3530" spc="-26" dirty="0">
                <a:latin typeface="Arial Unicode MS"/>
                <a:cs typeface="Arial Unicode MS"/>
              </a:rPr>
              <a:t>limited </a:t>
            </a:r>
            <a:r>
              <a:rPr sz="3530" spc="44" dirty="0">
                <a:latin typeface="Arial Unicode MS"/>
                <a:cs typeface="Arial Unicode MS"/>
              </a:rPr>
              <a:t>to </a:t>
            </a:r>
            <a:r>
              <a:rPr sz="3530" spc="-150" dirty="0">
                <a:latin typeface="Arial Unicode MS"/>
                <a:cs typeface="Arial Unicode MS"/>
              </a:rPr>
              <a:t>small</a:t>
            </a:r>
            <a:r>
              <a:rPr sz="3530" spc="-649" dirty="0">
                <a:latin typeface="Arial Unicode MS"/>
                <a:cs typeface="Arial Unicode MS"/>
              </a:rPr>
              <a:t> </a:t>
            </a:r>
            <a:r>
              <a:rPr sz="3530" spc="-159" dirty="0">
                <a:latin typeface="Arial Unicode MS"/>
                <a:cs typeface="Arial Unicode MS"/>
              </a:rPr>
              <a:t>datasets</a:t>
            </a:r>
            <a:endParaRPr sz="3530">
              <a:latin typeface="Arial Unicode MS"/>
              <a:cs typeface="Arial Unicode MS"/>
            </a:endParaRPr>
          </a:p>
        </p:txBody>
      </p:sp>
      <p:sp>
        <p:nvSpPr>
          <p:cNvPr id="3" name="object 3">
            <a:extLst>
              <a:ext uri="{FF2B5EF4-FFF2-40B4-BE49-F238E27FC236}">
                <a16:creationId xmlns:a16="http://schemas.microsoft.com/office/drawing/2014/main" id="{4A2785D1-A879-C14A-94CA-FEFA300892AC}"/>
              </a:ext>
            </a:extLst>
          </p:cNvPr>
          <p:cNvSpPr txBox="1"/>
          <p:nvPr/>
        </p:nvSpPr>
        <p:spPr>
          <a:xfrm>
            <a:off x="1011238" y="1844675"/>
            <a:ext cx="7104062" cy="3766189"/>
          </a:xfrm>
          <a:prstGeom prst="rect">
            <a:avLst/>
          </a:prstGeom>
        </p:spPr>
        <p:txBody>
          <a:bodyPr lIns="0" tIns="11206" rIns="0" bIns="0">
            <a:spAutoFit/>
          </a:bodyPr>
          <a:lstStyle>
            <a:lvl1pPr marL="11113">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ts val="88"/>
              </a:spcBef>
            </a:pPr>
            <a:r>
              <a:rPr lang="en-US" altLang="en-US" sz="2100" dirty="0">
                <a:ea typeface="Arial Unicode MS" panose="020B0604020202020204" pitchFamily="34" charset="-128"/>
                <a:cs typeface="Arial Unicode MS" panose="020B0604020202020204" pitchFamily="34" charset="-128"/>
              </a:rPr>
              <a:t>From </a:t>
            </a:r>
            <a:r>
              <a:rPr lang="en-US" altLang="en-US" sz="2100" u="sng" dirty="0">
                <a:solidFill>
                  <a:srgbClr val="0000FF"/>
                </a:solidFill>
                <a:ea typeface="Arial Unicode MS" panose="020B0604020202020204" pitchFamily="34" charset="-128"/>
                <a:cs typeface="Arial Unicode MS" panose="020B0604020202020204" pitchFamily="34" charset="-128"/>
                <a:hlinkClick r:id="rId2"/>
              </a:rPr>
              <a:t>www.bali-phy.org/README.html</a:t>
            </a:r>
            <a:r>
              <a:rPr lang="en-US" altLang="en-US" sz="2100" dirty="0">
                <a:ea typeface="Arial Unicode MS" panose="020B0604020202020204" pitchFamily="34" charset="-128"/>
                <a:cs typeface="Arial Unicode MS" panose="020B0604020202020204" pitchFamily="34" charset="-128"/>
                <a:hlinkClick r:id="rId2"/>
              </a:rPr>
              <a:t>, </a:t>
            </a:r>
            <a:r>
              <a:rPr lang="en-US" altLang="en-US" sz="2100" b="1" dirty="0">
                <a:cs typeface="Arial" panose="020B0604020202020204" pitchFamily="34" charset="0"/>
              </a:rPr>
              <a:t>5.2.1. Too many taxa?</a:t>
            </a:r>
            <a:endParaRPr lang="en-US" altLang="en-US" sz="2100" dirty="0">
              <a:cs typeface="Arial" panose="020B0604020202020204" pitchFamily="34" charset="0"/>
            </a:endParaRPr>
          </a:p>
          <a:p>
            <a:pPr eaLnBrk="1" hangingPunct="1"/>
            <a:endParaRPr lang="en-US" altLang="en-US" sz="3100" dirty="0"/>
          </a:p>
          <a:p>
            <a:pPr eaLnBrk="1" hangingPunct="1"/>
            <a:r>
              <a:rPr lang="en-US" altLang="en-US" sz="2400" dirty="0">
                <a:ea typeface="Arial Unicode MS" panose="020B0604020202020204" pitchFamily="34" charset="-128"/>
                <a:cs typeface="Arial Unicode MS" panose="020B0604020202020204" pitchFamily="34" charset="-128"/>
              </a:rPr>
              <a:t>“BAli-Phy is quite CPU intensive, and so we recommend  using 50 or fewer taxa in order to limit the time  required to accumulate enough MCMC samples.  (Despite this recommendation, data sets with more  than 100 taxa have occasionally been known to converge.) We recommend initially pruning as many  taxa as possible from your data set, then adding some  back if the MCMC is not too slow.”</a:t>
            </a:r>
          </a:p>
        </p:txBody>
      </p:sp>
    </p:spTree>
    <p:extLst>
      <p:ext uri="{BB962C8B-B14F-4D97-AF65-F5344CB8AC3E}">
        <p14:creationId xmlns:p14="http://schemas.microsoft.com/office/powerpoint/2010/main" val="482528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FontTx/>
              <a:buNone/>
            </a:pPr>
            <a:r>
              <a:rPr lang="en-US" altLang="en-US" sz="1000">
                <a:solidFill>
                  <a:srgbClr val="333333"/>
                </a:solidFill>
              </a:rPr>
              <a:t>Systematic Biology, Volume 68, Issue 3, May 2019, Pages 396–411, https://doi.org/10.1093/sysbio/syy068</a:t>
            </a:r>
          </a:p>
          <a:p>
            <a:pPr marL="0" lvl="0" indent="0" eaLnBrk="1" hangingPunct="1">
              <a:spcBef>
                <a:spcPct val="0"/>
              </a:spcBef>
              <a:spcAft>
                <a:spcPts val="600"/>
              </a:spcAft>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1254364" y="425450"/>
            <a:ext cx="7446962"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2pPr>
            <a:lvl3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3pPr>
            <a:lvl4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4pPr>
            <a:lvl5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US" sz="2400" dirty="0">
                <a:latin typeface="+mj-lt"/>
              </a:rPr>
              <a:t>Modeler vs SP-Score on 120 </a:t>
            </a:r>
            <a:r>
              <a:rPr lang="en-US" sz="2400" dirty="0">
                <a:solidFill>
                  <a:srgbClr val="0432FF"/>
                </a:solidFill>
                <a:latin typeface="+mj-lt"/>
              </a:rPr>
              <a:t>Simulated</a:t>
            </a:r>
            <a:r>
              <a:rPr lang="en-US" sz="2400" dirty="0">
                <a:latin typeface="+mj-lt"/>
              </a:rPr>
              <a:t> Datasets</a:t>
            </a:r>
          </a:p>
        </p:txBody>
      </p:sp>
      <p:pic>
        <p:nvPicPr>
          <p:cNvPr id="5124" name="Picture 4"/>
          <p:cNvPicPr>
            <a:picLocks noChangeAspect="1"/>
          </p:cNvPicPr>
          <p:nvPr/>
        </p:nvPicPr>
        <p:blipFill>
          <a:blip r:embed="rId3"/>
          <a:stretch>
            <a:fillRect/>
          </a:stretch>
        </p:blipFill>
        <p:spPr>
          <a:xfrm>
            <a:off x="7904162" y="6267450"/>
            <a:ext cx="1058862" cy="298450"/>
          </a:xfrm>
          <a:prstGeom prst="rect">
            <a:avLst/>
          </a:prstGeom>
          <a:noFill/>
          <a:ln>
            <a:noFill/>
            <a:miter lim="800000"/>
          </a:ln>
        </p:spPr>
      </p:pic>
      <p:pic>
        <p:nvPicPr>
          <p:cNvPr id="5125" name="New picture"/>
          <p:cNvPicPr/>
          <p:nvPr/>
        </p:nvPicPr>
        <p:blipFill>
          <a:blip r:embed="rId4"/>
          <a:stretch>
            <a:fillRect/>
          </a:stretch>
        </p:blipFill>
        <p:spPr>
          <a:xfrm>
            <a:off x="1279357" y="1371600"/>
            <a:ext cx="5327928" cy="4457700"/>
          </a:xfrm>
          <a:prstGeom prst="rect">
            <a:avLst/>
          </a:prstGeom>
        </p:spPr>
      </p:pic>
      <p:sp>
        <p:nvSpPr>
          <p:cNvPr id="7" name="TextBox 6">
            <a:extLst>
              <a:ext uri="{FF2B5EF4-FFF2-40B4-BE49-F238E27FC236}">
                <a16:creationId xmlns:a16="http://schemas.microsoft.com/office/drawing/2014/main" id="{A2425BC2-CA92-B342-AD4E-5AC92BC52A69}"/>
              </a:ext>
            </a:extLst>
          </p:cNvPr>
          <p:cNvSpPr txBox="1"/>
          <p:nvPr/>
        </p:nvSpPr>
        <p:spPr>
          <a:xfrm>
            <a:off x="6859349" y="1876528"/>
            <a:ext cx="2056783" cy="415498"/>
          </a:xfrm>
          <a:prstGeom prst="rect">
            <a:avLst/>
          </a:prstGeom>
          <a:noFill/>
          <a:ln>
            <a:solidFill>
              <a:schemeClr val="accent1"/>
            </a:solidFill>
          </a:ln>
        </p:spPr>
        <p:txBody>
          <a:bodyPr wrap="square" rtlCol="0">
            <a:spAutoFit/>
          </a:bodyPr>
          <a:lstStyle/>
          <a:p>
            <a:r>
              <a:rPr lang="en-US" sz="2100" dirty="0"/>
              <a:t>BAli-Phy is best!</a:t>
            </a:r>
          </a:p>
        </p:txBody>
      </p:sp>
    </p:spTree>
    <p:extLst>
      <p:ext uri="{BB962C8B-B14F-4D97-AF65-F5344CB8AC3E}">
        <p14:creationId xmlns:p14="http://schemas.microsoft.com/office/powerpoint/2010/main" val="3755390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FontTx/>
              <a:buNone/>
            </a:pPr>
            <a:r>
              <a:rPr lang="en-US" altLang="en-US" sz="1000">
                <a:solidFill>
                  <a:srgbClr val="333333"/>
                </a:solidFill>
              </a:rPr>
              <a:t>Systematic Biology, Volume 68, Issue 3, May 2019, Pages 396–411, https://doi.org/10.1093/sysbio/syy068</a:t>
            </a:r>
          </a:p>
          <a:p>
            <a:pPr marL="0" lvl="0" indent="0" eaLnBrk="1" hangingPunct="1">
              <a:spcBef>
                <a:spcPct val="0"/>
              </a:spcBef>
              <a:spcAft>
                <a:spcPts val="600"/>
              </a:spcAft>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1152562" y="416780"/>
            <a:ext cx="721995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2pPr>
            <a:lvl3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3pPr>
            <a:lvl4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4pPr>
            <a:lvl5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sz="2400" dirty="0">
                <a:latin typeface="+mj-lt"/>
              </a:rPr>
              <a:t>Modeler score vs SP-score on 1192 </a:t>
            </a:r>
            <a:r>
              <a:rPr lang="en-US" altLang="en-US" sz="2400" dirty="0">
                <a:solidFill>
                  <a:srgbClr val="0432FF"/>
                </a:solidFill>
                <a:latin typeface="+mj-lt"/>
              </a:rPr>
              <a:t>biological </a:t>
            </a:r>
            <a:r>
              <a:rPr lang="en-US" altLang="en-US" sz="2400" dirty="0">
                <a:latin typeface="+mj-lt"/>
              </a:rPr>
              <a:t>datasets</a:t>
            </a:r>
            <a:endParaRPr lang="en-US" altLang="en-US" sz="2400" b="0" dirty="0">
              <a:latin typeface="+mj-lt"/>
            </a:endParaRPr>
          </a:p>
        </p:txBody>
      </p:sp>
      <p:pic>
        <p:nvPicPr>
          <p:cNvPr id="5124" name="Picture 4"/>
          <p:cNvPicPr>
            <a:picLocks noChangeAspect="1"/>
          </p:cNvPicPr>
          <p:nvPr/>
        </p:nvPicPr>
        <p:blipFill>
          <a:blip r:embed="rId3"/>
          <a:stretch>
            <a:fillRect/>
          </a:stretch>
        </p:blipFill>
        <p:spPr>
          <a:xfrm>
            <a:off x="7904162" y="6267450"/>
            <a:ext cx="1058862" cy="298450"/>
          </a:xfrm>
          <a:prstGeom prst="rect">
            <a:avLst/>
          </a:prstGeom>
          <a:noFill/>
          <a:ln>
            <a:noFill/>
            <a:miter lim="800000"/>
          </a:ln>
        </p:spPr>
      </p:pic>
      <p:pic>
        <p:nvPicPr>
          <p:cNvPr id="5125" name="New picture"/>
          <p:cNvPicPr/>
          <p:nvPr/>
        </p:nvPicPr>
        <p:blipFill>
          <a:blip r:embed="rId4"/>
          <a:stretch>
            <a:fillRect/>
          </a:stretch>
        </p:blipFill>
        <p:spPr>
          <a:xfrm>
            <a:off x="1279357" y="1371600"/>
            <a:ext cx="3962400" cy="4457700"/>
          </a:xfrm>
          <a:prstGeom prst="rect">
            <a:avLst/>
          </a:prstGeom>
        </p:spPr>
      </p:pic>
      <p:sp>
        <p:nvSpPr>
          <p:cNvPr id="7" name="TextBox 6">
            <a:extLst>
              <a:ext uri="{FF2B5EF4-FFF2-40B4-BE49-F238E27FC236}">
                <a16:creationId xmlns:a16="http://schemas.microsoft.com/office/drawing/2014/main" id="{7A14567D-0983-2A46-A934-DF6E64F1ADF9}"/>
              </a:ext>
            </a:extLst>
          </p:cNvPr>
          <p:cNvSpPr txBox="1"/>
          <p:nvPr/>
        </p:nvSpPr>
        <p:spPr>
          <a:xfrm>
            <a:off x="5959647" y="1963275"/>
            <a:ext cx="2767745" cy="2354491"/>
          </a:xfrm>
          <a:prstGeom prst="rect">
            <a:avLst/>
          </a:prstGeom>
          <a:noFill/>
          <a:ln>
            <a:solidFill>
              <a:schemeClr val="accent1">
                <a:lumMod val="75000"/>
              </a:schemeClr>
            </a:solidFill>
          </a:ln>
        </p:spPr>
        <p:txBody>
          <a:bodyPr wrap="none" rtlCol="0">
            <a:spAutoFit/>
          </a:bodyPr>
          <a:lstStyle/>
          <a:p>
            <a:r>
              <a:rPr lang="en-US" sz="2100" dirty="0"/>
              <a:t>T-Coffee and PROMALS </a:t>
            </a:r>
          </a:p>
          <a:p>
            <a:r>
              <a:rPr lang="en-US" sz="2100" dirty="0"/>
              <a:t>are best!</a:t>
            </a:r>
          </a:p>
          <a:p>
            <a:endParaRPr lang="en-US" sz="2100" dirty="0"/>
          </a:p>
          <a:p>
            <a:r>
              <a:rPr lang="en-US" sz="2100" dirty="0"/>
              <a:t>BAli-Phy good for </a:t>
            </a:r>
          </a:p>
          <a:p>
            <a:r>
              <a:rPr lang="en-US" sz="2100" dirty="0"/>
              <a:t>Modeler score, but not </a:t>
            </a:r>
          </a:p>
          <a:p>
            <a:r>
              <a:rPr lang="en-US" sz="2100" dirty="0"/>
              <a:t>so good for SP-Score </a:t>
            </a:r>
          </a:p>
          <a:p>
            <a:r>
              <a:rPr lang="en-US" sz="2100" dirty="0"/>
              <a:t>(e.g., MAFFT better)</a:t>
            </a:r>
          </a:p>
        </p:txBody>
      </p:sp>
    </p:spTree>
    <p:extLst>
      <p:ext uri="{BB962C8B-B14F-4D97-AF65-F5344CB8AC3E}">
        <p14:creationId xmlns:p14="http://schemas.microsoft.com/office/powerpoint/2010/main" val="42074294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A7170-9192-C14E-A2A7-CCC33EB31B4F}"/>
              </a:ext>
            </a:extLst>
          </p:cNvPr>
          <p:cNvSpPr>
            <a:spLocks noGrp="1"/>
          </p:cNvSpPr>
          <p:nvPr>
            <p:ph type="title"/>
          </p:nvPr>
        </p:nvSpPr>
        <p:spPr/>
        <p:txBody>
          <a:bodyPr/>
          <a:lstStyle/>
          <a:p>
            <a:r>
              <a:rPr lang="en-US" dirty="0"/>
              <a:t>Observations</a:t>
            </a:r>
          </a:p>
        </p:txBody>
      </p:sp>
      <p:sp>
        <p:nvSpPr>
          <p:cNvPr id="3" name="Content Placeholder 2">
            <a:extLst>
              <a:ext uri="{FF2B5EF4-FFF2-40B4-BE49-F238E27FC236}">
                <a16:creationId xmlns:a16="http://schemas.microsoft.com/office/drawing/2014/main" id="{1D1A41BA-B004-F84C-AE95-545F4F59C8B3}"/>
              </a:ext>
            </a:extLst>
          </p:cNvPr>
          <p:cNvSpPr>
            <a:spLocks noGrp="1"/>
          </p:cNvSpPr>
          <p:nvPr>
            <p:ph idx="1"/>
          </p:nvPr>
        </p:nvSpPr>
        <p:spPr/>
        <p:txBody>
          <a:bodyPr>
            <a:normAutofit/>
          </a:bodyPr>
          <a:lstStyle/>
          <a:p>
            <a:r>
              <a:rPr lang="en-US" dirty="0"/>
              <a:t>Simulated data: </a:t>
            </a:r>
            <a:r>
              <a:rPr lang="en-US" dirty="0" err="1">
                <a:solidFill>
                  <a:srgbClr val="0432FF"/>
                </a:solidFill>
              </a:rPr>
              <a:t>Bali-Phy</a:t>
            </a:r>
            <a:r>
              <a:rPr lang="en-US" dirty="0">
                <a:solidFill>
                  <a:srgbClr val="0432FF"/>
                </a:solidFill>
              </a:rPr>
              <a:t> is the best!</a:t>
            </a:r>
          </a:p>
          <a:p>
            <a:r>
              <a:rPr lang="en-US" dirty="0"/>
              <a:t>Protein benchmarks: </a:t>
            </a:r>
            <a:r>
              <a:rPr lang="en-US" dirty="0">
                <a:solidFill>
                  <a:srgbClr val="0432FF"/>
                </a:solidFill>
              </a:rPr>
              <a:t>BAli-Phy in middle</a:t>
            </a:r>
          </a:p>
          <a:p>
            <a:pPr lvl="1"/>
            <a:r>
              <a:rPr lang="en-US" dirty="0"/>
              <a:t>Good for Modeler score (so low false positives)</a:t>
            </a:r>
          </a:p>
          <a:p>
            <a:pPr lvl="1"/>
            <a:r>
              <a:rPr lang="en-US" dirty="0"/>
              <a:t>Not good for SP-score (so high false negatives)</a:t>
            </a:r>
          </a:p>
          <a:p>
            <a:r>
              <a:rPr lang="en-US" dirty="0"/>
              <a:t>BAli-Phy under-aligns on biological datasets, but not on simulated datasets</a:t>
            </a:r>
          </a:p>
          <a:p>
            <a:pPr marL="0" indent="0">
              <a:buNone/>
            </a:pPr>
            <a:endParaRPr lang="en-US" dirty="0"/>
          </a:p>
        </p:txBody>
      </p:sp>
    </p:spTree>
    <p:extLst>
      <p:ext uri="{BB962C8B-B14F-4D97-AF65-F5344CB8AC3E}">
        <p14:creationId xmlns:p14="http://schemas.microsoft.com/office/powerpoint/2010/main" val="3801468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CE3D1F-BB99-9648-8A0D-5A85415D7579}"/>
              </a:ext>
            </a:extLst>
          </p:cNvPr>
          <p:cNvSpPr>
            <a:spLocks noGrp="1"/>
          </p:cNvSpPr>
          <p:nvPr>
            <p:ph idx="1"/>
          </p:nvPr>
        </p:nvSpPr>
        <p:spPr>
          <a:xfrm>
            <a:off x="435372" y="992213"/>
            <a:ext cx="8540462" cy="5377056"/>
          </a:xfrm>
        </p:spPr>
        <p:txBody>
          <a:bodyPr>
            <a:noAutofit/>
          </a:bodyPr>
          <a:lstStyle/>
          <a:p>
            <a:pPr marL="0" indent="0">
              <a:buNone/>
            </a:pPr>
            <a:r>
              <a:rPr lang="en-US" sz="2800" dirty="0"/>
              <a:t>Most likely not an issue of failure of the MCMC analyses to converge (48 hours, 32 processors, &lt; 30 sequences). </a:t>
            </a:r>
          </a:p>
          <a:p>
            <a:pPr marL="0" indent="0">
              <a:buNone/>
            </a:pPr>
            <a:endParaRPr lang="en-US" sz="2800" dirty="0"/>
          </a:p>
          <a:p>
            <a:pPr marL="0" indent="0">
              <a:buNone/>
            </a:pPr>
            <a:r>
              <a:rPr lang="en-US" sz="2800" dirty="0"/>
              <a:t>Possible explanations:</a:t>
            </a:r>
          </a:p>
          <a:p>
            <a:pPr marL="571500" indent="-514350">
              <a:buFont typeface="+mj-lt"/>
              <a:buAutoNum type="arabicPeriod"/>
            </a:pPr>
            <a:r>
              <a:rPr lang="en-US" sz="2800" dirty="0"/>
              <a:t>Model misspecification (i.e., BAli-Phy model not appropriate)</a:t>
            </a:r>
          </a:p>
          <a:p>
            <a:pPr marL="571500" indent="-514350">
              <a:buFont typeface="+mj-lt"/>
              <a:buAutoNum type="arabicPeriod"/>
            </a:pPr>
            <a:r>
              <a:rPr lang="en-US" sz="2800" dirty="0"/>
              <a:t>Structural alignments and evolutionary alignments different</a:t>
            </a:r>
          </a:p>
          <a:p>
            <a:pPr marL="571500" indent="-514350">
              <a:buFont typeface="+mj-lt"/>
              <a:buAutoNum type="arabicPeriod"/>
            </a:pPr>
            <a:r>
              <a:rPr lang="en-US" sz="2800" dirty="0"/>
              <a:t>The structural alignments are not correct  </a:t>
            </a:r>
            <a:endParaRPr lang="en-US" dirty="0"/>
          </a:p>
          <a:p>
            <a:pPr marL="0" indent="0">
              <a:buNone/>
            </a:pPr>
            <a:r>
              <a:rPr lang="en-US" sz="2800" dirty="0"/>
              <a:t>All these explanations are likely true, but the relative contributions are unknown. </a:t>
            </a:r>
          </a:p>
        </p:txBody>
      </p:sp>
      <p:sp>
        <p:nvSpPr>
          <p:cNvPr id="2" name="TextBox 1">
            <a:extLst>
              <a:ext uri="{FF2B5EF4-FFF2-40B4-BE49-F238E27FC236}">
                <a16:creationId xmlns:a16="http://schemas.microsoft.com/office/drawing/2014/main" id="{606C4773-94BF-0A43-B12D-0BE6C70E2A1A}"/>
              </a:ext>
            </a:extLst>
          </p:cNvPr>
          <p:cNvSpPr txBox="1"/>
          <p:nvPr/>
        </p:nvSpPr>
        <p:spPr>
          <a:xfrm>
            <a:off x="2487036" y="165565"/>
            <a:ext cx="3634906" cy="646331"/>
          </a:xfrm>
          <a:prstGeom prst="rect">
            <a:avLst/>
          </a:prstGeom>
          <a:noFill/>
        </p:spPr>
        <p:txBody>
          <a:bodyPr wrap="none" rtlCol="0">
            <a:spAutoFit/>
          </a:bodyPr>
          <a:lstStyle/>
          <a:p>
            <a:r>
              <a:rPr lang="en-US" sz="3600" dirty="0">
                <a:solidFill>
                  <a:srgbClr val="FF0000"/>
                </a:solidFill>
              </a:rPr>
              <a:t>What is going on? </a:t>
            </a:r>
          </a:p>
        </p:txBody>
      </p:sp>
    </p:spTree>
    <p:extLst>
      <p:ext uri="{BB962C8B-B14F-4D97-AF65-F5344CB8AC3E}">
        <p14:creationId xmlns:p14="http://schemas.microsoft.com/office/powerpoint/2010/main" val="501295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CC8C9-6B41-9C4D-B28B-472099C549C0}"/>
              </a:ext>
            </a:extLst>
          </p:cNvPr>
          <p:cNvSpPr>
            <a:spLocks noGrp="1"/>
          </p:cNvSpPr>
          <p:nvPr>
            <p:ph type="title"/>
          </p:nvPr>
        </p:nvSpPr>
        <p:spPr/>
        <p:txBody>
          <a:bodyPr/>
          <a:lstStyle/>
          <a:p>
            <a:r>
              <a:rPr lang="en-US" dirty="0"/>
              <a:t>Final comments</a:t>
            </a:r>
          </a:p>
        </p:txBody>
      </p:sp>
      <p:sp>
        <p:nvSpPr>
          <p:cNvPr id="3" name="Content Placeholder 2">
            <a:extLst>
              <a:ext uri="{FF2B5EF4-FFF2-40B4-BE49-F238E27FC236}">
                <a16:creationId xmlns:a16="http://schemas.microsoft.com/office/drawing/2014/main" id="{FC57A7BD-1A09-4242-B447-A041986DCBF3}"/>
              </a:ext>
            </a:extLst>
          </p:cNvPr>
          <p:cNvSpPr>
            <a:spLocks noGrp="1"/>
          </p:cNvSpPr>
          <p:nvPr>
            <p:ph idx="1"/>
          </p:nvPr>
        </p:nvSpPr>
        <p:spPr/>
        <p:txBody>
          <a:bodyPr>
            <a:normAutofit fontScale="85000" lnSpcReduction="20000"/>
          </a:bodyPr>
          <a:lstStyle/>
          <a:p>
            <a:r>
              <a:rPr lang="en-US" dirty="0"/>
              <a:t>MSA is challenging, but algorithmic techniques can improve accuracy and scalability:</a:t>
            </a:r>
          </a:p>
          <a:p>
            <a:pPr lvl="1"/>
            <a:r>
              <a:rPr lang="en-US" dirty="0"/>
              <a:t>Dataset size can be addressed using good divide-and-conquer approaches.</a:t>
            </a:r>
          </a:p>
          <a:p>
            <a:pPr lvl="1"/>
            <a:r>
              <a:rPr lang="en-US" dirty="0"/>
              <a:t>Heterogeneity in sequence length can be addressed using “local alignment” approaches, such as profile HMMs, with ensembles of profile HMMs providing improved accuracy.</a:t>
            </a:r>
          </a:p>
          <a:p>
            <a:pPr marL="0" indent="0">
              <a:buNone/>
            </a:pPr>
            <a:endParaRPr lang="en-US" dirty="0"/>
          </a:p>
          <a:p>
            <a:r>
              <a:rPr lang="en-US" dirty="0"/>
              <a:t>Yet the differences between performance on biological and simulated datasets </a:t>
            </a:r>
            <a:r>
              <a:rPr lang="en-US" dirty="0">
                <a:solidFill>
                  <a:srgbClr val="FF0000"/>
                </a:solidFill>
              </a:rPr>
              <a:t>is very troubling – and depending on the resolution, there are potential implications for phylogeny estimation as well.</a:t>
            </a:r>
          </a:p>
        </p:txBody>
      </p:sp>
    </p:spTree>
    <p:extLst>
      <p:ext uri="{BB962C8B-B14F-4D97-AF65-F5344CB8AC3E}">
        <p14:creationId xmlns:p14="http://schemas.microsoft.com/office/powerpoint/2010/main" val="339455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685800" y="381000"/>
            <a:ext cx="8077200" cy="1143000"/>
          </a:xfrm>
        </p:spPr>
        <p:txBody>
          <a:bodyPr>
            <a:normAutofit fontScale="90000"/>
          </a:bodyPr>
          <a:lstStyle/>
          <a:p>
            <a:pPr eaLnBrk="1" hangingPunct="1"/>
            <a:r>
              <a:rPr lang="en-US" sz="3600" dirty="0">
                <a:latin typeface="Arial" charset="0"/>
                <a:ea typeface="ＭＳ Ｐゴシック" charset="0"/>
                <a:cs typeface="ＭＳ Ｐゴシック" charset="0"/>
              </a:rPr>
              <a:t>Multiple Sequence Alignment (MSA): </a:t>
            </a:r>
            <a:br>
              <a:rPr lang="en-US" sz="3600" dirty="0">
                <a:latin typeface="Arial" charset="0"/>
                <a:ea typeface="ＭＳ Ｐゴシック" charset="0"/>
                <a:cs typeface="ＭＳ Ｐゴシック" charset="0"/>
              </a:rPr>
            </a:br>
            <a:r>
              <a:rPr lang="en-US" sz="3600" i="1" dirty="0">
                <a:latin typeface="Arial" charset="0"/>
                <a:ea typeface="ＭＳ Ｐゴシック" charset="0"/>
                <a:cs typeface="ＭＳ Ｐゴシック" charset="0"/>
              </a:rPr>
              <a:t>a scientific grand challenge</a:t>
            </a:r>
            <a:r>
              <a:rPr lang="en-US" sz="3600" baseline="30000" dirty="0">
                <a:latin typeface="Arial" charset="0"/>
                <a:ea typeface="ＭＳ Ｐゴシック" charset="0"/>
                <a:cs typeface="ＭＳ Ｐゴシック" charset="0"/>
              </a:rPr>
              <a:t>1</a:t>
            </a:r>
            <a:endParaRPr lang="en-US" sz="3600" i="1" dirty="0">
              <a:latin typeface="Arial" charset="0"/>
              <a:ea typeface="ＭＳ Ｐゴシック" charset="0"/>
              <a:cs typeface="ＭＳ Ｐゴシック" charset="0"/>
            </a:endParaRPr>
          </a:p>
        </p:txBody>
      </p:sp>
      <p:sp>
        <p:nvSpPr>
          <p:cNvPr id="62467" name="Text Box 3"/>
          <p:cNvSpPr txBox="1">
            <a:spLocks noChangeArrowheads="1"/>
          </p:cNvSpPr>
          <p:nvPr/>
        </p:nvSpPr>
        <p:spPr bwMode="auto">
          <a:xfrm>
            <a:off x="4572000" y="2057400"/>
            <a:ext cx="4191000" cy="1631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8100">
                <a:solidFill>
                  <a:schemeClr val="accent2"/>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2000" b="1" dirty="0">
                <a:solidFill>
                  <a:schemeClr val="accent2"/>
                </a:solidFill>
                <a:latin typeface="Courier New" charset="0"/>
              </a:rPr>
              <a:t>S1 = -AGGCTATCACCTGACCTCCA</a:t>
            </a:r>
          </a:p>
          <a:p>
            <a:pPr eaLnBrk="1" hangingPunct="1">
              <a:defRPr/>
            </a:pPr>
            <a:r>
              <a:rPr lang="en-US" sz="2000" b="1" dirty="0">
                <a:solidFill>
                  <a:schemeClr val="accent2"/>
                </a:solidFill>
                <a:latin typeface="Courier New" charset="0"/>
              </a:rPr>
              <a:t>S2 = TAG-CTATCAC--GACCGC--</a:t>
            </a:r>
          </a:p>
          <a:p>
            <a:pPr eaLnBrk="1" hangingPunct="1">
              <a:defRPr/>
            </a:pPr>
            <a:r>
              <a:rPr lang="en-US" sz="2000" b="1" dirty="0">
                <a:solidFill>
                  <a:schemeClr val="accent2"/>
                </a:solidFill>
                <a:latin typeface="Courier New" charset="0"/>
              </a:rPr>
              <a:t>S3 = TAG-CT-------GACCGC--</a:t>
            </a:r>
          </a:p>
          <a:p>
            <a:pPr eaLnBrk="1" hangingPunct="1">
              <a:defRPr/>
            </a:pPr>
            <a:r>
              <a:rPr lang="en-US" sz="2000" b="1" dirty="0">
                <a:solidFill>
                  <a:schemeClr val="accent2"/>
                </a:solidFill>
                <a:latin typeface="Courier New" charset="0"/>
              </a:rPr>
              <a:t>…</a:t>
            </a:r>
          </a:p>
          <a:p>
            <a:pPr eaLnBrk="1" hangingPunct="1">
              <a:defRPr/>
            </a:pPr>
            <a:r>
              <a:rPr lang="en-US" sz="2000" b="1" dirty="0" err="1">
                <a:solidFill>
                  <a:schemeClr val="accent2"/>
                </a:solidFill>
                <a:latin typeface="Courier New" charset="0"/>
              </a:rPr>
              <a:t>Sn</a:t>
            </a:r>
            <a:r>
              <a:rPr lang="en-US" sz="2000" b="1" dirty="0">
                <a:solidFill>
                  <a:schemeClr val="accent2"/>
                </a:solidFill>
                <a:latin typeface="Courier New" charset="0"/>
              </a:rPr>
              <a:t> = -------TCAC--GACCGACA</a:t>
            </a:r>
            <a:endParaRPr lang="en-US" sz="2000" dirty="0">
              <a:solidFill>
                <a:schemeClr val="accent2"/>
              </a:solidFill>
              <a:latin typeface="Courier New" charset="0"/>
            </a:endParaRPr>
          </a:p>
        </p:txBody>
      </p:sp>
      <p:sp>
        <p:nvSpPr>
          <p:cNvPr id="62468" name="Text Box 4"/>
          <p:cNvSpPr txBox="1">
            <a:spLocks noChangeArrowheads="1"/>
          </p:cNvSpPr>
          <p:nvPr/>
        </p:nvSpPr>
        <p:spPr bwMode="auto">
          <a:xfrm>
            <a:off x="228600" y="2057400"/>
            <a:ext cx="4038600" cy="1631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8100">
                <a:solidFill>
                  <a:schemeClr val="accent2"/>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2000" b="1" dirty="0">
                <a:solidFill>
                  <a:schemeClr val="accent2"/>
                </a:solidFill>
                <a:latin typeface="Courier New" charset="0"/>
              </a:rPr>
              <a:t>S1 = AGGCTATCACCTGACCTCCA</a:t>
            </a:r>
          </a:p>
          <a:p>
            <a:pPr eaLnBrk="1" hangingPunct="1">
              <a:defRPr/>
            </a:pPr>
            <a:r>
              <a:rPr lang="en-US" sz="2000" b="1" dirty="0">
                <a:solidFill>
                  <a:schemeClr val="accent2"/>
                </a:solidFill>
                <a:latin typeface="Courier New" charset="0"/>
              </a:rPr>
              <a:t>S2 = TAGCTATCACGACCGC</a:t>
            </a:r>
          </a:p>
          <a:p>
            <a:pPr eaLnBrk="1" hangingPunct="1">
              <a:defRPr/>
            </a:pPr>
            <a:r>
              <a:rPr lang="en-US" sz="2000" b="1" dirty="0">
                <a:solidFill>
                  <a:schemeClr val="accent2"/>
                </a:solidFill>
                <a:latin typeface="Courier New" charset="0"/>
              </a:rPr>
              <a:t>S3 = TAGCTGACCGC</a:t>
            </a:r>
          </a:p>
          <a:p>
            <a:pPr eaLnBrk="1" hangingPunct="1">
              <a:defRPr/>
            </a:pPr>
            <a:r>
              <a:rPr lang="en-US" sz="2000" b="1" dirty="0">
                <a:solidFill>
                  <a:schemeClr val="accent2"/>
                </a:solidFill>
                <a:latin typeface="Courier New" charset="0"/>
              </a:rPr>
              <a:t>  …</a:t>
            </a:r>
          </a:p>
          <a:p>
            <a:pPr eaLnBrk="1" hangingPunct="1">
              <a:defRPr/>
            </a:pPr>
            <a:r>
              <a:rPr lang="en-US" sz="2000" b="1" dirty="0" err="1">
                <a:solidFill>
                  <a:schemeClr val="accent2"/>
                </a:solidFill>
                <a:latin typeface="Courier New" charset="0"/>
              </a:rPr>
              <a:t>Sn</a:t>
            </a:r>
            <a:r>
              <a:rPr lang="en-US" sz="2000" b="1" dirty="0">
                <a:solidFill>
                  <a:schemeClr val="accent2"/>
                </a:solidFill>
                <a:latin typeface="Courier New" charset="0"/>
              </a:rPr>
              <a:t> = TCACGACCGACA</a:t>
            </a:r>
            <a:endParaRPr lang="en-US" sz="2000" b="1" dirty="0">
              <a:solidFill>
                <a:srgbClr val="006699"/>
              </a:solidFill>
              <a:latin typeface="Courier New" charset="0"/>
            </a:endParaRPr>
          </a:p>
        </p:txBody>
      </p:sp>
      <p:sp>
        <p:nvSpPr>
          <p:cNvPr id="62469" name="Line 5"/>
          <p:cNvSpPr>
            <a:spLocks noChangeShapeType="1"/>
          </p:cNvSpPr>
          <p:nvPr/>
        </p:nvSpPr>
        <p:spPr bwMode="auto">
          <a:xfrm>
            <a:off x="4038600" y="3429000"/>
            <a:ext cx="53340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2470" name="Text Box 6"/>
          <p:cNvSpPr txBox="1">
            <a:spLocks noChangeArrowheads="1"/>
          </p:cNvSpPr>
          <p:nvPr/>
        </p:nvSpPr>
        <p:spPr bwMode="auto">
          <a:xfrm>
            <a:off x="2514600" y="4038600"/>
            <a:ext cx="4648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b="1">
              <a:latin typeface="Times" charset="0"/>
            </a:endParaRPr>
          </a:p>
        </p:txBody>
      </p:sp>
      <p:sp>
        <p:nvSpPr>
          <p:cNvPr id="66566" name="TextBox 18"/>
          <p:cNvSpPr txBox="1">
            <a:spLocks noChangeArrowheads="1"/>
          </p:cNvSpPr>
          <p:nvPr/>
        </p:nvSpPr>
        <p:spPr bwMode="auto">
          <a:xfrm>
            <a:off x="838200" y="4038600"/>
            <a:ext cx="7635875" cy="20621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i="1">
                <a:solidFill>
                  <a:srgbClr val="0000FF"/>
                </a:solidFill>
              </a:rPr>
              <a:t>Novel techniques needed </a:t>
            </a:r>
            <a:r>
              <a:rPr lang="en-US">
                <a:solidFill>
                  <a:srgbClr val="0000FF"/>
                </a:solidFill>
              </a:rPr>
              <a:t>for scalability and accuracy</a:t>
            </a:r>
          </a:p>
          <a:p>
            <a:r>
              <a:rPr lang="en-US"/>
              <a:t>        </a:t>
            </a:r>
            <a:r>
              <a:rPr lang="en-US" sz="2000"/>
              <a:t>NP-hard problems and large datasets</a:t>
            </a:r>
          </a:p>
          <a:p>
            <a:r>
              <a:rPr lang="en-US" sz="2000"/>
              <a:t>          Current methods do not provide good accuracy</a:t>
            </a:r>
          </a:p>
          <a:p>
            <a:r>
              <a:rPr lang="en-US" sz="2000"/>
              <a:t>          Few methods can analyze even moderately large datasets </a:t>
            </a:r>
          </a:p>
          <a:p>
            <a:r>
              <a:rPr lang="en-US" sz="2000"/>
              <a:t> </a:t>
            </a:r>
          </a:p>
          <a:p>
            <a:r>
              <a:rPr lang="en-US" sz="2000" i="1">
                <a:solidFill>
                  <a:srgbClr val="0000FF"/>
                </a:solidFill>
              </a:rPr>
              <a:t>Many important applications besides phylogenetic estimation	</a:t>
            </a:r>
          </a:p>
        </p:txBody>
      </p:sp>
      <p:sp>
        <p:nvSpPr>
          <p:cNvPr id="66567" name="TextBox 1"/>
          <p:cNvSpPr txBox="1">
            <a:spLocks noChangeArrowheads="1"/>
          </p:cNvSpPr>
          <p:nvPr/>
        </p:nvSpPr>
        <p:spPr bwMode="auto">
          <a:xfrm>
            <a:off x="228600" y="6324600"/>
            <a:ext cx="726281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aseline="30000"/>
              <a:t>1 </a:t>
            </a:r>
            <a:r>
              <a:rPr lang="en-US" sz="1800"/>
              <a:t>Frontiers in Massive Data Analysis, National Academies Press, 2013</a:t>
            </a:r>
          </a:p>
        </p:txBody>
      </p:sp>
    </p:spTree>
    <p:extLst>
      <p:ext uri="{BB962C8B-B14F-4D97-AF65-F5344CB8AC3E}">
        <p14:creationId xmlns:p14="http://schemas.microsoft.com/office/powerpoint/2010/main" val="33003073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a:extLst>
              <a:ext uri="{FF2B5EF4-FFF2-40B4-BE49-F238E27FC236}">
                <a16:creationId xmlns:a16="http://schemas.microsoft.com/office/drawing/2014/main" id="{D00DF5F3-78BD-8C48-93EB-C1AB6FE49BFA}"/>
              </a:ext>
            </a:extLst>
          </p:cNvPr>
          <p:cNvSpPr>
            <a:spLocks noGrp="1" noChangeArrowheads="1"/>
          </p:cNvSpPr>
          <p:nvPr>
            <p:ph type="title"/>
          </p:nvPr>
        </p:nvSpPr>
        <p:spPr>
          <a:xfrm>
            <a:off x="685800" y="6350"/>
            <a:ext cx="7773988" cy="1144588"/>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35203" rIns="0" bIns="0"/>
          <a:lstStyle/>
          <a:p>
            <a:pPr defTabSz="449263"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dirty="0"/>
              <a:t>Acknowledgments</a:t>
            </a:r>
          </a:p>
        </p:txBody>
      </p:sp>
      <p:sp>
        <p:nvSpPr>
          <p:cNvPr id="247811" name="Rectangle 3">
            <a:extLst>
              <a:ext uri="{FF2B5EF4-FFF2-40B4-BE49-F238E27FC236}">
                <a16:creationId xmlns:a16="http://schemas.microsoft.com/office/drawing/2014/main" id="{0CCD8990-FE29-8547-A401-F68AF53C6D98}"/>
              </a:ext>
            </a:extLst>
          </p:cNvPr>
          <p:cNvSpPr>
            <a:spLocks noGrp="1" noChangeArrowheads="1"/>
          </p:cNvSpPr>
          <p:nvPr>
            <p:ph type="body" idx="1"/>
          </p:nvPr>
        </p:nvSpPr>
        <p:spPr>
          <a:xfrm>
            <a:off x="995855" y="2983570"/>
            <a:ext cx="7305772" cy="3779837"/>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25602" rIns="0" bIns="0"/>
          <a:lstStyle/>
          <a:p>
            <a:pPr marL="107950" indent="0" defTabSz="449263" eaLnBrk="1" hangingPunct="1">
              <a:lnSpc>
                <a:spcPct val="90000"/>
              </a:lnSpc>
              <a:buSzPct val="45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1600" dirty="0"/>
              <a:t>PASTA and UPP: Nam Nguyen and Siavash Mirarab</a:t>
            </a:r>
          </a:p>
          <a:p>
            <a:pPr marL="107950" indent="0" defTabSz="449263" eaLnBrk="1" hangingPunct="1">
              <a:lnSpc>
                <a:spcPct val="90000"/>
              </a:lnSpc>
              <a:buSzPct val="45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1600" dirty="0"/>
              <a:t>Evaluating BAli-Phy: Mike Nute and Ehsan Saleh</a:t>
            </a:r>
          </a:p>
          <a:p>
            <a:pPr marL="107950" indent="0" defTabSz="449263" eaLnBrk="1" hangingPunct="1">
              <a:lnSpc>
                <a:spcPct val="90000"/>
              </a:lnSpc>
              <a:buSzPct val="45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1600" dirty="0"/>
          </a:p>
          <a:p>
            <a:pPr marL="107950" indent="0" defTabSz="449263">
              <a:lnSpc>
                <a:spcPct val="90000"/>
              </a:lnSpc>
              <a:buSzPct val="45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1600" b="1" dirty="0"/>
              <a:t>Current NSF grants:</a:t>
            </a:r>
            <a:r>
              <a:rPr lang="en-US" sz="1600" dirty="0"/>
              <a:t> </a:t>
            </a:r>
            <a:r>
              <a:rPr lang="en-US" sz="1600" u="sng" dirty="0"/>
              <a:t>ABI-1458652 (multiple sequence alignment)</a:t>
            </a:r>
            <a:endParaRPr lang="en-US" sz="1600" dirty="0"/>
          </a:p>
          <a:p>
            <a:pPr marL="107950" indent="0" defTabSz="449263">
              <a:lnSpc>
                <a:spcPct val="90000"/>
              </a:lnSpc>
              <a:buSzPct val="45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1600" b="1" dirty="0"/>
              <a:t>Grainger Foundation</a:t>
            </a:r>
            <a:r>
              <a:rPr lang="en-US" sz="1600" dirty="0"/>
              <a:t> (at UIUC), and UIUC</a:t>
            </a:r>
          </a:p>
          <a:p>
            <a:pPr marL="107950" indent="0" defTabSz="449263" eaLnBrk="1" hangingPunct="1">
              <a:lnSpc>
                <a:spcPct val="90000"/>
              </a:lnSpc>
              <a:buSzPct val="45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1600" b="1" dirty="0"/>
              <a:t>TACC, </a:t>
            </a:r>
            <a:r>
              <a:rPr lang="en-US" sz="1600" dirty="0"/>
              <a:t>UTCS</a:t>
            </a:r>
            <a:r>
              <a:rPr lang="en-US" sz="1600" b="1" dirty="0"/>
              <a:t>, Blue Waters</a:t>
            </a:r>
            <a:r>
              <a:rPr lang="en-US" sz="1600" dirty="0"/>
              <a:t>, and UIUC campus cluster</a:t>
            </a:r>
          </a:p>
          <a:p>
            <a:pPr marL="107950" indent="0" defTabSz="449263" eaLnBrk="1" hangingPunct="1">
              <a:lnSpc>
                <a:spcPct val="90000"/>
              </a:lnSpc>
              <a:buSzPct val="45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1600" dirty="0"/>
          </a:p>
          <a:p>
            <a:pPr marL="107950" indent="0" defTabSz="449263">
              <a:lnSpc>
                <a:spcPct val="90000"/>
              </a:lnSpc>
              <a:buSzPct val="45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1600" dirty="0"/>
              <a:t>PASTA, UPP, SEPP, and TIPP are  available on github at </a:t>
            </a:r>
            <a:r>
              <a:rPr lang="en-US" sz="1600" dirty="0">
                <a:hlinkClick r:id="rId3"/>
              </a:rPr>
              <a:t>https://github.com/smirarab/</a:t>
            </a:r>
            <a:r>
              <a:rPr lang="en-US" sz="1600" dirty="0"/>
              <a:t> </a:t>
            </a:r>
          </a:p>
          <a:p>
            <a:pPr marL="107950" indent="0" defTabSz="449263">
              <a:lnSpc>
                <a:spcPct val="90000"/>
              </a:lnSpc>
              <a:buSzPct val="45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1600" dirty="0" err="1"/>
              <a:t>PASTA+BAli-Phy</a:t>
            </a:r>
            <a:r>
              <a:rPr lang="en-US" sz="1600" dirty="0"/>
              <a:t> at </a:t>
            </a:r>
            <a:r>
              <a:rPr lang="en-US" sz="1600" dirty="0">
                <a:hlinkClick r:id="rId4"/>
              </a:rPr>
              <a:t>http://github.com/MGNute/pasta</a:t>
            </a:r>
            <a:r>
              <a:rPr lang="en-US" sz="1600" dirty="0"/>
              <a:t> </a:t>
            </a:r>
          </a:p>
          <a:p>
            <a:pPr marL="107950" indent="0" defTabSz="449263">
              <a:lnSpc>
                <a:spcPct val="90000"/>
              </a:lnSpc>
              <a:buSzPct val="45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1600" dirty="0"/>
              <a:t>MAGUS: at </a:t>
            </a:r>
            <a:r>
              <a:rPr lang="en-US" sz="1600" dirty="0">
                <a:hlinkClick r:id="rId5"/>
              </a:rPr>
              <a:t>https://github.com/vlasmirnov/MAGUS</a:t>
            </a:r>
            <a:r>
              <a:rPr lang="en-US" sz="1600" dirty="0"/>
              <a:t> </a:t>
            </a:r>
          </a:p>
          <a:p>
            <a:pPr marL="107950" indent="0" defTabSz="449263">
              <a:lnSpc>
                <a:spcPct val="90000"/>
              </a:lnSpc>
              <a:buSzPct val="45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br>
              <a:rPr lang="en-US" sz="1600" dirty="0"/>
            </a:br>
            <a:r>
              <a:rPr lang="en-US" sz="1600" dirty="0"/>
              <a:t>Papers available at </a:t>
            </a:r>
            <a:r>
              <a:rPr lang="en-US" sz="1600" dirty="0">
                <a:hlinkClick r:id="rId6"/>
              </a:rPr>
              <a:t>http://tandy.cs.illinois.edu/MSAproject.html</a:t>
            </a:r>
            <a:r>
              <a:rPr lang="en-US" sz="1600" dirty="0"/>
              <a:t> </a:t>
            </a:r>
          </a:p>
          <a:p>
            <a:pPr marL="107950" indent="0" defTabSz="449263">
              <a:lnSpc>
                <a:spcPct val="90000"/>
              </a:lnSpc>
              <a:buSzPct val="45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1600" dirty="0"/>
          </a:p>
          <a:p>
            <a:pPr marL="107950" indent="0" defTabSz="449263">
              <a:lnSpc>
                <a:spcPct val="90000"/>
              </a:lnSpc>
              <a:buSzPct val="45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1600" dirty="0"/>
          </a:p>
          <a:p>
            <a:pPr marL="107950" indent="0" defTabSz="449263" eaLnBrk="1" hangingPunct="1">
              <a:lnSpc>
                <a:spcPct val="90000"/>
              </a:lnSpc>
              <a:buSzPct val="45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1600" dirty="0"/>
          </a:p>
        </p:txBody>
      </p:sp>
      <p:pic>
        <p:nvPicPr>
          <p:cNvPr id="58371" name="Picture 1" descr="nam-nguyen.jpg">
            <a:extLst>
              <a:ext uri="{FF2B5EF4-FFF2-40B4-BE49-F238E27FC236}">
                <a16:creationId xmlns:a16="http://schemas.microsoft.com/office/drawing/2014/main" id="{D5C987D0-8B57-1B49-ABAB-1FED1C71016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11902" y="1323727"/>
            <a:ext cx="17653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6" descr="mike_nute_alaska.jpg">
            <a:extLst>
              <a:ext uri="{FF2B5EF4-FFF2-40B4-BE49-F238E27FC236}">
                <a16:creationId xmlns:a16="http://schemas.microsoft.com/office/drawing/2014/main" id="{494FAD5D-8B19-A94D-9613-1E681964D15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967476" y="1314203"/>
            <a:ext cx="1076325"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1" descr="Siavash-Mirarab.jpg">
            <a:extLst>
              <a:ext uri="{FF2B5EF4-FFF2-40B4-BE49-F238E27FC236}">
                <a16:creationId xmlns:a16="http://schemas.microsoft.com/office/drawing/2014/main" id="{E45FFC27-BCCE-1042-BC7F-BA96BB9C377F}"/>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635933" y="1304678"/>
            <a:ext cx="10795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08AF02BF-87A2-B849-A828-1B879F0D3018}"/>
              </a:ext>
            </a:extLst>
          </p:cNvPr>
          <p:cNvPicPr>
            <a:picLocks noChangeAspect="1"/>
          </p:cNvPicPr>
          <p:nvPr/>
        </p:nvPicPr>
        <p:blipFill>
          <a:blip r:embed="rId10"/>
          <a:stretch>
            <a:fillRect/>
          </a:stretch>
        </p:blipFill>
        <p:spPr>
          <a:xfrm>
            <a:off x="6298230" y="1323727"/>
            <a:ext cx="1236142" cy="1316038"/>
          </a:xfrm>
          <a:prstGeom prst="rect">
            <a:avLst/>
          </a:prstGeom>
        </p:spPr>
      </p:pic>
    </p:spTree>
    <p:extLst>
      <p:ext uri="{BB962C8B-B14F-4D97-AF65-F5344CB8AC3E}">
        <p14:creationId xmlns:p14="http://schemas.microsoft.com/office/powerpoint/2010/main" val="35136892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772"/>
            <a:ext cx="8229600" cy="1143000"/>
          </a:xfrm>
        </p:spPr>
        <p:txBody>
          <a:bodyPr/>
          <a:lstStyle/>
          <a:p>
            <a:r>
              <a:rPr lang="en-US" dirty="0" err="1"/>
              <a:t>Phylogenomic</a:t>
            </a:r>
            <a:r>
              <a:rPr lang="en-US" dirty="0"/>
              <a:t> pipeline</a:t>
            </a:r>
          </a:p>
        </p:txBody>
      </p:sp>
      <p:sp>
        <p:nvSpPr>
          <p:cNvPr id="3" name="Content Placeholder 2"/>
          <p:cNvSpPr>
            <a:spLocks noGrp="1"/>
          </p:cNvSpPr>
          <p:nvPr>
            <p:ph idx="1"/>
          </p:nvPr>
        </p:nvSpPr>
        <p:spPr>
          <a:xfrm>
            <a:off x="457200" y="1556430"/>
            <a:ext cx="8229600" cy="5533920"/>
          </a:xfrm>
        </p:spPr>
        <p:txBody>
          <a:bodyPr>
            <a:noAutofit/>
          </a:bodyPr>
          <a:lstStyle/>
          <a:p>
            <a:pPr>
              <a:spcAft>
                <a:spcPts val="600"/>
              </a:spcAft>
            </a:pPr>
            <a:r>
              <a:rPr lang="en-US" sz="2000" dirty="0"/>
              <a:t>Select taxon set and markers</a:t>
            </a:r>
          </a:p>
          <a:p>
            <a:pPr>
              <a:spcAft>
                <a:spcPts val="600"/>
              </a:spcAft>
            </a:pPr>
            <a:r>
              <a:rPr lang="en-US" sz="2000" dirty="0"/>
              <a:t>Gather and screen sequence data, possibly identify </a:t>
            </a:r>
            <a:r>
              <a:rPr lang="en-US" sz="2000" dirty="0" err="1"/>
              <a:t>orthologs</a:t>
            </a:r>
            <a:endParaRPr lang="en-US" sz="2000" dirty="0"/>
          </a:p>
          <a:p>
            <a:pPr>
              <a:spcAft>
                <a:spcPts val="600"/>
              </a:spcAft>
            </a:pPr>
            <a:r>
              <a:rPr lang="en-US" sz="2000" dirty="0">
                <a:solidFill>
                  <a:srgbClr val="000000"/>
                </a:solidFill>
              </a:rPr>
              <a:t>Compute multiple sequence alignments for each locus, and construct gene trees</a:t>
            </a:r>
          </a:p>
          <a:p>
            <a:pPr>
              <a:spcAft>
                <a:spcPts val="600"/>
              </a:spcAft>
            </a:pPr>
            <a:r>
              <a:rPr lang="en-US" sz="2000" dirty="0"/>
              <a:t>Compute species tree or network:</a:t>
            </a:r>
          </a:p>
          <a:p>
            <a:pPr lvl="1">
              <a:spcAft>
                <a:spcPts val="600"/>
              </a:spcAft>
            </a:pPr>
            <a:r>
              <a:rPr lang="en-US" sz="2000" dirty="0"/>
              <a:t>Combine the estimated gene trees, OR</a:t>
            </a:r>
          </a:p>
          <a:p>
            <a:pPr lvl="1">
              <a:spcAft>
                <a:spcPts val="600"/>
              </a:spcAft>
            </a:pPr>
            <a:r>
              <a:rPr lang="en-US" sz="2000" dirty="0"/>
              <a:t>Estimate a tree from a concatenation of the multiple sequence alignments </a:t>
            </a:r>
          </a:p>
          <a:p>
            <a:pPr>
              <a:spcAft>
                <a:spcPts val="600"/>
              </a:spcAft>
            </a:pPr>
            <a:r>
              <a:rPr lang="en-US" sz="2000" dirty="0"/>
              <a:t>Get statistical support on each branch (e.g., bootstrapping)</a:t>
            </a:r>
          </a:p>
          <a:p>
            <a:pPr>
              <a:spcAft>
                <a:spcPts val="600"/>
              </a:spcAft>
            </a:pPr>
            <a:r>
              <a:rPr lang="en-US" sz="2000" dirty="0"/>
              <a:t>Estimate dates on the nodes of the phylogeny</a:t>
            </a:r>
          </a:p>
          <a:p>
            <a:pPr>
              <a:spcAft>
                <a:spcPts val="600"/>
              </a:spcAft>
            </a:pPr>
            <a:r>
              <a:rPr lang="en-US" sz="2000" dirty="0"/>
              <a:t>Use species tree with branch support and dates </a:t>
            </a:r>
            <a:r>
              <a:rPr lang="en-US" sz="2000" u="sng" dirty="0"/>
              <a:t>to understand biology</a:t>
            </a:r>
          </a:p>
        </p:txBody>
      </p:sp>
    </p:spTree>
    <p:extLst>
      <p:ext uri="{BB962C8B-B14F-4D97-AF65-F5344CB8AC3E}">
        <p14:creationId xmlns:p14="http://schemas.microsoft.com/office/powerpoint/2010/main" val="18835383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791EEF-6992-FA49-B644-D5F76EBEB45B}"/>
              </a:ext>
            </a:extLst>
          </p:cNvPr>
          <p:cNvPicPr>
            <a:picLocks noChangeAspect="1"/>
          </p:cNvPicPr>
          <p:nvPr/>
        </p:nvPicPr>
        <p:blipFill>
          <a:blip r:embed="rId2"/>
          <a:stretch>
            <a:fillRect/>
          </a:stretch>
        </p:blipFill>
        <p:spPr>
          <a:xfrm>
            <a:off x="1756611" y="1672844"/>
            <a:ext cx="5189309" cy="4912328"/>
          </a:xfrm>
          <a:prstGeom prst="rect">
            <a:avLst/>
          </a:prstGeom>
        </p:spPr>
      </p:pic>
      <p:sp>
        <p:nvSpPr>
          <p:cNvPr id="4" name="TextBox 3">
            <a:extLst>
              <a:ext uri="{FF2B5EF4-FFF2-40B4-BE49-F238E27FC236}">
                <a16:creationId xmlns:a16="http://schemas.microsoft.com/office/drawing/2014/main" id="{F85230AC-F40C-3A43-8DCF-0935304AB9D4}"/>
              </a:ext>
            </a:extLst>
          </p:cNvPr>
          <p:cNvSpPr txBox="1"/>
          <p:nvPr/>
        </p:nvSpPr>
        <p:spPr>
          <a:xfrm>
            <a:off x="1756611" y="437519"/>
            <a:ext cx="5723683" cy="461665"/>
          </a:xfrm>
          <a:prstGeom prst="rect">
            <a:avLst/>
          </a:prstGeom>
          <a:noFill/>
        </p:spPr>
        <p:txBody>
          <a:bodyPr wrap="none" rtlCol="0">
            <a:spAutoFit/>
          </a:bodyPr>
          <a:lstStyle/>
          <a:p>
            <a:r>
              <a:rPr lang="en-US" sz="2400" b="1" dirty="0">
                <a:latin typeface="+mj-lt"/>
              </a:rPr>
              <a:t>Expansion Ratio on 1192 </a:t>
            </a:r>
            <a:r>
              <a:rPr lang="en-US" sz="2400" b="1" dirty="0">
                <a:solidFill>
                  <a:srgbClr val="0432FF"/>
                </a:solidFill>
                <a:latin typeface="+mj-lt"/>
              </a:rPr>
              <a:t>Biological</a:t>
            </a:r>
            <a:r>
              <a:rPr lang="en-US" sz="2400" b="1" dirty="0">
                <a:latin typeface="+mj-lt"/>
              </a:rPr>
              <a:t> datasets</a:t>
            </a:r>
          </a:p>
        </p:txBody>
      </p:sp>
      <p:sp>
        <p:nvSpPr>
          <p:cNvPr id="2" name="TextBox 1">
            <a:extLst>
              <a:ext uri="{FF2B5EF4-FFF2-40B4-BE49-F238E27FC236}">
                <a16:creationId xmlns:a16="http://schemas.microsoft.com/office/drawing/2014/main" id="{0B2A62B0-8ABC-8A48-8072-FE3D5766234B}"/>
              </a:ext>
            </a:extLst>
          </p:cNvPr>
          <p:cNvSpPr txBox="1"/>
          <p:nvPr/>
        </p:nvSpPr>
        <p:spPr>
          <a:xfrm>
            <a:off x="6397053" y="1867552"/>
            <a:ext cx="2501519" cy="415498"/>
          </a:xfrm>
          <a:prstGeom prst="rect">
            <a:avLst/>
          </a:prstGeom>
          <a:noFill/>
          <a:ln>
            <a:solidFill>
              <a:schemeClr val="accent1">
                <a:lumMod val="75000"/>
              </a:schemeClr>
            </a:solidFill>
          </a:ln>
        </p:spPr>
        <p:txBody>
          <a:bodyPr wrap="none" rtlCol="0">
            <a:spAutoFit/>
          </a:bodyPr>
          <a:lstStyle/>
          <a:p>
            <a:r>
              <a:rPr lang="en-US" sz="2100" dirty="0"/>
              <a:t>BAli-Phy under-aligns</a:t>
            </a:r>
          </a:p>
        </p:txBody>
      </p:sp>
    </p:spTree>
    <p:extLst>
      <p:ext uri="{BB962C8B-B14F-4D97-AF65-F5344CB8AC3E}">
        <p14:creationId xmlns:p14="http://schemas.microsoft.com/office/powerpoint/2010/main" val="20267747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29" name="Picture 2" descr="nature-reviews-tree-of-l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5853" y="1217353"/>
            <a:ext cx="3381375" cy="2919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6130" name="Text Box 3"/>
          <p:cNvSpPr txBox="1">
            <a:spLocks noChangeArrowheads="1"/>
          </p:cNvSpPr>
          <p:nvPr/>
        </p:nvSpPr>
        <p:spPr bwMode="auto">
          <a:xfrm>
            <a:off x="332304" y="1435097"/>
            <a:ext cx="8760406" cy="513987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Scientific challenges:</a:t>
            </a:r>
          </a:p>
          <a:p>
            <a:endParaRPr lang="en-US" sz="2000" dirty="0"/>
          </a:p>
          <a:p>
            <a:pPr marL="285750" indent="-285750">
              <a:buFont typeface="Arial"/>
              <a:buChar char="•"/>
            </a:pPr>
            <a:r>
              <a:rPr lang="en-US" sz="1800" dirty="0"/>
              <a:t>Ultra-large multiple-sequence alignment</a:t>
            </a:r>
          </a:p>
          <a:p>
            <a:pPr marL="285750" indent="-285750">
              <a:buFont typeface="Arial"/>
              <a:buChar char="•"/>
            </a:pPr>
            <a:r>
              <a:rPr lang="en-US" sz="1800" dirty="0"/>
              <a:t>Gene tree estimation</a:t>
            </a:r>
          </a:p>
          <a:p>
            <a:pPr marL="285750" indent="-285750">
              <a:buFont typeface="Arial"/>
              <a:buChar char="•"/>
            </a:pPr>
            <a:r>
              <a:rPr lang="en-US" sz="1800" dirty="0"/>
              <a:t>Metagenomic classification</a:t>
            </a:r>
          </a:p>
          <a:p>
            <a:pPr marL="285750" indent="-285750">
              <a:buFont typeface="Arial"/>
              <a:buChar char="•"/>
            </a:pPr>
            <a:r>
              <a:rPr lang="en-US" sz="1800" dirty="0"/>
              <a:t>Alignment-free phylogeny estimation</a:t>
            </a:r>
          </a:p>
          <a:p>
            <a:pPr marL="285750" indent="-285750">
              <a:buFont typeface="Arial"/>
              <a:buChar char="•"/>
            </a:pPr>
            <a:r>
              <a:rPr lang="en-US" sz="1800" dirty="0"/>
              <a:t>Supertree estimation</a:t>
            </a:r>
          </a:p>
          <a:p>
            <a:pPr marL="285750" indent="-285750">
              <a:buFont typeface="Arial"/>
              <a:buChar char="•"/>
            </a:pPr>
            <a:r>
              <a:rPr lang="en-US" sz="1800" dirty="0"/>
              <a:t>Estimating species trees from many gene trees</a:t>
            </a:r>
          </a:p>
          <a:p>
            <a:pPr marL="285750" indent="-285750">
              <a:buFont typeface="Arial"/>
              <a:buChar char="•"/>
            </a:pPr>
            <a:r>
              <a:rPr lang="en-US" sz="1800" dirty="0"/>
              <a:t>Genome rearrangement phylogeny</a:t>
            </a:r>
          </a:p>
          <a:p>
            <a:pPr marL="285750" indent="-285750">
              <a:buFont typeface="Arial"/>
              <a:buChar char="•"/>
            </a:pPr>
            <a:r>
              <a:rPr lang="en-US" sz="1800" dirty="0"/>
              <a:t>Reticulate evolution</a:t>
            </a:r>
          </a:p>
          <a:p>
            <a:pPr marL="285750" indent="-285750">
              <a:buFont typeface="Arial"/>
              <a:buChar char="•"/>
            </a:pPr>
            <a:r>
              <a:rPr lang="en-US" sz="1800" dirty="0"/>
              <a:t>Visualization of large trees and alignments</a:t>
            </a:r>
          </a:p>
          <a:p>
            <a:pPr marL="285750" indent="-285750">
              <a:buFont typeface="Arial"/>
              <a:buChar char="•"/>
            </a:pPr>
            <a:r>
              <a:rPr lang="en-US" sz="1800" dirty="0"/>
              <a:t>Data mining techniques to explore multiple optima</a:t>
            </a:r>
          </a:p>
          <a:p>
            <a:pPr marL="285750" indent="-285750">
              <a:buFont typeface="Arial"/>
              <a:buChar char="•"/>
            </a:pPr>
            <a:r>
              <a:rPr lang="en-US" sz="1800" dirty="0"/>
              <a:t>Theoretical guarantees under Markov models of evolution</a:t>
            </a:r>
          </a:p>
          <a:p>
            <a:pPr marL="285750" indent="-285750">
              <a:buFont typeface="Arial"/>
              <a:buChar char="•"/>
            </a:pPr>
            <a:endParaRPr lang="en-US" sz="1800" dirty="0"/>
          </a:p>
          <a:p>
            <a:endParaRPr lang="en-US" sz="1800" dirty="0"/>
          </a:p>
          <a:p>
            <a:r>
              <a:rPr lang="en-US" sz="1800" dirty="0"/>
              <a:t>Techniques: applied probability theory, graph theory, supercomputing, and heuristics</a:t>
            </a:r>
          </a:p>
          <a:p>
            <a:br>
              <a:rPr lang="en-US" sz="1800" dirty="0"/>
            </a:br>
            <a:r>
              <a:rPr lang="en-US" sz="1800" dirty="0"/>
              <a:t>Testing: simulations and real data</a:t>
            </a:r>
          </a:p>
        </p:txBody>
      </p:sp>
      <p:sp>
        <p:nvSpPr>
          <p:cNvPr id="176131" name="Text Box 4"/>
          <p:cNvSpPr txBox="1">
            <a:spLocks noChangeArrowheads="1"/>
          </p:cNvSpPr>
          <p:nvPr/>
        </p:nvSpPr>
        <p:spPr bwMode="auto">
          <a:xfrm>
            <a:off x="1143000" y="179388"/>
            <a:ext cx="8358188" cy="584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t>The Tree of Life: </a:t>
            </a:r>
            <a:r>
              <a:rPr lang="en-US" sz="3200" i="1">
                <a:solidFill>
                  <a:srgbClr val="0000FF"/>
                </a:solidFill>
              </a:rPr>
              <a:t>Multiple</a:t>
            </a:r>
            <a:r>
              <a:rPr lang="en-US" sz="3200"/>
              <a:t> </a:t>
            </a:r>
            <a:r>
              <a:rPr lang="en-US" sz="3200" i="1"/>
              <a:t>Challenges</a:t>
            </a:r>
          </a:p>
        </p:txBody>
      </p:sp>
    </p:spTree>
    <p:extLst>
      <p:ext uri="{BB962C8B-B14F-4D97-AF65-F5344CB8AC3E}">
        <p14:creationId xmlns:p14="http://schemas.microsoft.com/office/powerpoint/2010/main" val="689342258"/>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54A8C-EA3F-C84F-A8EF-A546C1AE3A38}"/>
              </a:ext>
            </a:extLst>
          </p:cNvPr>
          <p:cNvSpPr>
            <a:spLocks noGrp="1"/>
          </p:cNvSpPr>
          <p:nvPr>
            <p:ph type="title"/>
          </p:nvPr>
        </p:nvSpPr>
        <p:spPr/>
        <p:txBody>
          <a:bodyPr>
            <a:normAutofit/>
          </a:bodyPr>
          <a:lstStyle/>
          <a:p>
            <a:r>
              <a:rPr lang="en-US" dirty="0"/>
              <a:t> </a:t>
            </a:r>
            <a:r>
              <a:rPr lang="en-US" sz="4000" dirty="0"/>
              <a:t>Study design</a:t>
            </a:r>
          </a:p>
        </p:txBody>
      </p:sp>
      <p:sp>
        <p:nvSpPr>
          <p:cNvPr id="3" name="Content Placeholder 2">
            <a:extLst>
              <a:ext uri="{FF2B5EF4-FFF2-40B4-BE49-F238E27FC236}">
                <a16:creationId xmlns:a16="http://schemas.microsoft.com/office/drawing/2014/main" id="{3B6637D2-0451-7849-92CD-BBA13CD94822}"/>
              </a:ext>
            </a:extLst>
          </p:cNvPr>
          <p:cNvSpPr>
            <a:spLocks noGrp="1"/>
          </p:cNvSpPr>
          <p:nvPr>
            <p:ph idx="1"/>
          </p:nvPr>
        </p:nvSpPr>
        <p:spPr/>
        <p:txBody>
          <a:bodyPr>
            <a:normAutofit fontScale="70000" lnSpcReduction="20000"/>
          </a:bodyPr>
          <a:lstStyle/>
          <a:p>
            <a:pPr>
              <a:spcAft>
                <a:spcPts val="900"/>
              </a:spcAft>
            </a:pPr>
            <a:r>
              <a:rPr lang="en-US" dirty="0"/>
              <a:t>Goal: Evaluate </a:t>
            </a:r>
            <a:r>
              <a:rPr lang="en-US" dirty="0" err="1"/>
              <a:t>Bali-Phy</a:t>
            </a:r>
            <a:r>
              <a:rPr lang="en-US" dirty="0"/>
              <a:t> (Redelings and Suchard) on both biological and simulated datasets, in comparison to leading alignment methods on small protein sequence datasets </a:t>
            </a:r>
            <a:r>
              <a:rPr lang="en-US" dirty="0">
                <a:solidFill>
                  <a:srgbClr val="283FCC"/>
                </a:solidFill>
              </a:rPr>
              <a:t>(at most 27 sequences)</a:t>
            </a:r>
          </a:p>
          <a:p>
            <a:pPr>
              <a:spcAft>
                <a:spcPts val="900"/>
              </a:spcAft>
            </a:pPr>
            <a:r>
              <a:rPr lang="en-US" dirty="0"/>
              <a:t>Metrics: </a:t>
            </a:r>
            <a:r>
              <a:rPr lang="en-US" dirty="0" err="1"/>
              <a:t>Modeller</a:t>
            </a:r>
            <a:r>
              <a:rPr lang="en-US" dirty="0"/>
              <a:t> score (precision), SP-score (recall), Expansion ratio (normalized alignment length), and running time</a:t>
            </a:r>
          </a:p>
          <a:p>
            <a:pPr>
              <a:spcAft>
                <a:spcPts val="900"/>
              </a:spcAft>
            </a:pPr>
            <a:r>
              <a:rPr lang="en-US" dirty="0"/>
              <a:t>Datasets: 120 simulated datasets (6 model conditions) and 	   1192 biological datasets (4 biological benchmarks)</a:t>
            </a:r>
          </a:p>
          <a:p>
            <a:pPr>
              <a:spcAft>
                <a:spcPts val="900"/>
              </a:spcAft>
            </a:pPr>
            <a:r>
              <a:rPr lang="en-US" dirty="0"/>
              <a:t>Specific note: For each dataset, </a:t>
            </a:r>
            <a:r>
              <a:rPr lang="en-US" dirty="0" err="1"/>
              <a:t>Bali-Phy</a:t>
            </a:r>
            <a:r>
              <a:rPr lang="en-US" dirty="0"/>
              <a:t> was run independently on 32 processors for 48 hours, the burn-in was discarded, and the posterior decoding (PD) alignment was then computed.             </a:t>
            </a:r>
            <a:r>
              <a:rPr lang="en-US" u="sng" dirty="0"/>
              <a:t>These </a:t>
            </a:r>
            <a:r>
              <a:rPr lang="en-US" u="sng" dirty="0" err="1"/>
              <a:t>Bali-Phy</a:t>
            </a:r>
            <a:r>
              <a:rPr lang="en-US" u="sng" dirty="0"/>
              <a:t> analyses used 230 CPU years on Blue Waters (supercomputer at NCSA).</a:t>
            </a:r>
          </a:p>
        </p:txBody>
      </p:sp>
    </p:spTree>
    <p:extLst>
      <p:ext uri="{BB962C8B-B14F-4D97-AF65-F5344CB8AC3E}">
        <p14:creationId xmlns:p14="http://schemas.microsoft.com/office/powerpoint/2010/main" val="14906979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63E5FA-4E12-E943-95DC-170A0A33DDC4}"/>
              </a:ext>
            </a:extLst>
          </p:cNvPr>
          <p:cNvPicPr>
            <a:picLocks noChangeAspect="1"/>
          </p:cNvPicPr>
          <p:nvPr/>
        </p:nvPicPr>
        <p:blipFill>
          <a:blip r:embed="rId2"/>
          <a:stretch>
            <a:fillRect/>
          </a:stretch>
        </p:blipFill>
        <p:spPr>
          <a:xfrm>
            <a:off x="1228148" y="1306763"/>
            <a:ext cx="5459772" cy="4679805"/>
          </a:xfrm>
          <a:prstGeom prst="rect">
            <a:avLst/>
          </a:prstGeom>
        </p:spPr>
      </p:pic>
      <p:sp>
        <p:nvSpPr>
          <p:cNvPr id="4" name="TextBox 3">
            <a:extLst>
              <a:ext uri="{FF2B5EF4-FFF2-40B4-BE49-F238E27FC236}">
                <a16:creationId xmlns:a16="http://schemas.microsoft.com/office/drawing/2014/main" id="{6BC620C0-EA93-6441-B046-58AA01855F61}"/>
              </a:ext>
            </a:extLst>
          </p:cNvPr>
          <p:cNvSpPr txBox="1"/>
          <p:nvPr/>
        </p:nvSpPr>
        <p:spPr>
          <a:xfrm>
            <a:off x="1573402" y="404251"/>
            <a:ext cx="5816079" cy="461665"/>
          </a:xfrm>
          <a:prstGeom prst="rect">
            <a:avLst/>
          </a:prstGeom>
          <a:noFill/>
        </p:spPr>
        <p:txBody>
          <a:bodyPr wrap="none" rtlCol="0">
            <a:spAutoFit/>
          </a:bodyPr>
          <a:lstStyle/>
          <a:p>
            <a:r>
              <a:rPr lang="en-US" sz="2400" b="1" dirty="0">
                <a:latin typeface="+mj-lt"/>
              </a:rPr>
              <a:t>Expansion Ratios on 120 </a:t>
            </a:r>
            <a:r>
              <a:rPr lang="en-US" sz="2400" b="1" dirty="0">
                <a:solidFill>
                  <a:srgbClr val="0432FF"/>
                </a:solidFill>
                <a:latin typeface="+mj-lt"/>
              </a:rPr>
              <a:t>Simulated</a:t>
            </a:r>
            <a:r>
              <a:rPr lang="en-US" sz="2400" b="1" dirty="0">
                <a:latin typeface="+mj-lt"/>
              </a:rPr>
              <a:t> Datasets</a:t>
            </a:r>
          </a:p>
        </p:txBody>
      </p:sp>
      <p:sp>
        <p:nvSpPr>
          <p:cNvPr id="2" name="TextBox 1">
            <a:extLst>
              <a:ext uri="{FF2B5EF4-FFF2-40B4-BE49-F238E27FC236}">
                <a16:creationId xmlns:a16="http://schemas.microsoft.com/office/drawing/2014/main" id="{D254A4FD-6E77-9742-9316-8AD5036FD064}"/>
              </a:ext>
            </a:extLst>
          </p:cNvPr>
          <p:cNvSpPr txBox="1"/>
          <p:nvPr/>
        </p:nvSpPr>
        <p:spPr>
          <a:xfrm>
            <a:off x="6793427" y="1901565"/>
            <a:ext cx="1934119" cy="415498"/>
          </a:xfrm>
          <a:prstGeom prst="rect">
            <a:avLst/>
          </a:prstGeom>
          <a:noFill/>
          <a:ln>
            <a:solidFill>
              <a:schemeClr val="accent1"/>
            </a:solidFill>
          </a:ln>
        </p:spPr>
        <p:txBody>
          <a:bodyPr wrap="none" rtlCol="0">
            <a:spAutoFit/>
          </a:bodyPr>
          <a:lstStyle/>
          <a:p>
            <a:r>
              <a:rPr lang="en-US" sz="2100" dirty="0"/>
              <a:t>BAli-Phy is best!</a:t>
            </a:r>
          </a:p>
        </p:txBody>
      </p:sp>
    </p:spTree>
    <p:extLst>
      <p:ext uri="{BB962C8B-B14F-4D97-AF65-F5344CB8AC3E}">
        <p14:creationId xmlns:p14="http://schemas.microsoft.com/office/powerpoint/2010/main" val="42635560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536D68-7C1B-E147-88CD-E8BD9A5FBFB5}"/>
              </a:ext>
            </a:extLst>
          </p:cNvPr>
          <p:cNvPicPr>
            <a:picLocks noChangeAspect="1"/>
          </p:cNvPicPr>
          <p:nvPr/>
        </p:nvPicPr>
        <p:blipFill>
          <a:blip r:embed="rId2"/>
          <a:stretch>
            <a:fillRect/>
          </a:stretch>
        </p:blipFill>
        <p:spPr>
          <a:xfrm>
            <a:off x="1725561" y="1764277"/>
            <a:ext cx="5542063" cy="4106811"/>
          </a:xfrm>
          <a:prstGeom prst="rect">
            <a:avLst/>
          </a:prstGeom>
        </p:spPr>
      </p:pic>
      <p:sp>
        <p:nvSpPr>
          <p:cNvPr id="4" name="TextBox 3">
            <a:extLst>
              <a:ext uri="{FF2B5EF4-FFF2-40B4-BE49-F238E27FC236}">
                <a16:creationId xmlns:a16="http://schemas.microsoft.com/office/drawing/2014/main" id="{9F544DD4-9974-D84D-9A41-9B1BE11E34FF}"/>
              </a:ext>
            </a:extLst>
          </p:cNvPr>
          <p:cNvSpPr txBox="1"/>
          <p:nvPr/>
        </p:nvSpPr>
        <p:spPr>
          <a:xfrm>
            <a:off x="1213338" y="1164113"/>
            <a:ext cx="6983130" cy="623248"/>
          </a:xfrm>
          <a:prstGeom prst="rect">
            <a:avLst/>
          </a:prstGeom>
          <a:noFill/>
        </p:spPr>
        <p:txBody>
          <a:bodyPr wrap="none" rtlCol="0">
            <a:spAutoFit/>
          </a:bodyPr>
          <a:lstStyle/>
          <a:p>
            <a:r>
              <a:rPr lang="en-US" sz="2100" dirty="0"/>
              <a:t>Running Time on 4 </a:t>
            </a:r>
            <a:r>
              <a:rPr lang="en-US" sz="2100" dirty="0">
                <a:solidFill>
                  <a:srgbClr val="0432FF"/>
                </a:solidFill>
              </a:rPr>
              <a:t>biological </a:t>
            </a:r>
            <a:r>
              <a:rPr lang="en-US" sz="2100" dirty="0"/>
              <a:t>datasets with 17 sequences each</a:t>
            </a:r>
          </a:p>
          <a:p>
            <a:endParaRPr lang="en-US" sz="1350" dirty="0"/>
          </a:p>
        </p:txBody>
      </p:sp>
      <p:sp>
        <p:nvSpPr>
          <p:cNvPr id="2" name="TextBox 1">
            <a:extLst>
              <a:ext uri="{FF2B5EF4-FFF2-40B4-BE49-F238E27FC236}">
                <a16:creationId xmlns:a16="http://schemas.microsoft.com/office/drawing/2014/main" id="{BFA3E6D7-524A-CD4E-848F-61BEA8D99D31}"/>
              </a:ext>
            </a:extLst>
          </p:cNvPr>
          <p:cNvSpPr txBox="1"/>
          <p:nvPr/>
        </p:nvSpPr>
        <p:spPr>
          <a:xfrm>
            <a:off x="6992912" y="2153708"/>
            <a:ext cx="1976503" cy="1131079"/>
          </a:xfrm>
          <a:prstGeom prst="rect">
            <a:avLst/>
          </a:prstGeom>
          <a:noFill/>
          <a:ln>
            <a:solidFill>
              <a:schemeClr val="accent1">
                <a:lumMod val="75000"/>
              </a:schemeClr>
            </a:solidFill>
          </a:ln>
        </p:spPr>
        <p:txBody>
          <a:bodyPr wrap="none" rtlCol="0">
            <a:spAutoFit/>
          </a:bodyPr>
          <a:lstStyle/>
          <a:p>
            <a:r>
              <a:rPr lang="en-US" sz="1350" dirty="0"/>
              <a:t>BAli-Phy benefits from</a:t>
            </a:r>
          </a:p>
          <a:p>
            <a:r>
              <a:rPr lang="en-US" sz="1350" dirty="0"/>
              <a:t>a long running time.</a:t>
            </a:r>
          </a:p>
          <a:p>
            <a:endParaRPr lang="en-US" sz="1350" dirty="0"/>
          </a:p>
          <a:p>
            <a:r>
              <a:rPr lang="en-US" sz="1350" dirty="0"/>
              <a:t>Therefore, we used &gt;2 </a:t>
            </a:r>
          </a:p>
          <a:p>
            <a:r>
              <a:rPr lang="en-US" sz="1350" dirty="0"/>
              <a:t>months for each dataset. </a:t>
            </a:r>
          </a:p>
        </p:txBody>
      </p:sp>
    </p:spTree>
    <p:extLst>
      <p:ext uri="{BB962C8B-B14F-4D97-AF65-F5344CB8AC3E}">
        <p14:creationId xmlns:p14="http://schemas.microsoft.com/office/powerpoint/2010/main" val="21145613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CAD90A-41D4-A643-ACBF-875C53E7FC3F}"/>
              </a:ext>
            </a:extLst>
          </p:cNvPr>
          <p:cNvPicPr>
            <a:picLocks noChangeAspect="1"/>
          </p:cNvPicPr>
          <p:nvPr/>
        </p:nvPicPr>
        <p:blipFill>
          <a:blip r:embed="rId2"/>
          <a:stretch>
            <a:fillRect/>
          </a:stretch>
        </p:blipFill>
        <p:spPr>
          <a:xfrm>
            <a:off x="1629509" y="1247416"/>
            <a:ext cx="5791200" cy="5422390"/>
          </a:xfrm>
          <a:prstGeom prst="rect">
            <a:avLst/>
          </a:prstGeom>
        </p:spPr>
      </p:pic>
      <p:sp>
        <p:nvSpPr>
          <p:cNvPr id="4" name="TextBox 3">
            <a:extLst>
              <a:ext uri="{FF2B5EF4-FFF2-40B4-BE49-F238E27FC236}">
                <a16:creationId xmlns:a16="http://schemas.microsoft.com/office/drawing/2014/main" id="{51D09023-C23F-D442-B5A6-71F789AACAFE}"/>
              </a:ext>
            </a:extLst>
          </p:cNvPr>
          <p:cNvSpPr txBox="1"/>
          <p:nvPr/>
        </p:nvSpPr>
        <p:spPr>
          <a:xfrm>
            <a:off x="1513052" y="379782"/>
            <a:ext cx="5567678" cy="461665"/>
          </a:xfrm>
          <a:prstGeom prst="rect">
            <a:avLst/>
          </a:prstGeom>
          <a:noFill/>
        </p:spPr>
        <p:txBody>
          <a:bodyPr wrap="none" rtlCol="0">
            <a:spAutoFit/>
          </a:bodyPr>
          <a:lstStyle/>
          <a:p>
            <a:r>
              <a:rPr lang="en-US" sz="2400" b="1" dirty="0"/>
              <a:t>Modeler Score on 1192 </a:t>
            </a:r>
            <a:r>
              <a:rPr lang="en-US" sz="2400" b="1" dirty="0">
                <a:solidFill>
                  <a:srgbClr val="0432FF"/>
                </a:solidFill>
              </a:rPr>
              <a:t>Biological</a:t>
            </a:r>
            <a:r>
              <a:rPr lang="en-US" sz="2400" b="1" dirty="0"/>
              <a:t> datasets</a:t>
            </a:r>
          </a:p>
        </p:txBody>
      </p:sp>
      <p:sp>
        <p:nvSpPr>
          <p:cNvPr id="2" name="TextBox 1">
            <a:extLst>
              <a:ext uri="{FF2B5EF4-FFF2-40B4-BE49-F238E27FC236}">
                <a16:creationId xmlns:a16="http://schemas.microsoft.com/office/drawing/2014/main" id="{0AEE2DEE-DE89-3E4F-AE89-AF431C2EEED5}"/>
              </a:ext>
            </a:extLst>
          </p:cNvPr>
          <p:cNvSpPr txBox="1"/>
          <p:nvPr/>
        </p:nvSpPr>
        <p:spPr>
          <a:xfrm>
            <a:off x="6284432" y="1573513"/>
            <a:ext cx="2708498" cy="300082"/>
          </a:xfrm>
          <a:prstGeom prst="rect">
            <a:avLst/>
          </a:prstGeom>
          <a:noFill/>
          <a:ln>
            <a:solidFill>
              <a:schemeClr val="accent1">
                <a:lumMod val="75000"/>
              </a:schemeClr>
            </a:solidFill>
          </a:ln>
        </p:spPr>
        <p:txBody>
          <a:bodyPr wrap="none" rtlCol="0">
            <a:spAutoFit/>
          </a:bodyPr>
          <a:lstStyle/>
          <a:p>
            <a:r>
              <a:rPr lang="en-US" sz="1350" dirty="0"/>
              <a:t>BAli-Phy has the best modeler score</a:t>
            </a:r>
          </a:p>
        </p:txBody>
      </p:sp>
    </p:spTree>
    <p:extLst>
      <p:ext uri="{BB962C8B-B14F-4D97-AF65-F5344CB8AC3E}">
        <p14:creationId xmlns:p14="http://schemas.microsoft.com/office/powerpoint/2010/main" val="11227786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ED3018-D524-6244-B991-63488924A179}"/>
              </a:ext>
            </a:extLst>
          </p:cNvPr>
          <p:cNvPicPr>
            <a:picLocks noChangeAspect="1"/>
          </p:cNvPicPr>
          <p:nvPr/>
        </p:nvPicPr>
        <p:blipFill>
          <a:blip r:embed="rId2"/>
          <a:stretch>
            <a:fillRect/>
          </a:stretch>
        </p:blipFill>
        <p:spPr>
          <a:xfrm>
            <a:off x="1652954" y="1195755"/>
            <a:ext cx="5840515" cy="5468564"/>
          </a:xfrm>
          <a:prstGeom prst="rect">
            <a:avLst/>
          </a:prstGeom>
        </p:spPr>
      </p:pic>
      <p:sp>
        <p:nvSpPr>
          <p:cNvPr id="4" name="TextBox 3">
            <a:extLst>
              <a:ext uri="{FF2B5EF4-FFF2-40B4-BE49-F238E27FC236}">
                <a16:creationId xmlns:a16="http://schemas.microsoft.com/office/drawing/2014/main" id="{008917FF-2525-BB42-9EC3-FEC17CD9DE18}"/>
              </a:ext>
            </a:extLst>
          </p:cNvPr>
          <p:cNvSpPr txBox="1"/>
          <p:nvPr/>
        </p:nvSpPr>
        <p:spPr>
          <a:xfrm>
            <a:off x="2239659" y="440128"/>
            <a:ext cx="4790670" cy="461665"/>
          </a:xfrm>
          <a:prstGeom prst="rect">
            <a:avLst/>
          </a:prstGeom>
          <a:noFill/>
        </p:spPr>
        <p:txBody>
          <a:bodyPr wrap="none" rtlCol="0">
            <a:spAutoFit/>
          </a:bodyPr>
          <a:lstStyle/>
          <a:p>
            <a:r>
              <a:rPr lang="en-US" sz="2400" b="1" dirty="0">
                <a:latin typeface="+mj-lt"/>
              </a:rPr>
              <a:t>SP-score on 1192 </a:t>
            </a:r>
            <a:r>
              <a:rPr lang="en-US" sz="2400" b="1" dirty="0">
                <a:solidFill>
                  <a:srgbClr val="0432FF"/>
                </a:solidFill>
                <a:latin typeface="+mj-lt"/>
              </a:rPr>
              <a:t>Biological </a:t>
            </a:r>
            <a:r>
              <a:rPr lang="en-US" sz="2400" b="1" dirty="0">
                <a:latin typeface="+mj-lt"/>
              </a:rPr>
              <a:t>datasets</a:t>
            </a:r>
          </a:p>
        </p:txBody>
      </p:sp>
      <p:sp>
        <p:nvSpPr>
          <p:cNvPr id="2" name="TextBox 1">
            <a:extLst>
              <a:ext uri="{FF2B5EF4-FFF2-40B4-BE49-F238E27FC236}">
                <a16:creationId xmlns:a16="http://schemas.microsoft.com/office/drawing/2014/main" id="{CFA7A6E6-6099-4B4F-AC76-DE9F2AF3118F}"/>
              </a:ext>
            </a:extLst>
          </p:cNvPr>
          <p:cNvSpPr txBox="1"/>
          <p:nvPr/>
        </p:nvSpPr>
        <p:spPr>
          <a:xfrm>
            <a:off x="6184405" y="1666335"/>
            <a:ext cx="2793778" cy="507831"/>
          </a:xfrm>
          <a:prstGeom prst="rect">
            <a:avLst/>
          </a:prstGeom>
          <a:noFill/>
          <a:ln>
            <a:solidFill>
              <a:schemeClr val="accent1">
                <a:lumMod val="75000"/>
              </a:schemeClr>
            </a:solidFill>
          </a:ln>
        </p:spPr>
        <p:txBody>
          <a:bodyPr wrap="none" rtlCol="0">
            <a:spAutoFit/>
          </a:bodyPr>
          <a:lstStyle/>
          <a:p>
            <a:r>
              <a:rPr lang="en-US" sz="1350" dirty="0"/>
              <a:t>BAli-Phy not competitive for SP-score</a:t>
            </a:r>
          </a:p>
          <a:p>
            <a:r>
              <a:rPr lang="en-US" sz="1350" dirty="0"/>
              <a:t>(but best method depends on % ID)</a:t>
            </a:r>
          </a:p>
        </p:txBody>
      </p:sp>
    </p:spTree>
    <p:extLst>
      <p:ext uri="{BB962C8B-B14F-4D97-AF65-F5344CB8AC3E}">
        <p14:creationId xmlns:p14="http://schemas.microsoft.com/office/powerpoint/2010/main" val="2868542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772"/>
            <a:ext cx="8229600" cy="1143000"/>
          </a:xfrm>
        </p:spPr>
        <p:txBody>
          <a:bodyPr/>
          <a:lstStyle/>
          <a:p>
            <a:r>
              <a:rPr lang="en-US" dirty="0" err="1"/>
              <a:t>Phylogenomic</a:t>
            </a:r>
            <a:r>
              <a:rPr lang="en-US" dirty="0"/>
              <a:t> pipeline</a:t>
            </a:r>
          </a:p>
        </p:txBody>
      </p:sp>
      <p:sp>
        <p:nvSpPr>
          <p:cNvPr id="3" name="Content Placeholder 2"/>
          <p:cNvSpPr>
            <a:spLocks noGrp="1"/>
          </p:cNvSpPr>
          <p:nvPr>
            <p:ph idx="1"/>
          </p:nvPr>
        </p:nvSpPr>
        <p:spPr>
          <a:xfrm>
            <a:off x="457200" y="1556430"/>
            <a:ext cx="8229600" cy="5533920"/>
          </a:xfrm>
        </p:spPr>
        <p:txBody>
          <a:bodyPr>
            <a:noAutofit/>
          </a:bodyPr>
          <a:lstStyle/>
          <a:p>
            <a:pPr>
              <a:spcAft>
                <a:spcPts val="600"/>
              </a:spcAft>
            </a:pPr>
            <a:r>
              <a:rPr lang="en-US" sz="2000" dirty="0"/>
              <a:t>Select taxon set and markers</a:t>
            </a:r>
          </a:p>
          <a:p>
            <a:pPr>
              <a:spcAft>
                <a:spcPts val="600"/>
              </a:spcAft>
            </a:pPr>
            <a:r>
              <a:rPr lang="en-US" sz="2000" dirty="0"/>
              <a:t>Gather and screen sequence data, possibly identify </a:t>
            </a:r>
            <a:r>
              <a:rPr lang="en-US" sz="2000" dirty="0" err="1"/>
              <a:t>orthologs</a:t>
            </a:r>
            <a:endParaRPr lang="en-US" sz="2000" dirty="0"/>
          </a:p>
          <a:p>
            <a:pPr>
              <a:spcAft>
                <a:spcPts val="600"/>
              </a:spcAft>
            </a:pPr>
            <a:r>
              <a:rPr lang="en-US" sz="2000" dirty="0">
                <a:solidFill>
                  <a:srgbClr val="0000FF"/>
                </a:solidFill>
              </a:rPr>
              <a:t>Compute multiple sequence alignments for each locus, and construct gene trees</a:t>
            </a:r>
          </a:p>
          <a:p>
            <a:pPr>
              <a:spcAft>
                <a:spcPts val="600"/>
              </a:spcAft>
            </a:pPr>
            <a:r>
              <a:rPr lang="en-US" sz="2000" dirty="0"/>
              <a:t>Compute species tree or network:</a:t>
            </a:r>
          </a:p>
          <a:p>
            <a:pPr lvl="1">
              <a:spcAft>
                <a:spcPts val="600"/>
              </a:spcAft>
            </a:pPr>
            <a:r>
              <a:rPr lang="en-US" sz="2000" dirty="0"/>
              <a:t>Combine the estimated gene trees, OR</a:t>
            </a:r>
          </a:p>
          <a:p>
            <a:pPr lvl="1">
              <a:spcAft>
                <a:spcPts val="600"/>
              </a:spcAft>
            </a:pPr>
            <a:r>
              <a:rPr lang="en-US" sz="2000" dirty="0"/>
              <a:t>Estimate a tree from a concatenation of the multiple sequence alignments </a:t>
            </a:r>
          </a:p>
          <a:p>
            <a:pPr>
              <a:spcAft>
                <a:spcPts val="600"/>
              </a:spcAft>
            </a:pPr>
            <a:r>
              <a:rPr lang="en-US" sz="2000" dirty="0"/>
              <a:t>Get statistical support on each branch (e.g., bootstrapping)</a:t>
            </a:r>
          </a:p>
          <a:p>
            <a:pPr>
              <a:spcAft>
                <a:spcPts val="600"/>
              </a:spcAft>
            </a:pPr>
            <a:r>
              <a:rPr lang="en-US" sz="2000" dirty="0"/>
              <a:t>Estimate dates on the nodes of the phylogeny</a:t>
            </a:r>
          </a:p>
          <a:p>
            <a:pPr>
              <a:spcAft>
                <a:spcPts val="600"/>
              </a:spcAft>
            </a:pPr>
            <a:r>
              <a:rPr lang="en-US" sz="2000" dirty="0"/>
              <a:t>Use species tree with branch support and dates </a:t>
            </a:r>
            <a:r>
              <a:rPr lang="en-US" sz="2000" u="sng" dirty="0"/>
              <a:t>to understand biology</a:t>
            </a:r>
          </a:p>
        </p:txBody>
      </p:sp>
    </p:spTree>
    <p:extLst>
      <p:ext uri="{BB962C8B-B14F-4D97-AF65-F5344CB8AC3E}">
        <p14:creationId xmlns:p14="http://schemas.microsoft.com/office/powerpoint/2010/main" val="2444879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B4D24-158C-A34B-836A-3A76CB815B77}"/>
              </a:ext>
            </a:extLst>
          </p:cNvPr>
          <p:cNvSpPr>
            <a:spLocks noGrp="1"/>
          </p:cNvSpPr>
          <p:nvPr>
            <p:ph type="title"/>
          </p:nvPr>
        </p:nvSpPr>
        <p:spPr/>
        <p:txBody>
          <a:bodyPr>
            <a:normAutofit/>
          </a:bodyPr>
          <a:lstStyle/>
          <a:p>
            <a:r>
              <a:rPr lang="en-US" dirty="0"/>
              <a:t>What makes MSA difficult?  </a:t>
            </a:r>
          </a:p>
        </p:txBody>
      </p:sp>
      <p:sp>
        <p:nvSpPr>
          <p:cNvPr id="3" name="Content Placeholder 2">
            <a:extLst>
              <a:ext uri="{FF2B5EF4-FFF2-40B4-BE49-F238E27FC236}">
                <a16:creationId xmlns:a16="http://schemas.microsoft.com/office/drawing/2014/main" id="{7D1C2E46-788C-7A4E-A5D1-D6B40E1C3AED}"/>
              </a:ext>
            </a:extLst>
          </p:cNvPr>
          <p:cNvSpPr>
            <a:spLocks noGrp="1"/>
          </p:cNvSpPr>
          <p:nvPr>
            <p:ph idx="1"/>
          </p:nvPr>
        </p:nvSpPr>
        <p:spPr/>
        <p:txBody>
          <a:bodyPr/>
          <a:lstStyle/>
          <a:p>
            <a:r>
              <a:rPr lang="en-US" dirty="0"/>
              <a:t>Large numbers of sequences</a:t>
            </a:r>
          </a:p>
          <a:p>
            <a:r>
              <a:rPr lang="en-US" dirty="0"/>
              <a:t>High evolutionary rates</a:t>
            </a:r>
          </a:p>
          <a:p>
            <a:r>
              <a:rPr lang="en-US" dirty="0"/>
              <a:t>Sequence length heterogeneity (e.g., fragmentary sequences)</a:t>
            </a:r>
          </a:p>
          <a:p>
            <a:r>
              <a:rPr lang="en-US" dirty="0"/>
              <a:t>Very long sequences (e.g., genome-scale)</a:t>
            </a:r>
          </a:p>
          <a:p>
            <a:r>
              <a:rPr lang="en-US" dirty="0"/>
              <a:t>Rearrangement events </a:t>
            </a:r>
          </a:p>
        </p:txBody>
      </p:sp>
    </p:spTree>
    <p:extLst>
      <p:ext uri="{BB962C8B-B14F-4D97-AF65-F5344CB8AC3E}">
        <p14:creationId xmlns:p14="http://schemas.microsoft.com/office/powerpoint/2010/main" val="2101081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B4D24-158C-A34B-836A-3A76CB815B77}"/>
              </a:ext>
            </a:extLst>
          </p:cNvPr>
          <p:cNvSpPr>
            <a:spLocks noGrp="1"/>
          </p:cNvSpPr>
          <p:nvPr>
            <p:ph type="title"/>
          </p:nvPr>
        </p:nvSpPr>
        <p:spPr/>
        <p:txBody>
          <a:bodyPr>
            <a:normAutofit/>
          </a:bodyPr>
          <a:lstStyle/>
          <a:p>
            <a:r>
              <a:rPr lang="en-US" dirty="0"/>
              <a:t>What makes MSA difficult?  </a:t>
            </a:r>
          </a:p>
        </p:txBody>
      </p:sp>
      <p:sp>
        <p:nvSpPr>
          <p:cNvPr id="3" name="Content Placeholder 2">
            <a:extLst>
              <a:ext uri="{FF2B5EF4-FFF2-40B4-BE49-F238E27FC236}">
                <a16:creationId xmlns:a16="http://schemas.microsoft.com/office/drawing/2014/main" id="{7D1C2E46-788C-7A4E-A5D1-D6B40E1C3AED}"/>
              </a:ext>
            </a:extLst>
          </p:cNvPr>
          <p:cNvSpPr>
            <a:spLocks noGrp="1"/>
          </p:cNvSpPr>
          <p:nvPr>
            <p:ph idx="1"/>
          </p:nvPr>
        </p:nvSpPr>
        <p:spPr/>
        <p:txBody>
          <a:bodyPr/>
          <a:lstStyle/>
          <a:p>
            <a:r>
              <a:rPr lang="en-US" dirty="0">
                <a:solidFill>
                  <a:srgbClr val="0432FF"/>
                </a:solidFill>
              </a:rPr>
              <a:t>Large numbers of sequences</a:t>
            </a:r>
          </a:p>
          <a:p>
            <a:r>
              <a:rPr lang="en-US" dirty="0">
                <a:solidFill>
                  <a:srgbClr val="0432FF"/>
                </a:solidFill>
              </a:rPr>
              <a:t>High evolutionary rates</a:t>
            </a:r>
          </a:p>
          <a:p>
            <a:r>
              <a:rPr lang="en-US" dirty="0">
                <a:solidFill>
                  <a:srgbClr val="0432FF"/>
                </a:solidFill>
              </a:rPr>
              <a:t>Sequence length heterogeneity (e.g., fragmentary sequences)</a:t>
            </a:r>
          </a:p>
          <a:p>
            <a:r>
              <a:rPr lang="en-US" dirty="0"/>
              <a:t>Very long sequences (e.g., genome-scale)</a:t>
            </a:r>
          </a:p>
          <a:p>
            <a:r>
              <a:rPr lang="en-US" dirty="0"/>
              <a:t>Rearrangement events </a:t>
            </a:r>
          </a:p>
        </p:txBody>
      </p:sp>
    </p:spTree>
    <p:extLst>
      <p:ext uri="{BB962C8B-B14F-4D97-AF65-F5344CB8AC3E}">
        <p14:creationId xmlns:p14="http://schemas.microsoft.com/office/powerpoint/2010/main" val="1573468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06446-19F2-6F46-8B85-DF934D247930}"/>
              </a:ext>
            </a:extLst>
          </p:cNvPr>
          <p:cNvSpPr>
            <a:spLocks noGrp="1"/>
          </p:cNvSpPr>
          <p:nvPr>
            <p:ph type="title"/>
          </p:nvPr>
        </p:nvSpPr>
        <p:spPr/>
        <p:txBody>
          <a:bodyPr/>
          <a:lstStyle/>
          <a:p>
            <a:r>
              <a:rPr lang="en-US" dirty="0"/>
              <a:t>This talk</a:t>
            </a:r>
          </a:p>
        </p:txBody>
      </p:sp>
      <p:sp>
        <p:nvSpPr>
          <p:cNvPr id="3" name="Content Placeholder 2">
            <a:extLst>
              <a:ext uri="{FF2B5EF4-FFF2-40B4-BE49-F238E27FC236}">
                <a16:creationId xmlns:a16="http://schemas.microsoft.com/office/drawing/2014/main" id="{D0C4C5EB-1EAA-DE42-8E73-86888C2EB8C1}"/>
              </a:ext>
            </a:extLst>
          </p:cNvPr>
          <p:cNvSpPr>
            <a:spLocks noGrp="1"/>
          </p:cNvSpPr>
          <p:nvPr>
            <p:ph idx="1"/>
          </p:nvPr>
        </p:nvSpPr>
        <p:spPr/>
        <p:txBody>
          <a:bodyPr/>
          <a:lstStyle/>
          <a:p>
            <a:r>
              <a:rPr lang="en-US" dirty="0"/>
              <a:t>Challenges and progress  </a:t>
            </a:r>
          </a:p>
          <a:p>
            <a:pPr lvl="1"/>
            <a:r>
              <a:rPr lang="en-US" dirty="0"/>
              <a:t>Addressing large numbers of sequences: 		   PASTA and MAGUS</a:t>
            </a:r>
          </a:p>
          <a:p>
            <a:pPr lvl="1"/>
            <a:r>
              <a:rPr lang="en-US" dirty="0"/>
              <a:t>Addressing sequence length heterogeneity: UPP</a:t>
            </a:r>
          </a:p>
          <a:p>
            <a:r>
              <a:rPr lang="en-US" dirty="0"/>
              <a:t>Discussion about statistical alignment (e.g., BAli-Phy)</a:t>
            </a:r>
          </a:p>
          <a:p>
            <a:endParaRPr lang="en-US" dirty="0"/>
          </a:p>
          <a:p>
            <a:endParaRPr lang="en-US" dirty="0"/>
          </a:p>
        </p:txBody>
      </p:sp>
    </p:spTree>
    <p:extLst>
      <p:ext uri="{BB962C8B-B14F-4D97-AF65-F5344CB8AC3E}">
        <p14:creationId xmlns:p14="http://schemas.microsoft.com/office/powerpoint/2010/main" val="363022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06446-19F2-6F46-8B85-DF934D247930}"/>
              </a:ext>
            </a:extLst>
          </p:cNvPr>
          <p:cNvSpPr>
            <a:spLocks noGrp="1"/>
          </p:cNvSpPr>
          <p:nvPr>
            <p:ph type="title"/>
          </p:nvPr>
        </p:nvSpPr>
        <p:spPr/>
        <p:txBody>
          <a:bodyPr/>
          <a:lstStyle/>
          <a:p>
            <a:r>
              <a:rPr lang="en-US" dirty="0"/>
              <a:t>This talk</a:t>
            </a:r>
          </a:p>
        </p:txBody>
      </p:sp>
      <p:sp>
        <p:nvSpPr>
          <p:cNvPr id="3" name="Content Placeholder 2">
            <a:extLst>
              <a:ext uri="{FF2B5EF4-FFF2-40B4-BE49-F238E27FC236}">
                <a16:creationId xmlns:a16="http://schemas.microsoft.com/office/drawing/2014/main" id="{D0C4C5EB-1EAA-DE42-8E73-86888C2EB8C1}"/>
              </a:ext>
            </a:extLst>
          </p:cNvPr>
          <p:cNvSpPr>
            <a:spLocks noGrp="1"/>
          </p:cNvSpPr>
          <p:nvPr>
            <p:ph idx="1"/>
          </p:nvPr>
        </p:nvSpPr>
        <p:spPr/>
        <p:txBody>
          <a:bodyPr/>
          <a:lstStyle/>
          <a:p>
            <a:r>
              <a:rPr lang="en-US" dirty="0"/>
              <a:t>Challenges and progress  </a:t>
            </a:r>
          </a:p>
          <a:p>
            <a:pPr lvl="1"/>
            <a:r>
              <a:rPr lang="en-US" dirty="0">
                <a:solidFill>
                  <a:srgbClr val="0432FF"/>
                </a:solidFill>
              </a:rPr>
              <a:t>Addressing large numbers of sequences: 		   PASTA and MAGUS</a:t>
            </a:r>
          </a:p>
          <a:p>
            <a:pPr lvl="1"/>
            <a:r>
              <a:rPr lang="en-US" dirty="0"/>
              <a:t>Addressing sequence length heterogeneity: UPP</a:t>
            </a:r>
          </a:p>
          <a:p>
            <a:r>
              <a:rPr lang="en-US" dirty="0"/>
              <a:t>Discussion about statistical alignment (e.g., BAli-Phy)</a:t>
            </a:r>
          </a:p>
          <a:p>
            <a:endParaRPr lang="en-US" dirty="0"/>
          </a:p>
          <a:p>
            <a:endParaRPr lang="en-US" dirty="0"/>
          </a:p>
        </p:txBody>
      </p:sp>
    </p:spTree>
    <p:extLst>
      <p:ext uri="{BB962C8B-B14F-4D97-AF65-F5344CB8AC3E}">
        <p14:creationId xmlns:p14="http://schemas.microsoft.com/office/powerpoint/2010/main" val="1389503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10321</TotalTime>
  <Words>2809</Words>
  <Application>Microsoft Macintosh PowerPoint</Application>
  <PresentationFormat>On-screen Show (4:3)</PresentationFormat>
  <Paragraphs>416</Paragraphs>
  <Slides>46</Slides>
  <Notes>17</Notes>
  <HiddenSlides>4</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 Unicode MS</vt:lpstr>
      <vt:lpstr>Arial</vt:lpstr>
      <vt:lpstr>Baskerville</vt:lpstr>
      <vt:lpstr>Calibri</vt:lpstr>
      <vt:lpstr>Courier New</vt:lpstr>
      <vt:lpstr>Courier New Bold</vt:lpstr>
      <vt:lpstr>Gill Sans</vt:lpstr>
      <vt:lpstr>Helvetica</vt:lpstr>
      <vt:lpstr>Times</vt:lpstr>
      <vt:lpstr>Times New Roman</vt:lpstr>
      <vt:lpstr>Wingdings</vt:lpstr>
      <vt:lpstr>Office Theme</vt:lpstr>
      <vt:lpstr>Multiple Sequence Alignment</vt:lpstr>
      <vt:lpstr>Indels (insertions and deletions)</vt:lpstr>
      <vt:lpstr>PowerPoint Presentation</vt:lpstr>
      <vt:lpstr>Phylogenomic pipeline</vt:lpstr>
      <vt:lpstr>Phylogenomic pipeline</vt:lpstr>
      <vt:lpstr>What makes MSA difficult?  </vt:lpstr>
      <vt:lpstr>What makes MSA difficult?  </vt:lpstr>
      <vt:lpstr>This talk</vt:lpstr>
      <vt:lpstr>This talk</vt:lpstr>
      <vt:lpstr>Simulation Studies</vt:lpstr>
      <vt:lpstr>Two-phase estimation</vt:lpstr>
      <vt:lpstr>PowerPoint Presentation</vt:lpstr>
      <vt:lpstr>Re-aligning on a tree</vt:lpstr>
      <vt:lpstr>  SATé, PASTA, and MAGUS Algorithms</vt:lpstr>
      <vt:lpstr>Improvement over time</vt:lpstr>
      <vt:lpstr>PowerPoint Presentation</vt:lpstr>
      <vt:lpstr>PowerPoint Presentation</vt:lpstr>
      <vt:lpstr>PowerPoint Presentation</vt:lpstr>
      <vt:lpstr>PowerPoint Presentation</vt:lpstr>
      <vt:lpstr>This talk</vt:lpstr>
      <vt:lpstr>1kp: Thousand Transcriptome Project</vt:lpstr>
      <vt:lpstr>PowerPoint Presentation</vt:lpstr>
      <vt:lpstr>1kp: Thousand Transcriptome Project</vt:lpstr>
      <vt:lpstr>UPP</vt:lpstr>
      <vt:lpstr>UPP</vt:lpstr>
      <vt:lpstr>PowerPoint Presentation</vt:lpstr>
      <vt:lpstr>PowerPoint Presentation</vt:lpstr>
      <vt:lpstr>Summary (so far)</vt:lpstr>
      <vt:lpstr>This talk</vt:lpstr>
      <vt:lpstr>What about BAli-Phy?</vt:lpstr>
      <vt:lpstr>BAli-Phy: Better than PASTA!</vt:lpstr>
      <vt:lpstr>But: BAli-Phy is limited to small datasets</vt:lpstr>
      <vt:lpstr>Modeler vs SP-Score on 120 Simulated Datasets</vt:lpstr>
      <vt:lpstr>Modeler score vs SP-score on 1192 biological datasets</vt:lpstr>
      <vt:lpstr>Observations</vt:lpstr>
      <vt:lpstr>PowerPoint Presentation</vt:lpstr>
      <vt:lpstr>Final comments</vt:lpstr>
      <vt:lpstr>Multiple Sequence Alignment (MSA):  a scientific grand challenge1</vt:lpstr>
      <vt:lpstr>Acknowledgments</vt:lpstr>
      <vt:lpstr>PowerPoint Presentation</vt:lpstr>
      <vt:lpstr>PowerPoint Presentation</vt:lpstr>
      <vt:lpstr> Study design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TIPP: Taxon Identification and Phylogenetic Profiling</dc:title>
  <dc:creator>Tandy Warnow</dc:creator>
  <cp:lastModifiedBy>Warnow, Tandy</cp:lastModifiedBy>
  <cp:revision>252</cp:revision>
  <cp:lastPrinted>2019-04-26T12:30:05Z</cp:lastPrinted>
  <dcterms:created xsi:type="dcterms:W3CDTF">2014-01-24T11:41:56Z</dcterms:created>
  <dcterms:modified xsi:type="dcterms:W3CDTF">2021-06-21T23:16:57Z</dcterms:modified>
</cp:coreProperties>
</file>