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91" r:id="rId4"/>
    <p:sldId id="261" r:id="rId5"/>
    <p:sldId id="285" r:id="rId6"/>
    <p:sldId id="292" r:id="rId7"/>
    <p:sldId id="258" r:id="rId8"/>
    <p:sldId id="257" r:id="rId9"/>
    <p:sldId id="284" r:id="rId10"/>
    <p:sldId id="286" r:id="rId11"/>
    <p:sldId id="294" r:id="rId12"/>
    <p:sldId id="295" r:id="rId13"/>
    <p:sldId id="287" r:id="rId14"/>
    <p:sldId id="273" r:id="rId15"/>
    <p:sldId id="288" r:id="rId16"/>
    <p:sldId id="289" r:id="rId17"/>
    <p:sldId id="283" r:id="rId18"/>
    <p:sldId id="290" r:id="rId19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00EA"/>
    <a:srgbClr val="FF00C6"/>
    <a:srgbClr val="D46AF1"/>
    <a:srgbClr val="6B0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6259"/>
  </p:normalViewPr>
  <p:slideViewPr>
    <p:cSldViewPr snapToGrid="0">
      <p:cViewPr>
        <p:scale>
          <a:sx n="145" d="100"/>
          <a:sy n="145" d="100"/>
        </p:scale>
        <p:origin x="144" y="-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541F8-3CF0-114C-9951-ACA8887F1C6A}" type="datetimeFigureOut">
              <a:rPr lang="en-FR" smtClean="0"/>
              <a:t>3/31/23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46024-1A14-4C4B-B68D-40ED3C432AE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728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Phylogenomic tree showing evolutionary relationships between Wolbachia strains inferred with </a:t>
            </a:r>
            <a:r>
              <a:rPr lang="en-GB" dirty="0" err="1"/>
              <a:t>PhyML</a:t>
            </a:r>
            <a:r>
              <a:rPr lang="en-GB" dirty="0"/>
              <a:t> based on a concatenated alignment of 31 marker proteins detected with AMPHORA2 and </a:t>
            </a:r>
            <a:r>
              <a:rPr lang="en-GB" dirty="0" err="1"/>
              <a:t>analyzed</a:t>
            </a:r>
            <a:r>
              <a:rPr lang="en-GB" dirty="0"/>
              <a:t> with the JTT substitution model.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46024-1A14-4C4B-B68D-40ED3C432AED}" type="slidenum">
              <a:rPr lang="en-FR" smtClean="0"/>
              <a:t>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6570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SNaQ analysis with 2 vs. 3 hybridization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46024-1A14-4C4B-B68D-40ED3C432AED}" type="slidenum">
              <a:rPr lang="en-FR" smtClean="0"/>
              <a:t>16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6268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B7B7-E1F0-0FBB-184E-D3C92447D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295BE-7194-A9EE-98D9-7BA97F465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58DF2-2D56-1ED1-ABF2-4C4448C4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7F60-8109-8C45-AD35-7650D6DCFE4C}" type="datetimeFigureOut">
              <a:rPr lang="en-FR" smtClean="0"/>
              <a:t>3/31/23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C1E0-1388-B143-7539-EBD7EF24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E125B-38F3-0742-7C79-635BA8D3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7868-CA44-6347-A7F2-BE58FE651B4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444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10B0-0BB7-E67A-6757-A93527A7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D42CE-A54D-64EB-6AB9-310C5A272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39285-D364-ED36-09F0-04D76D79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7F60-8109-8C45-AD35-7650D6DCFE4C}" type="datetimeFigureOut">
              <a:rPr lang="en-FR" smtClean="0"/>
              <a:t>3/31/23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A29BB-55F7-26A3-4A75-418CB8B8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18162-9DB2-DA50-FA21-CAEBA70F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7868-CA44-6347-A7F2-BE58FE651B4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6402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77741-C144-FCEE-56BF-10FB9D39D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19F20-A98B-5F1A-2858-7FD54041E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25ED-4E43-1F0F-7169-80F502A8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7F60-8109-8C45-AD35-7650D6DCFE4C}" type="datetimeFigureOut">
              <a:rPr lang="en-FR" smtClean="0"/>
              <a:t>3/31/23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6F171-41A1-EDD8-3749-656930C6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4F2D2-79DA-6B0E-067D-CBD5E640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7868-CA44-6347-A7F2-BE58FE651B4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421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DAC2-195D-3F51-32B1-2D2D4684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272C7-0250-352D-B10A-CCAF0E49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F5E52-C0F0-2FE9-EC64-70C70E90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7F60-8109-8C45-AD35-7650D6DCFE4C}" type="datetimeFigureOut">
              <a:rPr lang="en-FR" smtClean="0"/>
              <a:t>3/31/23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43731-DA65-A170-0EFE-5611FECB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558AC-FD5F-03B0-02F2-286A64A4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7868-CA44-6347-A7F2-BE58FE651B4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2409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AED5-5309-03A7-C78B-B35B570D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7DE18-2E28-DA3A-2CB3-0449CEB6B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DE796-A997-AA07-F881-9357347C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7F60-8109-8C45-AD35-7650D6DCFE4C}" type="datetimeFigureOut">
              <a:rPr lang="en-FR" smtClean="0"/>
              <a:t>3/31/23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8E1EF-F566-EFEE-B8FF-A1FC6A2B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93D38-43E4-BD57-2EC0-913C7698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7868-CA44-6347-A7F2-BE58FE651B4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9606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65BE-AC6B-03DC-4957-707E253A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7B709-4CA8-4E9C-81D3-C12B82062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2BBD5-74C7-2F23-F364-35C2F6E22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A6220-80D1-CC4D-2FCE-82ABBCFB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7F60-8109-8C45-AD35-7650D6DCFE4C}" type="datetimeFigureOut">
              <a:rPr lang="en-FR" smtClean="0"/>
              <a:t>3/31/23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989F4-67F9-3DB8-4142-146DD4EF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115C5-A271-DFAB-A899-A7D8F1E2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7868-CA44-6347-A7F2-BE58FE651B4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38326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2D68-8204-A9E2-9CD9-67EF703A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8DE4A-77D9-9944-074E-E20AA5BBA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3134E-2284-FC16-B485-912D67CD8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3FEEB-C49D-D1C1-645B-5534B16D6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07C62-3BDA-E139-7DFE-C4C721D4D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493AC-BA5B-9FDE-4A5E-868345AE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7F60-8109-8C45-AD35-7650D6DCFE4C}" type="datetimeFigureOut">
              <a:rPr lang="en-FR" smtClean="0"/>
              <a:t>3/31/23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E2753F-0F1D-1F3A-02E5-B4CF1A05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D9F13-815F-4BC0-1AE0-BC11AB79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7868-CA44-6347-A7F2-BE58FE651B4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6286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564E-AF1C-5794-5BF6-0133E991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E01E9-E17A-E7FC-491E-7288325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7F60-8109-8C45-AD35-7650D6DCFE4C}" type="datetimeFigureOut">
              <a:rPr lang="en-FR" smtClean="0"/>
              <a:t>3/31/23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98A5B-1B7D-19FF-DCD0-52DA0D02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CFE2A-99DF-7827-BD1E-2325056D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7868-CA44-6347-A7F2-BE58FE651B4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5350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3CCD91-FF76-2872-6831-5557DE95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7F60-8109-8C45-AD35-7650D6DCFE4C}" type="datetimeFigureOut">
              <a:rPr lang="en-FR" smtClean="0"/>
              <a:t>3/31/23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ACA81-234D-073A-D6DA-54010A2E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38958-E3DB-99D6-0E4C-1E22A7B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7868-CA44-6347-A7F2-BE58FE651B4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4966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F135-EB35-717D-1BDE-01D128DC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ACA4E-571C-C783-7E1E-D7F3D9B90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67CBE-6FE1-6179-30D7-1FA53DCDC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F7674-FD2B-0CB5-4500-8C6F11A6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7F60-8109-8C45-AD35-7650D6DCFE4C}" type="datetimeFigureOut">
              <a:rPr lang="en-FR" smtClean="0"/>
              <a:t>3/31/23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71F22-94F8-2BAF-3C7C-B57320F3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E24A8-CAD0-1C1F-8589-DECE3B2C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7868-CA44-6347-A7F2-BE58FE651B4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2367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EC03-9705-7FB9-A43A-E03C621AF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BA84A0-44E8-087F-A69D-A72445BC0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149FC-07BD-8F5E-C109-076CB0FCD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0AE12-03FB-6982-0F6D-7E6C1C65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7F60-8109-8C45-AD35-7650D6DCFE4C}" type="datetimeFigureOut">
              <a:rPr lang="en-FR" smtClean="0"/>
              <a:t>3/31/23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C2C00-473A-38E8-9191-E42992B5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508E0-2457-0114-DA49-CBC0BA03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7868-CA44-6347-A7F2-BE58FE651B4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3549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48B558-1F1C-5590-ACE7-62AB07B41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22D0E-9D13-8E18-45B6-8A3962136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1261E-DEFE-73B6-01E0-12C74D06B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7F60-8109-8C45-AD35-7650D6DCFE4C}" type="datetimeFigureOut">
              <a:rPr lang="en-FR" smtClean="0"/>
              <a:t>3/31/23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EE416-BF5C-BC62-472E-46528A4D8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39EF4-46D3-3E35-7728-7068B18C6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7868-CA44-6347-A7F2-BE58FE651B4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4732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i.org/10.1371/journal.pbio.002007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7C76-FA2F-F24D-AF0D-79810BF6E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Phylogenetic N</a:t>
            </a:r>
            <a:r>
              <a:rPr lang="en-FR"/>
              <a:t>etwork </a:t>
            </a:r>
            <a:r>
              <a:rPr lang="en-US" dirty="0"/>
              <a:t>E</a:t>
            </a:r>
            <a:r>
              <a:rPr lang="en-FR"/>
              <a:t>stimation </a:t>
            </a:r>
            <a:r>
              <a:rPr lang="en-US" dirty="0"/>
              <a:t>for </a:t>
            </a:r>
            <a:r>
              <a:rPr lang="en-US" i="1" dirty="0"/>
              <a:t>Wolbachia</a:t>
            </a:r>
            <a:endParaRPr lang="en-FR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E896B-8CB6-804F-8F07-734A1E4BB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Paul Zaharias, Danny Rice, Tandy Warnow, and Irene Newton</a:t>
            </a:r>
            <a:endParaRPr lang="en-FR" i="1" dirty="0"/>
          </a:p>
        </p:txBody>
      </p:sp>
    </p:spTree>
    <p:extLst>
      <p:ext uri="{BB962C8B-B14F-4D97-AF65-F5344CB8AC3E}">
        <p14:creationId xmlns:p14="http://schemas.microsoft.com/office/powerpoint/2010/main" val="145636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B01F85-1170-094E-88BB-394BBA5E6384}"/>
              </a:ext>
            </a:extLst>
          </p:cNvPr>
          <p:cNvSpPr txBox="1">
            <a:spLocks/>
          </p:cNvSpPr>
          <p:nvPr/>
        </p:nvSpPr>
        <p:spPr>
          <a:xfrm>
            <a:off x="990600" y="102122"/>
            <a:ext cx="102108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/>
              <a:t>Phylonet</a:t>
            </a:r>
            <a:r>
              <a:rPr lang="en-US" sz="3600" dirty="0"/>
              <a:t> (Nakhleh) and </a:t>
            </a:r>
            <a:r>
              <a:rPr lang="en-US" sz="3600" dirty="0" err="1"/>
              <a:t>PhyloNetworks</a:t>
            </a:r>
            <a:r>
              <a:rPr lang="en-US" sz="3600" dirty="0"/>
              <a:t> (Solis-Lemus)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2866CE-6FD4-F84C-8E72-C17442470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765" y="2636351"/>
            <a:ext cx="3628052" cy="302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41E0049-C997-C644-A886-A93388AA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5695" y="5227101"/>
            <a:ext cx="1436943" cy="6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F7C445-CA55-F444-85D2-392E5DC92C0B}"/>
              </a:ext>
            </a:extLst>
          </p:cNvPr>
          <p:cNvSpPr txBox="1"/>
          <p:nvPr/>
        </p:nvSpPr>
        <p:spPr>
          <a:xfrm>
            <a:off x="1169555" y="1917058"/>
            <a:ext cx="339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Phylonet</a:t>
            </a:r>
            <a:r>
              <a:rPr lang="en-US" sz="2400" dirty="0"/>
              <a:t> (</a:t>
            </a:r>
            <a:r>
              <a:rPr lang="en-US" sz="2400" dirty="0" err="1"/>
              <a:t>Luay</a:t>
            </a:r>
            <a:r>
              <a:rPr lang="en-US" sz="2400" dirty="0"/>
              <a:t> Nakhleh)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7D53E-D487-034A-9311-03874E61D384}"/>
              </a:ext>
            </a:extLst>
          </p:cNvPr>
          <p:cNvSpPr txBox="1"/>
          <p:nvPr/>
        </p:nvSpPr>
        <p:spPr>
          <a:xfrm>
            <a:off x="6595629" y="1824725"/>
            <a:ext cx="475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PhyloNetworks</a:t>
            </a:r>
            <a:r>
              <a:rPr lang="en-US" sz="2400" dirty="0"/>
              <a:t> (Claudia Solís-Lemus)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59152F9-3516-3741-BAA3-3810F58A0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736" y="2636351"/>
            <a:ext cx="3304215" cy="224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9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7D65-49D3-3DD0-649B-B3272E8D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Phylogenetic Network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28B8-93DB-A731-954D-39BF8721A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all analyses, assumption is you have gene trees and you are seeking a phylogenetic network</a:t>
            </a:r>
          </a:p>
          <a:p>
            <a:r>
              <a:rPr lang="en-US" dirty="0"/>
              <a:t>Three variants of the problem:</a:t>
            </a:r>
          </a:p>
          <a:p>
            <a:pPr lvl="1"/>
            <a:r>
              <a:rPr lang="en-US" dirty="0"/>
              <a:t>Given an underlying species tree, add reticulations (extra edges) to create network (easier) </a:t>
            </a:r>
          </a:p>
          <a:p>
            <a:pPr lvl="1"/>
            <a:r>
              <a:rPr lang="en-US" dirty="0"/>
              <a:t>Given an underlying species tree, add reticulations and allow tree to change (a bit harder)</a:t>
            </a:r>
          </a:p>
          <a:p>
            <a:pPr lvl="1"/>
            <a:r>
              <a:rPr lang="en-US" dirty="0"/>
              <a:t>Construct the phylogenetic network directly (much harder)</a:t>
            </a:r>
          </a:p>
        </p:txBody>
      </p:sp>
    </p:spTree>
    <p:extLst>
      <p:ext uri="{BB962C8B-B14F-4D97-AF65-F5344CB8AC3E}">
        <p14:creationId xmlns:p14="http://schemas.microsoft.com/office/powerpoint/2010/main" val="255247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7D65-49D3-3DD0-649B-B3272E8D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Phylogenetic Network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28B8-93DB-A731-954D-39BF8721A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all analyses, assumption is you have gene trees and you are seeking a phylogenetic network</a:t>
            </a:r>
          </a:p>
          <a:p>
            <a:r>
              <a:rPr lang="en-US" dirty="0"/>
              <a:t>Three variants of the problem: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Given an underlying species tree, add reticulations (extra edges) to create network (easier)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Given an underlying species tree, add reticulations and allow tree to change (a bit harder)</a:t>
            </a:r>
          </a:p>
          <a:p>
            <a:pPr lvl="1"/>
            <a:r>
              <a:rPr lang="en-US" dirty="0"/>
              <a:t>Construct the phylogenetic network directly (much harder)</a:t>
            </a:r>
          </a:p>
        </p:txBody>
      </p:sp>
    </p:spTree>
    <p:extLst>
      <p:ext uri="{BB962C8B-B14F-4D97-AF65-F5344CB8AC3E}">
        <p14:creationId xmlns:p14="http://schemas.microsoft.com/office/powerpoint/2010/main" val="341937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51F0D-527B-0F4F-80DD-A7C95660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proceed?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7FB2-E8E5-FC45-8FED-C27C3C24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95" y="1825625"/>
            <a:ext cx="11058054" cy="4667250"/>
          </a:xfrm>
        </p:spPr>
        <p:txBody>
          <a:bodyPr>
            <a:normAutofit/>
          </a:bodyPr>
          <a:lstStyle/>
          <a:p>
            <a:r>
              <a:rPr lang="en-US" dirty="0"/>
              <a:t>Maximum Parsimony, Maximum Likelihood, Maximum Pseudo-Likelihood: </a:t>
            </a:r>
          </a:p>
          <a:p>
            <a:pPr lvl="1"/>
            <a:r>
              <a:rPr lang="en-US" dirty="0"/>
              <a:t>Fix a maximum number of ‘hybridization’ events and optimize a criterion</a:t>
            </a:r>
          </a:p>
          <a:p>
            <a:pPr lvl="1"/>
            <a:r>
              <a:rPr lang="en-US" dirty="0"/>
              <a:t>Choosing between different networks with different numbers of hybridization events is not well solved</a:t>
            </a:r>
          </a:p>
          <a:p>
            <a:pPr lvl="1"/>
            <a:r>
              <a:rPr lang="en-US" dirty="0"/>
              <a:t>Knowing the number of hybridization events is also not well solved</a:t>
            </a:r>
          </a:p>
          <a:p>
            <a:pPr lvl="1"/>
            <a:endParaRPr lang="en-US" dirty="0"/>
          </a:p>
          <a:p>
            <a:r>
              <a:rPr lang="en-US" dirty="0"/>
              <a:t>Bayesian approaches: deal with the model complexity but limited to very small datasets (maybe 4 or 5 leaves)</a:t>
            </a:r>
          </a:p>
          <a:p>
            <a:pPr lvl="1"/>
            <a:r>
              <a:rPr lang="en-US" b="1" dirty="0"/>
              <a:t>MCMC_GT </a:t>
            </a:r>
            <a:r>
              <a:rPr lang="en-US" dirty="0"/>
              <a:t>: input rooted gene trees</a:t>
            </a:r>
          </a:p>
          <a:p>
            <a:pPr lvl="1"/>
            <a:r>
              <a:rPr lang="en-US" b="1" dirty="0"/>
              <a:t>MCMC_SEQ </a:t>
            </a:r>
            <a:r>
              <a:rPr lang="en-US" dirty="0"/>
              <a:t>: input alignments (direct inference)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4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D654-CB36-A940-BD0B-002B64E4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n°1 : different methods return different number of reticulations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B776-A75B-DC4A-9323-7EFF7CBA2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97" y="2252787"/>
            <a:ext cx="6657210" cy="4748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Only considering one 4-taxon ‘species’: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lvl="1"/>
            <a:r>
              <a:rPr lang="en-US" dirty="0" err="1"/>
              <a:t>SNaQ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1 reticulation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       (too conservative?)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MCMC_SEQ (direct Bayesian inference)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      converges to 4 reticulations </a:t>
            </a:r>
          </a:p>
          <a:p>
            <a:pPr marL="457200" lvl="1" indent="0">
              <a:buNone/>
            </a:pPr>
            <a:r>
              <a:rPr lang="en-US" dirty="0"/>
              <a:t>      (too aggressive?)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DC674-C6A6-844F-9D5D-1E27143DED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57846" y="3634449"/>
            <a:ext cx="2901318" cy="3072387"/>
          </a:xfrm>
          <a:prstGeom prst="rect">
            <a:avLst/>
          </a:prstGeom>
        </p:spPr>
      </p:pic>
      <p:pic>
        <p:nvPicPr>
          <p:cNvPr id="4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BFDFE85B-9D4B-8E6A-1BDC-89E781D70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7" t="38545" r="5222"/>
          <a:stretch/>
        </p:blipFill>
        <p:spPr>
          <a:xfrm>
            <a:off x="8557846" y="1484974"/>
            <a:ext cx="2767913" cy="18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66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09A7-8405-3165-C2B2-83323E47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Problem n°2</a:t>
            </a:r>
            <a:r>
              <a:rPr lang="en-FR"/>
              <a:t>: </a:t>
            </a:r>
            <a:r>
              <a:rPr lang="en-US" dirty="0"/>
              <a:t>For fixed number of reticulations, </a:t>
            </a:r>
            <a:r>
              <a:rPr lang="en-FR"/>
              <a:t>different </a:t>
            </a:r>
            <a:r>
              <a:rPr lang="en-FR" dirty="0"/>
              <a:t>methods </a:t>
            </a:r>
            <a:r>
              <a:rPr lang="en-FR"/>
              <a:t>return </a:t>
            </a:r>
            <a:r>
              <a:rPr lang="en-US" dirty="0"/>
              <a:t>different networks</a:t>
            </a:r>
            <a:endParaRPr lang="en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A86EA-91AC-B0D6-A10D-E6071AB7C976}"/>
              </a:ext>
            </a:extLst>
          </p:cNvPr>
          <p:cNvSpPr txBox="1"/>
          <p:nvPr/>
        </p:nvSpPr>
        <p:spPr>
          <a:xfrm>
            <a:off x="939691" y="1901323"/>
            <a:ext cx="298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SNaQ</a:t>
            </a:r>
            <a:endParaRPr lang="en-US" dirty="0"/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C69DF76E-A845-4ADD-D26D-2F9FCF58F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873" y="2189914"/>
            <a:ext cx="2956876" cy="2204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CEAD37-AAFE-EF57-FE1F-1E18732C2B73}"/>
              </a:ext>
            </a:extLst>
          </p:cNvPr>
          <p:cNvSpPr txBox="1"/>
          <p:nvPr/>
        </p:nvSpPr>
        <p:spPr>
          <a:xfrm>
            <a:off x="6770844" y="2073214"/>
            <a:ext cx="298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PhyloNet</a:t>
            </a:r>
            <a:r>
              <a:rPr lang="en-US" dirty="0"/>
              <a:t> ML</a:t>
            </a:r>
          </a:p>
        </p:txBody>
      </p:sp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012C1F8A-39D3-3598-2D45-E101BFF90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33" t="38468" r="5392"/>
          <a:stretch/>
        </p:blipFill>
        <p:spPr>
          <a:xfrm>
            <a:off x="5288062" y="4713372"/>
            <a:ext cx="2965564" cy="2023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73AEAA-3E58-62A9-98C7-566A989CE768}"/>
              </a:ext>
            </a:extLst>
          </p:cNvPr>
          <p:cNvSpPr txBox="1"/>
          <p:nvPr/>
        </p:nvSpPr>
        <p:spPr>
          <a:xfrm>
            <a:off x="4979025" y="4294569"/>
            <a:ext cx="327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PhyloNet</a:t>
            </a:r>
            <a:r>
              <a:rPr lang="en-US" dirty="0"/>
              <a:t> MPL</a:t>
            </a:r>
          </a:p>
        </p:txBody>
      </p:sp>
      <p:pic>
        <p:nvPicPr>
          <p:cNvPr id="10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41BF5545-0616-238B-817B-CB34A0F3F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37" t="38545" r="5222"/>
          <a:stretch/>
        </p:blipFill>
        <p:spPr>
          <a:xfrm>
            <a:off x="1420188" y="2451478"/>
            <a:ext cx="2767913" cy="184309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409D96-4003-2532-C7FA-F3BB013E2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11" y="5594436"/>
            <a:ext cx="4302211" cy="5763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FR" dirty="0">
                <a:sym typeface="Wingdings" pitchFamily="2" charset="2"/>
              </a:rPr>
              <a:t> </a:t>
            </a:r>
            <a:r>
              <a:rPr lang="en-FR" dirty="0"/>
              <a:t>How do you </a:t>
            </a:r>
            <a:r>
              <a:rPr lang="en-FR"/>
              <a:t>score </a:t>
            </a:r>
            <a:r>
              <a:rPr lang="en-US" dirty="0"/>
              <a:t>networks</a:t>
            </a:r>
            <a:r>
              <a:rPr lang="en-FR"/>
              <a:t>? 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46734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584C-3EE1-4E0C-8FCC-41838149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R" sz="3600" dirty="0"/>
              <a:t>Problem n°3</a:t>
            </a:r>
            <a:r>
              <a:rPr lang="en-FR" sz="3600"/>
              <a:t>: </a:t>
            </a:r>
            <a:r>
              <a:rPr lang="en-US" sz="3600" dirty="0"/>
              <a:t>how to choose number of reticulations?</a:t>
            </a:r>
            <a:endParaRPr lang="en-FR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1F1BF-A045-9DB4-7529-0D564B0CA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12" t="13497" r="3123" b="16745"/>
          <a:stretch/>
        </p:blipFill>
        <p:spPr>
          <a:xfrm>
            <a:off x="838200" y="2190048"/>
            <a:ext cx="4635782" cy="4179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0D214-D848-DA13-03F8-099FAC7A7F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54" t="13684" r="3309" b="16928"/>
          <a:stretch/>
        </p:blipFill>
        <p:spPr>
          <a:xfrm>
            <a:off x="6869723" y="2296923"/>
            <a:ext cx="4484077" cy="4070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7C5113-4266-DA76-F07C-9D8B22A0C7AF}"/>
              </a:ext>
            </a:extLst>
          </p:cNvPr>
          <p:cNvSpPr txBox="1"/>
          <p:nvPr/>
        </p:nvSpPr>
        <p:spPr>
          <a:xfrm>
            <a:off x="2010377" y="1690688"/>
            <a:ext cx="263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Hybrid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9D969-EA1E-A7D2-7EC2-3A35B45895AE}"/>
              </a:ext>
            </a:extLst>
          </p:cNvPr>
          <p:cNvSpPr txBox="1"/>
          <p:nvPr/>
        </p:nvSpPr>
        <p:spPr>
          <a:xfrm>
            <a:off x="7792426" y="1690688"/>
            <a:ext cx="263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Hybrid =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0475E-A597-69E7-4473-159C1B898CDE}"/>
              </a:ext>
            </a:extLst>
          </p:cNvPr>
          <p:cNvSpPr txBox="1"/>
          <p:nvPr/>
        </p:nvSpPr>
        <p:spPr>
          <a:xfrm>
            <a:off x="3245668" y="6492875"/>
            <a:ext cx="4546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/>
              <a:t>SNaQ analysis with 2 vs. 3 hybridization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8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21E8-90BB-8642-AC83-075C9E84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(Pseudo) Log-</a:t>
            </a:r>
            <a:r>
              <a:rPr lang="fr-FR" dirty="0" err="1"/>
              <a:t>likelihood</a:t>
            </a:r>
            <a:r>
              <a:rPr lang="fr-FR" dirty="0"/>
              <a:t> </a:t>
            </a:r>
            <a:r>
              <a:rPr lang="fr-FR" dirty="0" err="1"/>
              <a:t>improves</a:t>
            </a:r>
            <a:r>
              <a:rPr lang="fr-FR" dirty="0"/>
              <a:t> as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the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reticulation</a:t>
            </a:r>
            <a:r>
              <a:rPr lang="fr-FR" dirty="0"/>
              <a:t> </a:t>
            </a:r>
            <a:r>
              <a:rPr lang="fr-FR" dirty="0" err="1"/>
              <a:t>events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CDDC8-4043-D14E-B72D-D09F95580DF8}"/>
              </a:ext>
            </a:extLst>
          </p:cNvPr>
          <p:cNvSpPr txBox="1"/>
          <p:nvPr/>
        </p:nvSpPr>
        <p:spPr>
          <a:xfrm>
            <a:off x="491184" y="1935710"/>
            <a:ext cx="40066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Risk of falsely detecting extra reticulations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Choice of “best” number of hybridization events usually done in a hand-wavy way (i.e. within the </a:t>
            </a:r>
            <a:r>
              <a:rPr lang="en-US" sz="2400" dirty="0" err="1"/>
              <a:t>greyzone</a:t>
            </a:r>
            <a:r>
              <a:rPr lang="en-US" sz="2400" dirty="0"/>
              <a:t> hereafter)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Few statistical tests available (but see Cai &amp; </a:t>
            </a:r>
            <a:r>
              <a:rPr lang="en-US" sz="2400" dirty="0" err="1"/>
              <a:t>Ané</a:t>
            </a:r>
            <a:r>
              <a:rPr lang="en-US" sz="2400" dirty="0"/>
              <a:t>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DCAA2BD-5D58-ED49-A438-7C6A15842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9143" y="1800911"/>
            <a:ext cx="6811673" cy="4351338"/>
          </a:xfrm>
        </p:spPr>
      </p:pic>
    </p:spTree>
    <p:extLst>
      <p:ext uri="{BB962C8B-B14F-4D97-AF65-F5344CB8AC3E}">
        <p14:creationId xmlns:p14="http://schemas.microsoft.com/office/powerpoint/2010/main" val="24166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CA0D-958C-2CCA-17B6-00BDA2AD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BF44-3273-14D3-D48F-6A4BF3147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Species tree inference is hard, as it requires careful processing of the genomes (assembly pipeline), alignment procedure and tree estimation</a:t>
            </a:r>
          </a:p>
          <a:p>
            <a:endParaRPr lang="en-FR" dirty="0"/>
          </a:p>
          <a:p>
            <a:r>
              <a:rPr lang="en-FR" dirty="0"/>
              <a:t>Phylogenetic network inference is much harder, as we are limited by the number of methods and most of them are highly time-consuming</a:t>
            </a:r>
          </a:p>
          <a:p>
            <a:endParaRPr lang="en-FR" dirty="0"/>
          </a:p>
          <a:p>
            <a:r>
              <a:rPr lang="en-FR" dirty="0"/>
              <a:t>Wolbachia seems to have a limited amount of </a:t>
            </a:r>
            <a:r>
              <a:rPr lang="en-FR" u="sng" dirty="0"/>
              <a:t>major</a:t>
            </a:r>
            <a:r>
              <a:rPr lang="en-FR" dirty="0"/>
              <a:t> hybridization events but we cannot quantify it with certainty</a:t>
            </a:r>
          </a:p>
        </p:txBody>
      </p:sp>
    </p:spTree>
    <p:extLst>
      <p:ext uri="{BB962C8B-B14F-4D97-AF65-F5344CB8AC3E}">
        <p14:creationId xmlns:p14="http://schemas.microsoft.com/office/powerpoint/2010/main" val="117598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F68D-8A74-4291-3C39-BC46334D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FR" dirty="0"/>
              <a:t>he parasitic bacteria </a:t>
            </a:r>
            <a:r>
              <a:rPr lang="en-FR" i="1" dirty="0"/>
              <a:t>Wolbachia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22C0B7-81CF-CE41-96C7-2CBD438A3A49}"/>
              </a:ext>
            </a:extLst>
          </p:cNvPr>
          <p:cNvSpPr txBox="1"/>
          <p:nvPr/>
        </p:nvSpPr>
        <p:spPr>
          <a:xfrm>
            <a:off x="5691629" y="6627168"/>
            <a:ext cx="6534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Scott O'Neill — </a:t>
            </a:r>
            <a:r>
              <a:rPr lang="en-GB" sz="900" i="1" dirty="0"/>
              <a:t>Genome Sequence of the Intracellular Bacterium Wolbachia.</a:t>
            </a:r>
            <a:r>
              <a:rPr lang="en-GB" sz="900" dirty="0"/>
              <a:t> </a:t>
            </a:r>
            <a:r>
              <a:rPr lang="en-GB" sz="900" dirty="0" err="1"/>
              <a:t>PLoS</a:t>
            </a:r>
            <a:r>
              <a:rPr lang="en-GB" sz="900" dirty="0"/>
              <a:t> </a:t>
            </a:r>
            <a:r>
              <a:rPr lang="en-GB" sz="900" dirty="0" err="1"/>
              <a:t>Biol</a:t>
            </a:r>
            <a:r>
              <a:rPr lang="en-GB" sz="900" dirty="0"/>
              <a:t> 2/3/2004: e76. </a:t>
            </a:r>
            <a:r>
              <a:rPr lang="en-GB" sz="900" dirty="0">
                <a:hlinkClick r:id="rId2" tooltip="doi:10.1371/journal.pbio.0020076"/>
              </a:rPr>
              <a:t>doi:10.1371/journal.pbio.0020076</a:t>
            </a:r>
            <a:endParaRPr lang="en-GB" sz="9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70BE2F-8C81-2C3E-C3FA-FA3C1A0198FE}"/>
              </a:ext>
            </a:extLst>
          </p:cNvPr>
          <p:cNvGrpSpPr/>
          <p:nvPr/>
        </p:nvGrpSpPr>
        <p:grpSpPr>
          <a:xfrm>
            <a:off x="6411230" y="2287036"/>
            <a:ext cx="5402810" cy="3099973"/>
            <a:chOff x="6371473" y="1690688"/>
            <a:chExt cx="5402810" cy="3099973"/>
          </a:xfrm>
        </p:grpSpPr>
        <p:pic>
          <p:nvPicPr>
            <p:cNvPr id="11" name="Picture 10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698E9C38-91E2-7A0B-90E8-39BE0B7FE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1473" y="1690688"/>
              <a:ext cx="5402810" cy="309997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0543C2-17CF-9F54-B0FD-F34C7F3D86C6}"/>
                </a:ext>
              </a:extLst>
            </p:cNvPr>
            <p:cNvSpPr txBox="1"/>
            <p:nvPr/>
          </p:nvSpPr>
          <p:spPr>
            <a:xfrm>
              <a:off x="6619946" y="3342529"/>
              <a:ext cx="1170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i="1" dirty="0"/>
                <a:t>Wolbachia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769F4E-4EC4-09DD-CA92-B4425AA18262}"/>
                </a:ext>
              </a:extLst>
            </p:cNvPr>
            <p:cNvSpPr txBox="1"/>
            <p:nvPr/>
          </p:nvSpPr>
          <p:spPr>
            <a:xfrm>
              <a:off x="7902429" y="2707072"/>
              <a:ext cx="1170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i="1" dirty="0"/>
                <a:t>Wolbachia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E344DE-A54E-064D-C6EA-740706015EF8}"/>
                </a:ext>
              </a:extLst>
            </p:cNvPr>
            <p:cNvSpPr txBox="1"/>
            <p:nvPr/>
          </p:nvSpPr>
          <p:spPr>
            <a:xfrm>
              <a:off x="10459279" y="3157863"/>
              <a:ext cx="1170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i="1" dirty="0"/>
                <a:t>Wolbachia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35AF95-FB8A-4FBE-B5E7-5FDB6A65D20B}"/>
                </a:ext>
              </a:extLst>
            </p:cNvPr>
            <p:cNvSpPr txBox="1"/>
            <p:nvPr/>
          </p:nvSpPr>
          <p:spPr>
            <a:xfrm>
              <a:off x="6371473" y="1690688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Insect cell</a:t>
              </a: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19A9720-B098-3158-A4CC-0A7B8B5E3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428475" cy="4486275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FR" dirty="0"/>
              <a:t>nfects the reproductive tracts of arthropods and nematods</a:t>
            </a:r>
          </a:p>
          <a:p>
            <a:endParaRPr lang="en-FR" dirty="0"/>
          </a:p>
          <a:p>
            <a:r>
              <a:rPr lang="en-FR" dirty="0"/>
              <a:t>25 to 70% of all insect species are potential hosts</a:t>
            </a:r>
          </a:p>
          <a:p>
            <a:endParaRPr lang="en-FR" dirty="0"/>
          </a:p>
          <a:p>
            <a:r>
              <a:rPr lang="en-FR" dirty="0"/>
              <a:t>Impacts on human health (e.g., Dengue fever)</a:t>
            </a:r>
          </a:p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02737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F574-7AF0-A523-4276-9F4C323D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8B41-DF5E-71C5-DDB4-739A188CC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genes are under selection?</a:t>
            </a:r>
          </a:p>
          <a:p>
            <a:r>
              <a:rPr lang="en-US" dirty="0"/>
              <a:t>Can we improve species delimitation?</a:t>
            </a:r>
          </a:p>
          <a:p>
            <a:r>
              <a:rPr lang="en-US" dirty="0"/>
              <a:t>What is the percentage of horizontally-transferred genes in </a:t>
            </a:r>
            <a:r>
              <a:rPr lang="en-US" i="1" dirty="0"/>
              <a:t>Wolbachia?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0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F68D-8A74-4291-3C39-BC46334D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82" y="437861"/>
            <a:ext cx="4326197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One of the </a:t>
            </a:r>
            <a:r>
              <a:rPr lang="fr-FR" dirty="0" err="1"/>
              <a:t>trees</a:t>
            </a:r>
            <a:br>
              <a:rPr lang="fr-FR" dirty="0"/>
            </a:b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literature</a:t>
            </a:r>
            <a:endParaRPr lang="en-FR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22C0B7-81CF-CE41-96C7-2CBD438A3A49}"/>
              </a:ext>
            </a:extLst>
          </p:cNvPr>
          <p:cNvSpPr txBox="1"/>
          <p:nvPr/>
        </p:nvSpPr>
        <p:spPr>
          <a:xfrm>
            <a:off x="1616586" y="6628204"/>
            <a:ext cx="10717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Ramírez-Puebla, </a:t>
            </a:r>
            <a:r>
              <a:rPr lang="en-GB" sz="900" dirty="0" err="1"/>
              <a:t>Shamayim</a:t>
            </a:r>
            <a:r>
              <a:rPr lang="en-GB" sz="900" dirty="0"/>
              <a:t> T., et al. "A response to Lindsey et al." Wolbachia </a:t>
            </a:r>
            <a:r>
              <a:rPr lang="en-GB" sz="900" dirty="0" err="1"/>
              <a:t>pipientis</a:t>
            </a:r>
            <a:r>
              <a:rPr lang="en-GB" sz="900" dirty="0"/>
              <a:t> should not be split into multiple species: A response to Ramírez-Puebla et al."." </a:t>
            </a:r>
            <a:r>
              <a:rPr lang="en-GB" sz="900" i="1" dirty="0"/>
              <a:t>Systematic and applied microbiology</a:t>
            </a:r>
            <a:r>
              <a:rPr lang="en-GB" sz="900" dirty="0"/>
              <a:t> 39.3 (2016): 223-225.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2AC80E1C-58A6-EDD8-F402-4865039BB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679" y="350550"/>
            <a:ext cx="6534161" cy="6156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CE5B00-73D3-F029-0D6D-67FB4E609646}"/>
              </a:ext>
            </a:extLst>
          </p:cNvPr>
          <p:cNvSpPr txBox="1"/>
          <p:nvPr/>
        </p:nvSpPr>
        <p:spPr>
          <a:xfrm>
            <a:off x="492368" y="2860431"/>
            <a:ext cx="385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Ramírez-Puebla et al., </a:t>
            </a:r>
          </a:p>
          <a:p>
            <a:r>
              <a:rPr lang="en-GB" sz="1800" dirty="0"/>
              <a:t>Syst. and </a:t>
            </a:r>
            <a:r>
              <a:rPr lang="en-GB" dirty="0"/>
              <a:t>Appl. Microbiology,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1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B8BB-4E5C-095C-C201-E151BC70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Species tree estimation options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0DCF-AA53-49DF-47A7-4C23B9FC3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orthologs: </a:t>
            </a:r>
          </a:p>
          <a:p>
            <a:pPr lvl="1"/>
            <a:r>
              <a:rPr lang="en-US" dirty="0"/>
              <a:t>Concatenation using maximum likelihood: statistically inconsistent, computationally intensive, can be accurate</a:t>
            </a:r>
          </a:p>
          <a:p>
            <a:pPr lvl="1"/>
            <a:r>
              <a:rPr lang="en-US" dirty="0"/>
              <a:t>Summary methods (that combine gene trees), such as ASTRAL, ASTRID: faster than concatenation, statistically consistent if given true gene trees, can be accurate</a:t>
            </a:r>
          </a:p>
          <a:p>
            <a:pPr lvl="1"/>
            <a:r>
              <a:rPr lang="en-US" dirty="0"/>
              <a:t>Site-based methods, such as </a:t>
            </a:r>
            <a:r>
              <a:rPr lang="en-US" dirty="0" err="1"/>
              <a:t>LilyQ</a:t>
            </a:r>
            <a:r>
              <a:rPr lang="en-US" dirty="0"/>
              <a:t> and SVDquartets/SVDquest: statistically consistent, limited to perhaps 100 leaves due to computational challenges </a:t>
            </a:r>
          </a:p>
          <a:p>
            <a:r>
              <a:rPr lang="en-US" dirty="0"/>
              <a:t>The choice between methods depends on the data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4069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B8BB-4E5C-095C-C201-E151BC70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Species tree estimation options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0DCF-AA53-49DF-47A7-4C23B9FC3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homologs: </a:t>
            </a:r>
          </a:p>
          <a:p>
            <a:pPr lvl="1"/>
            <a:r>
              <a:rPr lang="en-US" dirty="0"/>
              <a:t>Construct gene family trees and combine</a:t>
            </a:r>
          </a:p>
          <a:p>
            <a:pPr lvl="2"/>
            <a:r>
              <a:rPr lang="en-US" dirty="0"/>
              <a:t>ASTRAL-Pro (variant of ASTRAL to handle gene family trees)</a:t>
            </a:r>
          </a:p>
          <a:p>
            <a:pPr lvl="2"/>
            <a:r>
              <a:rPr lang="en-US" dirty="0"/>
              <a:t>DISCO+ASTRID (decomposes gene family trees into single copy trees, then runs ASTRID)</a:t>
            </a:r>
          </a:p>
          <a:p>
            <a:pPr lvl="2"/>
            <a:r>
              <a:rPr lang="en-US" dirty="0"/>
              <a:t>FastMulRFS (supertree method applied to MUL-trees)</a:t>
            </a:r>
          </a:p>
          <a:p>
            <a:pPr lvl="1"/>
            <a:r>
              <a:rPr lang="en-US" dirty="0"/>
              <a:t>Variant of concatenation</a:t>
            </a:r>
          </a:p>
          <a:p>
            <a:pPr lvl="2"/>
            <a:r>
              <a:rPr lang="en-US" dirty="0"/>
              <a:t>Construct gene family trees, decompose using DISCO, then use concatenation</a:t>
            </a:r>
          </a:p>
          <a:p>
            <a:r>
              <a:rPr lang="en-US" dirty="0"/>
              <a:t>Statistical consistency without knowing orthology is achieved in some cases</a:t>
            </a:r>
          </a:p>
          <a:p>
            <a:r>
              <a:rPr lang="en-US" dirty="0"/>
              <a:t>The choice between methods depends on the data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1453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1002-F4BC-0D46-8858-178B4ED1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9"/>
            <a:ext cx="10515600" cy="1325563"/>
          </a:xfrm>
        </p:spPr>
        <p:txBody>
          <a:bodyPr/>
          <a:lstStyle/>
          <a:p>
            <a:r>
              <a:rPr lang="en-US" dirty="0"/>
              <a:t>What we did: genomes to species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D99B7-E301-AD48-B300-D99A32FDE275}"/>
              </a:ext>
            </a:extLst>
          </p:cNvPr>
          <p:cNvSpPr txBox="1"/>
          <p:nvPr/>
        </p:nvSpPr>
        <p:spPr>
          <a:xfrm>
            <a:off x="51455" y="3337605"/>
            <a:ext cx="1186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69 </a:t>
            </a:r>
            <a:br>
              <a:rPr lang="en-US" dirty="0"/>
            </a:br>
            <a:r>
              <a:rPr lang="en-US" i="1" dirty="0"/>
              <a:t>Wolbachia</a:t>
            </a:r>
            <a:r>
              <a:rPr lang="en-US" dirty="0"/>
              <a:t> genomes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606535F-3BC5-124B-8CBB-F3D7DAF15D16}"/>
              </a:ext>
            </a:extLst>
          </p:cNvPr>
          <p:cNvSpPr/>
          <p:nvPr/>
        </p:nvSpPr>
        <p:spPr>
          <a:xfrm>
            <a:off x="1534512" y="3799271"/>
            <a:ext cx="966952" cy="257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5D88B-3ED2-8344-AFDB-8F7C50A19187}"/>
              </a:ext>
            </a:extLst>
          </p:cNvPr>
          <p:cNvSpPr txBox="1"/>
          <p:nvPr/>
        </p:nvSpPr>
        <p:spPr>
          <a:xfrm>
            <a:off x="1311808" y="3276051"/>
            <a:ext cx="146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Extract proteins + all-vs.-all blast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75B78-5C5A-8D44-A2DC-D7692F31527B}"/>
              </a:ext>
            </a:extLst>
          </p:cNvPr>
          <p:cNvSpPr txBox="1"/>
          <p:nvPr/>
        </p:nvSpPr>
        <p:spPr>
          <a:xfrm>
            <a:off x="2637209" y="3388829"/>
            <a:ext cx="1608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List of reciprocal best blast hits</a:t>
            </a: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9FE894DE-AD01-E94A-A3A4-9F1F7E2EC5FC}"/>
              </a:ext>
            </a:extLst>
          </p:cNvPr>
          <p:cNvSpPr/>
          <p:nvPr/>
        </p:nvSpPr>
        <p:spPr>
          <a:xfrm>
            <a:off x="3199509" y="2200122"/>
            <a:ext cx="804042" cy="7593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4AC59B7F-B533-6749-AFD0-D0C940E2432A}"/>
              </a:ext>
            </a:extLst>
          </p:cNvPr>
          <p:cNvSpPr/>
          <p:nvPr/>
        </p:nvSpPr>
        <p:spPr>
          <a:xfrm rot="10800000" flipH="1">
            <a:off x="3199509" y="4734442"/>
            <a:ext cx="804042" cy="7593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DBDB48-5B72-BB49-B476-F9640D482C1A}"/>
              </a:ext>
            </a:extLst>
          </p:cNvPr>
          <p:cNvSpPr txBox="1"/>
          <p:nvPr/>
        </p:nvSpPr>
        <p:spPr>
          <a:xfrm>
            <a:off x="2779455" y="1558557"/>
            <a:ext cx="1068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Complete-linkage clustering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0A634C-ED8C-7D44-93CA-1E22A92047E3}"/>
              </a:ext>
            </a:extLst>
          </p:cNvPr>
          <p:cNvSpPr txBox="1"/>
          <p:nvPr/>
        </p:nvSpPr>
        <p:spPr>
          <a:xfrm>
            <a:off x="2724109" y="5403767"/>
            <a:ext cx="804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2"/>
                </a:solidFill>
              </a:rPr>
              <a:t>Uclust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sz="1400" dirty="0" err="1">
                <a:solidFill>
                  <a:schemeClr val="accent2"/>
                </a:solidFill>
              </a:rPr>
              <a:t>CdHit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</a:rPr>
              <a:t>etc.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6E993-CF6C-F741-9EEC-83CE3737B51F}"/>
              </a:ext>
            </a:extLst>
          </p:cNvPr>
          <p:cNvSpPr txBox="1"/>
          <p:nvPr/>
        </p:nvSpPr>
        <p:spPr>
          <a:xfrm>
            <a:off x="4003551" y="2040286"/>
            <a:ext cx="1779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Ortholog groups </a:t>
            </a:r>
            <a:br>
              <a:rPr lang="en-US" dirty="0"/>
            </a:br>
            <a:r>
              <a:rPr lang="en-US" dirty="0"/>
              <a:t>(+ in-paralogs)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E2A65C-E2B6-7149-A912-A21EF21D5636}"/>
              </a:ext>
            </a:extLst>
          </p:cNvPr>
          <p:cNvSpPr txBox="1"/>
          <p:nvPr/>
        </p:nvSpPr>
        <p:spPr>
          <a:xfrm>
            <a:off x="4003551" y="5124482"/>
            <a:ext cx="177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Homolog groups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7FEF7C-2E23-AC4E-A7B4-64BCFD5C94C2}"/>
              </a:ext>
            </a:extLst>
          </p:cNvPr>
          <p:cNvSpPr txBox="1"/>
          <p:nvPr/>
        </p:nvSpPr>
        <p:spPr>
          <a:xfrm>
            <a:off x="5422121" y="1290354"/>
            <a:ext cx="1460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Protein alignment then 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</a:rPr>
              <a:t>convert back to nucleotides.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D4B6872-F261-2A45-A413-FFB6A38E5FE5}"/>
              </a:ext>
            </a:extLst>
          </p:cNvPr>
          <p:cNvSpPr/>
          <p:nvPr/>
        </p:nvSpPr>
        <p:spPr>
          <a:xfrm>
            <a:off x="5774733" y="2234591"/>
            <a:ext cx="738671" cy="257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7B3FE18-AC30-C842-8C81-47352BFC40C1}"/>
              </a:ext>
            </a:extLst>
          </p:cNvPr>
          <p:cNvSpPr/>
          <p:nvPr/>
        </p:nvSpPr>
        <p:spPr>
          <a:xfrm>
            <a:off x="5774733" y="5180288"/>
            <a:ext cx="738671" cy="257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3513B8-270E-FB49-8543-438220F987C5}"/>
              </a:ext>
            </a:extLst>
          </p:cNvPr>
          <p:cNvSpPr txBox="1"/>
          <p:nvPr/>
        </p:nvSpPr>
        <p:spPr>
          <a:xfrm>
            <a:off x="6504753" y="2040286"/>
            <a:ext cx="136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Ortholog alignments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DB683C-248B-8744-94AE-62913A9DE63E}"/>
              </a:ext>
            </a:extLst>
          </p:cNvPr>
          <p:cNvSpPr txBox="1"/>
          <p:nvPr/>
        </p:nvSpPr>
        <p:spPr>
          <a:xfrm>
            <a:off x="6504753" y="4985983"/>
            <a:ext cx="136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Homolog alignments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80E57C27-03B7-A84D-BB38-7328293D5EF1}"/>
              </a:ext>
            </a:extLst>
          </p:cNvPr>
          <p:cNvSpPr/>
          <p:nvPr/>
        </p:nvSpPr>
        <p:spPr>
          <a:xfrm>
            <a:off x="7862243" y="2234591"/>
            <a:ext cx="738671" cy="257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5EF58B24-5206-B14F-861A-BD60D25B1E45}"/>
              </a:ext>
            </a:extLst>
          </p:cNvPr>
          <p:cNvSpPr/>
          <p:nvPr/>
        </p:nvSpPr>
        <p:spPr>
          <a:xfrm>
            <a:off x="7862243" y="5180288"/>
            <a:ext cx="738671" cy="257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26B253-4DC3-3047-8D5E-AA7ED5F1B28D}"/>
              </a:ext>
            </a:extLst>
          </p:cNvPr>
          <p:cNvSpPr txBox="1"/>
          <p:nvPr/>
        </p:nvSpPr>
        <p:spPr>
          <a:xfrm>
            <a:off x="8592264" y="2040286"/>
            <a:ext cx="136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Ortholog trees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5CE157-4347-844D-AC85-278F28954A4D}"/>
              </a:ext>
            </a:extLst>
          </p:cNvPr>
          <p:cNvSpPr txBox="1"/>
          <p:nvPr/>
        </p:nvSpPr>
        <p:spPr>
          <a:xfrm>
            <a:off x="8592263" y="4985983"/>
            <a:ext cx="1366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Homolog gene family trees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4DDC5B-E9BC-5E41-842D-0271152CAF2B}"/>
              </a:ext>
            </a:extLst>
          </p:cNvPr>
          <p:cNvSpPr txBox="1"/>
          <p:nvPr/>
        </p:nvSpPr>
        <p:spPr>
          <a:xfrm>
            <a:off x="7527324" y="5558892"/>
            <a:ext cx="1460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ML gene family tree (MUL-tree) estimation</a:t>
            </a:r>
          </a:p>
        </p:txBody>
      </p:sp>
      <p:sp>
        <p:nvSpPr>
          <p:cNvPr id="32" name="Bent Arrow 31">
            <a:extLst>
              <a:ext uri="{FF2B5EF4-FFF2-40B4-BE49-F238E27FC236}">
                <a16:creationId xmlns:a16="http://schemas.microsoft.com/office/drawing/2014/main" id="{4F6B6843-F130-0A42-8532-6D3D56AA8C43}"/>
              </a:ext>
            </a:extLst>
          </p:cNvPr>
          <p:cNvSpPr/>
          <p:nvPr/>
        </p:nvSpPr>
        <p:spPr>
          <a:xfrm rot="5400000">
            <a:off x="10004544" y="2215122"/>
            <a:ext cx="1010942" cy="980943"/>
          </a:xfrm>
          <a:prstGeom prst="bentArrow">
            <a:avLst>
              <a:gd name="adj1" fmla="val 1677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ent Arrow 32">
            <a:extLst>
              <a:ext uri="{FF2B5EF4-FFF2-40B4-BE49-F238E27FC236}">
                <a16:creationId xmlns:a16="http://schemas.microsoft.com/office/drawing/2014/main" id="{C6684687-0251-8F4F-A416-257A711476AF}"/>
              </a:ext>
            </a:extLst>
          </p:cNvPr>
          <p:cNvSpPr/>
          <p:nvPr/>
        </p:nvSpPr>
        <p:spPr>
          <a:xfrm rot="5400000" flipH="1">
            <a:off x="10068684" y="4489070"/>
            <a:ext cx="1010941" cy="886937"/>
          </a:xfrm>
          <a:prstGeom prst="bentArrow">
            <a:avLst>
              <a:gd name="adj1" fmla="val 18936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73AA6B-1B1D-6D4A-9AE6-0C1312759239}"/>
              </a:ext>
            </a:extLst>
          </p:cNvPr>
          <p:cNvSpPr txBox="1"/>
          <p:nvPr/>
        </p:nvSpPr>
        <p:spPr>
          <a:xfrm>
            <a:off x="10623721" y="1593118"/>
            <a:ext cx="1460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‘Species tree methods 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(Astral-III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</a:rPr>
              <a:t>Astrid, etc.)</a:t>
            </a:r>
          </a:p>
        </p:txBody>
      </p:sp>
      <p:sp>
        <p:nvSpPr>
          <p:cNvPr id="35" name="Bent Arrow 34">
            <a:extLst>
              <a:ext uri="{FF2B5EF4-FFF2-40B4-BE49-F238E27FC236}">
                <a16:creationId xmlns:a16="http://schemas.microsoft.com/office/drawing/2014/main" id="{0E9697B4-865B-4342-937B-06F0C9CE2E88}"/>
              </a:ext>
            </a:extLst>
          </p:cNvPr>
          <p:cNvSpPr/>
          <p:nvPr/>
        </p:nvSpPr>
        <p:spPr>
          <a:xfrm rot="10800000" flipH="1">
            <a:off x="7296857" y="2769697"/>
            <a:ext cx="2982260" cy="1384994"/>
          </a:xfrm>
          <a:prstGeom prst="bentArrow">
            <a:avLst>
              <a:gd name="adj1" fmla="val 10504"/>
              <a:gd name="adj2" fmla="val 16585"/>
              <a:gd name="adj3" fmla="val 1917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9FE59A-2C8A-DF47-9285-AC6035E09B25}"/>
              </a:ext>
            </a:extLst>
          </p:cNvPr>
          <p:cNvSpPr txBox="1"/>
          <p:nvPr/>
        </p:nvSpPr>
        <p:spPr>
          <a:xfrm>
            <a:off x="7500602" y="1600238"/>
            <a:ext cx="146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ML gene tree estimation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CB0E13-179A-8749-8617-E0728A61B26B}"/>
              </a:ext>
            </a:extLst>
          </p:cNvPr>
          <p:cNvSpPr txBox="1"/>
          <p:nvPr/>
        </p:nvSpPr>
        <p:spPr>
          <a:xfrm>
            <a:off x="7844781" y="3491493"/>
            <a:ext cx="1639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Concatenation + ML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1F432C-04EE-C543-BDB9-1581F705DEC8}"/>
              </a:ext>
            </a:extLst>
          </p:cNvPr>
          <p:cNvSpPr txBox="1"/>
          <p:nvPr/>
        </p:nvSpPr>
        <p:spPr>
          <a:xfrm>
            <a:off x="10320444" y="3586827"/>
            <a:ext cx="95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Species </a:t>
            </a:r>
            <a:br>
              <a:rPr lang="en-US" dirty="0"/>
            </a:br>
            <a:r>
              <a:rPr lang="en-US" dirty="0"/>
              <a:t>tree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9A62C3-01AF-9A42-A989-99A406EAA849}"/>
              </a:ext>
            </a:extLst>
          </p:cNvPr>
          <p:cNvSpPr txBox="1"/>
          <p:nvPr/>
        </p:nvSpPr>
        <p:spPr>
          <a:xfrm>
            <a:off x="10681571" y="5343448"/>
            <a:ext cx="1460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‘Species tree methods that do not require orthology 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</a:rPr>
              <a:t>(Astral-Pro, FastMulRFS, etc.)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0B3DA0-3AA4-9546-81B3-DE83542D4068}"/>
              </a:ext>
            </a:extLst>
          </p:cNvPr>
          <p:cNvSpPr txBox="1"/>
          <p:nvPr/>
        </p:nvSpPr>
        <p:spPr>
          <a:xfrm>
            <a:off x="5396564" y="5432945"/>
            <a:ext cx="1460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Protein alignment then 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</a:rPr>
              <a:t>convert back to nucleotides.</a:t>
            </a:r>
          </a:p>
        </p:txBody>
      </p:sp>
    </p:spTree>
    <p:extLst>
      <p:ext uri="{BB962C8B-B14F-4D97-AF65-F5344CB8AC3E}">
        <p14:creationId xmlns:p14="http://schemas.microsoft.com/office/powerpoint/2010/main" val="167605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4F89A-F6F2-6B93-1806-7F74DE4D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27" y="0"/>
            <a:ext cx="9351407" cy="8138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/>
              <a:t>ASTRAL and Concatenation-</a:t>
            </a:r>
            <a:r>
              <a:rPr lang="en-US" sz="3200" dirty="0" err="1"/>
              <a:t>IQTree</a:t>
            </a:r>
            <a:r>
              <a:rPr lang="en-US" sz="3200" dirty="0"/>
              <a:t>: very similar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9D152-988C-F405-02D0-487643088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7"/>
          <a:stretch/>
        </p:blipFill>
        <p:spPr>
          <a:xfrm>
            <a:off x="3249197" y="1547485"/>
            <a:ext cx="4271953" cy="4966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1D0FD-A72F-1056-DC53-8CC46ADD61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97"/>
          <a:stretch/>
        </p:blipFill>
        <p:spPr>
          <a:xfrm>
            <a:off x="7676953" y="1547485"/>
            <a:ext cx="4271954" cy="5043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35227-30A1-FE15-8E6D-F07963BE11E4}"/>
              </a:ext>
            </a:extLst>
          </p:cNvPr>
          <p:cNvSpPr txBox="1"/>
          <p:nvPr/>
        </p:nvSpPr>
        <p:spPr>
          <a:xfrm>
            <a:off x="4372469" y="914434"/>
            <a:ext cx="339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Astral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F236E-5936-071F-9683-A7EEB1CF0254}"/>
              </a:ext>
            </a:extLst>
          </p:cNvPr>
          <p:cNvSpPr txBox="1"/>
          <p:nvPr/>
        </p:nvSpPr>
        <p:spPr>
          <a:xfrm>
            <a:off x="8999879" y="914433"/>
            <a:ext cx="339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 (IQ-TREE)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68820A-7CE1-6FD2-3A01-8BE51F36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93" y="1445617"/>
            <a:ext cx="3527102" cy="276270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Collapsed pp &lt; 0.95 for Astral</a:t>
            </a:r>
          </a:p>
          <a:p>
            <a:r>
              <a:rPr lang="en-US" sz="2000" dirty="0">
                <a:solidFill>
                  <a:srgbClr val="0432FF"/>
                </a:solidFill>
              </a:rPr>
              <a:t>Collapsed </a:t>
            </a:r>
            <a:r>
              <a:rPr lang="en-US" sz="2000" dirty="0" err="1">
                <a:solidFill>
                  <a:srgbClr val="0432FF"/>
                </a:solidFill>
              </a:rPr>
              <a:t>UfBoot</a:t>
            </a:r>
            <a:r>
              <a:rPr lang="en-US" sz="2000" dirty="0">
                <a:solidFill>
                  <a:srgbClr val="0432FF"/>
                </a:solidFill>
              </a:rPr>
              <a:t> &lt; 95 for CA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0432FF"/>
                </a:solidFill>
              </a:rPr>
              <a:t>Both trees are very well supported, but with some differences (marked in figure)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432FF"/>
                </a:solidFill>
              </a:rPr>
              <a:t>Are this incompatibilities the result of HGT events or something else? </a:t>
            </a:r>
          </a:p>
        </p:txBody>
      </p:sp>
    </p:spTree>
    <p:extLst>
      <p:ext uri="{BB962C8B-B14F-4D97-AF65-F5344CB8AC3E}">
        <p14:creationId xmlns:p14="http://schemas.microsoft.com/office/powerpoint/2010/main" val="90965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15E7-0BE6-D8F7-F875-0AA11582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5907" cy="1325563"/>
          </a:xfrm>
        </p:spPr>
        <p:txBody>
          <a:bodyPr/>
          <a:lstStyle/>
          <a:p>
            <a:r>
              <a:rPr lang="en-FR" dirty="0"/>
              <a:t>Reticulation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1DBDA-0A99-5312-93BB-9113D9F0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FR" dirty="0"/>
              <a:t>Consensus tree </a:t>
            </a:r>
          </a:p>
          <a:p>
            <a:endParaRPr lang="en-FR" dirty="0"/>
          </a:p>
          <a:p>
            <a:r>
              <a:rPr lang="en-FR" dirty="0"/>
              <a:t>Between supergroups ( = ‘species’) ? In particular, between supergroup A and B (most studied)</a:t>
            </a:r>
          </a:p>
          <a:p>
            <a:endParaRPr lang="en-FR" dirty="0"/>
          </a:p>
          <a:p>
            <a:r>
              <a:rPr lang="en-FR" dirty="0"/>
              <a:t>Within ‘species’ ? </a:t>
            </a:r>
          </a:p>
          <a:p>
            <a:endParaRPr lang="en-FR" dirty="0"/>
          </a:p>
          <a:p>
            <a:pPr marL="0" indent="0">
              <a:buNone/>
            </a:pPr>
            <a:r>
              <a:rPr lang="en-FR" dirty="0">
                <a:sym typeface="Wingdings" pitchFamily="2" charset="2"/>
              </a:rPr>
              <a:t> Phylogenetic network methods</a:t>
            </a:r>
            <a:endParaRPr lang="en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852CD-7F32-E692-B062-845967BC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0"/>
          <a:stretch/>
        </p:blipFill>
        <p:spPr>
          <a:xfrm>
            <a:off x="5631364" y="7975"/>
            <a:ext cx="656063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2E86CD-C8DD-2618-13C5-5A9B627C69ED}"/>
              </a:ext>
            </a:extLst>
          </p:cNvPr>
          <p:cNvSpPr/>
          <p:nvPr/>
        </p:nvSpPr>
        <p:spPr>
          <a:xfrm>
            <a:off x="9549517" y="832685"/>
            <a:ext cx="2082502" cy="194731"/>
          </a:xfrm>
          <a:prstGeom prst="rect">
            <a:avLst/>
          </a:prstGeom>
          <a:solidFill>
            <a:schemeClr val="accent5">
              <a:lumMod val="60000"/>
              <a:lumOff val="40000"/>
              <a:alpha val="52038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E8F39-3F86-982C-9936-8B6CEFE7E9CF}"/>
              </a:ext>
            </a:extLst>
          </p:cNvPr>
          <p:cNvSpPr/>
          <p:nvPr/>
        </p:nvSpPr>
        <p:spPr>
          <a:xfrm>
            <a:off x="7190199" y="1051121"/>
            <a:ext cx="4522340" cy="2133868"/>
          </a:xfrm>
          <a:prstGeom prst="rect">
            <a:avLst/>
          </a:prstGeom>
          <a:solidFill>
            <a:schemeClr val="accent6">
              <a:lumMod val="40000"/>
              <a:lumOff val="60000"/>
              <a:alpha val="52038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FC3DCD-41EA-8163-4E19-8DEB02D3027C}"/>
              </a:ext>
            </a:extLst>
          </p:cNvPr>
          <p:cNvSpPr/>
          <p:nvPr/>
        </p:nvSpPr>
        <p:spPr>
          <a:xfrm>
            <a:off x="7190198" y="3207410"/>
            <a:ext cx="5001801" cy="3650590"/>
          </a:xfrm>
          <a:prstGeom prst="rect">
            <a:avLst/>
          </a:prstGeom>
          <a:solidFill>
            <a:srgbClr val="FF0000">
              <a:alpha val="5203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C4D88B-14AF-E19F-6640-1E79948EB94C}"/>
              </a:ext>
            </a:extLst>
          </p:cNvPr>
          <p:cNvSpPr/>
          <p:nvPr/>
        </p:nvSpPr>
        <p:spPr>
          <a:xfrm>
            <a:off x="9090837" y="344577"/>
            <a:ext cx="2262963" cy="269671"/>
          </a:xfrm>
          <a:prstGeom prst="rect">
            <a:avLst/>
          </a:prstGeom>
          <a:solidFill>
            <a:schemeClr val="accent4">
              <a:lumMod val="40000"/>
              <a:lumOff val="60000"/>
              <a:alpha val="52038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E42AC9-E7E7-2484-9CDC-6E8115E7E13C}"/>
              </a:ext>
            </a:extLst>
          </p:cNvPr>
          <p:cNvSpPr/>
          <p:nvPr/>
        </p:nvSpPr>
        <p:spPr>
          <a:xfrm flipV="1">
            <a:off x="9691099" y="63610"/>
            <a:ext cx="1575900" cy="62530"/>
          </a:xfrm>
          <a:prstGeom prst="rect">
            <a:avLst/>
          </a:prstGeom>
          <a:solidFill>
            <a:schemeClr val="accent1">
              <a:lumMod val="40000"/>
              <a:lumOff val="60000"/>
              <a:alpha val="52038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B4B910-2BCB-0D3C-2585-E668E0D2A5AA}"/>
              </a:ext>
            </a:extLst>
          </p:cNvPr>
          <p:cNvSpPr/>
          <p:nvPr/>
        </p:nvSpPr>
        <p:spPr>
          <a:xfrm flipV="1">
            <a:off x="9843499" y="158485"/>
            <a:ext cx="1272424" cy="62530"/>
          </a:xfrm>
          <a:prstGeom prst="rect">
            <a:avLst/>
          </a:prstGeom>
          <a:solidFill>
            <a:schemeClr val="accent2">
              <a:lumMod val="40000"/>
              <a:lumOff val="60000"/>
              <a:alpha val="52038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E57790-29CA-4892-A753-CA94113427DE}"/>
              </a:ext>
            </a:extLst>
          </p:cNvPr>
          <p:cNvSpPr/>
          <p:nvPr/>
        </p:nvSpPr>
        <p:spPr>
          <a:xfrm flipV="1">
            <a:off x="9994575" y="256447"/>
            <a:ext cx="1272424" cy="62530"/>
          </a:xfrm>
          <a:prstGeom prst="rect">
            <a:avLst/>
          </a:prstGeom>
          <a:solidFill>
            <a:schemeClr val="tx2">
              <a:lumMod val="40000"/>
              <a:lumOff val="60000"/>
              <a:alpha val="52038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53DCB3-82EE-4F6B-2BC9-7C531EF91C9C}"/>
              </a:ext>
            </a:extLst>
          </p:cNvPr>
          <p:cNvSpPr/>
          <p:nvPr/>
        </p:nvSpPr>
        <p:spPr>
          <a:xfrm flipV="1">
            <a:off x="9954556" y="652571"/>
            <a:ext cx="1272424" cy="62530"/>
          </a:xfrm>
          <a:prstGeom prst="rect">
            <a:avLst/>
          </a:prstGeom>
          <a:solidFill>
            <a:srgbClr val="D46AF1">
              <a:alpha val="29020"/>
            </a:srgbClr>
          </a:solidFill>
          <a:ln>
            <a:solidFill>
              <a:srgbClr val="6B0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F137A7-882E-4471-E698-64FC41A96059}"/>
              </a:ext>
            </a:extLst>
          </p:cNvPr>
          <p:cNvSpPr/>
          <p:nvPr/>
        </p:nvSpPr>
        <p:spPr>
          <a:xfrm flipV="1">
            <a:off x="10011542" y="749313"/>
            <a:ext cx="1272424" cy="62530"/>
          </a:xfrm>
          <a:prstGeom prst="rect">
            <a:avLst/>
          </a:prstGeom>
          <a:solidFill>
            <a:srgbClr val="FF00EA">
              <a:alpha val="52157"/>
            </a:srgbClr>
          </a:solidFill>
          <a:ln>
            <a:solidFill>
              <a:srgbClr val="FF0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71ED16-3A5B-765D-CBB0-861EF2B2692C}"/>
              </a:ext>
            </a:extLst>
          </p:cNvPr>
          <p:cNvSpPr txBox="1"/>
          <p:nvPr/>
        </p:nvSpPr>
        <p:spPr>
          <a:xfrm>
            <a:off x="11819797" y="3184989"/>
            <a:ext cx="25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1D04E2-30F8-BE91-214F-297FA3529404}"/>
              </a:ext>
            </a:extLst>
          </p:cNvPr>
          <p:cNvSpPr txBox="1"/>
          <p:nvPr/>
        </p:nvSpPr>
        <p:spPr>
          <a:xfrm>
            <a:off x="11353800" y="1711379"/>
            <a:ext cx="25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5945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1058</Words>
  <Application>Microsoft Macintosh PowerPoint</Application>
  <PresentationFormat>Widescreen</PresentationFormat>
  <Paragraphs>136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Phylogenetic Network Estimation for Wolbachia</vt:lpstr>
      <vt:lpstr>The parasitic bacteria Wolbachia</vt:lpstr>
      <vt:lpstr>Questions of interest</vt:lpstr>
      <vt:lpstr>One of the trees from the literature</vt:lpstr>
      <vt:lpstr>Species tree estimation options</vt:lpstr>
      <vt:lpstr>Species tree estimation options</vt:lpstr>
      <vt:lpstr>What we did: genomes to species trees</vt:lpstr>
      <vt:lpstr>ASTRAL and Concatenation-IQTree: very similar</vt:lpstr>
      <vt:lpstr>Reticulation events </vt:lpstr>
      <vt:lpstr>PowerPoint Presentation</vt:lpstr>
      <vt:lpstr>Phylogenetic Network Pipeline</vt:lpstr>
      <vt:lpstr>Phylogenetic Network Pipeline</vt:lpstr>
      <vt:lpstr>How do you proceed?</vt:lpstr>
      <vt:lpstr>Problem n°1 : different methods return different number of reticulations</vt:lpstr>
      <vt:lpstr>Problem n°2: For fixed number of reticulations, different methods return different networks</vt:lpstr>
      <vt:lpstr>Problem n°3: how to choose number of reticulations?</vt:lpstr>
      <vt:lpstr>(Pseudo) Log-likelihood improves as you increase the number of reticulation events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Species tree and phylogenetic network estimation with bacteria</dc:title>
  <dc:creator>9902</dc:creator>
  <cp:lastModifiedBy>Warnow, Tandy</cp:lastModifiedBy>
  <cp:revision>22</cp:revision>
  <dcterms:created xsi:type="dcterms:W3CDTF">2023-03-27T14:51:49Z</dcterms:created>
  <dcterms:modified xsi:type="dcterms:W3CDTF">2023-03-31T11:14:45Z</dcterms:modified>
</cp:coreProperties>
</file>