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84" r:id="rId5"/>
    <p:sldId id="259" r:id="rId6"/>
    <p:sldId id="273" r:id="rId7"/>
    <p:sldId id="275" r:id="rId8"/>
    <p:sldId id="274" r:id="rId9"/>
    <p:sldId id="276" r:id="rId10"/>
    <p:sldId id="285" r:id="rId11"/>
    <p:sldId id="286" r:id="rId12"/>
    <p:sldId id="260" r:id="rId13"/>
    <p:sldId id="266" r:id="rId14"/>
    <p:sldId id="278" r:id="rId15"/>
    <p:sldId id="287" r:id="rId16"/>
    <p:sldId id="279" r:id="rId17"/>
    <p:sldId id="288" r:id="rId18"/>
    <p:sldId id="281" r:id="rId19"/>
    <p:sldId id="282" r:id="rId20"/>
    <p:sldId id="272" r:id="rId21"/>
    <p:sldId id="262" r:id="rId22"/>
    <p:sldId id="263" r:id="rId23"/>
    <p:sldId id="265" r:id="rId24"/>
    <p:sldId id="277" r:id="rId25"/>
    <p:sldId id="289" r:id="rId26"/>
    <p:sldId id="290" r:id="rId27"/>
    <p:sldId id="292" r:id="rId28"/>
    <p:sldId id="293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1485E-F5EE-3A41-8E0D-AB892E68DA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34AB8-D20B-7F4F-B684-2F90F83B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5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7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3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9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8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82BF-0633-1D45-9052-460606D43021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6420-40D2-D548-ADA0-382F6900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ar.oxfordjournals.org/content/39/suppl_2/W29" TargetMode="External"/><Relationship Id="rId4" Type="http://schemas.openxmlformats.org/officeDocument/2006/relationships/hyperlink" Target="http://pfam.xfam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mmer.janelia.or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Profile </a:t>
            </a:r>
            <a:r>
              <a:rPr lang="en-US" dirty="0" smtClean="0"/>
              <a:t>HMMs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Tandy </a:t>
            </a:r>
            <a:r>
              <a:rPr lang="en-US" dirty="0" smtClean="0"/>
              <a:t>Warnow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56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profile generates strings of exactly the same length</a:t>
            </a:r>
            <a:r>
              <a:rPr lang="en-US" dirty="0" smtClean="0"/>
              <a:t>. This is not very useful for dealing with biological data.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are given a sequence that is generated by the profile, then you know exactly what path was used to generate the sequence. That is, none of the states are hidden.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757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 (Indels)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Insertions: events that increase the sequence length, such as:</a:t>
            </a:r>
          </a:p>
          <a:p>
            <a:pPr lvl="1"/>
            <a:r>
              <a:rPr lang="en-US" dirty="0" smtClean="0"/>
              <a:t>AAAAA -&gt; AA</a:t>
            </a:r>
            <a:r>
              <a:rPr lang="en-US" dirty="0" smtClean="0">
                <a:solidFill>
                  <a:srgbClr val="0000FF"/>
                </a:solidFill>
              </a:rPr>
              <a:t>TCG</a:t>
            </a:r>
            <a:r>
              <a:rPr lang="en-US" dirty="0" smtClean="0"/>
              <a:t>AAA</a:t>
            </a:r>
          </a:p>
          <a:p>
            <a:pPr lvl="1"/>
            <a:r>
              <a:rPr lang="en-US" dirty="0" smtClean="0"/>
              <a:t>AAAAA -&gt; AAAAA</a:t>
            </a:r>
            <a:r>
              <a:rPr lang="en-US" dirty="0" smtClean="0">
                <a:solidFill>
                  <a:srgbClr val="0000FF"/>
                </a:solidFill>
              </a:rPr>
              <a:t>TCGATTA</a:t>
            </a:r>
          </a:p>
          <a:p>
            <a:r>
              <a:rPr lang="en-US" dirty="0" smtClean="0"/>
              <a:t>Deletions: events that decrease the sequence length, such as: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solidFill>
                  <a:srgbClr val="0000FF"/>
                </a:solidFill>
              </a:rPr>
              <a:t>TC</a:t>
            </a:r>
            <a:r>
              <a:rPr lang="en-US" dirty="0" smtClean="0"/>
              <a:t>GA -&gt; AGA</a:t>
            </a:r>
          </a:p>
          <a:p>
            <a:pPr lvl="1"/>
            <a:r>
              <a:rPr lang="en-US" dirty="0" smtClean="0"/>
              <a:t>AA</a:t>
            </a:r>
            <a:r>
              <a:rPr lang="en-US" dirty="0" smtClean="0">
                <a:solidFill>
                  <a:srgbClr val="0000FF"/>
                </a:solidFill>
              </a:rPr>
              <a:t>AAA</a:t>
            </a:r>
            <a:r>
              <a:rPr lang="en-US" dirty="0" smtClean="0"/>
              <a:t> -&gt; AA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5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Allowing for sequence length heterogeneity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profile shown in the previous slides only had </a:t>
            </a:r>
            <a:r>
              <a:rPr lang="en-US" b="1" dirty="0" smtClean="0"/>
              <a:t>match </a:t>
            </a:r>
            <a:r>
              <a:rPr lang="en-US" dirty="0" smtClean="0"/>
              <a:t>states (indicated by rectangles). It doesn’t allow any insertions or deletions. </a:t>
            </a:r>
          </a:p>
          <a:p>
            <a:r>
              <a:rPr lang="en-US" dirty="0" smtClean="0"/>
              <a:t>To model </a:t>
            </a:r>
            <a:r>
              <a:rPr lang="en-US" dirty="0" err="1" smtClean="0"/>
              <a:t>indels</a:t>
            </a:r>
            <a:r>
              <a:rPr lang="en-US" dirty="0" smtClean="0"/>
              <a:t>, we just have to add additional states to the graphical model.</a:t>
            </a:r>
          </a:p>
          <a:p>
            <a:pPr lvl="1"/>
            <a:r>
              <a:rPr lang="en-US" dirty="0" smtClean="0"/>
              <a:t>Insertion states: Diamonds (have non-zero emission probabilities)</a:t>
            </a:r>
          </a:p>
          <a:p>
            <a:pPr lvl="1"/>
            <a:r>
              <a:rPr lang="en-US" dirty="0" smtClean="0"/>
              <a:t>Deletion states: Circles (nothing emitted)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256281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paths can generate</a:t>
            </a:r>
            <a:br>
              <a:rPr lang="en-US" dirty="0" smtClean="0"/>
            </a:br>
            <a:r>
              <a:rPr lang="en-US" dirty="0" smtClean="0"/>
              <a:t>s = AAA?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393548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paths can generate</a:t>
            </a:r>
            <a:br>
              <a:rPr lang="en-US" dirty="0" smtClean="0"/>
            </a:br>
            <a:r>
              <a:rPr lang="en-US" dirty="0" smtClean="0"/>
              <a:t>s = AA?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267488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paths can generate</a:t>
            </a:r>
            <a:br>
              <a:rPr lang="en-US" dirty="0" smtClean="0"/>
            </a:br>
            <a:r>
              <a:rPr lang="en-US" dirty="0" smtClean="0"/>
              <a:t>the empty string?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5273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find a string for which only one path can generate it?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22941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file_h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5" y="2071609"/>
            <a:ext cx="7296150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3559" y="5760628"/>
            <a:ext cx="755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codecereal.blogspot.com</a:t>
            </a:r>
            <a:r>
              <a:rPr lang="en-US" dirty="0"/>
              <a:t>/2011/07/protein-profile-with-</a:t>
            </a:r>
            <a:r>
              <a:rPr lang="en-US" dirty="0" err="1"/>
              <a:t>hmm.html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2675" y="332801"/>
            <a:ext cx="832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more general topology for a profile HMM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4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file_h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5" y="2071609"/>
            <a:ext cx="7296150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3559" y="5760628"/>
            <a:ext cx="755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codecereal.blogspot.com</a:t>
            </a:r>
            <a:r>
              <a:rPr lang="en-US" dirty="0"/>
              <a:t>/2011/07/protein-profile-with-</a:t>
            </a:r>
            <a:r>
              <a:rPr lang="en-US" dirty="0" err="1"/>
              <a:t>hmm.html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2675" y="332801"/>
            <a:ext cx="7503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has changed between this model </a:t>
            </a:r>
          </a:p>
          <a:p>
            <a:r>
              <a:rPr lang="en-US" sz="3600" smtClean="0"/>
              <a:t>			and </a:t>
            </a:r>
            <a:r>
              <a:rPr lang="en-US" sz="3600" dirty="0" smtClean="0"/>
              <a:t>the previous one?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236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Hidden Markov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tool in sequence analysis</a:t>
            </a:r>
          </a:p>
          <a:p>
            <a:r>
              <a:rPr lang="en-US" dirty="0" smtClean="0"/>
              <a:t>Look more complicated than they really are</a:t>
            </a:r>
          </a:p>
          <a:p>
            <a:r>
              <a:rPr lang="en-US" dirty="0" smtClean="0"/>
              <a:t>Used to model a family of sequences</a:t>
            </a:r>
          </a:p>
          <a:p>
            <a:r>
              <a:rPr lang="en-US" dirty="0" smtClean="0"/>
              <a:t>Can be built from a multiple sequence alignment</a:t>
            </a:r>
          </a:p>
          <a:p>
            <a:r>
              <a:rPr lang="en-US" dirty="0" smtClean="0"/>
              <a:t>Algorithms using profile HMMs are based on dynamic programming (much like Needleman-</a:t>
            </a:r>
            <a:r>
              <a:rPr lang="en-US" dirty="0" err="1" smtClean="0"/>
              <a:t>Wunsch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7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hmmer.janelia.org</a:t>
            </a:r>
            <a:endParaRPr lang="en-US" dirty="0" smtClean="0"/>
          </a:p>
          <a:p>
            <a:r>
              <a:rPr lang="en-US" dirty="0" smtClean="0"/>
              <a:t>One of the most popular collection of tools to perform analyses based on profile HMMs. </a:t>
            </a:r>
          </a:p>
          <a:p>
            <a:r>
              <a:rPr lang="en-US" b="1" dirty="0"/>
              <a:t>HMMER web server: interactive sequence similarity </a:t>
            </a:r>
            <a:r>
              <a:rPr lang="en-US" b="1" dirty="0" smtClean="0"/>
              <a:t>searching, NAR 2011,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://nar.oxfordjournals.org/content/39/suppl_2/</a:t>
            </a:r>
            <a:r>
              <a:rPr lang="en-US" dirty="0" smtClean="0">
                <a:hlinkClick r:id="rId3"/>
              </a:rPr>
              <a:t>W29</a:t>
            </a:r>
            <a:endParaRPr lang="en-US" dirty="0" smtClean="0"/>
          </a:p>
          <a:p>
            <a:r>
              <a:rPr lang="en-US" dirty="0"/>
              <a:t>See PFAM, </a:t>
            </a:r>
            <a:r>
              <a:rPr lang="en-US" dirty="0">
                <a:hlinkClick r:id="rId4"/>
              </a:rPr>
              <a:t>http://pfam.xfam.org</a:t>
            </a:r>
            <a:r>
              <a:rPr lang="en-US" dirty="0"/>
              <a:t>, for how profile HMMs are used to represent groups of functionally and structurally related proteins.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6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Profile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 HMMs can be built from a given multiple sequence alignment – this is not too difficult.</a:t>
            </a:r>
          </a:p>
          <a:p>
            <a:r>
              <a:rPr lang="en-US" dirty="0" smtClean="0"/>
              <a:t>Profile HMMs can also be built from unaligned sequences. This is a bit complicated, and often uses the Baum-Welch algorithm.</a:t>
            </a:r>
          </a:p>
        </p:txBody>
      </p:sp>
    </p:spTree>
    <p:extLst>
      <p:ext uri="{BB962C8B-B14F-4D97-AF65-F5344CB8AC3E}">
        <p14:creationId xmlns:p14="http://schemas.microsoft.com/office/powerpoint/2010/main" val="29290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Profile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Profile HMM computed for a multiple sequence alignment, you can use it to </a:t>
            </a:r>
          </a:p>
          <a:p>
            <a:pPr lvl="1"/>
            <a:r>
              <a:rPr lang="en-US" dirty="0" smtClean="0"/>
              <a:t>Classify new sequences into families (e.g., protein families and superfamilies)</a:t>
            </a:r>
          </a:p>
          <a:p>
            <a:pPr lvl="1"/>
            <a:r>
              <a:rPr lang="en-US" dirty="0" smtClean="0"/>
              <a:t>Infer function of new sequences</a:t>
            </a:r>
          </a:p>
          <a:p>
            <a:pPr lvl="1"/>
            <a:r>
              <a:rPr lang="en-US" dirty="0" smtClean="0"/>
              <a:t>Add related sequences into the multiple sequence alignment</a:t>
            </a:r>
          </a:p>
          <a:p>
            <a:pPr lvl="1"/>
            <a:r>
              <a:rPr lang="en-US" dirty="0" smtClean="0"/>
              <a:t>Compute multiple sequence alignments for groups of related sequences</a:t>
            </a:r>
          </a:p>
        </p:txBody>
      </p:sp>
    </p:spTree>
    <p:extLst>
      <p:ext uri="{BB962C8B-B14F-4D97-AF65-F5344CB8AC3E}">
        <p14:creationId xmlns:p14="http://schemas.microsoft.com/office/powerpoint/2010/main" val="5745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profile HMMs for </a:t>
            </a:r>
            <a:br>
              <a:rPr lang="en-US" dirty="0" smtClean="0"/>
            </a:br>
            <a:r>
              <a:rPr lang="en-US" dirty="0" smtClean="0"/>
              <a:t>Protein </a:t>
            </a:r>
            <a:r>
              <a:rPr lang="en-US" dirty="0"/>
              <a:t>F</a:t>
            </a:r>
            <a:r>
              <a:rPr lang="en-US" dirty="0" smtClean="0"/>
              <a:t>amily </a:t>
            </a:r>
            <a:r>
              <a:rPr lang="en-US" dirty="0"/>
              <a:t>C</a:t>
            </a:r>
            <a:r>
              <a:rPr lang="en-US" dirty="0" smtClean="0"/>
              <a:t>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04" y="17589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two profile HMMs (H1 and H2), and a sequence s, you can determine </a:t>
            </a:r>
            <a:r>
              <a:rPr lang="en-US" dirty="0" smtClean="0">
                <a:solidFill>
                  <a:srgbClr val="0000FF"/>
                </a:solidFill>
              </a:rPr>
              <a:t>which one is more likely to </a:t>
            </a:r>
            <a:r>
              <a:rPr lang="en-US" smtClean="0">
                <a:solidFill>
                  <a:srgbClr val="0000FF"/>
                </a:solidFill>
              </a:rPr>
              <a:t>generate s</a:t>
            </a:r>
            <a:r>
              <a:rPr lang="en-US" smtClean="0"/>
              <a:t> </a:t>
            </a:r>
            <a:r>
              <a:rPr lang="en-US" dirty="0" smtClean="0"/>
              <a:t>using </a:t>
            </a:r>
            <a:r>
              <a:rPr lang="en-US" smtClean="0"/>
              <a:t>dynamic programming. </a:t>
            </a:r>
            <a:endParaRPr lang="en-US" dirty="0" smtClean="0"/>
          </a:p>
          <a:p>
            <a:r>
              <a:rPr lang="en-US" dirty="0" smtClean="0"/>
              <a:t>Computing Pr(</a:t>
            </a:r>
            <a:r>
              <a:rPr lang="en-US" dirty="0" err="1" smtClean="0"/>
              <a:t>s|H</a:t>
            </a:r>
            <a:r>
              <a:rPr lang="en-US" dirty="0" smtClean="0"/>
              <a:t>) can be done using dynamic programming (the “forward algorithm”).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 a set of protein families, compute profile HMMs for each, and then find the family whose profile HMM is most likely to generate s.</a:t>
            </a:r>
          </a:p>
        </p:txBody>
      </p:sp>
    </p:spTree>
    <p:extLst>
      <p:ext uri="{BB962C8B-B14F-4D97-AF65-F5344CB8AC3E}">
        <p14:creationId xmlns:p14="http://schemas.microsoft.com/office/powerpoint/2010/main" val="11634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probability of generating </a:t>
            </a:r>
            <a:br>
              <a:rPr lang="en-US" dirty="0" smtClean="0"/>
            </a:br>
            <a:r>
              <a:rPr lang="en-US" dirty="0" smtClean="0"/>
              <a:t>s = AAA?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126732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What paths can generate</a:t>
            </a:r>
            <a:r>
              <a:rPr lang="en-US" dirty="0"/>
              <a:t> </a:t>
            </a:r>
            <a:r>
              <a:rPr lang="en-US" dirty="0" smtClean="0"/>
              <a:t>s = AAA?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299991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each path that can generate s = AAA, what is its probability?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394617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Computing Pr(AAA|H) is not trivial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123411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Pr(A|H)?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166014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some sequences, there is no path through the profile HMM that can generate the sequence.</a:t>
            </a:r>
          </a:p>
          <a:p>
            <a:r>
              <a:rPr lang="en-US" dirty="0" smtClean="0"/>
              <a:t>For some other sequences, there is exactly one path.</a:t>
            </a:r>
          </a:p>
          <a:p>
            <a:r>
              <a:rPr lang="en-US" dirty="0" smtClean="0"/>
              <a:t>And then for some others, there is more than one path</a:t>
            </a:r>
            <a:r>
              <a:rPr lang="is-IS" dirty="0" smtClean="0"/>
              <a:t>… and you can’t tell which one generated the sequence! More generally, you can’t tell which state generated each letter in the sequence – so the states are said to be “hidden”.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3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 a gap-less multiple sequence alignment, we can build a profile describing what we see: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S1 =  A C T A G</a:t>
            </a:r>
          </a:p>
          <a:p>
            <a:r>
              <a:rPr lang="en-US" dirty="0" smtClean="0"/>
              <a:t>S2 =  A C A A G</a:t>
            </a:r>
          </a:p>
          <a:p>
            <a:r>
              <a:rPr lang="en-US" dirty="0" smtClean="0"/>
              <a:t>S3 =  A T T  T G</a:t>
            </a:r>
          </a:p>
          <a:p>
            <a:r>
              <a:rPr lang="en-US" dirty="0" smtClean="0"/>
              <a:t>S4 =  G T T  C 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22804" y="3110370"/>
            <a:ext cx="38639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2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path is most likely to generate sequence AA?</a:t>
            </a:r>
            <a:endParaRPr lang="en-US" dirty="0"/>
          </a:p>
        </p:txBody>
      </p:sp>
      <p:pic>
        <p:nvPicPr>
          <p:cNvPr id="4" name="Content Placeholder 3" descr="hmm-simp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006442" y="6126163"/>
            <a:ext cx="529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www.cbs.dtu.dk</a:t>
            </a:r>
            <a:r>
              <a:rPr lang="en-US" dirty="0"/>
              <a:t>/~</a:t>
            </a:r>
            <a:r>
              <a:rPr lang="en-US" dirty="0" err="1"/>
              <a:t>kj</a:t>
            </a:r>
            <a:r>
              <a:rPr lang="en-US" dirty="0"/>
              <a:t>/bioinfo_assign2.html</a:t>
            </a:r>
          </a:p>
        </p:txBody>
      </p:sp>
    </p:spTree>
    <p:extLst>
      <p:ext uri="{BB962C8B-B14F-4D97-AF65-F5344CB8AC3E}">
        <p14:creationId xmlns:p14="http://schemas.microsoft.com/office/powerpoint/2010/main" val="71475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file_h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5" y="2071609"/>
            <a:ext cx="7296150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3559" y="5760628"/>
            <a:ext cx="755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</a:t>
            </a:r>
            <a:r>
              <a:rPr lang="en-US" dirty="0"/>
              <a:t>://</a:t>
            </a:r>
            <a:r>
              <a:rPr lang="en-US" dirty="0" err="1"/>
              <a:t>codecereal.blogspot.com</a:t>
            </a:r>
            <a:r>
              <a:rPr lang="en-US" dirty="0"/>
              <a:t>/2011/07/protein-profile-with-</a:t>
            </a:r>
            <a:r>
              <a:rPr lang="en-US" dirty="0" err="1"/>
              <a:t>hmm.html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2675" y="332801"/>
            <a:ext cx="819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Can we compute the maximum probability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path for the general case?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751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zero-probability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that our profiles had some letters that had zero probability.</a:t>
            </a:r>
          </a:p>
          <a:p>
            <a:r>
              <a:rPr lang="en-US" dirty="0" smtClean="0"/>
              <a:t>Most profile HMMs don’t allow zero-probability emissions for letters in the alphabet</a:t>
            </a:r>
            <a:r>
              <a:rPr lang="is-IS" dirty="0"/>
              <a:t>.</a:t>
            </a:r>
            <a:endParaRPr lang="is-IS" dirty="0" smtClean="0"/>
          </a:p>
          <a:p>
            <a:r>
              <a:rPr lang="en-US" dirty="0" smtClean="0"/>
              <a:t>One way of dealing with this is the “add-one” rule (see Mona Singh’s lecture), but there are others.</a:t>
            </a:r>
          </a:p>
          <a:p>
            <a:r>
              <a:rPr lang="en-US" dirty="0" smtClean="0"/>
              <a:t>When you don’t modify your empirical distribution at all to create the emission probabilities, this is called an “unadjusted profile”.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profile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  <p:sp>
        <p:nvSpPr>
          <p:cNvPr id="5" name="Frame 4"/>
          <p:cNvSpPr/>
          <p:nvPr/>
        </p:nvSpPr>
        <p:spPr>
          <a:xfrm>
            <a:off x="291528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31771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883491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626229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 flipV="1">
            <a:off x="8283444" y="3906885"/>
            <a:ext cx="724110" cy="1200329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4356104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6981882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93991" y="4396093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3811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07" y="390688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03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3571" y="3938536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90987" y="393853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99507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28" y="445834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2313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5218866" y="4417085"/>
            <a:ext cx="40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0829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8759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780" y="443310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4755" y="423300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451" y="414614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03915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47699" y="414098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2829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1685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192" y="5926269"/>
            <a:ext cx="7032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profile yields a probability distribution of sequences – here, all of the </a:t>
            </a:r>
          </a:p>
          <a:p>
            <a:r>
              <a:rPr lang="en-US" dirty="0"/>
              <a:t>s</a:t>
            </a:r>
            <a:r>
              <a:rPr lang="en-US" dirty="0" smtClean="0"/>
              <a:t>ame length.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1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  <p:sp>
        <p:nvSpPr>
          <p:cNvPr id="5" name="Frame 4"/>
          <p:cNvSpPr/>
          <p:nvPr/>
        </p:nvSpPr>
        <p:spPr>
          <a:xfrm>
            <a:off x="291528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31771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883491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626229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 flipV="1">
            <a:off x="8283444" y="3906885"/>
            <a:ext cx="724110" cy="1200329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4356104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6981882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93991" y="4396093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3811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07" y="390688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03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3571" y="3938536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90987" y="393853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99507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28" y="445834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2313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5218866" y="4417085"/>
            <a:ext cx="40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0829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8759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780" y="443310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4755" y="423300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451" y="414614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03915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47699" y="414098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2829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1685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192" y="5926269"/>
            <a:ext cx="7032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profile yields a probability distribution of sequences – here, all of the </a:t>
            </a:r>
          </a:p>
          <a:p>
            <a:r>
              <a:rPr lang="en-US" dirty="0"/>
              <a:t>s</a:t>
            </a:r>
            <a:r>
              <a:rPr lang="en-US" dirty="0" smtClean="0"/>
              <a:t>ame length.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281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is the probability of generating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 = ATATG?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6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  <p:sp>
        <p:nvSpPr>
          <p:cNvPr id="5" name="Frame 4"/>
          <p:cNvSpPr/>
          <p:nvPr/>
        </p:nvSpPr>
        <p:spPr>
          <a:xfrm>
            <a:off x="291528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31771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883491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626229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 flipV="1">
            <a:off x="8283444" y="3906885"/>
            <a:ext cx="724110" cy="1200329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4356104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6981882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93991" y="4396093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3811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07" y="390688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03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3571" y="3938536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90987" y="393853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99507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28" y="445834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2313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5218866" y="4417085"/>
            <a:ext cx="40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0829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8759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780" y="443310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4755" y="423300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451" y="414614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03915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47699" y="414098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2829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1685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192" y="5926269"/>
            <a:ext cx="7032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profile yields a probability distribution of sequences – here, all of the </a:t>
            </a:r>
          </a:p>
          <a:p>
            <a:r>
              <a:rPr lang="en-US" dirty="0"/>
              <a:t>s</a:t>
            </a:r>
            <a:r>
              <a:rPr lang="en-US" dirty="0" smtClean="0"/>
              <a:t>ame length.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72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is the probability of generating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 = AAAAA</a:t>
            </a:r>
            <a:r>
              <a:rPr lang="en-US" sz="4000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  <p:sp>
        <p:nvSpPr>
          <p:cNvPr id="5" name="Frame 4"/>
          <p:cNvSpPr/>
          <p:nvPr/>
        </p:nvSpPr>
        <p:spPr>
          <a:xfrm>
            <a:off x="291528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31771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883491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626229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 flipV="1">
            <a:off x="8283444" y="3906885"/>
            <a:ext cx="724110" cy="1200329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4356104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6981882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93991" y="4396093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3811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07" y="390688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03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3571" y="3938536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90987" y="393853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99507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28" y="445834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2313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5218866" y="4417085"/>
            <a:ext cx="40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0829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8759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780" y="443310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4755" y="423300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451" y="414614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03915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47699" y="414098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2829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1685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192" y="5926269"/>
            <a:ext cx="7032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profile yields a probability distribution of sequences – here, all of the </a:t>
            </a:r>
          </a:p>
          <a:p>
            <a:r>
              <a:rPr lang="en-US" dirty="0"/>
              <a:t>s</a:t>
            </a:r>
            <a:r>
              <a:rPr lang="en-US" dirty="0" smtClean="0"/>
              <a:t>ame length.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45049" y="17274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most probable sequences for this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9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1       2          3          4       5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A    0.75    0.0     0.25    0.50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   0.00     0.5    0.00    0.25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    0.00     0.5    0.75    0.25    0.0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G    0.25    0.0     0.00    0.00   1.0</a:t>
            </a:r>
            <a:endParaRPr lang="en-US" sz="2000" dirty="0"/>
          </a:p>
        </p:txBody>
      </p:sp>
      <p:sp>
        <p:nvSpPr>
          <p:cNvPr id="5" name="Frame 4"/>
          <p:cNvSpPr/>
          <p:nvPr/>
        </p:nvSpPr>
        <p:spPr>
          <a:xfrm>
            <a:off x="291528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31771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2883491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5626229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 flipV="1">
            <a:off x="8283444" y="3906885"/>
            <a:ext cx="724110" cy="1200329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4356104" y="3846554"/>
            <a:ext cx="822960" cy="129356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6981882" y="3846554"/>
            <a:ext cx="822960" cy="1313303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93991" y="4396093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3811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07" y="390688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603" y="3920131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0.75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3571" y="3938536"/>
            <a:ext cx="593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0.25</a:t>
            </a:r>
          </a:p>
          <a:p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90987" y="3938536"/>
            <a:ext cx="476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0.0</a:t>
            </a:r>
          </a:p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99507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28" y="445834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2313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5218866" y="4417085"/>
            <a:ext cx="40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50829" y="4417085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8759" y="4396292"/>
            <a:ext cx="43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780" y="443310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4755" y="423300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451" y="414614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03915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47699" y="414098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2829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16859" y="415938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78192" y="5926269"/>
            <a:ext cx="7032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profile yields a probability distribution of sequences – here, all of the </a:t>
            </a:r>
          </a:p>
          <a:p>
            <a:r>
              <a:rPr lang="en-US" dirty="0"/>
              <a:t>s</a:t>
            </a:r>
            <a:r>
              <a:rPr lang="en-US" dirty="0" smtClean="0"/>
              <a:t>ame length.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45049" y="17274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59095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would you compute the probability of generating a sequence 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133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1495</Words>
  <Application>Microsoft Macintosh PowerPoint</Application>
  <PresentationFormat>On-screen Show (4:3)</PresentationFormat>
  <Paragraphs>308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Introduction to Profile HMMs</vt:lpstr>
      <vt:lpstr>Profile Hidden Markov Models</vt:lpstr>
      <vt:lpstr>Profile</vt:lpstr>
      <vt:lpstr>Dealing with zero-probability emissions</vt:lpstr>
      <vt:lpstr>Using a profile</vt:lpstr>
      <vt:lpstr>What is the probability of generating  s = ATATG? </vt:lpstr>
      <vt:lpstr>What is the probability of generating  s = AAAAA? </vt:lpstr>
      <vt:lpstr>What are the most probable sequences for this model?</vt:lpstr>
      <vt:lpstr>How would you compute the probability of generating a sequence s?</vt:lpstr>
      <vt:lpstr>Notes</vt:lpstr>
      <vt:lpstr>Insertions and Deletions (Indels)</vt:lpstr>
      <vt:lpstr>Allowing for sequence length heterogeneity</vt:lpstr>
      <vt:lpstr>PowerPoint Presentation</vt:lpstr>
      <vt:lpstr>How many paths can generate s = AAA?</vt:lpstr>
      <vt:lpstr>How many paths can generate s = AA?</vt:lpstr>
      <vt:lpstr>How many paths can generate the empty string?</vt:lpstr>
      <vt:lpstr>Can you find a string for which only one path can generate it?</vt:lpstr>
      <vt:lpstr>PowerPoint Presentation</vt:lpstr>
      <vt:lpstr>PowerPoint Presentation</vt:lpstr>
      <vt:lpstr>HMMER</vt:lpstr>
      <vt:lpstr>Building Profile HMMs</vt:lpstr>
      <vt:lpstr>Using Profile HMMs</vt:lpstr>
      <vt:lpstr>Using profile HMMs for  Protein Family Classification</vt:lpstr>
      <vt:lpstr>What is the probability of generating  s = AAA?</vt:lpstr>
      <vt:lpstr>What paths can generate s = AAA?</vt:lpstr>
      <vt:lpstr>For each path that can generate s = AAA, what is its probability?</vt:lpstr>
      <vt:lpstr>Computing Pr(AAA|H) is not trivial</vt:lpstr>
      <vt:lpstr>What about Pr(A|H)?</vt:lpstr>
      <vt:lpstr>Hidden states</vt:lpstr>
      <vt:lpstr>What path is most likely to generate sequence AA?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 HMMs</dc:title>
  <dc:creator>Tandy Warnow</dc:creator>
  <cp:lastModifiedBy>Tandy Warnow</cp:lastModifiedBy>
  <cp:revision>23</cp:revision>
  <cp:lastPrinted>2017-01-02T12:20:59Z</cp:lastPrinted>
  <dcterms:created xsi:type="dcterms:W3CDTF">2015-02-26T11:22:38Z</dcterms:created>
  <dcterms:modified xsi:type="dcterms:W3CDTF">2017-01-02T12:21:11Z</dcterms:modified>
</cp:coreProperties>
</file>