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67A09B0-7098-4C9B-95AB-BFDD54ED8443}">
  <a:tblStyle styleId="{167A09B0-7098-4C9B-95AB-BFDD54ED844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525e301dd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525e301dd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525e301d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525e301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525e301d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525e301d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525e301dd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525e301dd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525e301dd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525e301dd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525e301dd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525e301dd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525e301dd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525e301dd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525e301dd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525e301dd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525e301dd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525e301dd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AADavin/ZOMBI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ithub.com/AADavin/ZOMBI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Inferring Species Trees in the Presence of HGT: A Simulation Study</a:t>
            </a:r>
            <a:endParaRPr sz="4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CS581 Project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Leah Weber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April 28, 2020 DC (During Coronavirus)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311700" y="1650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900"/>
              <a:t>Questions, Feedback, Suggestions?</a:t>
            </a:r>
            <a:endParaRPr sz="2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Recall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5498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transfer of genetic material between two living species is referred to as horizontal gene transfer (HGT)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Galtier (2007) showed that under “moderate amounts” of random HGT (donors and recipients selected at random from </a:t>
            </a:r>
            <a:r>
              <a:rPr lang="en-GB"/>
              <a:t>contemporaneous time points) that it is still possible to infer a species tree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Galtier, N. (2007). A Model of Horizontal Gene Transfer and the Bacterial Phylogeny Problem. </a:t>
            </a:r>
            <a:r>
              <a:rPr i="1" lang="en-GB" sz="1100">
                <a:solidFill>
                  <a:schemeClr val="dk1"/>
                </a:solidFill>
              </a:rPr>
              <a:t>Systematic Biology</a:t>
            </a:r>
            <a:r>
              <a:rPr lang="en-GB" sz="1100">
                <a:solidFill>
                  <a:schemeClr val="dk1"/>
                </a:solidFill>
              </a:rPr>
              <a:t>, </a:t>
            </a:r>
            <a:r>
              <a:rPr i="1" lang="en-GB" sz="1100">
                <a:solidFill>
                  <a:schemeClr val="dk1"/>
                </a:solidFill>
              </a:rPr>
              <a:t>56</a:t>
            </a:r>
            <a:r>
              <a:rPr lang="en-GB" sz="1100">
                <a:solidFill>
                  <a:schemeClr val="dk1"/>
                </a:solidFill>
              </a:rPr>
              <a:t>(4), 633–642. https://doi.org/10.1080/10635150701546231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5525" y="607275"/>
            <a:ext cx="2614900" cy="424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My Project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What are the impacts of species tree estimation when HGT is non-random?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GB"/>
              <a:t>What if species that are more closely related have a higher probability of an HGT event?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What is the impact of varying transfer rates/preference simultaneously?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How does ASTRAL-III compare to CA-ML in the presence of HGT?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355350" y="4378875"/>
            <a:ext cx="3000000" cy="4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hlink"/>
                </a:solidFill>
                <a:hlinkClick r:id="rId3"/>
              </a:rPr>
              <a:t>https://github.com/AADavin/ZOMBI</a:t>
            </a:r>
            <a:endParaRPr/>
          </a:p>
        </p:txBody>
      </p:sp>
      <p:pic>
        <p:nvPicPr>
          <p:cNvPr descr="zombilogo" id="74" name="Google Shape;7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425" y="195725"/>
            <a:ext cx="6225593" cy="87371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536425" y="90075"/>
            <a:ext cx="8295900" cy="183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8100" rtl="0" algn="l">
              <a:spcBef>
                <a:spcPts val="1800"/>
              </a:spcBef>
              <a:spcAft>
                <a:spcPts val="1200"/>
              </a:spcAft>
              <a:buNone/>
            </a:pPr>
            <a:r>
              <a:rPr b="1" lang="en-GB" sz="1650">
                <a:solidFill>
                  <a:srgbClr val="24292E"/>
                </a:solidFill>
                <a:highlight>
                  <a:srgbClr val="FFFFFF"/>
                </a:highlight>
              </a:rPr>
              <a:t>Zombi: A phylogenetic simulator of trees, genomes and sequences that accounts for dead lineages</a:t>
            </a:r>
            <a:endParaRPr b="1" sz="1650">
              <a:solidFill>
                <a:srgbClr val="24292E"/>
              </a:solidFill>
              <a:highlight>
                <a:srgbClr val="FFFFFF"/>
              </a:highlight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5">
            <a:alphaModFix/>
          </a:blip>
          <a:srcRect b="0" l="1777" r="0" t="0"/>
          <a:stretch/>
        </p:blipFill>
        <p:spPr>
          <a:xfrm>
            <a:off x="1308750" y="1588700"/>
            <a:ext cx="6691775" cy="260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/>
        </p:nvSpPr>
        <p:spPr>
          <a:xfrm>
            <a:off x="355350" y="4378875"/>
            <a:ext cx="3000000" cy="4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hlink"/>
                </a:solidFill>
                <a:hlinkClick r:id="rId3"/>
              </a:rPr>
              <a:t>https://github.com/AADavin/ZOMBI</a:t>
            </a:r>
            <a:endParaRPr/>
          </a:p>
        </p:txBody>
      </p:sp>
      <p:pic>
        <p:nvPicPr>
          <p:cNvPr descr="zombilogo"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425" y="195725"/>
            <a:ext cx="6225593" cy="87371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/>
        </p:nvSpPr>
        <p:spPr>
          <a:xfrm>
            <a:off x="710725" y="875400"/>
            <a:ext cx="8017200" cy="3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Key Parameters of Interest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Transfer Rate - </a:t>
            </a:r>
            <a:r>
              <a:rPr lang="en-GB" sz="1300">
                <a:solidFill>
                  <a:schemeClr val="dk1"/>
                </a:solidFill>
              </a:rPr>
              <a:t>transfer </a:t>
            </a:r>
            <a:r>
              <a:rPr lang="en-GB">
                <a:solidFill>
                  <a:srgbClr val="24292E"/>
                </a:solidFill>
                <a:highlight>
                  <a:srgbClr val="FFFFFF"/>
                </a:highlight>
              </a:rPr>
              <a:t>events per genome per unit of time</a:t>
            </a:r>
            <a:endParaRPr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Assortative Transfer -</a:t>
            </a:r>
            <a:r>
              <a:rPr lang="en-GB" sz="1300">
                <a:solidFill>
                  <a:srgbClr val="24292E"/>
                </a:solidFill>
                <a:highlight>
                  <a:srgbClr val="FFFFFF"/>
                </a:highlight>
              </a:rPr>
              <a:t>If True, the recipient lineage is chosen according to a probability proportional to            , where d is the normalized phylogenetic distance.</a:t>
            </a:r>
            <a:endParaRPr sz="13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Alpha - How much preference there is for transfer between closely related lineages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Replacement Transfer - whether or not the transfer the gene is replace an </a:t>
            </a:r>
            <a:r>
              <a:rPr lang="en-GB"/>
              <a:t>orthologous</a:t>
            </a:r>
            <a:r>
              <a:rPr lang="en-GB"/>
              <a:t> gene (always true for my project)</a:t>
            </a:r>
            <a:endParaRPr/>
          </a:p>
        </p:txBody>
      </p:sp>
      <p:pic>
        <p:nvPicPr>
          <p:cNvPr descr="e^{-\alpha d}" id="84" name="Google Shape;84;p17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72100" y="1987300"/>
            <a:ext cx="434726" cy="22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Simulation Design 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259700" y="1046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40 Species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500 Genes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500 Nucleotides per gene (no indels)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JC69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25 Replications </a:t>
            </a:r>
            <a:endParaRPr/>
          </a:p>
        </p:txBody>
      </p:sp>
      <p:graphicFrame>
        <p:nvGraphicFramePr>
          <p:cNvPr id="91" name="Google Shape;91;p18"/>
          <p:cNvGraphicFramePr/>
          <p:nvPr/>
        </p:nvGraphicFramePr>
        <p:xfrm>
          <a:off x="3181650" y="2286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{167A09B0-7098-4C9B-95AB-BFDD54ED8443}</a:tableStyleId>
              </a:tblPr>
              <a:tblGrid>
                <a:gridCol w="1481550"/>
                <a:gridCol w="1481550"/>
                <a:gridCol w="998775"/>
                <a:gridCol w="1481550"/>
              </a:tblGrid>
              <a:tr h="566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Condition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Transfer Rates*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Assortative Transfer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Alpha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1 (random)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L</a:t>
                      </a: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ow (2% of genes)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False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na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2 (random)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H</a:t>
                      </a: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igh (6% of genes)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False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na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3</a:t>
                      </a: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 (preferential)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Low (2% of genes)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True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L</a:t>
                      </a: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ow (20)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4</a:t>
                      </a: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 (preferential)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High (6% of genes)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True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High (100)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5</a:t>
                      </a: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 (preferential)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Low (2% of genes)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True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Low (20)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6</a:t>
                      </a: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 (</a:t>
                      </a: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preferential</a:t>
                      </a: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High (6% of genes)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True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24292E"/>
                          </a:solidFill>
                          <a:highlight>
                            <a:srgbClr val="FFFFFF"/>
                          </a:highlight>
                        </a:rPr>
                        <a:t>High (100)</a:t>
                      </a:r>
                      <a:endParaRPr sz="1200">
                        <a:solidFill>
                          <a:srgbClr val="24292E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2" name="Google Shape;92;p18"/>
          <p:cNvSpPr txBox="1"/>
          <p:nvPr/>
        </p:nvSpPr>
        <p:spPr>
          <a:xfrm>
            <a:off x="0" y="4701575"/>
            <a:ext cx="5642400" cy="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highlight>
                  <a:srgbClr val="FFFFFF"/>
                </a:highlight>
              </a:rPr>
              <a:t>*Ge F, Wang LS, Kim J. The cobweb of life revealed by genome-scale estimates of horizontal gene transfer. PLoS biology. 2005 Oct;3(10).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Pipeline</a:t>
            </a:r>
            <a:endParaRPr/>
          </a:p>
        </p:txBody>
      </p:sp>
      <p:pic>
        <p:nvPicPr>
          <p:cNvPr descr="zombilogo"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075" y="1457240"/>
            <a:ext cx="2213750" cy="4175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/>
          <p:nvPr/>
        </p:nvSpPr>
        <p:spPr>
          <a:xfrm>
            <a:off x="1324225" y="2314325"/>
            <a:ext cx="1308900" cy="67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 Sequence Alignment</a:t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1324225" y="3532650"/>
            <a:ext cx="1308900" cy="67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Concatenate Sequences</a:t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3359325" y="2966025"/>
            <a:ext cx="1308900" cy="67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raxml-ng</a:t>
            </a:r>
            <a:endParaRPr/>
          </a:p>
        </p:txBody>
      </p:sp>
      <p:sp>
        <p:nvSpPr>
          <p:cNvPr id="102" name="Google Shape;102;p19"/>
          <p:cNvSpPr/>
          <p:nvPr/>
        </p:nvSpPr>
        <p:spPr>
          <a:xfrm>
            <a:off x="5331875" y="2966025"/>
            <a:ext cx="1308900" cy="67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ASTRAL-III</a:t>
            </a:r>
            <a:endParaRPr/>
          </a:p>
        </p:txBody>
      </p:sp>
      <p:cxnSp>
        <p:nvCxnSpPr>
          <p:cNvPr id="103" name="Google Shape;103;p19"/>
          <p:cNvCxnSpPr>
            <a:stCxn id="99" idx="3"/>
            <a:endCxn id="101" idx="1"/>
          </p:cNvCxnSpPr>
          <p:nvPr/>
        </p:nvCxnSpPr>
        <p:spPr>
          <a:xfrm>
            <a:off x="2633125" y="2652275"/>
            <a:ext cx="726300" cy="651600"/>
          </a:xfrm>
          <a:prstGeom prst="bentConnector3">
            <a:avLst>
              <a:gd fmla="val 49993" name="adj1"/>
            </a:avLst>
          </a:prstGeom>
          <a:noFill/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9"/>
          <p:cNvCxnSpPr>
            <a:stCxn id="100" idx="3"/>
            <a:endCxn id="101" idx="1"/>
          </p:cNvCxnSpPr>
          <p:nvPr/>
        </p:nvCxnSpPr>
        <p:spPr>
          <a:xfrm flipH="1" rot="10800000">
            <a:off x="2633125" y="3303900"/>
            <a:ext cx="726300" cy="566700"/>
          </a:xfrm>
          <a:prstGeom prst="bentConnector3">
            <a:avLst>
              <a:gd fmla="val 49993" name="adj1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5" name="Google Shape;105;p19"/>
          <p:cNvCxnSpPr>
            <a:stCxn id="99" idx="2"/>
            <a:endCxn id="100" idx="0"/>
          </p:cNvCxnSpPr>
          <p:nvPr/>
        </p:nvCxnSpPr>
        <p:spPr>
          <a:xfrm>
            <a:off x="1978675" y="2990225"/>
            <a:ext cx="0" cy="542400"/>
          </a:xfrm>
          <a:prstGeom prst="straightConnector1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6" name="Google Shape;106;p19"/>
          <p:cNvCxnSpPr>
            <a:stCxn id="101" idx="3"/>
            <a:endCxn id="102" idx="1"/>
          </p:cNvCxnSpPr>
          <p:nvPr/>
        </p:nvCxnSpPr>
        <p:spPr>
          <a:xfrm>
            <a:off x="4668225" y="3303975"/>
            <a:ext cx="663600" cy="0"/>
          </a:xfrm>
          <a:prstGeom prst="straightConnector1">
            <a:avLst/>
          </a:prstGeom>
          <a:noFill/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7" name="Google Shape;107;p19"/>
          <p:cNvSpPr/>
          <p:nvPr/>
        </p:nvSpPr>
        <p:spPr>
          <a:xfrm>
            <a:off x="4248275" y="1328088"/>
            <a:ext cx="1308900" cy="67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Species Tree</a:t>
            </a:r>
            <a:endParaRPr/>
          </a:p>
        </p:txBody>
      </p:sp>
      <p:cxnSp>
        <p:nvCxnSpPr>
          <p:cNvPr id="108" name="Google Shape;108;p19"/>
          <p:cNvCxnSpPr/>
          <p:nvPr/>
        </p:nvCxnSpPr>
        <p:spPr>
          <a:xfrm flipH="1">
            <a:off x="1965625" y="1753525"/>
            <a:ext cx="26100" cy="476700"/>
          </a:xfrm>
          <a:prstGeom prst="straightConnector1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p19"/>
          <p:cNvCxnSpPr>
            <a:endCxn id="107" idx="1"/>
          </p:cNvCxnSpPr>
          <p:nvPr/>
        </p:nvCxnSpPr>
        <p:spPr>
          <a:xfrm>
            <a:off x="3045875" y="1666038"/>
            <a:ext cx="1202400" cy="0"/>
          </a:xfrm>
          <a:prstGeom prst="straightConnector1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0" name="Google Shape;110;p19"/>
          <p:cNvSpPr/>
          <p:nvPr/>
        </p:nvSpPr>
        <p:spPr>
          <a:xfrm>
            <a:off x="6472350" y="1653925"/>
            <a:ext cx="1308900" cy="675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Evaluation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(FN Rate)</a:t>
            </a:r>
            <a:endParaRPr/>
          </a:p>
        </p:txBody>
      </p:sp>
      <p:cxnSp>
        <p:nvCxnSpPr>
          <p:cNvPr id="111" name="Google Shape;111;p19"/>
          <p:cNvCxnSpPr>
            <a:stCxn id="107" idx="3"/>
            <a:endCxn id="110" idx="0"/>
          </p:cNvCxnSpPr>
          <p:nvPr/>
        </p:nvCxnSpPr>
        <p:spPr>
          <a:xfrm flipH="1" rot="10800000">
            <a:off x="5557175" y="1654038"/>
            <a:ext cx="1569600" cy="12000"/>
          </a:xfrm>
          <a:prstGeom prst="bentConnector4">
            <a:avLst>
              <a:gd fmla="val 29153" name="adj1"/>
              <a:gd fmla="val 2085313" name="adj2"/>
            </a:avLst>
          </a:prstGeom>
          <a:noFill/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2" name="Google Shape;112;p19"/>
          <p:cNvCxnSpPr>
            <a:stCxn id="102" idx="0"/>
            <a:endCxn id="110" idx="1"/>
          </p:cNvCxnSpPr>
          <p:nvPr/>
        </p:nvCxnSpPr>
        <p:spPr>
          <a:xfrm rot="-5400000">
            <a:off x="5742275" y="2235975"/>
            <a:ext cx="974100" cy="486000"/>
          </a:xfrm>
          <a:prstGeom prst="bentConnector2">
            <a:avLst/>
          </a:prstGeom>
          <a:noFill/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3" name="Google Shape;113;p19"/>
          <p:cNvCxnSpPr>
            <a:stCxn id="101" idx="0"/>
          </p:cNvCxnSpPr>
          <p:nvPr/>
        </p:nvCxnSpPr>
        <p:spPr>
          <a:xfrm rot="-5400000">
            <a:off x="4853175" y="1336125"/>
            <a:ext cx="790500" cy="2469300"/>
          </a:xfrm>
          <a:prstGeom prst="bentConnector2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4" name="Google Shape;114;p19"/>
          <p:cNvSpPr txBox="1"/>
          <p:nvPr/>
        </p:nvSpPr>
        <p:spPr>
          <a:xfrm>
            <a:off x="6640775" y="4168975"/>
            <a:ext cx="20454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Simulated Data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CA-ML Pipeline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ASTRAL-III Pipeline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5" name="Google Shape;115;p19"/>
          <p:cNvCxnSpPr/>
          <p:nvPr/>
        </p:nvCxnSpPr>
        <p:spPr>
          <a:xfrm flipH="1" rot="10800000">
            <a:off x="6070325" y="4377063"/>
            <a:ext cx="543300" cy="4200"/>
          </a:xfrm>
          <a:prstGeom prst="straightConnector1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9"/>
          <p:cNvCxnSpPr/>
          <p:nvPr/>
        </p:nvCxnSpPr>
        <p:spPr>
          <a:xfrm flipH="1" rot="10800000">
            <a:off x="6077175" y="4605663"/>
            <a:ext cx="543300" cy="42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9"/>
          <p:cNvCxnSpPr/>
          <p:nvPr/>
        </p:nvCxnSpPr>
        <p:spPr>
          <a:xfrm flipH="1" rot="10800000">
            <a:off x="6097475" y="4834263"/>
            <a:ext cx="543300" cy="4200"/>
          </a:xfrm>
          <a:prstGeom prst="straightConnector1">
            <a:avLst/>
          </a:prstGeom>
          <a:noFill/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Preliminary Results (Dry Run)</a:t>
            </a:r>
            <a:endParaRPr/>
          </a:p>
        </p:txBody>
      </p:sp>
      <p:pic>
        <p:nvPicPr>
          <p:cNvPr id="123" name="Google Shape;12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925" y="1123425"/>
            <a:ext cx="4955327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0"/>
          <p:cNvSpPr txBox="1"/>
          <p:nvPr/>
        </p:nvSpPr>
        <p:spPr>
          <a:xfrm>
            <a:off x="6077275" y="1276125"/>
            <a:ext cx="2552400" cy="23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40 species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3 replications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High =5% of genes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Low = 2% of genes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Alpha =100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50 Genes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100 Nucleotides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JC69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Estimated Transfer Rates</a:t>
            </a:r>
            <a:endParaRPr/>
          </a:p>
        </p:txBody>
      </p:sp>
      <p:sp>
        <p:nvSpPr>
          <p:cNvPr id="130" name="Google Shape;130;p21"/>
          <p:cNvSpPr txBox="1"/>
          <p:nvPr>
            <p:ph idx="1" type="body"/>
          </p:nvPr>
        </p:nvSpPr>
        <p:spPr>
          <a:xfrm>
            <a:off x="199025" y="1282500"/>
            <a:ext cx="475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Current study design does not consider variation in transfer rates across genomes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Previous work by Davín (2018) resulted in estimated transfer rates for Cyanobacteria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Use published transfer rates from the 40 bacterial species in Ge, Wang and Kim (2005)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1"/>
          <p:cNvPicPr preferRelativeResize="0"/>
          <p:nvPr/>
        </p:nvPicPr>
        <p:blipFill rotWithShape="1">
          <a:blip r:embed="rId3">
            <a:alphaModFix/>
          </a:blip>
          <a:srcRect b="0" l="6261" r="0" t="5482"/>
          <a:stretch/>
        </p:blipFill>
        <p:spPr>
          <a:xfrm>
            <a:off x="5755175" y="355375"/>
            <a:ext cx="2981525" cy="20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1"/>
          <p:cNvSpPr txBox="1"/>
          <p:nvPr/>
        </p:nvSpPr>
        <p:spPr>
          <a:xfrm>
            <a:off x="156000" y="4654350"/>
            <a:ext cx="7393200" cy="4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highlight>
                  <a:srgbClr val="FFFFFF"/>
                </a:highlight>
              </a:rPr>
              <a:t>*</a:t>
            </a:r>
            <a:r>
              <a:rPr lang="en-GB" sz="1000">
                <a:solidFill>
                  <a:srgbClr val="222222"/>
                </a:solidFill>
                <a:highlight>
                  <a:srgbClr val="FFFFFF"/>
                </a:highlight>
              </a:rPr>
              <a:t>Davín AA, Tannier E, Williams TA, Boussau B, Daubin V, Szöllősi GJ. Gene transfers can date the tree of life. Nature ecology &amp; evolution. 2018 May;2(5):904-9.</a:t>
            </a:r>
            <a:endParaRPr/>
          </a:p>
        </p:txBody>
      </p:sp>
      <p:sp>
        <p:nvSpPr>
          <p:cNvPr id="133" name="Google Shape;133;p21"/>
          <p:cNvSpPr txBox="1"/>
          <p:nvPr/>
        </p:nvSpPr>
        <p:spPr>
          <a:xfrm>
            <a:off x="156000" y="4281750"/>
            <a:ext cx="5642400" cy="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222222"/>
                </a:solidFill>
                <a:highlight>
                  <a:srgbClr val="FFFFFF"/>
                </a:highlight>
              </a:rPr>
              <a:t>+</a:t>
            </a:r>
            <a:r>
              <a:rPr lang="en-GB" sz="1000">
                <a:solidFill>
                  <a:srgbClr val="222222"/>
                </a:solidFill>
                <a:highlight>
                  <a:srgbClr val="FFFFFF"/>
                </a:highlight>
              </a:rPr>
              <a:t>Ge F, Wang LS, Kim J. The cobweb of life revealed by genome-scale estimates of horizontal gene transfer. PLoS biology. 2005 Oct;3(10).</a:t>
            </a:r>
            <a:endParaRPr/>
          </a:p>
        </p:txBody>
      </p:sp>
      <p:pic>
        <p:nvPicPr>
          <p:cNvPr id="134" name="Google Shape;13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76525" y="2305500"/>
            <a:ext cx="2807500" cy="228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