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5"/>
  </p:notesMasterIdLst>
  <p:sldIdLst>
    <p:sldId id="256" r:id="rId3"/>
    <p:sldId id="261" r:id="rId4"/>
    <p:sldId id="283" r:id="rId5"/>
    <p:sldId id="298" r:id="rId6"/>
    <p:sldId id="906" r:id="rId7"/>
    <p:sldId id="284" r:id="rId8"/>
    <p:sldId id="257" r:id="rId9"/>
    <p:sldId id="258" r:id="rId10"/>
    <p:sldId id="259" r:id="rId11"/>
    <p:sldId id="260" r:id="rId12"/>
    <p:sldId id="278" r:id="rId13"/>
    <p:sldId id="262" r:id="rId14"/>
    <p:sldId id="28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9" r:id="rId23"/>
    <p:sldId id="270" r:id="rId24"/>
    <p:sldId id="280" r:id="rId25"/>
    <p:sldId id="271" r:id="rId26"/>
    <p:sldId id="281" r:id="rId27"/>
    <p:sldId id="272" r:id="rId28"/>
    <p:sldId id="273" r:id="rId29"/>
    <p:sldId id="277" r:id="rId30"/>
    <p:sldId id="285" r:id="rId31"/>
    <p:sldId id="286" r:id="rId32"/>
    <p:sldId id="289" r:id="rId33"/>
    <p:sldId id="290" r:id="rId34"/>
    <p:sldId id="291" r:id="rId35"/>
    <p:sldId id="292" r:id="rId36"/>
    <p:sldId id="294" r:id="rId37"/>
    <p:sldId id="274" r:id="rId38"/>
    <p:sldId id="293" r:id="rId39"/>
    <p:sldId id="295" r:id="rId40"/>
    <p:sldId id="296" r:id="rId41"/>
    <p:sldId id="275" r:id="rId42"/>
    <p:sldId id="297" r:id="rId43"/>
    <p:sldId id="276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AA46D4-CFA2-46F9-8A25-AB41D1D5DBCB}">
  <a:tblStyle styleId="{88AA46D4-CFA2-46F9-8A25-AB41D1D5DB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726"/>
  </p:normalViewPr>
  <p:slideViewPr>
    <p:cSldViewPr snapToGrid="0">
      <p:cViewPr varScale="1">
        <p:scale>
          <a:sx n="154" d="100"/>
          <a:sy n="154" d="100"/>
        </p:scale>
        <p:origin x="21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de4c1482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c9de4c148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12a6a09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MAFFT-linsi-add encountered out-of-memory issue or cannot complete within 12 hours for 1000, 2000 query sequences.</a:t>
            </a:r>
            <a:endParaRPr dirty="0"/>
          </a:p>
        </p:txBody>
      </p:sp>
      <p:sp>
        <p:nvSpPr>
          <p:cNvPr id="196" name="Google Shape;196;g1d12a6a0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ad400e2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ad400e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bb981d1f1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3bb981d1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bca473b8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essence is a divide-and-conquer approach to divide the original problem (i.e., adding all queries to the constraint alignment) to a set of sub-problems (i.e., adding assigned queries to each sub-alignment), and merging the solutions back to form the final answer.</a:t>
            </a:r>
            <a:endParaRPr/>
          </a:p>
        </p:txBody>
      </p:sp>
      <p:sp>
        <p:nvSpPr>
          <p:cNvPr id="227" name="Google Shape;227;g23bca473b8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bb981d1f1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3bb981d1f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bb981d1f1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3bb981d1f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bb981d1f1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3bb981d1f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bb981d1f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L=10 most reliable for accuracy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L=10, U=25 -&gt; fastest</a:t>
            </a:r>
            <a:endParaRPr dirty="0"/>
          </a:p>
        </p:txBody>
      </p:sp>
      <p:sp>
        <p:nvSpPr>
          <p:cNvPr id="287" name="Google Shape;287;g23bb981d1f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bb981d1f1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MAFFT-linsi --add failed to finish on 5000M-series data within 24 hours and was not attempted on larger ones.</a:t>
            </a:r>
            <a:endParaRPr/>
          </a:p>
        </p:txBody>
      </p:sp>
      <p:sp>
        <p:nvSpPr>
          <p:cNvPr id="301" name="Google Shape;301;g23bb981d1f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bb981d1f1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MAFFT-linsi --add failed to finish on 5000M-series data within 24 hours and was not attempted on larger ones.</a:t>
            </a:r>
            <a:endParaRPr/>
          </a:p>
        </p:txBody>
      </p:sp>
      <p:sp>
        <p:nvSpPr>
          <p:cNvPr id="301" name="Google Shape;301;g23bb981d1f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294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ad400e2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ad400e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bb981d1f1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3bb981d1f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bb981d1f1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3bb981d1f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843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3bb981d1f1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3bb981d1f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3bb981d1f1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3bb981d1f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931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3bca473b87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3bca473b8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3bb981d1f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3bb981d1f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3bb981d1f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3bb981d1f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778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7742a8c4f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7742a8c4f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7742a8c4f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7742a8c4f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7d757cb5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7d757cb5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ad400e2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ad400e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0905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7742a8c4f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7742a8c4f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7742a8c4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7742a8c4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7d757cb57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7d757cb57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7d757cb5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7d757cb57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7d757cb5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7d757cb5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ecf79189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ecf79189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7d757cb5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7d757cb5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7d757cb57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7d757cb57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de58e2b1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6de58e2b1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7742a8c4f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7742a8c4f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ad400e2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ad400e2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795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bca473b87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3bca473b8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7dab3a99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27dab3a99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12a6a097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d12a6a0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7d37c78f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De novo – selecting a set of sequences to align first then adding in the remaining ones</a:t>
            </a:r>
            <a:endParaRPr dirty="0"/>
          </a:p>
        </p:txBody>
      </p:sp>
      <p:sp>
        <p:nvSpPr>
          <p:cNvPr id="160" name="Google Shape;160;g267d37c78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7d37c78f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the issue: HMMs cannot detect homologies between added queries</a:t>
            </a:r>
            <a:endParaRPr/>
          </a:p>
        </p:txBody>
      </p:sp>
      <p:sp>
        <p:nvSpPr>
          <p:cNvPr id="173" name="Google Shape;173;g267d37c78f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bca473b8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essence is a divide-and-conquer approach to divide the original problem (i.e., adding all queries to the constraint alignment) to a set of sub-problems (i.e., adding assigned queries to each sub-alignment), and merging the solutions back to form the final answer.</a:t>
            </a:r>
            <a:endParaRPr/>
          </a:p>
        </p:txBody>
      </p:sp>
      <p:sp>
        <p:nvSpPr>
          <p:cNvPr id="227" name="Google Shape;227;g23bca473b8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908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0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895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50519" y="1385853"/>
            <a:ext cx="74430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</a:rPr>
              <a:t>Computing and Updating Large Alignments and Trees</a:t>
            </a:r>
            <a:endParaRPr sz="35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Tandy Warnow</a:t>
            </a:r>
          </a:p>
        </p:txBody>
      </p:sp>
      <p:pic>
        <p:nvPicPr>
          <p:cNvPr id="130" name="Google Shape;130;p2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755" y="658340"/>
            <a:ext cx="2182486" cy="56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139396" y="3119821"/>
            <a:ext cx="46689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Support: NSF grant - #2006069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Sandia National Laboratories LDRD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Existing solutions - methods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10</a:t>
            </a:fld>
            <a:endParaRPr sz="1100">
              <a:solidFill>
                <a:schemeClr val="dk1"/>
              </a:solidFill>
            </a:endParaRPr>
          </a:p>
        </p:txBody>
      </p:sp>
      <p:graphicFrame>
        <p:nvGraphicFramePr>
          <p:cNvPr id="181" name="Google Shape;181;p29"/>
          <p:cNvGraphicFramePr/>
          <p:nvPr>
            <p:extLst>
              <p:ext uri="{D42A27DB-BD31-4B8C-83A1-F6EECF244321}">
                <p14:modId xmlns:p14="http://schemas.microsoft.com/office/powerpoint/2010/main" val="2754807352"/>
              </p:ext>
            </p:extLst>
          </p:nvPr>
        </p:nvGraphicFramePr>
        <p:xfrm>
          <a:off x="766125" y="1635450"/>
          <a:ext cx="7404625" cy="2773520"/>
        </p:xfrm>
        <a:graphic>
          <a:graphicData uri="http://schemas.openxmlformats.org/drawingml/2006/table">
            <a:tbl>
              <a:tblPr>
                <a:noFill/>
                <a:tableStyleId>{88AA46D4-CFA2-46F9-8A25-AB41D1D5DBCB}</a:tableStyleId>
              </a:tblPr>
              <a:tblGrid>
                <a:gridCol w="18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Method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HMM?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MAFFT --add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No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Very fast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Less accurate and memory hungry with a lot of sequences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MAFFT-linsi --add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Accurate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 slow, memory hungry, and not scalable with more than 1000 sequences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UPP-add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Accurate, fast and scalable to many sequences (1,000,000)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Query sequences are added independent to each other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WITCH/WITCH-ng-add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More accurate than UPP, also scalable to many sequences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Same as UPP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5269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Inputs: an existing/constraint alignment and a set of query sequences to add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Output: an alignment on all sequences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MAFFT-linsi --add vs. HMM-based methods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F06EF9C2-A317-572F-432C-C96EB9A8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94" y="1149551"/>
            <a:ext cx="5143394" cy="1820448"/>
          </a:xfrm>
          <a:prstGeom prst="rect">
            <a:avLst/>
          </a:prstGeom>
        </p:spPr>
      </p:pic>
      <p:sp>
        <p:nvSpPr>
          <p:cNvPr id="6" name="Google Shape;219;p32">
            <a:extLst>
              <a:ext uri="{FF2B5EF4-FFF2-40B4-BE49-F238E27FC236}">
                <a16:creationId xmlns:a16="http://schemas.microsoft.com/office/drawing/2014/main" id="{816CF446-ABF1-9D02-07AD-D3080ECFB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89" y="3382642"/>
            <a:ext cx="8154615" cy="100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-311150">
              <a:lnSpc>
                <a:spcPct val="100000"/>
              </a:lnSpc>
              <a:spcBef>
                <a:spcPts val="500"/>
              </a:spcBef>
              <a:buSzPts val="1300"/>
            </a:pPr>
            <a:r>
              <a:rPr lang="en-US" sz="1400" b="1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HMM-based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methods (UPP, WITCH, etc.):</a:t>
            </a:r>
          </a:p>
          <a:p>
            <a:pPr lvl="1" indent="-311150">
              <a:lnSpc>
                <a:spcPct val="100000"/>
              </a:lnSpc>
              <a:spcBef>
                <a:spcPts val="500"/>
              </a:spcBef>
              <a:buSzPts val="1300"/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only find homologous pairs to the </a:t>
            </a:r>
            <a:r>
              <a:rPr lang="en-US" sz="1400" b="1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existing columns in the constraint alignment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11150">
              <a:lnSpc>
                <a:spcPct val="100000"/>
              </a:lnSpc>
              <a:spcBef>
                <a:spcPts val="500"/>
              </a:spcBef>
              <a:buSzPts val="1300"/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linsi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--add can find the two homologous pairs “C-C” in the first two columns.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CE3EE1-6EB9-CDC6-266B-2129ED360AC2}"/>
              </a:ext>
            </a:extLst>
          </p:cNvPr>
          <p:cNvSpPr/>
          <p:nvPr/>
        </p:nvSpPr>
        <p:spPr>
          <a:xfrm>
            <a:off x="5373933" y="2444203"/>
            <a:ext cx="303170" cy="635679"/>
          </a:xfrm>
          <a:prstGeom prst="ellipse">
            <a:avLst/>
          </a:prstGeom>
          <a:noFill/>
          <a:ln w="5715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05289FFD-067C-7351-4194-EDAFB5A3F3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04"/>
          <a:stretch/>
        </p:blipFill>
        <p:spPr>
          <a:xfrm>
            <a:off x="371178" y="2175976"/>
            <a:ext cx="3450895" cy="76957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7CC27CB-CD15-B607-9719-B50D35E91320}"/>
              </a:ext>
            </a:extLst>
          </p:cNvPr>
          <p:cNvSpPr/>
          <p:nvPr/>
        </p:nvSpPr>
        <p:spPr>
          <a:xfrm>
            <a:off x="739180" y="2442392"/>
            <a:ext cx="1206976" cy="635679"/>
          </a:xfrm>
          <a:prstGeom prst="ellipse">
            <a:avLst/>
          </a:prstGeom>
          <a:noFill/>
          <a:ln w="5715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F98BB-2BB0-11B1-7776-95947E7F75BB}"/>
              </a:ext>
            </a:extLst>
          </p:cNvPr>
          <p:cNvSpPr txBox="1"/>
          <p:nvPr/>
        </p:nvSpPr>
        <p:spPr>
          <a:xfrm>
            <a:off x="1139743" y="1868199"/>
            <a:ext cx="207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HMM-based alignment</a:t>
            </a:r>
          </a:p>
        </p:txBody>
      </p:sp>
    </p:spTree>
    <p:extLst>
      <p:ext uri="{BB962C8B-B14F-4D97-AF65-F5344CB8AC3E}">
        <p14:creationId xmlns:p14="http://schemas.microsoft.com/office/powerpoint/2010/main" val="161611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Why scaling MAFFT-linsi --add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12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221150" y="851700"/>
            <a:ext cx="83316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MAFFT-linsi --add more accurate than default MAFFT --add, but slower and less scalable.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3299" y="1147350"/>
            <a:ext cx="3217923" cy="321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1350" y="1213036"/>
            <a:ext cx="3217923" cy="321791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/>
        </p:nvSpPr>
        <p:spPr>
          <a:xfrm>
            <a:off x="904375" y="4392088"/>
            <a:ext cx="68331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Backbone: 1000-sequence constraint alignment (dataset is INDELible 5000M2 averaged over 9 replicates).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7599950" y="1804725"/>
            <a:ext cx="13236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MAFFT-linsi failures due to OOM.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9D641-C991-0A03-D36C-371BBE149857}"/>
              </a:ext>
            </a:extLst>
          </p:cNvPr>
          <p:cNvSpPr txBox="1"/>
          <p:nvPr/>
        </p:nvSpPr>
        <p:spPr>
          <a:xfrm>
            <a:off x="7645630" y="2854444"/>
            <a:ext cx="123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Error: Average SPFN+SPFP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Overview - EMMA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13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27136" y="846300"/>
            <a:ext cx="8889728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" sz="1600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MAFFT-linsi --add cannot run on datasets &gt;1000 seq</a:t>
            </a:r>
            <a:r>
              <a:rPr lang="en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uences (query+constraint)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EMMA Approach: divide-and-conquer so that MAFFT-linsi --add is applied to sub-problems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ith at most 500 sequences for each sub-problem (query+constraint)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Uses HMMs for assignment to sub-problems</a:t>
            </a:r>
            <a:endParaRPr lang="en-US" sz="14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show that EMMA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Has good scalability and runtime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more accurate than UPP/WITCH/MAFFT-linsi --add under challenging conditions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68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pipeline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14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128775" y="846300"/>
            <a:ext cx="49296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Build a tree on the </a:t>
            </a:r>
            <a:r>
              <a:rPr lang="en" sz="13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constraint alignment.</a:t>
            </a:r>
            <a:endParaRPr sz="13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Decompose the tree into subsets as in PASTA.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subsets have induced sub-alignments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Select subsets with </a:t>
            </a:r>
            <a:r>
              <a:rPr lang="en" sz="13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" sz="13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sequences (from constraint).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Construct HMMs on alignments of these </a:t>
            </a:r>
            <a:r>
              <a:rPr lang="en" sz="13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selected subsets.</a:t>
            </a:r>
            <a:endParaRPr sz="13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5">
            <a:alphaModFix/>
          </a:blip>
          <a:srcRect t="50869" r="77356"/>
          <a:stretch/>
        </p:blipFill>
        <p:spPr>
          <a:xfrm rot="5400000">
            <a:off x="6340101" y="160350"/>
            <a:ext cx="1237800" cy="40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5178600" y="2923950"/>
            <a:ext cx="26019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Modified Figure 1 from PASTA.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7088575" y="1692050"/>
            <a:ext cx="556500" cy="5616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7130675" y="2290625"/>
            <a:ext cx="556500" cy="5616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8424700" y="1836825"/>
            <a:ext cx="624300" cy="10011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pipeline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15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128775" y="846300"/>
            <a:ext cx="4996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AutoNum type="arabicPeriod"/>
            </a:pP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 a tree on the constraint alignment.</a:t>
            </a:r>
            <a:endParaRPr sz="1300" dirty="0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AutoNum type="arabicPeriod"/>
            </a:pP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Decompose the tree into subsets as in PASTA.</a:t>
            </a:r>
            <a:endParaRPr sz="1300" dirty="0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Char char="•"/>
            </a:pP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subsets have induced sub-alignments</a:t>
            </a:r>
            <a:endParaRPr sz="1300" dirty="0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AutoNum type="arabicPeriod"/>
            </a:pP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Select subsets with </a:t>
            </a:r>
            <a:r>
              <a:rPr lang="en" sz="1300" b="1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" sz="1300" b="1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sequences (from constraint).</a:t>
            </a:r>
            <a:endParaRPr sz="1300" dirty="0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AutoNum type="arabicPeriod"/>
            </a:pPr>
            <a:r>
              <a:rPr lang="en" sz="1300" dirty="0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Construct HMMs on alignments of these selected subsets.</a:t>
            </a:r>
            <a:endParaRPr sz="1300" dirty="0">
              <a:solidFill>
                <a:srgbClr val="D9D9D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Assign query sequences to </a:t>
            </a:r>
            <a:r>
              <a:rPr lang="en" sz="13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subsets </a:t>
            </a: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based on adjusted HMM bit-scores.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Align queries to alignments of the assigned subsets with </a:t>
            </a:r>
            <a:r>
              <a:rPr lang="en" sz="1300" b="1" u="sng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MAFFT-linsi --add</a:t>
            </a: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1" indent="-311150">
              <a:lnSpc>
                <a:spcPct val="100000"/>
              </a:lnSpc>
              <a:spcBef>
                <a:spcPts val="500"/>
              </a:spcBef>
              <a:buSzPts val="1300"/>
              <a:buFont typeface="Arial"/>
              <a:buAutoNum type="arabicPeriod"/>
            </a:pPr>
            <a:r>
              <a:rPr lang="en-US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Further divide into smaller sub-problems if too many queries are assigned to the same subset.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Merge all extended sub-alignments using transitivity.</a:t>
            </a:r>
            <a:endParaRPr sz="13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 t="50869" r="77356"/>
          <a:stretch/>
        </p:blipFill>
        <p:spPr>
          <a:xfrm rot="5400000">
            <a:off x="6340101" y="160350"/>
            <a:ext cx="1237800" cy="40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5178600" y="2923950"/>
            <a:ext cx="26019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Modified Figure 1 from PASTA.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7088575" y="1692050"/>
            <a:ext cx="556500" cy="5616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/>
          <p:nvPr/>
        </p:nvSpPr>
        <p:spPr>
          <a:xfrm>
            <a:off x="7130675" y="2290625"/>
            <a:ext cx="556500" cy="5616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/>
          <p:nvPr/>
        </p:nvSpPr>
        <p:spPr>
          <a:xfrm>
            <a:off x="8424700" y="1836825"/>
            <a:ext cx="624300" cy="10011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33"/>
          <p:cNvCxnSpPr/>
          <p:nvPr/>
        </p:nvCxnSpPr>
        <p:spPr>
          <a:xfrm>
            <a:off x="7715250" y="3599450"/>
            <a:ext cx="51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33"/>
          <p:cNvCxnSpPr/>
          <p:nvPr/>
        </p:nvCxnSpPr>
        <p:spPr>
          <a:xfrm>
            <a:off x="7715250" y="3676675"/>
            <a:ext cx="74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3"/>
          <p:cNvCxnSpPr/>
          <p:nvPr/>
        </p:nvCxnSpPr>
        <p:spPr>
          <a:xfrm>
            <a:off x="7715250" y="3753850"/>
            <a:ext cx="63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3"/>
          <p:cNvCxnSpPr/>
          <p:nvPr/>
        </p:nvCxnSpPr>
        <p:spPr>
          <a:xfrm>
            <a:off x="7715250" y="3816000"/>
            <a:ext cx="732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7715250" y="3883200"/>
            <a:ext cx="36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p33"/>
          <p:cNvSpPr txBox="1"/>
          <p:nvPr/>
        </p:nvSpPr>
        <p:spPr>
          <a:xfrm>
            <a:off x="7439550" y="3908250"/>
            <a:ext cx="129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Query sequences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33"/>
          <p:cNvCxnSpPr>
            <a:endCxn id="239" idx="5"/>
          </p:cNvCxnSpPr>
          <p:nvPr/>
        </p:nvCxnSpPr>
        <p:spPr>
          <a:xfrm rot="10800000">
            <a:off x="7605677" y="2769981"/>
            <a:ext cx="294900" cy="8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3"/>
          <p:cNvCxnSpPr>
            <a:endCxn id="240" idx="4"/>
          </p:cNvCxnSpPr>
          <p:nvPr/>
        </p:nvCxnSpPr>
        <p:spPr>
          <a:xfrm rot="10800000" flipH="1">
            <a:off x="8066050" y="2837925"/>
            <a:ext cx="670800" cy="83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33"/>
          <p:cNvCxnSpPr>
            <a:endCxn id="240" idx="4"/>
          </p:cNvCxnSpPr>
          <p:nvPr/>
        </p:nvCxnSpPr>
        <p:spPr>
          <a:xfrm rot="10800000" flipH="1">
            <a:off x="8271550" y="2837925"/>
            <a:ext cx="465300" cy="90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3"/>
          <p:cNvCxnSpPr>
            <a:endCxn id="238" idx="6"/>
          </p:cNvCxnSpPr>
          <p:nvPr/>
        </p:nvCxnSpPr>
        <p:spPr>
          <a:xfrm rot="10800000">
            <a:off x="7645075" y="1972850"/>
            <a:ext cx="386100" cy="183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p33"/>
          <p:cNvCxnSpPr>
            <a:endCxn id="239" idx="5"/>
          </p:cNvCxnSpPr>
          <p:nvPr/>
        </p:nvCxnSpPr>
        <p:spPr>
          <a:xfrm rot="10800000">
            <a:off x="7605677" y="2769981"/>
            <a:ext cx="219900" cy="11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performance study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16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4606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Biological data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Comparative Ribosomal Website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(CRW)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a collection of nucleotide datasets with curated alignments based on secondary structures.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16S.3, 16S.T, and 16S.B.ALL (6,323, 7,350, and 27,643 sequences)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10AA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 - a set of 10 curated protein alignments ranging from 320 to 807 sequences (BAliBASE and Homfam).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Serine Recombinases (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 and Res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- a collection of protein sequences collected from GenBank bacterial/archaeal genome assemblies for the two domains of serine recombinases.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 and Res (96,773 and 186,802 sequences)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Simulated data (all nucleotide)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ROSE </a:t>
            </a:r>
            <a:r>
              <a:rPr lang="en" sz="12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- 1000-sequence simulated nucleotide alignments with various </a:t>
            </a:r>
            <a:r>
              <a:rPr lang="en" sz="1200" b="1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rates of evolution</a:t>
            </a:r>
            <a:r>
              <a:rPr lang="en" sz="12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1000M1 (high) to 1000M4 (low)</a:t>
            </a:r>
            <a:endParaRPr sz="120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RNASim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a set of subsampled (10,000) sequences.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INDELible simulation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”) - 5000-sequence nucleotide alignments newly simulated for this study, with various rates of evolution and indel lengths.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5000M2-het (high), 5000M3-het (medium), and 5000M4-het (low)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performance study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17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7869300" cy="3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compare EMMA to the following sequence-adding methods: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Arial"/>
              <a:buAutoNum type="alphaLcPeriod"/>
            </a:pPr>
            <a:r>
              <a:rPr lang="en" sz="1400">
                <a:solidFill>
                  <a:srgbClr val="B7B7B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 --add (not shown in the following figures due to high error)</a:t>
            </a:r>
            <a:endParaRPr sz="1400">
              <a:solidFill>
                <a:srgbClr val="B7B7B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lphaLcPeriod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MAFFT-linsi --add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lphaLcPeriod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WITCH-ng add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Measuring alignment accuracy: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compute SPFN and SPFP on the </a:t>
            </a:r>
            <a:r>
              <a:rPr lang="en" sz="14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added query sequences only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performance study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18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460600" cy="232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Different constraint alignment scenarios: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 random constraint</a:t>
            </a:r>
          </a:p>
          <a:p>
            <a:pPr marL="137160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random subset of the reference alignment, with 25% of all sequences, up to 1000.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 i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E.g., 1000-sequence dataset, 250-sequence constraint, 750 query sequences.</a:t>
            </a:r>
            <a:endParaRPr sz="1200" i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Small random constraint</a:t>
            </a:r>
            <a:endParaRPr sz="12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random subset of the reference alignment, with 10% of all sequences, minimum 10 and up to 100.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 clade-based constraint (extreme case)</a:t>
            </a:r>
            <a:endParaRPr sz="12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20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subset based on a clade of the reference alignment, with ~25% of all sequences, up to 1000.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17CF7433-DFB2-203F-B19E-109DFB72E9E4}"/>
              </a:ext>
            </a:extLst>
          </p:cNvPr>
          <p:cNvSpPr txBox="1"/>
          <p:nvPr/>
        </p:nvSpPr>
        <p:spPr>
          <a:xfrm>
            <a:off x="847894" y="4284302"/>
            <a:ext cx="1727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Large random constraint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F6408743-2D3E-B13F-EA0E-FDFD1CD952AD}"/>
              </a:ext>
            </a:extLst>
          </p:cNvPr>
          <p:cNvSpPr txBox="1"/>
          <p:nvPr/>
        </p:nvSpPr>
        <p:spPr>
          <a:xfrm>
            <a:off x="3507440" y="4281683"/>
            <a:ext cx="1727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Small random constraint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998157F6-546A-F09B-FB16-0163F0CB02AE}"/>
              </a:ext>
            </a:extLst>
          </p:cNvPr>
          <p:cNvSpPr txBox="1"/>
          <p:nvPr/>
        </p:nvSpPr>
        <p:spPr>
          <a:xfrm>
            <a:off x="6393025" y="4285088"/>
            <a:ext cx="165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Clade-based constraint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C46506-BD8F-C0C2-5912-07C7D32BF339}"/>
              </a:ext>
            </a:extLst>
          </p:cNvPr>
          <p:cNvGrpSpPr/>
          <p:nvPr/>
        </p:nvGrpSpPr>
        <p:grpSpPr>
          <a:xfrm>
            <a:off x="814967" y="3141180"/>
            <a:ext cx="1814992" cy="1032311"/>
            <a:chOff x="814967" y="3141180"/>
            <a:chExt cx="1814992" cy="103231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933F82-39C5-0F9C-9052-B8971C1D0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519" y="3570219"/>
              <a:ext cx="9632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214E36-5106-8140-F2FF-19790A879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3486" y="3565163"/>
              <a:ext cx="171145" cy="203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7C2A83-615C-F763-D4BF-15123CEC0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5117" y="3408821"/>
              <a:ext cx="0" cy="161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2E8CC5-D78F-4D18-1DE8-31DBC3FF8EAE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02" y="3566078"/>
              <a:ext cx="0" cy="2566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6FDD8-1F2C-A94E-C080-62CDBD7689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5078" y="3578359"/>
              <a:ext cx="197739" cy="297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9A5BFA-140C-4E71-B5ED-640488BB1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1937" y="3748812"/>
              <a:ext cx="381286" cy="7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401EDE-CA4A-ACA4-EDB0-450DD20C0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2857" y="3408821"/>
              <a:ext cx="99960" cy="152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D202A4-B455-9284-540C-8EC5708333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5043" y="3255314"/>
              <a:ext cx="160074" cy="1695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9499294-F1BE-EB8E-1FA5-EDBC7607B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5117" y="3263432"/>
              <a:ext cx="106748" cy="161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107BC5-AE18-0E2B-14F5-79B77354EAC6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31" y="3386485"/>
              <a:ext cx="219512" cy="189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2936B43-4487-A958-6DE3-DD4172D80A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763" y="3386485"/>
              <a:ext cx="244816" cy="1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69CE86-CCE5-A400-8B23-BE0BEB2783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7" y="3192031"/>
              <a:ext cx="34999" cy="216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31ACB6-E241-7476-6A94-6D7CE14CDA10}"/>
                </a:ext>
              </a:extLst>
            </p:cNvPr>
            <p:cNvCxnSpPr>
              <a:cxnSpLocks/>
            </p:cNvCxnSpPr>
            <p:nvPr/>
          </p:nvCxnSpPr>
          <p:spPr>
            <a:xfrm>
              <a:off x="887054" y="3326847"/>
              <a:ext cx="108234" cy="1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D19C278-79BF-81F2-7631-D853B9DD5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813" y="3765777"/>
              <a:ext cx="249673" cy="57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149B22FE-7021-5383-9378-508C763B7CCF}"/>
                </a:ext>
              </a:extLst>
            </p:cNvPr>
            <p:cNvCxnSpPr>
              <a:cxnSpLocks/>
            </p:cNvCxnSpPr>
            <p:nvPr/>
          </p:nvCxnSpPr>
          <p:spPr>
            <a:xfrm>
              <a:off x="1163486" y="3754337"/>
              <a:ext cx="127730" cy="166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7F45291-88F0-8D37-7D98-6EC671867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7351" y="3907681"/>
              <a:ext cx="59093" cy="2110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E6B40F5-6BD8-318B-9D87-1E1F40E54F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4464" y="3903801"/>
              <a:ext cx="190616" cy="1401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4157478-3716-9557-FA14-99D7E368A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1865" y="3812233"/>
              <a:ext cx="208137" cy="1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55C2633-4E34-B95F-0E75-197DF00EAF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399" y="3818442"/>
              <a:ext cx="150713" cy="170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01081B7-1260-CD9D-EDAE-0124F2EA53C6}"/>
                </a:ext>
              </a:extLst>
            </p:cNvPr>
            <p:cNvSpPr/>
            <p:nvPr/>
          </p:nvSpPr>
          <p:spPr>
            <a:xfrm>
              <a:off x="823836" y="3270181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FA5E31C6-30DD-ED70-A569-9CC666433787}"/>
                </a:ext>
              </a:extLst>
            </p:cNvPr>
            <p:cNvSpPr/>
            <p:nvPr/>
          </p:nvSpPr>
          <p:spPr>
            <a:xfrm>
              <a:off x="814967" y="346768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F5BF5F1-4433-FAF5-4F0D-370219ABA691}"/>
                </a:ext>
              </a:extLst>
            </p:cNvPr>
            <p:cNvSpPr/>
            <p:nvPr/>
          </p:nvSpPr>
          <p:spPr>
            <a:xfrm>
              <a:off x="1022078" y="3153792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49D3522-6087-F234-A86B-4AD6CD9EEEE6}"/>
                </a:ext>
              </a:extLst>
            </p:cNvPr>
            <p:cNvSpPr/>
            <p:nvPr/>
          </p:nvSpPr>
          <p:spPr>
            <a:xfrm>
              <a:off x="874001" y="3780998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C86828E-EB00-E5F3-4993-C50F254EA628}"/>
                </a:ext>
              </a:extLst>
            </p:cNvPr>
            <p:cNvSpPr/>
            <p:nvPr/>
          </p:nvSpPr>
          <p:spPr>
            <a:xfrm>
              <a:off x="1179650" y="4087633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7831A1-C5B6-EC3F-D55B-FC5F7C0678A9}"/>
                </a:ext>
              </a:extLst>
            </p:cNvPr>
            <p:cNvSpPr/>
            <p:nvPr/>
          </p:nvSpPr>
          <p:spPr>
            <a:xfrm>
              <a:off x="1449442" y="401513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88B2F08-DEB8-532C-1D3E-97BAE9ED3E50}"/>
                </a:ext>
              </a:extLst>
            </p:cNvPr>
            <p:cNvSpPr/>
            <p:nvPr/>
          </p:nvSpPr>
          <p:spPr>
            <a:xfrm>
              <a:off x="1344471" y="320594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7A621A46-1F98-0F8B-5010-60B4FF8C8FBC}"/>
                </a:ext>
              </a:extLst>
            </p:cNvPr>
            <p:cNvSpPr/>
            <p:nvPr/>
          </p:nvSpPr>
          <p:spPr>
            <a:xfrm>
              <a:off x="1631865" y="3216211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6BF7EEE-8F7B-6014-24AD-BFFFE7149DC6}"/>
                </a:ext>
              </a:extLst>
            </p:cNvPr>
            <p:cNvSpPr/>
            <p:nvPr/>
          </p:nvSpPr>
          <p:spPr>
            <a:xfrm>
              <a:off x="1625575" y="390024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974022A-379F-BCAA-7FCE-239B2EDFCFA2}"/>
                </a:ext>
              </a:extLst>
            </p:cNvPr>
            <p:cNvSpPr/>
            <p:nvPr/>
          </p:nvSpPr>
          <p:spPr>
            <a:xfrm>
              <a:off x="1982039" y="395217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77A650C-09BC-7B26-9F8D-16D9A4CFB967}"/>
                </a:ext>
              </a:extLst>
            </p:cNvPr>
            <p:cNvSpPr/>
            <p:nvPr/>
          </p:nvSpPr>
          <p:spPr>
            <a:xfrm>
              <a:off x="2260556" y="3519302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91D5A90-DDC7-CF65-5D39-F518D8FD255C}"/>
                </a:ext>
              </a:extLst>
            </p:cNvPr>
            <p:cNvSpPr/>
            <p:nvPr/>
          </p:nvSpPr>
          <p:spPr>
            <a:xfrm>
              <a:off x="2255384" y="383509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B0A0DAA-FCAA-4D8E-8490-C9EC4B694C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3318" y="3542519"/>
              <a:ext cx="153001" cy="211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BBCBEB3-98EF-E342-8A42-3E5848D3A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473" y="3404079"/>
              <a:ext cx="207266" cy="12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054826-4129-F4FF-324B-FC90F8DA5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789" y="3204275"/>
              <a:ext cx="8637" cy="212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51EB8EF-F4A3-3DFA-E6B7-EB8214CC34F2}"/>
                </a:ext>
              </a:extLst>
            </p:cNvPr>
            <p:cNvSpPr/>
            <p:nvPr/>
          </p:nvSpPr>
          <p:spPr>
            <a:xfrm>
              <a:off x="2238457" y="314118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2B5252-6A08-4615-92AD-F968BA5FC812}"/>
                </a:ext>
              </a:extLst>
            </p:cNvPr>
            <p:cNvSpPr/>
            <p:nvPr/>
          </p:nvSpPr>
          <p:spPr>
            <a:xfrm>
              <a:off x="2456684" y="335832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C5171DD-9E28-798F-431E-8E660F105DFC}"/>
                </a:ext>
              </a:extLst>
            </p:cNvPr>
            <p:cNvSpPr/>
            <p:nvPr/>
          </p:nvSpPr>
          <p:spPr>
            <a:xfrm>
              <a:off x="2489561" y="3489395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860D9B-ECB8-C092-ADAB-7EBEDE7ACD9B}"/>
                </a:ext>
              </a:extLst>
            </p:cNvPr>
            <p:cNvSpPr/>
            <p:nvPr/>
          </p:nvSpPr>
          <p:spPr>
            <a:xfrm>
              <a:off x="2544101" y="3714169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E8E445-345E-5DA1-7FA5-620DB5C3976D}"/>
              </a:ext>
            </a:extLst>
          </p:cNvPr>
          <p:cNvGrpSpPr/>
          <p:nvPr/>
        </p:nvGrpSpPr>
        <p:grpSpPr>
          <a:xfrm>
            <a:off x="3453844" y="3132272"/>
            <a:ext cx="1814992" cy="1032311"/>
            <a:chOff x="814967" y="3141180"/>
            <a:chExt cx="1814992" cy="103231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0E6AC4-C87C-B93F-08E4-4F5245D2D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519" y="3570219"/>
              <a:ext cx="9632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06B917-D480-DF0C-09EA-3E181B0B8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3486" y="3565163"/>
              <a:ext cx="171145" cy="203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82AAA0-FD90-9B63-77AF-779C05F588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5117" y="3408821"/>
              <a:ext cx="0" cy="161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28C9B2-D24C-6E1B-DBCC-107DC0488CD3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02" y="3566078"/>
              <a:ext cx="0" cy="2566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323AE1-E174-3D8D-BCC0-76BBD4E55B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5078" y="3578359"/>
              <a:ext cx="197739" cy="297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D1EA840-A876-FA0F-AB84-A99857213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1937" y="3748812"/>
              <a:ext cx="381286" cy="7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4EF3E7-A999-0E5A-DF47-BD6FD40AB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2857" y="3408821"/>
              <a:ext cx="99960" cy="152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B400D4-3962-4519-A03E-B0AF540D48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5043" y="3255314"/>
              <a:ext cx="160074" cy="1695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4FD704-EB0E-6084-6808-CD0FDB5C8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5117" y="3263432"/>
              <a:ext cx="106748" cy="161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93DF18-67F6-5828-6E09-23FCDF89F4E2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31" y="3386485"/>
              <a:ext cx="219512" cy="189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BCC57-5454-25A5-96A5-54C6A25766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763" y="3386485"/>
              <a:ext cx="244816" cy="1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FA3ADB-094F-B623-5850-9731F585ECFE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7" y="3192031"/>
              <a:ext cx="34999" cy="216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8BA76C-404B-5681-9079-1A080E84017B}"/>
                </a:ext>
              </a:extLst>
            </p:cNvPr>
            <p:cNvCxnSpPr>
              <a:cxnSpLocks/>
            </p:cNvCxnSpPr>
            <p:nvPr/>
          </p:nvCxnSpPr>
          <p:spPr>
            <a:xfrm>
              <a:off x="887054" y="3326847"/>
              <a:ext cx="108234" cy="1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6B38D0-0E96-252D-8F9B-01523EBF8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813" y="3765777"/>
              <a:ext cx="249673" cy="57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53B22C1-AD33-914A-C029-E31C15B8CAEE}"/>
                </a:ext>
              </a:extLst>
            </p:cNvPr>
            <p:cNvCxnSpPr>
              <a:cxnSpLocks/>
            </p:cNvCxnSpPr>
            <p:nvPr/>
          </p:nvCxnSpPr>
          <p:spPr>
            <a:xfrm>
              <a:off x="1163486" y="3754337"/>
              <a:ext cx="127730" cy="166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234027-4339-99C4-EB35-E0D93081E9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7351" y="3907681"/>
              <a:ext cx="59093" cy="2110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DD307B9-9713-3DF9-B2E2-F0B6956A82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4464" y="3903801"/>
              <a:ext cx="190616" cy="1401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859E05-45AB-8303-562D-4044128FA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1865" y="3812233"/>
              <a:ext cx="208137" cy="1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2EDD1C-E790-5FDD-7042-D727BEEC68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399" y="3818442"/>
              <a:ext cx="150713" cy="170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BDA4DA-6D95-B7F1-7D60-D5B02821D4B6}"/>
                </a:ext>
              </a:extLst>
            </p:cNvPr>
            <p:cNvSpPr/>
            <p:nvPr/>
          </p:nvSpPr>
          <p:spPr>
            <a:xfrm>
              <a:off x="823836" y="3270181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C3DFCC3-0CCD-59FB-5E87-3BBB98A166FC}"/>
                </a:ext>
              </a:extLst>
            </p:cNvPr>
            <p:cNvSpPr/>
            <p:nvPr/>
          </p:nvSpPr>
          <p:spPr>
            <a:xfrm>
              <a:off x="814967" y="346768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2766295-CF0C-7DDD-52E0-54B301CC3CEA}"/>
                </a:ext>
              </a:extLst>
            </p:cNvPr>
            <p:cNvSpPr/>
            <p:nvPr/>
          </p:nvSpPr>
          <p:spPr>
            <a:xfrm>
              <a:off x="1022078" y="3153792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20F325F-FE15-C352-5EAA-A9CACAF54BC0}"/>
                </a:ext>
              </a:extLst>
            </p:cNvPr>
            <p:cNvSpPr/>
            <p:nvPr/>
          </p:nvSpPr>
          <p:spPr>
            <a:xfrm>
              <a:off x="874001" y="3780998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23D45B-97DC-BE19-69DF-F5022E0F0ED9}"/>
                </a:ext>
              </a:extLst>
            </p:cNvPr>
            <p:cNvSpPr/>
            <p:nvPr/>
          </p:nvSpPr>
          <p:spPr>
            <a:xfrm>
              <a:off x="1179650" y="4087633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C7886B-65F4-C97B-4BF6-B8FCF8CBBC7B}"/>
                </a:ext>
              </a:extLst>
            </p:cNvPr>
            <p:cNvSpPr/>
            <p:nvPr/>
          </p:nvSpPr>
          <p:spPr>
            <a:xfrm>
              <a:off x="1449442" y="401513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E1308F4-1E7D-67B2-AB5C-1401EC2F2F79}"/>
                </a:ext>
              </a:extLst>
            </p:cNvPr>
            <p:cNvSpPr/>
            <p:nvPr/>
          </p:nvSpPr>
          <p:spPr>
            <a:xfrm>
              <a:off x="1344471" y="320594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FEEE9EC-45EB-6675-B788-B1245FA1AECC}"/>
                </a:ext>
              </a:extLst>
            </p:cNvPr>
            <p:cNvSpPr/>
            <p:nvPr/>
          </p:nvSpPr>
          <p:spPr>
            <a:xfrm>
              <a:off x="1631865" y="3216211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EAB620-8875-EA5D-7AD1-EAFAB2A1398F}"/>
                </a:ext>
              </a:extLst>
            </p:cNvPr>
            <p:cNvSpPr/>
            <p:nvPr/>
          </p:nvSpPr>
          <p:spPr>
            <a:xfrm>
              <a:off x="1625575" y="3900247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2FFB69-D624-016E-2B8A-76969B59E6C3}"/>
                </a:ext>
              </a:extLst>
            </p:cNvPr>
            <p:cNvSpPr/>
            <p:nvPr/>
          </p:nvSpPr>
          <p:spPr>
            <a:xfrm>
              <a:off x="1982039" y="395217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4F0ED44-0C44-13BD-FF11-26C0C633A32A}"/>
                </a:ext>
              </a:extLst>
            </p:cNvPr>
            <p:cNvSpPr/>
            <p:nvPr/>
          </p:nvSpPr>
          <p:spPr>
            <a:xfrm>
              <a:off x="2260556" y="3519302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456571A-ED69-BD5D-A13F-A9F5145CFC96}"/>
                </a:ext>
              </a:extLst>
            </p:cNvPr>
            <p:cNvSpPr/>
            <p:nvPr/>
          </p:nvSpPr>
          <p:spPr>
            <a:xfrm>
              <a:off x="2255384" y="383509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5B2106D-6458-E4D4-EE9F-57AD83B06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3318" y="3542519"/>
              <a:ext cx="153001" cy="211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EBD4B15-0281-CCBC-6F67-11D6E2B42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473" y="3404079"/>
              <a:ext cx="207266" cy="12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78794D9-068D-93C9-CEF9-FB03B9AEC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789" y="3204275"/>
              <a:ext cx="8637" cy="212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0CEF805-AB02-B9B3-A36C-F8D30B00D820}"/>
                </a:ext>
              </a:extLst>
            </p:cNvPr>
            <p:cNvSpPr/>
            <p:nvPr/>
          </p:nvSpPr>
          <p:spPr>
            <a:xfrm>
              <a:off x="2238457" y="314118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B04DB00-84CD-2C19-2F86-639076615120}"/>
                </a:ext>
              </a:extLst>
            </p:cNvPr>
            <p:cNvSpPr/>
            <p:nvPr/>
          </p:nvSpPr>
          <p:spPr>
            <a:xfrm>
              <a:off x="2456684" y="335832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1247DFC-D59D-4B60-347A-42E1A2A992E2}"/>
                </a:ext>
              </a:extLst>
            </p:cNvPr>
            <p:cNvSpPr/>
            <p:nvPr/>
          </p:nvSpPr>
          <p:spPr>
            <a:xfrm>
              <a:off x="2489561" y="3489395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E6C4100-49F0-1A0E-1DD1-588C99E1887B}"/>
                </a:ext>
              </a:extLst>
            </p:cNvPr>
            <p:cNvSpPr/>
            <p:nvPr/>
          </p:nvSpPr>
          <p:spPr>
            <a:xfrm>
              <a:off x="2544101" y="3714169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ADA7CB6-6D49-D10C-83AC-2DBCAEE7D81E}"/>
              </a:ext>
            </a:extLst>
          </p:cNvPr>
          <p:cNvGrpSpPr/>
          <p:nvPr/>
        </p:nvGrpSpPr>
        <p:grpSpPr>
          <a:xfrm>
            <a:off x="6309106" y="3139193"/>
            <a:ext cx="1814992" cy="1032311"/>
            <a:chOff x="814967" y="3141180"/>
            <a:chExt cx="1814992" cy="1032311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32B6FB45-71E9-852D-0B4F-94FA686C68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519" y="3570219"/>
              <a:ext cx="9632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914035-C9B2-CAC2-4F65-BC276DCA3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3486" y="3565163"/>
              <a:ext cx="171145" cy="203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479D489-1221-104F-5E87-115EF30A6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5117" y="3408821"/>
              <a:ext cx="0" cy="161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0AB7D9B-6236-F4B7-B92C-6CF6C17DC5CB}"/>
                </a:ext>
              </a:extLst>
            </p:cNvPr>
            <p:cNvCxnSpPr>
              <a:cxnSpLocks/>
            </p:cNvCxnSpPr>
            <p:nvPr/>
          </p:nvCxnSpPr>
          <p:spPr>
            <a:xfrm>
              <a:off x="1870002" y="3566078"/>
              <a:ext cx="0" cy="2566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D9637AEB-928C-87A4-F8D4-78FF90705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5078" y="3578359"/>
              <a:ext cx="197739" cy="297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1AA028A8-E553-2ECE-EBF4-9A1D74467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1937" y="3748812"/>
              <a:ext cx="381286" cy="7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6C2F7E0E-A7F9-C5A3-EA0F-91F718D73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2857" y="3408821"/>
              <a:ext cx="99960" cy="152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C2D0702-E1B9-F263-194E-4BDD770E09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5043" y="3255314"/>
              <a:ext cx="160074" cy="1695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47B52593-2E6B-4407-8291-C886DB9B3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5117" y="3263432"/>
              <a:ext cx="106748" cy="161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CD4389E-EA77-A9A3-570F-C8CDE01F28C0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31" y="3386485"/>
              <a:ext cx="219512" cy="189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FE574054-EE55-3BD0-A227-9E75A4711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763" y="3386485"/>
              <a:ext cx="244816" cy="1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49B37BCB-D658-AB84-AF4D-3FE6F886B6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7" y="3192031"/>
              <a:ext cx="34999" cy="216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F817C58A-6DC3-E66A-E3E4-55B064084863}"/>
                </a:ext>
              </a:extLst>
            </p:cNvPr>
            <p:cNvCxnSpPr>
              <a:cxnSpLocks/>
            </p:cNvCxnSpPr>
            <p:nvPr/>
          </p:nvCxnSpPr>
          <p:spPr>
            <a:xfrm>
              <a:off x="887054" y="3326847"/>
              <a:ext cx="108234" cy="1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39A22BCD-7AC0-2606-09AD-7181588A5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813" y="3765777"/>
              <a:ext cx="249673" cy="57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1662EA3-48C2-BC9C-DA19-D584ACD1D18A}"/>
                </a:ext>
              </a:extLst>
            </p:cNvPr>
            <p:cNvCxnSpPr>
              <a:cxnSpLocks/>
            </p:cNvCxnSpPr>
            <p:nvPr/>
          </p:nvCxnSpPr>
          <p:spPr>
            <a:xfrm>
              <a:off x="1163486" y="3754337"/>
              <a:ext cx="127730" cy="166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9E5CCE34-9523-89F0-430D-3F9FACE7A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7351" y="3907681"/>
              <a:ext cx="59093" cy="2110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CABAD385-9E52-3315-FAAD-C420533D4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4464" y="3903801"/>
              <a:ext cx="190616" cy="1401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547FCC4-92B5-A868-D4EF-526083068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1865" y="3812233"/>
              <a:ext cx="208137" cy="133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B602238-1814-3F93-B93D-148CE1835F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399" y="3818442"/>
              <a:ext cx="150713" cy="170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8558B0A-E8D7-51D3-A5F7-272F5AC5B8EC}"/>
                </a:ext>
              </a:extLst>
            </p:cNvPr>
            <p:cNvSpPr/>
            <p:nvPr/>
          </p:nvSpPr>
          <p:spPr>
            <a:xfrm>
              <a:off x="823836" y="3270181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02B985D2-CD95-5C91-39A8-BD3EDCED5DC4}"/>
                </a:ext>
              </a:extLst>
            </p:cNvPr>
            <p:cNvSpPr/>
            <p:nvPr/>
          </p:nvSpPr>
          <p:spPr>
            <a:xfrm>
              <a:off x="814967" y="346768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49291816-8F3B-730D-5C65-511E7B0166EA}"/>
                </a:ext>
              </a:extLst>
            </p:cNvPr>
            <p:cNvSpPr/>
            <p:nvPr/>
          </p:nvSpPr>
          <p:spPr>
            <a:xfrm>
              <a:off x="1022078" y="3153792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6B1078-D9DB-6468-E11D-70F3D7D9DD26}"/>
                </a:ext>
              </a:extLst>
            </p:cNvPr>
            <p:cNvSpPr/>
            <p:nvPr/>
          </p:nvSpPr>
          <p:spPr>
            <a:xfrm>
              <a:off x="874001" y="3780998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3C069E66-8C8D-9719-705F-0EC736519D09}"/>
                </a:ext>
              </a:extLst>
            </p:cNvPr>
            <p:cNvSpPr/>
            <p:nvPr/>
          </p:nvSpPr>
          <p:spPr>
            <a:xfrm>
              <a:off x="1179650" y="4087633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851D73C6-D519-018A-D574-43E5544041B8}"/>
                </a:ext>
              </a:extLst>
            </p:cNvPr>
            <p:cNvSpPr/>
            <p:nvPr/>
          </p:nvSpPr>
          <p:spPr>
            <a:xfrm>
              <a:off x="1449442" y="401513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0508F718-A44E-0DCC-E91D-8457B7CB2849}"/>
                </a:ext>
              </a:extLst>
            </p:cNvPr>
            <p:cNvSpPr/>
            <p:nvPr/>
          </p:nvSpPr>
          <p:spPr>
            <a:xfrm>
              <a:off x="1344471" y="320594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24E4536-85F0-13E9-F591-4CEFB5E534C9}"/>
                </a:ext>
              </a:extLst>
            </p:cNvPr>
            <p:cNvSpPr/>
            <p:nvPr/>
          </p:nvSpPr>
          <p:spPr>
            <a:xfrm>
              <a:off x="1631865" y="3216211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3D7D0E59-5311-9667-4F0D-CFFDD1970870}"/>
                </a:ext>
              </a:extLst>
            </p:cNvPr>
            <p:cNvSpPr/>
            <p:nvPr/>
          </p:nvSpPr>
          <p:spPr>
            <a:xfrm>
              <a:off x="1625575" y="3900247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8592D94B-5201-16FF-2D20-710785A0427A}"/>
                </a:ext>
              </a:extLst>
            </p:cNvPr>
            <p:cNvSpPr/>
            <p:nvPr/>
          </p:nvSpPr>
          <p:spPr>
            <a:xfrm>
              <a:off x="1982039" y="3952170"/>
              <a:ext cx="85858" cy="858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4725D63-F8DD-7D49-FAB8-BA52376C49C3}"/>
                </a:ext>
              </a:extLst>
            </p:cNvPr>
            <p:cNvSpPr/>
            <p:nvPr/>
          </p:nvSpPr>
          <p:spPr>
            <a:xfrm>
              <a:off x="2260556" y="3519302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4A03AA8C-2B41-D98F-68D0-E41059BACCE7}"/>
                </a:ext>
              </a:extLst>
            </p:cNvPr>
            <p:cNvSpPr/>
            <p:nvPr/>
          </p:nvSpPr>
          <p:spPr>
            <a:xfrm>
              <a:off x="2255384" y="383509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86C83BE-51E7-2474-F8BD-F01303140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3318" y="3542519"/>
              <a:ext cx="153001" cy="211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1CED5788-1341-012C-F4AE-6FD98C68C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473" y="3404079"/>
              <a:ext cx="207266" cy="121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7DC98103-D1B2-1201-9A96-A0803823E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789" y="3204275"/>
              <a:ext cx="8637" cy="212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833BE3A-2E70-6B1D-DBA6-6D38FC463929}"/>
                </a:ext>
              </a:extLst>
            </p:cNvPr>
            <p:cNvSpPr/>
            <p:nvPr/>
          </p:nvSpPr>
          <p:spPr>
            <a:xfrm>
              <a:off x="2238457" y="3141180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E231EC8-C4CC-D146-9D46-5F3F49369159}"/>
                </a:ext>
              </a:extLst>
            </p:cNvPr>
            <p:cNvSpPr/>
            <p:nvPr/>
          </p:nvSpPr>
          <p:spPr>
            <a:xfrm>
              <a:off x="2456684" y="3358327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B604811-F8F4-04B1-A466-C5778EEB0337}"/>
                </a:ext>
              </a:extLst>
            </p:cNvPr>
            <p:cNvSpPr/>
            <p:nvPr/>
          </p:nvSpPr>
          <p:spPr>
            <a:xfrm>
              <a:off x="2489561" y="3489395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A48C5112-2815-E8B9-8A68-2D7F59B50B52}"/>
                </a:ext>
              </a:extLst>
            </p:cNvPr>
            <p:cNvSpPr/>
            <p:nvPr/>
          </p:nvSpPr>
          <p:spPr>
            <a:xfrm>
              <a:off x="2544101" y="3714169"/>
              <a:ext cx="85858" cy="85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algorithm design (selecting L and U)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19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379600" cy="8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 the new INDELible simulation 5000M2-het.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•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selecting the two parameters: L and U (lower and upper bounds for sub-alignments)</a:t>
            </a:r>
            <a:endParaRPr sz="1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20" y="1726500"/>
            <a:ext cx="4234055" cy="254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692" y="1764150"/>
            <a:ext cx="4171310" cy="250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8;p37">
            <a:extLst>
              <a:ext uri="{FF2B5EF4-FFF2-40B4-BE49-F238E27FC236}">
                <a16:creationId xmlns:a16="http://schemas.microsoft.com/office/drawing/2014/main" id="{976019A2-6AEC-70E2-1C8A-4CBB97D45CFB}"/>
              </a:ext>
            </a:extLst>
          </p:cNvPr>
          <p:cNvSpPr txBox="1"/>
          <p:nvPr/>
        </p:nvSpPr>
        <p:spPr>
          <a:xfrm>
            <a:off x="6410221" y="3138597"/>
            <a:ext cx="2533562" cy="6822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00"/>
              </a:spcBef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L=10 -&gt; most reliable for accuracy</a:t>
            </a:r>
          </a:p>
          <a:p>
            <a:pPr marL="0" lvl="0" indent="0" algn="l" rtl="0">
              <a:spcBef>
                <a:spcPts val="500"/>
              </a:spcBef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L=10, U=25 -&gt; fastest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Overview – Large alignments and trees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27136" y="846300"/>
            <a:ext cx="8889728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Constructing MSA or tree: 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Datasets can be very large (hundreds of thousands of sequences, even 1,000,000). 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sequences are very short, or perhaps very long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Species trees instead of gene trees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Uncertain homology</a:t>
            </a: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Updating an alignment or tree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 sequences to an alignment or tree instead of recomputing from scratch</a:t>
            </a:r>
            <a:endParaRPr sz="1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EMMA - experimental results - large random constraint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/>
          <p:nvPr/>
        </p:nvSpPr>
        <p:spPr>
          <a:xfrm>
            <a:off x="6011372" y="782700"/>
            <a:ext cx="2950556" cy="386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random constraint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Both NT and AA datasets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“MAFFT-add had poor accuracy, and is omitted</a:t>
            </a:r>
          </a:p>
          <a:p>
            <a:pPr marL="457200" indent="-311150">
              <a:spcBef>
                <a:spcPts val="1000"/>
              </a:spcBef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X” - failed to run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Observations: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is the most accurate method, and can scale to the largest dataset with 186,802 AA sequences</a:t>
            </a: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MAFFT-linsi-add had high accuracy but only completed on one dataset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8"/>
          <p:cNvPicPr preferRelativeResize="0"/>
          <p:nvPr/>
        </p:nvPicPr>
        <p:blipFill rotWithShape="1">
          <a:blip r:embed="rId5">
            <a:alphaModFix/>
          </a:blip>
          <a:srcRect b="50365"/>
          <a:stretch/>
        </p:blipFill>
        <p:spPr>
          <a:xfrm>
            <a:off x="117232" y="1255872"/>
            <a:ext cx="5676201" cy="1690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9;p41">
            <a:extLst>
              <a:ext uri="{FF2B5EF4-FFF2-40B4-BE49-F238E27FC236}">
                <a16:creationId xmlns:a16="http://schemas.microsoft.com/office/drawing/2014/main" id="{E47FCEB1-0669-00BC-BC89-583949724A85}"/>
              </a:ext>
            </a:extLst>
          </p:cNvPr>
          <p:cNvSpPr txBox="1"/>
          <p:nvPr/>
        </p:nvSpPr>
        <p:spPr>
          <a:xfrm>
            <a:off x="2681442" y="3136645"/>
            <a:ext cx="947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# sequences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0;p41">
            <a:extLst>
              <a:ext uri="{FF2B5EF4-FFF2-40B4-BE49-F238E27FC236}">
                <a16:creationId xmlns:a16="http://schemas.microsoft.com/office/drawing/2014/main" id="{DC6E2AAF-C736-9060-C542-9FBB5F0A1FE4}"/>
              </a:ext>
            </a:extLst>
          </p:cNvPr>
          <p:cNvSpPr txBox="1"/>
          <p:nvPr/>
        </p:nvSpPr>
        <p:spPr>
          <a:xfrm>
            <a:off x="481342" y="2877603"/>
            <a:ext cx="911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320 - 807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1;p41">
            <a:extLst>
              <a:ext uri="{FF2B5EF4-FFF2-40B4-BE49-F238E27FC236}">
                <a16:creationId xmlns:a16="http://schemas.microsoft.com/office/drawing/2014/main" id="{77D3E7E1-4E1B-04B5-7160-51EE453827B5}"/>
              </a:ext>
            </a:extLst>
          </p:cNvPr>
          <p:cNvSpPr txBox="1"/>
          <p:nvPr/>
        </p:nvSpPr>
        <p:spPr>
          <a:xfrm>
            <a:off x="1510042" y="2877603"/>
            <a:ext cx="59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6,323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2;p41">
            <a:extLst>
              <a:ext uri="{FF2B5EF4-FFF2-40B4-BE49-F238E27FC236}">
                <a16:creationId xmlns:a16="http://schemas.microsoft.com/office/drawing/2014/main" id="{F908CD23-16E7-4563-86D4-C12FD6C51AFF}"/>
              </a:ext>
            </a:extLst>
          </p:cNvPr>
          <p:cNvSpPr txBox="1"/>
          <p:nvPr/>
        </p:nvSpPr>
        <p:spPr>
          <a:xfrm>
            <a:off x="2364292" y="2877603"/>
            <a:ext cx="622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7,350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3;p41">
            <a:extLst>
              <a:ext uri="{FF2B5EF4-FFF2-40B4-BE49-F238E27FC236}">
                <a16:creationId xmlns:a16="http://schemas.microsoft.com/office/drawing/2014/main" id="{A4343014-6C5D-264E-64D0-883B7EC5D66E}"/>
              </a:ext>
            </a:extLst>
          </p:cNvPr>
          <p:cNvSpPr txBox="1"/>
          <p:nvPr/>
        </p:nvSpPr>
        <p:spPr>
          <a:xfrm>
            <a:off x="32134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27,643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54;p41">
            <a:extLst>
              <a:ext uri="{FF2B5EF4-FFF2-40B4-BE49-F238E27FC236}">
                <a16:creationId xmlns:a16="http://schemas.microsoft.com/office/drawing/2014/main" id="{404AEFAE-E77B-2A51-0C7F-264859BD2D76}"/>
              </a:ext>
            </a:extLst>
          </p:cNvPr>
          <p:cNvSpPr txBox="1"/>
          <p:nvPr/>
        </p:nvSpPr>
        <p:spPr>
          <a:xfrm>
            <a:off x="40932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96,773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55;p41">
            <a:extLst>
              <a:ext uri="{FF2B5EF4-FFF2-40B4-BE49-F238E27FC236}">
                <a16:creationId xmlns:a16="http://schemas.microsoft.com/office/drawing/2014/main" id="{432BF210-E7CB-B21F-082F-23B6193F0257}"/>
              </a:ext>
            </a:extLst>
          </p:cNvPr>
          <p:cNvSpPr txBox="1"/>
          <p:nvPr/>
        </p:nvSpPr>
        <p:spPr>
          <a:xfrm>
            <a:off x="4920217" y="2877603"/>
            <a:ext cx="8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186,802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large random constraint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21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5632950" y="976400"/>
            <a:ext cx="34962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random constraint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Simulated data</a:t>
            </a: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“X” - failed to run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All methods generally have higher error on datasets with higher rates of evolution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is still the most accurate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8"/>
          <p:cNvPicPr preferRelativeResize="0"/>
          <p:nvPr/>
        </p:nvPicPr>
        <p:blipFill rotWithShape="1">
          <a:blip r:embed="rId5">
            <a:alphaModFix/>
          </a:blip>
          <a:srcRect t="49488"/>
          <a:stretch/>
        </p:blipFill>
        <p:spPr>
          <a:xfrm>
            <a:off x="41869" y="1255872"/>
            <a:ext cx="5676201" cy="1720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6B1F8A9-B384-855E-1B10-AF53A4BF5F53}"/>
              </a:ext>
            </a:extLst>
          </p:cNvPr>
          <p:cNvCxnSpPr>
            <a:cxnSpLocks/>
          </p:cNvCxnSpPr>
          <p:nvPr/>
        </p:nvCxnSpPr>
        <p:spPr>
          <a:xfrm flipH="1">
            <a:off x="653143" y="2988732"/>
            <a:ext cx="26728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60853A-2395-ED7E-2D30-9DB56CA4A740}"/>
              </a:ext>
            </a:extLst>
          </p:cNvPr>
          <p:cNvSpPr txBox="1"/>
          <p:nvPr/>
        </p:nvSpPr>
        <p:spPr>
          <a:xfrm>
            <a:off x="1091964" y="3010328"/>
            <a:ext cx="1941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Higher rates of evolution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20CF719-BBE3-57EF-D279-849D09CA6A7A}"/>
              </a:ext>
            </a:extLst>
          </p:cNvPr>
          <p:cNvCxnSpPr>
            <a:cxnSpLocks/>
          </p:cNvCxnSpPr>
          <p:nvPr/>
        </p:nvCxnSpPr>
        <p:spPr>
          <a:xfrm flipH="1">
            <a:off x="3562141" y="2992556"/>
            <a:ext cx="12258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4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3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small random constraint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22</a:t>
            </a:fld>
            <a:endParaRPr sz="1100">
              <a:solidFill>
                <a:schemeClr val="dk1"/>
              </a:solidFill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5">
            <a:alphaModFix/>
          </a:blip>
          <a:srcRect b="50593"/>
          <a:stretch/>
        </p:blipFill>
        <p:spPr>
          <a:xfrm>
            <a:off x="112208" y="1263179"/>
            <a:ext cx="5686600" cy="168601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9"/>
          <p:cNvSpPr txBox="1"/>
          <p:nvPr/>
        </p:nvSpPr>
        <p:spPr>
          <a:xfrm>
            <a:off x="5625900" y="976400"/>
            <a:ext cx="35793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random constraint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data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“X” - failed to run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ties for best with MAFFT-linsi --add (when it can run)</a:t>
            </a:r>
          </a:p>
        </p:txBody>
      </p:sp>
      <p:sp>
        <p:nvSpPr>
          <p:cNvPr id="2" name="Google Shape;349;p41">
            <a:extLst>
              <a:ext uri="{FF2B5EF4-FFF2-40B4-BE49-F238E27FC236}">
                <a16:creationId xmlns:a16="http://schemas.microsoft.com/office/drawing/2014/main" id="{D99BA0CC-79FE-D816-736C-0E83ADDC0845}"/>
              </a:ext>
            </a:extLst>
          </p:cNvPr>
          <p:cNvSpPr txBox="1"/>
          <p:nvPr/>
        </p:nvSpPr>
        <p:spPr>
          <a:xfrm>
            <a:off x="2681442" y="3136645"/>
            <a:ext cx="947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# sequences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0;p41">
            <a:extLst>
              <a:ext uri="{FF2B5EF4-FFF2-40B4-BE49-F238E27FC236}">
                <a16:creationId xmlns:a16="http://schemas.microsoft.com/office/drawing/2014/main" id="{04421A4D-3C45-B883-3B15-AE3577C7284B}"/>
              </a:ext>
            </a:extLst>
          </p:cNvPr>
          <p:cNvSpPr txBox="1"/>
          <p:nvPr/>
        </p:nvSpPr>
        <p:spPr>
          <a:xfrm>
            <a:off x="481342" y="2877603"/>
            <a:ext cx="911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320 - 807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1;p41">
            <a:extLst>
              <a:ext uri="{FF2B5EF4-FFF2-40B4-BE49-F238E27FC236}">
                <a16:creationId xmlns:a16="http://schemas.microsoft.com/office/drawing/2014/main" id="{8D604C07-A0D2-6438-0DA9-DC2F4A16C7FB}"/>
              </a:ext>
            </a:extLst>
          </p:cNvPr>
          <p:cNvSpPr txBox="1"/>
          <p:nvPr/>
        </p:nvSpPr>
        <p:spPr>
          <a:xfrm>
            <a:off x="1510042" y="2877603"/>
            <a:ext cx="59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6,323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2;p41">
            <a:extLst>
              <a:ext uri="{FF2B5EF4-FFF2-40B4-BE49-F238E27FC236}">
                <a16:creationId xmlns:a16="http://schemas.microsoft.com/office/drawing/2014/main" id="{6E13231D-3F07-4A80-CD96-2207D02F7C5B}"/>
              </a:ext>
            </a:extLst>
          </p:cNvPr>
          <p:cNvSpPr txBox="1"/>
          <p:nvPr/>
        </p:nvSpPr>
        <p:spPr>
          <a:xfrm>
            <a:off x="2364292" y="2877603"/>
            <a:ext cx="622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7,350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3;p41">
            <a:extLst>
              <a:ext uri="{FF2B5EF4-FFF2-40B4-BE49-F238E27FC236}">
                <a16:creationId xmlns:a16="http://schemas.microsoft.com/office/drawing/2014/main" id="{6EC2E8AC-C0D2-A12A-525E-1D1B585E1F7A}"/>
              </a:ext>
            </a:extLst>
          </p:cNvPr>
          <p:cNvSpPr txBox="1"/>
          <p:nvPr/>
        </p:nvSpPr>
        <p:spPr>
          <a:xfrm>
            <a:off x="32134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27,643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4;p41">
            <a:extLst>
              <a:ext uri="{FF2B5EF4-FFF2-40B4-BE49-F238E27FC236}">
                <a16:creationId xmlns:a16="http://schemas.microsoft.com/office/drawing/2014/main" id="{CA19BA10-120C-3733-0232-D16C28658FF7}"/>
              </a:ext>
            </a:extLst>
          </p:cNvPr>
          <p:cNvSpPr txBox="1"/>
          <p:nvPr/>
        </p:nvSpPr>
        <p:spPr>
          <a:xfrm>
            <a:off x="40932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96,773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5;p41">
            <a:extLst>
              <a:ext uri="{FF2B5EF4-FFF2-40B4-BE49-F238E27FC236}">
                <a16:creationId xmlns:a16="http://schemas.microsoft.com/office/drawing/2014/main" id="{6B8C95CA-741E-5B8A-22D8-F0A745F280F8}"/>
              </a:ext>
            </a:extLst>
          </p:cNvPr>
          <p:cNvSpPr txBox="1"/>
          <p:nvPr/>
        </p:nvSpPr>
        <p:spPr>
          <a:xfrm>
            <a:off x="4920217" y="2877603"/>
            <a:ext cx="8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186,802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3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small random constraint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23</a:t>
            </a:fld>
            <a:endParaRPr sz="1100">
              <a:solidFill>
                <a:schemeClr val="dk1"/>
              </a:solidFill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5">
            <a:alphaModFix/>
          </a:blip>
          <a:srcRect t="49701"/>
          <a:stretch/>
        </p:blipFill>
        <p:spPr>
          <a:xfrm>
            <a:off x="36843" y="1271114"/>
            <a:ext cx="5686600" cy="1716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9"/>
          <p:cNvSpPr txBox="1"/>
          <p:nvPr/>
        </p:nvSpPr>
        <p:spPr>
          <a:xfrm>
            <a:off x="5625900" y="976400"/>
            <a:ext cx="35793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random constraint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data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“X” - failed to run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Alignment error increased compared to large random constraint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is still the most accurate method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A118F37-763A-6E05-DA6C-2B46836169B2}"/>
              </a:ext>
            </a:extLst>
          </p:cNvPr>
          <p:cNvCxnSpPr>
            <a:cxnSpLocks/>
          </p:cNvCxnSpPr>
          <p:nvPr/>
        </p:nvCxnSpPr>
        <p:spPr>
          <a:xfrm flipH="1">
            <a:off x="653143" y="2988732"/>
            <a:ext cx="26728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878BE9-EF50-2D9C-42CA-F8DD9B277E44}"/>
              </a:ext>
            </a:extLst>
          </p:cNvPr>
          <p:cNvSpPr txBox="1"/>
          <p:nvPr/>
        </p:nvSpPr>
        <p:spPr>
          <a:xfrm>
            <a:off x="1091964" y="3010328"/>
            <a:ext cx="1941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Higher rates of evolution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B255A4-4E23-AC40-50FF-A3CC3963CC40}"/>
              </a:ext>
            </a:extLst>
          </p:cNvPr>
          <p:cNvCxnSpPr>
            <a:cxnSpLocks/>
          </p:cNvCxnSpPr>
          <p:nvPr/>
        </p:nvCxnSpPr>
        <p:spPr>
          <a:xfrm flipH="1">
            <a:off x="3562141" y="2992556"/>
            <a:ext cx="12258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6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large clade-based constraint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24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33" name="Google Shape;333;p40"/>
          <p:cNvSpPr txBox="1"/>
          <p:nvPr/>
        </p:nvSpPr>
        <p:spPr>
          <a:xfrm>
            <a:off x="5624775" y="975750"/>
            <a:ext cx="35196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clade-based constraint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data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“X” - failed to run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MAFFT-linsi --add most accurate when it can run. EMMA has similar accuracy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more accurate than WITCH-ng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0"/>
          <p:cNvPicPr preferRelativeResize="0"/>
          <p:nvPr/>
        </p:nvPicPr>
        <p:blipFill rotWithShape="1">
          <a:blip r:embed="rId5">
            <a:alphaModFix/>
          </a:blip>
          <a:srcRect b="50431"/>
          <a:stretch/>
        </p:blipFill>
        <p:spPr>
          <a:xfrm>
            <a:off x="112206" y="1263508"/>
            <a:ext cx="5633080" cy="167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9;p41">
            <a:extLst>
              <a:ext uri="{FF2B5EF4-FFF2-40B4-BE49-F238E27FC236}">
                <a16:creationId xmlns:a16="http://schemas.microsoft.com/office/drawing/2014/main" id="{30846ECA-4851-367D-5FBD-D6BA62B616D9}"/>
              </a:ext>
            </a:extLst>
          </p:cNvPr>
          <p:cNvSpPr txBox="1"/>
          <p:nvPr/>
        </p:nvSpPr>
        <p:spPr>
          <a:xfrm>
            <a:off x="2681442" y="3136645"/>
            <a:ext cx="947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# sequences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0;p41">
            <a:extLst>
              <a:ext uri="{FF2B5EF4-FFF2-40B4-BE49-F238E27FC236}">
                <a16:creationId xmlns:a16="http://schemas.microsoft.com/office/drawing/2014/main" id="{F11FAA4D-8A27-18CD-C37B-BE318E1A56D8}"/>
              </a:ext>
            </a:extLst>
          </p:cNvPr>
          <p:cNvSpPr txBox="1"/>
          <p:nvPr/>
        </p:nvSpPr>
        <p:spPr>
          <a:xfrm>
            <a:off x="481342" y="2877603"/>
            <a:ext cx="911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320 - 807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1;p41">
            <a:extLst>
              <a:ext uri="{FF2B5EF4-FFF2-40B4-BE49-F238E27FC236}">
                <a16:creationId xmlns:a16="http://schemas.microsoft.com/office/drawing/2014/main" id="{F4964146-1300-F686-21F6-505D04C28BE2}"/>
              </a:ext>
            </a:extLst>
          </p:cNvPr>
          <p:cNvSpPr txBox="1"/>
          <p:nvPr/>
        </p:nvSpPr>
        <p:spPr>
          <a:xfrm>
            <a:off x="1510042" y="2877603"/>
            <a:ext cx="59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6,323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2;p41">
            <a:extLst>
              <a:ext uri="{FF2B5EF4-FFF2-40B4-BE49-F238E27FC236}">
                <a16:creationId xmlns:a16="http://schemas.microsoft.com/office/drawing/2014/main" id="{CF7E6D7F-9FDE-0299-D6FD-60B2EA6F4B81}"/>
              </a:ext>
            </a:extLst>
          </p:cNvPr>
          <p:cNvSpPr txBox="1"/>
          <p:nvPr/>
        </p:nvSpPr>
        <p:spPr>
          <a:xfrm>
            <a:off x="2364292" y="2877603"/>
            <a:ext cx="622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7,350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3;p41">
            <a:extLst>
              <a:ext uri="{FF2B5EF4-FFF2-40B4-BE49-F238E27FC236}">
                <a16:creationId xmlns:a16="http://schemas.microsoft.com/office/drawing/2014/main" id="{CE21611B-CCEE-8710-EF94-82164464D180}"/>
              </a:ext>
            </a:extLst>
          </p:cNvPr>
          <p:cNvSpPr txBox="1"/>
          <p:nvPr/>
        </p:nvSpPr>
        <p:spPr>
          <a:xfrm>
            <a:off x="32134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27,643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4;p41">
            <a:extLst>
              <a:ext uri="{FF2B5EF4-FFF2-40B4-BE49-F238E27FC236}">
                <a16:creationId xmlns:a16="http://schemas.microsoft.com/office/drawing/2014/main" id="{F3CA8466-05DB-9BF5-7FE7-02FDA0185E8C}"/>
              </a:ext>
            </a:extLst>
          </p:cNvPr>
          <p:cNvSpPr txBox="1"/>
          <p:nvPr/>
        </p:nvSpPr>
        <p:spPr>
          <a:xfrm>
            <a:off x="4093292" y="2877603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96,773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5;p41">
            <a:extLst>
              <a:ext uri="{FF2B5EF4-FFF2-40B4-BE49-F238E27FC236}">
                <a16:creationId xmlns:a16="http://schemas.microsoft.com/office/drawing/2014/main" id="{8CE36EA2-D4F8-B82F-24EC-D904836458BF}"/>
              </a:ext>
            </a:extLst>
          </p:cNvPr>
          <p:cNvSpPr txBox="1"/>
          <p:nvPr/>
        </p:nvSpPr>
        <p:spPr>
          <a:xfrm>
            <a:off x="4920217" y="2877603"/>
            <a:ext cx="8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186,802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large clade-based constraint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25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33" name="Google Shape;333;p40"/>
          <p:cNvSpPr txBox="1"/>
          <p:nvPr/>
        </p:nvSpPr>
        <p:spPr>
          <a:xfrm>
            <a:off x="5624775" y="975750"/>
            <a:ext cx="35196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clade-based constraint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data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“X” - failed to run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MAFFT-linsi --add most accurate when it can run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and WITCH-ng have high error compared to random constraint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Impact on accuracy for EMMA less noticeable than WITCH-ng on low rates evolution</a:t>
            </a:r>
          </a:p>
        </p:txBody>
      </p:sp>
      <p:pic>
        <p:nvPicPr>
          <p:cNvPr id="334" name="Google Shape;334;p40"/>
          <p:cNvPicPr preferRelativeResize="0"/>
          <p:nvPr/>
        </p:nvPicPr>
        <p:blipFill rotWithShape="1">
          <a:blip r:embed="rId5">
            <a:alphaModFix/>
          </a:blip>
          <a:srcRect t="49420"/>
          <a:stretch/>
        </p:blipFill>
        <p:spPr>
          <a:xfrm>
            <a:off x="82061" y="1247647"/>
            <a:ext cx="5633080" cy="1709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603952B-CF21-DA7C-36CB-007D2FE87535}"/>
              </a:ext>
            </a:extLst>
          </p:cNvPr>
          <p:cNvCxnSpPr>
            <a:cxnSpLocks/>
          </p:cNvCxnSpPr>
          <p:nvPr/>
        </p:nvCxnSpPr>
        <p:spPr>
          <a:xfrm flipH="1">
            <a:off x="653143" y="2988732"/>
            <a:ext cx="26728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4FBDF2-DCB9-0782-158D-0B7AD89B9D7B}"/>
              </a:ext>
            </a:extLst>
          </p:cNvPr>
          <p:cNvSpPr txBox="1"/>
          <p:nvPr/>
        </p:nvSpPr>
        <p:spPr>
          <a:xfrm>
            <a:off x="1091964" y="3010328"/>
            <a:ext cx="1941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Higher rates of evolution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D9BBBC-00CD-3981-1864-B9D6DF0900D4}"/>
              </a:ext>
            </a:extLst>
          </p:cNvPr>
          <p:cNvCxnSpPr>
            <a:cxnSpLocks/>
          </p:cNvCxnSpPr>
          <p:nvPr/>
        </p:nvCxnSpPr>
        <p:spPr>
          <a:xfrm flipH="1">
            <a:off x="3562141" y="2992556"/>
            <a:ext cx="12258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5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4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experiment results - runtime comparison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1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26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45" name="Google Shape;345;p41"/>
          <p:cNvSpPr txBox="1"/>
          <p:nvPr/>
        </p:nvSpPr>
        <p:spPr>
          <a:xfrm>
            <a:off x="5599700" y="976400"/>
            <a:ext cx="3584400" cy="3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Large random constraint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MAFFT --add the fastest, but failed on Res due to out-of-memory issue (128 GB)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faster than MAFFT-linsi --add and scales to &gt;1000 sequences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EMMA faster than WITCH-ng in some cases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41"/>
          <p:cNvGrpSpPr/>
          <p:nvPr/>
        </p:nvGrpSpPr>
        <p:grpSpPr>
          <a:xfrm>
            <a:off x="-12172" y="1514644"/>
            <a:ext cx="5807683" cy="1774437"/>
            <a:chOff x="110800" y="833300"/>
            <a:chExt cx="5689902" cy="1738451"/>
          </a:xfrm>
        </p:grpSpPr>
        <p:pic>
          <p:nvPicPr>
            <p:cNvPr id="347" name="Google Shape;347;p41"/>
            <p:cNvPicPr preferRelativeResize="0"/>
            <p:nvPr/>
          </p:nvPicPr>
          <p:blipFill rotWithShape="1">
            <a:blip r:embed="rId5">
              <a:alphaModFix/>
            </a:blip>
            <a:srcRect b="49086"/>
            <a:stretch/>
          </p:blipFill>
          <p:spPr>
            <a:xfrm>
              <a:off x="110800" y="833300"/>
              <a:ext cx="5689902" cy="17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41"/>
            <p:cNvPicPr preferRelativeResize="0"/>
            <p:nvPr/>
          </p:nvPicPr>
          <p:blipFill rotWithShape="1">
            <a:blip r:embed="rId5">
              <a:alphaModFix/>
            </a:blip>
            <a:srcRect l="45555" t="52225" r="39180" b="30258"/>
            <a:stretch/>
          </p:blipFill>
          <p:spPr>
            <a:xfrm>
              <a:off x="592450" y="956925"/>
              <a:ext cx="868500" cy="598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p41"/>
          <p:cNvSpPr txBox="1"/>
          <p:nvPr/>
        </p:nvSpPr>
        <p:spPr>
          <a:xfrm>
            <a:off x="2641250" y="3468241"/>
            <a:ext cx="947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# sequences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441150" y="3209199"/>
            <a:ext cx="911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320 - 807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1469850" y="3209199"/>
            <a:ext cx="59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6,323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2324100" y="3209199"/>
            <a:ext cx="622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7,350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3173300" y="3209199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27,643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4053100" y="3209199"/>
            <a:ext cx="74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96,773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4880025" y="3209199"/>
            <a:ext cx="8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186,802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4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2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EMMA vs. MAFFT-linsi --add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27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66" name="Google Shape;366;p42"/>
          <p:cNvSpPr txBox="1">
            <a:spLocks noGrp="1"/>
          </p:cNvSpPr>
          <p:nvPr>
            <p:ph type="body" idx="1"/>
          </p:nvPr>
        </p:nvSpPr>
        <p:spPr>
          <a:xfrm>
            <a:off x="48899" y="846300"/>
            <a:ext cx="8503802" cy="3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Biological data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Relatively low rates of evolution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Both have similar accuracy (10AA) on all three constraint scenarios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Simulated data 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Random constraint: EMMA more accurate than MAFFT-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linsi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--add on high rates of evolution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sz="1400" b="1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linsi</a:t>
            </a:r>
            <a:r>
              <a:rPr lang="en-US" sz="1400" b="1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degrades in accuracy with high rates of evolution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(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SATé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PASTA)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Decomposition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smaller evolutionary diameter for each sub-problem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Query assignment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 ensure each sub-problem has closely related sequences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Clade-based constraint: MAFFT-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linsi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 --add more accurate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Decomposition does not help reduce evolutionary diameter for query assignment</a:t>
            </a:r>
          </a:p>
          <a:p>
            <a:pPr lvl="2"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Wingdings" panose="05000000000000000000" pitchFamily="2" charset="2"/>
              </a:rPr>
              <a:t>More sparse taxon sampling for each sub-problem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4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2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EMMA - observation and discussion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2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270100" cy="275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EMMA successfully scales MAFFT-linsi --add to run on much larger datasets, including those up to ~186,000 sequences (Res)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usually has the best accuracy compared to WITCH-ng and even just MAFFT-linsi --add (when it can run)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Comparing to HMM-based methods, EMMA can </a:t>
            </a:r>
            <a:r>
              <a:rPr lang="en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 homologies between added sequences</a:t>
            </a:r>
            <a:endParaRPr sz="12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Clade-based constraint leads to bad accuracy (for all methods)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lphaL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extreme case study (constraint not representative of added sequences)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AutoNum type="alphaL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May need new techniques to achieve good accuracy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Random constraint is more typical, for which EMMA is the most accurate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AutoNum type="alphaLcPeriod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Denser taxa sampling generally means higher accuracy (for all methods)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32;p25">
            <a:extLst>
              <a:ext uri="{FF2B5EF4-FFF2-40B4-BE49-F238E27FC236}">
                <a16:creationId xmlns:a16="http://schemas.microsoft.com/office/drawing/2014/main" id="{5099A43A-51B7-DE11-D86B-46E87A7E2B44}"/>
              </a:ext>
            </a:extLst>
          </p:cNvPr>
          <p:cNvSpPr txBox="1"/>
          <p:nvPr/>
        </p:nvSpPr>
        <p:spPr>
          <a:xfrm>
            <a:off x="16081" y="4277305"/>
            <a:ext cx="2857084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Support: NSF grant - #2006069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Sandia National Laboratories LDRD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378;p43">
            <a:extLst>
              <a:ext uri="{FF2B5EF4-FFF2-40B4-BE49-F238E27FC236}">
                <a16:creationId xmlns:a16="http://schemas.microsoft.com/office/drawing/2014/main" id="{F6F08712-0368-4550-D021-327FE28C71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836" y="3503413"/>
            <a:ext cx="750450" cy="7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79;p43">
            <a:extLst>
              <a:ext uri="{FF2B5EF4-FFF2-40B4-BE49-F238E27FC236}">
                <a16:creationId xmlns:a16="http://schemas.microsoft.com/office/drawing/2014/main" id="{0CCF3CCC-48A1-D9F6-0E52-DDC52BEB355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0836" y="4324250"/>
            <a:ext cx="779600" cy="31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0;p43">
            <a:extLst>
              <a:ext uri="{FF2B5EF4-FFF2-40B4-BE49-F238E27FC236}">
                <a16:creationId xmlns:a16="http://schemas.microsoft.com/office/drawing/2014/main" id="{026E3D90-4777-2392-83F4-044AE94794C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1529" y="3504363"/>
            <a:ext cx="669362" cy="78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1;p43">
            <a:extLst>
              <a:ext uri="{FF2B5EF4-FFF2-40B4-BE49-F238E27FC236}">
                <a16:creationId xmlns:a16="http://schemas.microsoft.com/office/drawing/2014/main" id="{EA4EA8C7-ED1F-D112-DC8E-C534A98F4C4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8451" y="4334282"/>
            <a:ext cx="392709" cy="39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5;p43">
            <a:extLst>
              <a:ext uri="{FF2B5EF4-FFF2-40B4-BE49-F238E27FC236}">
                <a16:creationId xmlns:a16="http://schemas.microsoft.com/office/drawing/2014/main" id="{D81DA3AD-E26B-24D2-98D8-DA417A94A6A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3394" y="3505875"/>
            <a:ext cx="789634" cy="78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1;p43">
            <a:extLst>
              <a:ext uri="{FF2B5EF4-FFF2-40B4-BE49-F238E27FC236}">
                <a16:creationId xmlns:a16="http://schemas.microsoft.com/office/drawing/2014/main" id="{D616769E-759F-4B67-D538-D009F8F5A25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11857" y="4330483"/>
            <a:ext cx="392709" cy="39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61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74950" y="4647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b="1" dirty="0"/>
              <a:t>Intro to SCAMPP and BSCAMPP  </a:t>
            </a:r>
            <a:endParaRPr sz="3200" b="1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Phylogenetic placement problem: </a:t>
            </a:r>
            <a:r>
              <a:rPr lang="en" i="1"/>
              <a:t>Given a query sequence and multiple sequence alignment, determine the placement into an existing ‘backbone’ tree.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00" y="2571750"/>
            <a:ext cx="8427001" cy="206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Our methods for computing very large alignments or trees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3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27136" y="846300"/>
            <a:ext cx="8889728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Methods for computing </a:t>
            </a:r>
            <a:r>
              <a:rPr lang="en-US" sz="1800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very large alignments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SATé, PASTA, and </a:t>
            </a: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MAGUS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best when there is limited sequence length heterogeneity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WITCH, WITCH-ng, and HMMerge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best when there is sequence length heterogeneity (especially lots of very short sequences)</a:t>
            </a: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Methods for computing very large </a:t>
            </a:r>
            <a:r>
              <a:rPr lang="en-US" sz="1800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maximum likelihood trees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GTM pipelines 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(Park et al.) – improves RAxML, IQ-TREE2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884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Placement into a taxonomy of full-length sequences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00" y="1152424"/>
            <a:ext cx="7866525" cy="38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701300" y="2068625"/>
            <a:ext cx="204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Metagenomics: lots of reads inserted independently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t="10370"/>
          <a:stretch/>
        </p:blipFill>
        <p:spPr>
          <a:xfrm>
            <a:off x="7176125" y="2493500"/>
            <a:ext cx="1808601" cy="1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Leading Methods for Phylogenetic Placement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Maximum likelihood methods (expensive to run):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pplacer</a:t>
            </a:r>
            <a:r>
              <a:rPr lang="en" dirty="0"/>
              <a:t> (Matsen et al., 2010)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EPA-ng </a:t>
            </a:r>
            <a:r>
              <a:rPr lang="en" dirty="0"/>
              <a:t>(Barbera et al., 2019)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Distance-based methods: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APPLES-2 </a:t>
            </a:r>
            <a:r>
              <a:rPr lang="en" dirty="0"/>
              <a:t>(Balaban et al., 2021).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Parsimony-based methods: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UShER</a:t>
            </a:r>
            <a:r>
              <a:rPr lang="en" dirty="0"/>
              <a:t> (</a:t>
            </a:r>
            <a:r>
              <a:rPr lang="en" dirty="0" err="1"/>
              <a:t>Turakhia</a:t>
            </a:r>
            <a:r>
              <a:rPr lang="en" dirty="0"/>
              <a:t> et al., 2021) 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Alignment-free methods: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App-</a:t>
            </a:r>
            <a:r>
              <a:rPr lang="en" b="1" dirty="0" err="1"/>
              <a:t>SpaM</a:t>
            </a:r>
            <a:r>
              <a:rPr lang="en" dirty="0"/>
              <a:t> (</a:t>
            </a:r>
            <a:r>
              <a:rPr lang="en" dirty="0" err="1"/>
              <a:t>Blanke</a:t>
            </a:r>
            <a:r>
              <a:rPr lang="en" dirty="0"/>
              <a:t> et al., 2021)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RAPPAS</a:t>
            </a:r>
            <a:r>
              <a:rPr lang="en" dirty="0"/>
              <a:t> (</a:t>
            </a:r>
            <a:r>
              <a:rPr lang="en" dirty="0" err="1"/>
              <a:t>Linard</a:t>
            </a:r>
            <a:r>
              <a:rPr lang="en" dirty="0"/>
              <a:t> et al., 2019) </a:t>
            </a:r>
            <a:endParaRPr dirty="0"/>
          </a:p>
        </p:txBody>
      </p:sp>
      <p:sp>
        <p:nvSpPr>
          <p:cNvPr id="112" name="Google Shape;112;p20"/>
          <p:cNvSpPr txBox="1"/>
          <p:nvPr/>
        </p:nvSpPr>
        <p:spPr>
          <a:xfrm>
            <a:off x="4805678" y="1427797"/>
            <a:ext cx="40878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pplacer and EPA-ng limited to small backbone trees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EPA-ng scales </a:t>
            </a:r>
            <a:r>
              <a:rPr lang="en" sz="1700" dirty="0" err="1"/>
              <a:t>sublinearly</a:t>
            </a:r>
            <a:r>
              <a:rPr lang="en" sz="1700" dirty="0"/>
              <a:t> with number of queries 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000FF"/>
                </a:solidFill>
              </a:rPr>
              <a:t>Our goal: Scaling ML phylogenetic placement methods to large trees and many queries</a:t>
            </a:r>
            <a:endParaRPr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SCAMPP Framework (Wedell et al., TCBB 2022)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57150" y="1360525"/>
            <a:ext cx="8664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Designed to allow existing phylogenetic placement methods use larger backbone trees.</a:t>
            </a:r>
            <a:endParaRPr sz="16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Used with specified phylogenetic placement method (e.g., pplacer)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Input: Backbone tree with branch lengths, alignment and </a:t>
            </a:r>
            <a:r>
              <a:rPr lang="en" sz="1600" b="1"/>
              <a:t>set of aligned query sequences</a:t>
            </a:r>
            <a:r>
              <a:rPr lang="en" sz="1600"/>
              <a:t>, and a subtree size.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For each query sequence: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38761D"/>
                </a:solidFill>
              </a:rPr>
              <a:t>Stage 1</a:t>
            </a:r>
            <a:r>
              <a:rPr lang="en" sz="1600"/>
              <a:t>- Extract placement subtree from backbone tree 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38761D"/>
                </a:solidFill>
              </a:rPr>
              <a:t>Stage 2 </a:t>
            </a:r>
            <a:r>
              <a:rPr lang="en" sz="1600"/>
              <a:t>- Use pplacer to find edge in placement subtree and location and distal length along placement edge. 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i="1">
                <a:solidFill>
                  <a:srgbClr val="38761D"/>
                </a:solidFill>
              </a:rPr>
              <a:t>Stage 3 </a:t>
            </a:r>
            <a:r>
              <a:rPr lang="en" sz="1600"/>
              <a:t>- Find edge in backbone tree using branch lengths.</a:t>
            </a:r>
            <a:endParaRPr sz="16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32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SCAMPP Results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966100"/>
            <a:ext cx="8520600" cy="3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SCAMPP implemented with EPA-ng and pplacer show better accuracy and competitive runtime than APPLES-2 for </a:t>
            </a:r>
            <a:r>
              <a:rPr lang="en" sz="1600" b="1">
                <a:solidFill>
                  <a:schemeClr val="accent1"/>
                </a:solidFill>
              </a:rPr>
              <a:t>SINGLE QUERY SEQUENCE PLACEMENT.</a:t>
            </a:r>
            <a:endParaRPr sz="16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r="33164"/>
          <a:stretch/>
        </p:blipFill>
        <p:spPr>
          <a:xfrm>
            <a:off x="437000" y="1878900"/>
            <a:ext cx="6292125" cy="27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6783325" y="2216150"/>
            <a:ext cx="2049000" cy="1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Detla Error: </a:t>
            </a:r>
            <a:r>
              <a:rPr lang="en"/>
              <a:t>increase in topological error produced by adding query.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/>
              <a:t>EPA-ng’s runtime scales </a:t>
            </a:r>
            <a:r>
              <a:rPr lang="en" sz="1700" b="1" i="1">
                <a:solidFill>
                  <a:schemeClr val="accent1"/>
                </a:solidFill>
              </a:rPr>
              <a:t>sublinearly</a:t>
            </a:r>
            <a:r>
              <a:rPr lang="en" sz="1700" i="1"/>
              <a:t> with respect to the number of queries.</a:t>
            </a:r>
            <a:endParaRPr sz="1700"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3784275" y="153457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25" y="1758400"/>
            <a:ext cx="2939650" cy="22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925" y="1758400"/>
            <a:ext cx="2939650" cy="220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93975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EPA-ng Scales the Number of Queries</a:t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2741250" y="4175525"/>
            <a:ext cx="3661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C0000"/>
                </a:solidFill>
              </a:rPr>
              <a:t>This motivates BSCAMPP</a:t>
            </a:r>
            <a:endParaRPr sz="1800" b="1">
              <a:solidFill>
                <a:srgbClr val="CC0000"/>
              </a:solidFill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7700" y="1758400"/>
            <a:ext cx="2939650" cy="220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Batch-SCAMPP initial results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26062"/>
          <a:stretch/>
        </p:blipFill>
        <p:spPr>
          <a:xfrm>
            <a:off x="238025" y="968603"/>
            <a:ext cx="8520598" cy="19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t="13636" b="51884"/>
          <a:stretch/>
        </p:blipFill>
        <p:spPr>
          <a:xfrm>
            <a:off x="189850" y="3964100"/>
            <a:ext cx="9144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t="91986" b="892"/>
          <a:stretch/>
        </p:blipFill>
        <p:spPr>
          <a:xfrm>
            <a:off x="238025" y="2967812"/>
            <a:ext cx="8520598" cy="19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BSCAMPP(e) vs. Alignment Free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show App-SpaM. RAPPAS failed due to memory.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BSCAMPP uses estimated alignments using UPP. 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BSCAMPP runtime is largely estimating alignment.</a:t>
            </a:r>
            <a:endParaRPr sz="1700"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808600" y="1086350"/>
            <a:ext cx="2916300" cy="125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5794200" y="1139675"/>
            <a:ext cx="2916300" cy="12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RNASim 50K (training clade)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Fragmentary queries (~150nt)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50,000 leaf backbone tree 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10,000 query sequences</a:t>
            </a:r>
            <a:r>
              <a:rPr lang="en"/>
              <a:t> </a:t>
            </a: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75" y="2571750"/>
            <a:ext cx="2920077" cy="21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275" y="2560100"/>
            <a:ext cx="2920077" cy="21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375" y="2571775"/>
            <a:ext cx="2920075" cy="21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BSCAMPP(e) vs. APPLES-2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APPLES-2 is very fast and has low memory requirement, but has much higher placement error than Batch-SCAMPP(EPA-ng)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BSCAMPP(EPA-ng) runtime is sublinear with number of query sequences</a:t>
            </a:r>
            <a:endParaRPr sz="1400"/>
          </a:p>
        </p:txBody>
      </p:sp>
      <p:sp>
        <p:nvSpPr>
          <p:cNvPr id="199" name="Google Shape;199;p30"/>
          <p:cNvSpPr/>
          <p:nvPr/>
        </p:nvSpPr>
        <p:spPr>
          <a:xfrm>
            <a:off x="5808600" y="1086350"/>
            <a:ext cx="2916300" cy="125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5794200" y="1139675"/>
            <a:ext cx="2916300" cy="12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RNASim 180K (testing clade)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Fragmentary queries (~150nt)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180,000 leaf backbone tree 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Up to 20,000 query sequences</a:t>
            </a:r>
            <a:r>
              <a:rPr lang="en"/>
              <a:t> </a:t>
            </a:r>
            <a:endParaRPr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2924700" cy="21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100" y="2571750"/>
            <a:ext cx="2924700" cy="21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200" y="2571750"/>
            <a:ext cx="2924700" cy="21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BSCAMPP(e) vs. UShER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311700" y="1182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true alignments.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Memory usage less than 4GB for both methods.</a:t>
            </a: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5808600" y="1086350"/>
            <a:ext cx="2916300" cy="125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5794200" y="1139675"/>
            <a:ext cx="2916300" cy="12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RNASim 50K (training clade)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Fragmentary queries (~150nt)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50,000 leaf backbone tree 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10,000 query sequences</a:t>
            </a:r>
            <a:r>
              <a:rPr lang="en"/>
              <a:t> </a:t>
            </a: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00" y="2516238"/>
            <a:ext cx="3211150" cy="240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749" y="2516237"/>
            <a:ext cx="3211150" cy="24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433725" y="27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More UShER vs. BSCAMPP(e) Changing rate of evolution</a:t>
            </a:r>
            <a:endParaRPr sz="2420"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242725" y="1078625"/>
            <a:ext cx="5973300" cy="16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UShER still worse than BSCAMPP with lower rates of evolution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Placing 10,000 fragments onto 4,000 leaf backbone trees</a:t>
            </a:r>
            <a:endParaRPr sz="1600"/>
          </a:p>
        </p:txBody>
      </p:sp>
      <p:sp>
        <p:nvSpPr>
          <p:cNvPr id="233" name="Google Shape;23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234" name="Google Shape;234;p33"/>
          <p:cNvSpPr/>
          <p:nvPr/>
        </p:nvSpPr>
        <p:spPr>
          <a:xfrm>
            <a:off x="6436125" y="1124750"/>
            <a:ext cx="1935000" cy="106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6436125" y="1124750"/>
            <a:ext cx="1935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5000M2: high rate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5000M3: medium rate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5000M4: low rate</a:t>
            </a:r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0" y="2462100"/>
            <a:ext cx="2943700" cy="22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450" y="2462100"/>
            <a:ext cx="2943700" cy="22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5775" y="2462100"/>
            <a:ext cx="2943700" cy="220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6D351D2-45C6-1E48-948A-C6336EEF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6" y="866776"/>
            <a:ext cx="6303309" cy="33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1197046E-F7B5-7C40-9501-EB504806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805" y="4549589"/>
            <a:ext cx="6076390" cy="4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794"/>
              <a:t>Smirnov V (2021) Recursive MAGUS: Scalable and accurate multiple sequence alignment. PLOS Computational Biology 17(10): e1008950. https://doi.org/10.1371/journal.pcbi.1008950</a:t>
            </a:r>
          </a:p>
          <a:p>
            <a:pPr eaLnBrk="1" hangingPunct="1"/>
            <a:r>
              <a:rPr lang="en-US" altLang="en-US" sz="794">
                <a:hlinkClick r:id="rId3"/>
              </a:rPr>
              <a:t>https://journals.plos.org/ploscompbiol/article?id=10.1371/journal.pcbi.1008950</a:t>
            </a:r>
            <a:endParaRPr lang="en-US" altLang="en-US" sz="794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3B4F2-B789-2747-BE2F-531F13D97C09}"/>
              </a:ext>
            </a:extLst>
          </p:cNvPr>
          <p:cNvSpPr txBox="1"/>
          <p:nvPr/>
        </p:nvSpPr>
        <p:spPr>
          <a:xfrm>
            <a:off x="412984" y="172696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MAGUS – Highly Accurate Multiple Sequence Alignment for large 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40A66-0B57-0140-8221-E7CD92776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731" y="542028"/>
            <a:ext cx="1139269" cy="12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87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4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4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Summary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4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40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7869300" cy="3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2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approaches to constructing and updating large-scale alignment and tree estimation, with outstanding accuracy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2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software available in open-source form on github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2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are looking for collaborations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2564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BSCAMPP(e) most accurate of all tested methods.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APPLES-2 and App-SpaM can be faster.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BSCAMPP matches accuracy of SCAMPP, but is much faster for placing many queries.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Available on GitHub: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Full paper on BioRxiv: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Acknowledgements: (List funding)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41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4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5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Backup slides - results with MAFFT --add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5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42</a:t>
            </a:fld>
            <a:endParaRPr sz="1100">
              <a:solidFill>
                <a:schemeClr val="dk1"/>
              </a:solidFill>
            </a:endParaRPr>
          </a:p>
        </p:txBody>
      </p:sp>
      <p:pic>
        <p:nvPicPr>
          <p:cNvPr id="408" name="Google Shape;40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41473"/>
            <a:ext cx="6287959" cy="377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5"/>
          <p:cNvSpPr txBox="1"/>
          <p:nvPr/>
        </p:nvSpPr>
        <p:spPr>
          <a:xfrm>
            <a:off x="6565625" y="918675"/>
            <a:ext cx="23085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Large random constraint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BF5899-6490-6C4A-8B10-B4919BF9E7E9}"/>
              </a:ext>
            </a:extLst>
          </p:cNvPr>
          <p:cNvSpPr txBox="1"/>
          <p:nvPr/>
        </p:nvSpPr>
        <p:spPr>
          <a:xfrm>
            <a:off x="5334000" y="3526533"/>
            <a:ext cx="3657600" cy="1061829"/>
          </a:xfrm>
          <a:prstGeom prst="rect">
            <a:avLst/>
          </a:prstGeom>
          <a:solidFill>
            <a:schemeClr val="accent1">
              <a:alpha val="23780"/>
            </a:schemeClr>
          </a:solidFill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Trends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On RNASim10k: GTM most accurate topology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On RNASim50K: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IQTree failed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RAxML had nearly 100% error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GTM most accurate</a:t>
            </a:r>
          </a:p>
        </p:txBody>
      </p:sp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C6F9F8F-09A8-6349-B183-F153B19C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239" y="979507"/>
            <a:ext cx="931762" cy="1253175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6FE238E-3CC1-C549-8860-FEB6C41E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94" y="1001500"/>
            <a:ext cx="1253175" cy="125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E500C-F8E4-1C4B-89E6-B533F26DF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695325"/>
            <a:ext cx="7075106" cy="2898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032E1-A1F9-DBDE-AA16-047A16211B9B}"/>
              </a:ext>
            </a:extLst>
          </p:cNvPr>
          <p:cNvSpPr txBox="1"/>
          <p:nvPr/>
        </p:nvSpPr>
        <p:spPr>
          <a:xfrm>
            <a:off x="648393" y="3882044"/>
            <a:ext cx="4342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2 from  “Disjoint Tree Mergers for </a:t>
            </a:r>
          </a:p>
          <a:p>
            <a:r>
              <a:rPr lang="en-US" sz="1400" dirty="0"/>
              <a:t>Large-Scale Maximum Likelihood Tree Estimation”,  </a:t>
            </a:r>
          </a:p>
          <a:p>
            <a:r>
              <a:rPr lang="en-US" sz="1400" dirty="0"/>
              <a:t>Park, Zaharias, and Warnow, </a:t>
            </a:r>
            <a:r>
              <a:rPr lang="en-US" sz="1400" i="1" dirty="0"/>
              <a:t>Algorithms 2021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3F15A-606C-AFC6-3DCA-2E0F28D70BA8}"/>
              </a:ext>
            </a:extLst>
          </p:cNvPr>
          <p:cNvSpPr txBox="1"/>
          <p:nvPr/>
        </p:nvSpPr>
        <p:spPr>
          <a:xfrm>
            <a:off x="299259" y="47745"/>
            <a:ext cx="896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GTM pipelines: Improving Large-scale Maximum Likelihood Tree Search</a:t>
            </a:r>
          </a:p>
        </p:txBody>
      </p:sp>
    </p:spTree>
    <p:extLst>
      <p:ext uri="{BB962C8B-B14F-4D97-AF65-F5344CB8AC3E}">
        <p14:creationId xmlns:p14="http://schemas.microsoft.com/office/powerpoint/2010/main" val="279478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Methods for updating very large alignments or trees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27136" y="846300"/>
            <a:ext cx="8889728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Methods for adding sequences to alignments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MAFFT-add and MAFFT-linsi-add (no HMM)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UPP-add, WITCH-ng-add (HMM-based)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EMMA (Chengze Shen et al.)</a:t>
            </a:r>
          </a:p>
          <a:p>
            <a:pPr marL="584200" lvl="1" indent="0">
              <a:lnSpc>
                <a:spcPct val="150000"/>
              </a:lnSpc>
              <a:spcBef>
                <a:spcPts val="0"/>
              </a:spcBef>
              <a:buSzPts val="1600"/>
              <a:buNone/>
            </a:pPr>
            <a:endParaRPr lang="en-US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Methods for adding sequences to very large trees (phylogenetic placement)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pplacer (Matsen et al., 2010) and EPA-ng (Barbera et al, 2019)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SCAMPP: scaling pplacer to large trees (Wedell et al., 2022)</a:t>
            </a:r>
          </a:p>
          <a:p>
            <a:pPr lvl="1"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dirty="0">
                <a:solidFill>
                  <a:srgbClr val="0432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BSCAMPP: scaling EPA-ng to large trees (Wedell et al., 2023)</a:t>
            </a:r>
            <a:endParaRPr dirty="0">
              <a:solidFill>
                <a:srgbClr val="0432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B3949-D202-925A-600B-58E5A3B71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143" y="3388251"/>
            <a:ext cx="1290721" cy="1379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FF641B-3ACF-4F1E-A7E0-5C100DFB4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547" y="1299880"/>
            <a:ext cx="1294877" cy="12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Multiple Sequence Alignment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7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526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input to Multiple Sequence Alignment (MSA) is a set of unaligned sequences (e.g., strings that consist of letters of nucleotides or amino acids).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output is an alignment of the sequences, adding gaps if necessary.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5">
            <a:alphaModFix/>
          </a:blip>
          <a:srcRect b="21098"/>
          <a:stretch/>
        </p:blipFill>
        <p:spPr>
          <a:xfrm>
            <a:off x="2742200" y="1983374"/>
            <a:ext cx="3350899" cy="114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204975" y="3479850"/>
            <a:ext cx="8526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4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True homologies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 are pairs of aligned letters that come from the same ancestor.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Multiple Sequence Alignment Accuracy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</a:rPr>
              <a:t>8</a:t>
            </a:fld>
            <a:endParaRPr sz="1100">
              <a:solidFill>
                <a:schemeClr val="dk1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204975" y="846300"/>
            <a:ext cx="8526900" cy="1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measure the accuracy of an MSA (compared to reference)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Sum-of-pairs false negatives (SPFN) → fraction of missed true homologies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i.e., 1 - recall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Sum-of-pairs false positives (SPFP) → fraction of falsely recovered homologies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i.e., 1 - precision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6500" y="2713516"/>
            <a:ext cx="3903850" cy="169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 rot="10800000" flipH="1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282600" y="200377"/>
            <a:ext cx="8270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 dirty="0">
                <a:solidFill>
                  <a:schemeClr val="lt1"/>
                </a:solidFill>
              </a:rPr>
              <a:t>Intro to EMMA: Adding sequences into a constraint alignment</a:t>
            </a:r>
            <a:endParaRPr sz="2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/>
          <p:nvPr/>
        </p:nvSpPr>
        <p:spPr>
          <a:xfrm rot="10800000" flipH="1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204975" y="763838"/>
            <a:ext cx="8526900" cy="110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Adding sequences to a </a:t>
            </a:r>
            <a:r>
              <a:rPr lang="en" sz="16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constraint alignment </a:t>
            </a:r>
            <a:r>
              <a:rPr lang="en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useful for:</a:t>
            </a:r>
            <a:endParaRPr sz="1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novo alignment</a:t>
            </a:r>
          </a:p>
          <a:p>
            <a:pPr marL="9144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Updating an existing alignment</a:t>
            </a: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5"/>
          <a:srcRect/>
          <a:stretch/>
        </p:blipFill>
        <p:spPr>
          <a:xfrm>
            <a:off x="1932428" y="2113221"/>
            <a:ext cx="4410463" cy="170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6545100" y="2715261"/>
            <a:ext cx="2007600" cy="56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 constraint alignment is preserved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2731</Words>
  <Application>Microsoft Macintosh PowerPoint</Application>
  <PresentationFormat>On-screen Show (16:9)</PresentationFormat>
  <Paragraphs>372</Paragraphs>
  <Slides>42</Slides>
  <Notes>40</Notes>
  <HiddenSlides>19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Open Sans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to SCAMPP and BSCAMPP  </vt:lpstr>
      <vt:lpstr>Placement into a taxonomy of full-length sequences</vt:lpstr>
      <vt:lpstr>Leading Methods for Phylogenetic Placement</vt:lpstr>
      <vt:lpstr>SCAMPP Framework (Wedell et al., TCBB 2022)</vt:lpstr>
      <vt:lpstr>SCAMPP Results</vt:lpstr>
      <vt:lpstr>EPA-ng Scales the Number of Queries</vt:lpstr>
      <vt:lpstr>Batch-SCAMPP initial results</vt:lpstr>
      <vt:lpstr>BSCAMPP(e) vs. Alignment Free</vt:lpstr>
      <vt:lpstr>BSCAMPP(e) vs. APPLES-2</vt:lpstr>
      <vt:lpstr>BSCAMPP(e) vs. UShER</vt:lpstr>
      <vt:lpstr>More UShER vs. BSCAMPP(e) Changing rate of evolution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Warnow, Tandy</cp:lastModifiedBy>
  <cp:revision>20</cp:revision>
  <dcterms:modified xsi:type="dcterms:W3CDTF">2023-08-30T00:09:15Z</dcterms:modified>
</cp:coreProperties>
</file>