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85" r:id="rId2"/>
    <p:sldId id="488" r:id="rId3"/>
    <p:sldId id="900" r:id="rId4"/>
    <p:sldId id="380" r:id="rId5"/>
    <p:sldId id="817" r:id="rId6"/>
    <p:sldId id="901" r:id="rId7"/>
    <p:sldId id="862" r:id="rId8"/>
    <p:sldId id="902" r:id="rId9"/>
    <p:sldId id="894" r:id="rId10"/>
    <p:sldId id="936" r:id="rId11"/>
    <p:sldId id="938" r:id="rId12"/>
    <p:sldId id="937" r:id="rId13"/>
    <p:sldId id="575" r:id="rId14"/>
    <p:sldId id="523" r:id="rId15"/>
    <p:sldId id="443" r:id="rId16"/>
    <p:sldId id="495" r:id="rId17"/>
    <p:sldId id="917" r:id="rId18"/>
    <p:sldId id="297" r:id="rId19"/>
    <p:sldId id="521" r:id="rId20"/>
    <p:sldId id="851" r:id="rId21"/>
    <p:sldId id="818" r:id="rId22"/>
    <p:sldId id="895" r:id="rId23"/>
    <p:sldId id="850" r:id="rId24"/>
    <p:sldId id="918" r:id="rId25"/>
    <p:sldId id="550" r:id="rId26"/>
    <p:sldId id="858" r:id="rId27"/>
    <p:sldId id="811" r:id="rId28"/>
    <p:sldId id="911" r:id="rId29"/>
    <p:sldId id="484" r:id="rId30"/>
    <p:sldId id="299" r:id="rId31"/>
    <p:sldId id="517" r:id="rId32"/>
    <p:sldId id="261" r:id="rId33"/>
    <p:sldId id="919" r:id="rId34"/>
    <p:sldId id="920" r:id="rId35"/>
    <p:sldId id="934" r:id="rId36"/>
    <p:sldId id="786" r:id="rId37"/>
    <p:sldId id="845" r:id="rId38"/>
    <p:sldId id="933" r:id="rId39"/>
    <p:sldId id="939" r:id="rId40"/>
    <p:sldId id="892" r:id="rId41"/>
    <p:sldId id="789" r:id="rId42"/>
    <p:sldId id="788" r:id="rId43"/>
    <p:sldId id="796" r:id="rId44"/>
    <p:sldId id="849" r:id="rId45"/>
    <p:sldId id="889" r:id="rId46"/>
    <p:sldId id="890" r:id="rId47"/>
    <p:sldId id="567" r:id="rId48"/>
    <p:sldId id="925" r:id="rId49"/>
    <p:sldId id="921" r:id="rId50"/>
    <p:sldId id="922" r:id="rId51"/>
    <p:sldId id="924" r:id="rId52"/>
    <p:sldId id="923" r:id="rId53"/>
    <p:sldId id="929" r:id="rId54"/>
    <p:sldId id="913" r:id="rId55"/>
    <p:sldId id="914" r:id="rId56"/>
    <p:sldId id="867" r:id="rId57"/>
    <p:sldId id="857" r:id="rId58"/>
    <p:sldId id="871" r:id="rId59"/>
    <p:sldId id="927" r:id="rId60"/>
    <p:sldId id="904" r:id="rId61"/>
    <p:sldId id="489" r:id="rId62"/>
    <p:sldId id="843" r:id="rId63"/>
    <p:sldId id="935" r:id="rId64"/>
    <p:sldId id="844" r:id="rId65"/>
    <p:sldId id="829" r:id="rId66"/>
    <p:sldId id="837" r:id="rId67"/>
    <p:sldId id="838" r:id="rId68"/>
    <p:sldId id="855" r:id="rId69"/>
    <p:sldId id="856" r:id="rId70"/>
    <p:sldId id="906" r:id="rId71"/>
    <p:sldId id="930" r:id="rId72"/>
    <p:sldId id="931" r:id="rId73"/>
    <p:sldId id="932" r:id="rId74"/>
    <p:sldId id="852" r:id="rId75"/>
    <p:sldId id="915" r:id="rId76"/>
    <p:sldId id="846" r:id="rId77"/>
    <p:sldId id="928" r:id="rId78"/>
    <p:sldId id="92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32"/>
    <p:restoredTop sz="94663"/>
  </p:normalViewPr>
  <p:slideViewPr>
    <p:cSldViewPr snapToGrid="0" snapToObjects="1">
      <p:cViewPr varScale="1">
        <p:scale>
          <a:sx n="125" d="100"/>
          <a:sy n="125" d="100"/>
        </p:scale>
        <p:origin x="168" y="240"/>
      </p:cViewPr>
      <p:guideLst/>
    </p:cSldViewPr>
  </p:slideViewPr>
  <p:notesTextViewPr>
    <p:cViewPr>
      <p:scale>
        <a:sx n="1" d="1"/>
        <a:sy n="1" d="1"/>
      </p:scale>
      <p:origin x="0" y="0"/>
    </p:cViewPr>
  </p:notesTextViewPr>
  <p:sorterViewPr>
    <p:cViewPr varScale="1">
      <p:scale>
        <a:sx n="177" d="100"/>
        <a:sy n="17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11/16/22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37</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159924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Species tree error on S100 data set. We compare the species tree error of the four methods, showing mean and standard error over ten replicates for each model condition, with varying numbers of genes (k) and sequence lengths (with Inf signifying true gene trees). Model conditions are labeled as a/b where a is the level of ILS (1 or 5) and b is the duplication/loss rate (1, 2, or 5).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on behalf of the Society for Molecular Biology and Evolution.This is an Open Access article distributed under the terms of the Creative Commons Attribution License (http://creativecommons.org/licenses/by/4.0/), which permits unrestricted reuse, distribution, and reproduction in any medium, provided the original work is properly cited.© The Author(s) 2020. Published by Oxford University Press on behalf of the Society for Molecular Biology and Evolution.</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3A5334B-212D-4AB8-9869-416E37237CEC}" type="slidenum">
              <a:rPr lang="en-US" altLang="en-US" sz="1200"/>
              <a:t>48</a:t>
            </a:fld>
            <a:endParaRPr lang="en-US" altLang="en-US" sz="1200"/>
          </a:p>
        </p:txBody>
      </p:sp>
    </p:spTree>
    <p:extLst>
      <p:ext uri="{BB962C8B-B14F-4D97-AF65-F5344CB8AC3E}">
        <p14:creationId xmlns:p14="http://schemas.microsoft.com/office/powerpoint/2010/main" val="3413308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CC1128B-145E-8547-BD12-1FCEABD39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9F4EA-72F8-2A4C-80B7-C771D21E66D6}" type="slidenum">
              <a:rPr lang="en-US" altLang="en-US">
                <a:latin typeface="Arial" panose="020B0604020202020204" pitchFamily="34" charset="0"/>
              </a:rPr>
              <a:pPr>
                <a:spcBef>
                  <a:spcPct val="0"/>
                </a:spcBef>
              </a:pPr>
              <a:t>61</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296586-9025-3E43-9497-25658DE585E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0E24D07C-F645-854A-B5BF-4D4B6EDBC7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294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62</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3514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63</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2756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66</a:t>
            </a:fld>
            <a:endParaRPr lang="en-US" altLang="en-US"/>
          </a:p>
        </p:txBody>
      </p:sp>
    </p:spTree>
    <p:extLst>
      <p:ext uri="{BB962C8B-B14F-4D97-AF65-F5344CB8AC3E}">
        <p14:creationId xmlns:p14="http://schemas.microsoft.com/office/powerpoint/2010/main" val="2203130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67</a:t>
            </a:fld>
            <a:endParaRPr lang="en-US" altLang="en-US"/>
          </a:p>
        </p:txBody>
      </p:sp>
    </p:spTree>
    <p:extLst>
      <p:ext uri="{BB962C8B-B14F-4D97-AF65-F5344CB8AC3E}">
        <p14:creationId xmlns:p14="http://schemas.microsoft.com/office/powerpoint/2010/main" val="1148405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74</a:t>
            </a:fld>
            <a:endParaRPr lang="en-US" altLang="en-US"/>
          </a:p>
        </p:txBody>
      </p:sp>
    </p:spTree>
    <p:extLst>
      <p:ext uri="{BB962C8B-B14F-4D97-AF65-F5344CB8AC3E}">
        <p14:creationId xmlns:p14="http://schemas.microsoft.com/office/powerpoint/2010/main" val="3700196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75</a:t>
            </a:fld>
            <a:endParaRPr lang="en-US" altLang="en-US"/>
          </a:p>
        </p:txBody>
      </p:sp>
    </p:spTree>
    <p:extLst>
      <p:ext uri="{BB962C8B-B14F-4D97-AF65-F5344CB8AC3E}">
        <p14:creationId xmlns:p14="http://schemas.microsoft.com/office/powerpoint/2010/main" val="349635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78</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0024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12</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72284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13</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990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14</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31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0007AC0-EA8C-014F-AE2A-4B3BFAF02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C64647-38A9-6846-92F1-95FB8202F59D}" type="slidenum">
              <a:rPr lang="en-US" altLang="en-US"/>
              <a:pPr>
                <a:spcBef>
                  <a:spcPct val="0"/>
                </a:spcBef>
              </a:pPr>
              <a:t>18</a:t>
            </a:fld>
            <a:endParaRPr lang="en-US" altLang="en-US"/>
          </a:p>
        </p:txBody>
      </p:sp>
      <p:sp>
        <p:nvSpPr>
          <p:cNvPr id="34818" name="Rectangle 1026">
            <a:extLst>
              <a:ext uri="{FF2B5EF4-FFF2-40B4-BE49-F238E27FC236}">
                <a16:creationId xmlns:a16="http://schemas.microsoft.com/office/drawing/2014/main" id="{17D93A96-7F6D-0046-A9DD-7757604DA3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1027">
            <a:extLst>
              <a:ext uri="{FF2B5EF4-FFF2-40B4-BE49-F238E27FC236}">
                <a16:creationId xmlns:a16="http://schemas.microsoft.com/office/drawing/2014/main" id="{7FEF58DC-B9C6-9C49-BE98-E877EDA4FC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53ACC70-E9EE-8240-AE24-D175C6B35C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BD2926-AE94-0643-9D5E-469E11DA1684}" type="slidenum">
              <a:rPr lang="en-US" altLang="en-US"/>
              <a:pPr>
                <a:spcBef>
                  <a:spcPct val="0"/>
                </a:spcBef>
              </a:pPr>
              <a:t>19</a:t>
            </a:fld>
            <a:endParaRPr lang="en-US" altLang="en-US"/>
          </a:p>
        </p:txBody>
      </p:sp>
      <p:sp>
        <p:nvSpPr>
          <p:cNvPr id="36866" name="Rectangle 1026">
            <a:extLst>
              <a:ext uri="{FF2B5EF4-FFF2-40B4-BE49-F238E27FC236}">
                <a16:creationId xmlns:a16="http://schemas.microsoft.com/office/drawing/2014/main" id="{840ECAA0-5D07-3E4B-8C97-B72739F9F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1027">
            <a:extLst>
              <a:ext uri="{FF2B5EF4-FFF2-40B4-BE49-F238E27FC236}">
                <a16:creationId xmlns:a16="http://schemas.microsoft.com/office/drawing/2014/main" id="{893D7324-1E75-3F47-8BBE-54E566B7D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30</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impact of gene tree estimation error (GTEE) and incomplete lineage sorting (ILS) on species tree error is shown for five methods: ASTRAL-II (blue), ASTRID (orange), MP-EST (green), SVDquartets (red), and unpartitioned concatenation analysis using maximum likelihood (CA-ML), specifically RAxML (purple). Species tree error is the normalized Robinson–Foulds (RF) distance between the true and estimated species trees. Subplots a, b, and c show three levels of increasing ILS, where AD is the normalized RF distance between the true species and true gene trees averaged across all genes. The mean GTEE range and the number of replicates ($N$) for that model condition are given on the $x$-axis. Means and medians are denoted by the gray dot and bar, respectively. Box plots are defined by quartiles, e.g., boxes extend from the first to the third quartiles. Greater levels of ILS and/or GTEE increased species tree error rates for all methods, and the relative performance of methods depended on both ILS and GTEE. Under low to moderate ILS, CA-ML tended to have better accuracy than the coalescent methods. Under higher levels of ILS, summary methods were typically more accurate than CA-ML and SVDquartets except for conditions with high GTEE.
</a:t>
            </a: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Society of Systematic Biologists. All rights reserved. For Permissions, please email: journals.permissions@oup.com© The Author(s) 2017. Published by Oxford University Press, on behalf of the Society of Systematic Biologists.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BD52891-7C1C-48B9-BD34-D06F2E8459A6}" type="slidenum">
              <a:rPr lang="en-US" altLang="en-US" sz="1200"/>
              <a:t>32</a:t>
            </a:fld>
            <a:endParaRPr lang="en-US" altLang="en-US" sz="1200"/>
          </a:p>
        </p:txBody>
      </p:sp>
    </p:spTree>
    <p:extLst>
      <p:ext uri="{BB962C8B-B14F-4D97-AF65-F5344CB8AC3E}">
        <p14:creationId xmlns:p14="http://schemas.microsoft.com/office/powerpoint/2010/main" val="223138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11/16/22</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11/16/22</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93/sysbio/syx07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jpe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hyperlink" Target="https://doi.org/10.1093/molbev/msaa139"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093/molbev/msaa13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tandy.cs.illinois.edu/papers.html" TargetMode="External"/><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hyperlink" Target="http://tandy.cs.illinois.edu/software.html" TargetMode="External"/><Relationship Id="rId4" Type="http://schemas.openxmlformats.org/officeDocument/2006/relationships/hyperlink" Target="http://tandy.cs.illinois.edu/talks.html" TargetMode="External"/><Relationship Id="rId9" Type="http://schemas.openxmlformats.org/officeDocument/2006/relationships/image" Target="../media/image5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2209801" y="2130426"/>
            <a:ext cx="8124825" cy="1470025"/>
          </a:xfrm>
        </p:spPr>
        <p:txBody>
          <a:bodyPr>
            <a:normAutofit/>
          </a:bodyPr>
          <a:lstStyle/>
          <a:p>
            <a:r>
              <a:rPr lang="en-US" sz="4000" b="1" dirty="0"/>
              <a:t>Entering the genomic era of the </a:t>
            </a:r>
            <a:br>
              <a:rPr lang="en-US" sz="4000" b="1" dirty="0"/>
            </a:br>
            <a:r>
              <a:rPr lang="en-US" sz="4000" b="1" dirty="0"/>
              <a:t>Tree of Life</a:t>
            </a:r>
            <a:endParaRPr lang="en-US" altLang="en-US" sz="40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p:txBody>
      </p:sp>
      <p:pic>
        <p:nvPicPr>
          <p:cNvPr id="15363" name="Picture 4" descr="images.jpeg">
            <a:extLst>
              <a:ext uri="{FF2B5EF4-FFF2-40B4-BE49-F238E27FC236}">
                <a16:creationId xmlns:a16="http://schemas.microsoft.com/office/drawing/2014/main" id="{E935FEB4-7D26-954B-86BD-C93DD67A7D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6214" y="-127000"/>
            <a:ext cx="270192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Unknown-3.jpeg">
            <a:extLst>
              <a:ext uri="{FF2B5EF4-FFF2-40B4-BE49-F238E27FC236}">
                <a16:creationId xmlns:a16="http://schemas.microsoft.com/office/drawing/2014/main" id="{0855ADDB-5B32-0040-9FB2-9B154573D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089" y="5094289"/>
            <a:ext cx="26384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Unknown-1.jpeg">
            <a:extLst>
              <a:ext uri="{FF2B5EF4-FFF2-40B4-BE49-F238E27FC236}">
                <a16:creationId xmlns:a16="http://schemas.microsoft.com/office/drawing/2014/main" id="{8456077A-8480-9F41-AC5D-E2FAE4AA5F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978400"/>
            <a:ext cx="28781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Unknown.jpeg">
            <a:extLst>
              <a:ext uri="{FF2B5EF4-FFF2-40B4-BE49-F238E27FC236}">
                <a16:creationId xmlns:a16="http://schemas.microsoft.com/office/drawing/2014/main" id="{DB4FBD9A-D45B-A441-BB61-7A302333F8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4963" y="-6350"/>
            <a:ext cx="24320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Unknown-2.jpeg">
            <a:extLst>
              <a:ext uri="{FF2B5EF4-FFF2-40B4-BE49-F238E27FC236}">
                <a16:creationId xmlns:a16="http://schemas.microsoft.com/office/drawing/2014/main" id="{CF87FD52-33A9-EA47-898C-CFCF7DE538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1663" y="1"/>
            <a:ext cx="2851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Unknown-5.jpeg">
            <a:extLst>
              <a:ext uri="{FF2B5EF4-FFF2-40B4-BE49-F238E27FC236}">
                <a16:creationId xmlns:a16="http://schemas.microsoft.com/office/drawing/2014/main" id="{9FEAE1CC-030E-3F4B-B8D0-24FF200008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9050" y="5092700"/>
            <a:ext cx="143668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Unknown-4.jpeg">
            <a:extLst>
              <a:ext uri="{FF2B5EF4-FFF2-40B4-BE49-F238E27FC236}">
                <a16:creationId xmlns:a16="http://schemas.microsoft.com/office/drawing/2014/main" id="{58984176-6ECF-A84B-997F-D747CAEF7FE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4750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Unknown-1.jpeg">
            <a:extLst>
              <a:ext uri="{FF2B5EF4-FFF2-40B4-BE49-F238E27FC236}">
                <a16:creationId xmlns:a16="http://schemas.microsoft.com/office/drawing/2014/main" id="{306CB4E3-D4DF-7D49-B9CC-304B6B9F01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9089" y="3457575"/>
            <a:ext cx="24161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69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a:xfrm>
            <a:off x="267478" y="1690688"/>
            <a:ext cx="11086322" cy="4351338"/>
          </a:xfrm>
        </p:spPr>
        <p:txBody>
          <a:bodyPr>
            <a:normAutofit/>
          </a:bodyPr>
          <a:lstStyle/>
          <a:p>
            <a:pPr marL="1200150" lvl="1" indent="-742950">
              <a:buFont typeface="+mj-lt"/>
              <a:buAutoNum type="arabicPeriod"/>
            </a:pPr>
            <a:r>
              <a:rPr lang="en-US" sz="3600" dirty="0">
                <a:solidFill>
                  <a:srgbClr val="0432FF"/>
                </a:solidFill>
              </a:rPr>
              <a:t>Estimating species trees from gene family trees (addressing GDL and ILS)</a:t>
            </a:r>
          </a:p>
          <a:p>
            <a:pPr marL="1200150" lvl="1" indent="-742950">
              <a:buFont typeface="+mj-lt"/>
              <a:buAutoNum type="arabicPeriod"/>
            </a:pPr>
            <a:r>
              <a:rPr lang="en-US" sz="3600" dirty="0">
                <a:solidFill>
                  <a:srgbClr val="0432FF"/>
                </a:solidFill>
              </a:rPr>
              <a:t>Maximum Likelihood for estimating large gene trees  (better than RAxML on very large datasets)</a:t>
            </a:r>
          </a:p>
          <a:p>
            <a:pPr marL="457200" lvl="1" indent="0">
              <a:buNone/>
            </a:pPr>
            <a:endParaRPr lang="en-US" sz="3600" dirty="0"/>
          </a:p>
          <a:p>
            <a:pPr marL="457200" lvl="1" indent="0">
              <a:buNone/>
            </a:pPr>
            <a:endParaRPr lang="en-US" dirty="0"/>
          </a:p>
        </p:txBody>
      </p:sp>
    </p:spTree>
    <p:extLst>
      <p:ext uri="{BB962C8B-B14F-4D97-AF65-F5344CB8AC3E}">
        <p14:creationId xmlns:p14="http://schemas.microsoft.com/office/powerpoint/2010/main" val="3827334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a:bodyPr>
          <a:lstStyle/>
          <a:p>
            <a:r>
              <a:rPr lang="en-US" dirty="0"/>
              <a:t>Large-scale phylogeny estimation is becoming truly feasible!</a:t>
            </a:r>
          </a:p>
          <a:p>
            <a:r>
              <a:rPr lang="en-US" dirty="0"/>
              <a:t>New species tree estimation methods:</a:t>
            </a:r>
          </a:p>
          <a:p>
            <a:pPr lvl="1"/>
            <a:r>
              <a:rPr lang="en-US" dirty="0"/>
              <a:t>ASTRAL (for species trees under ILS)</a:t>
            </a:r>
          </a:p>
          <a:p>
            <a:pPr lvl="1"/>
            <a:r>
              <a:rPr lang="en-US" dirty="0"/>
              <a:t>ASTRAL-Pro (for species trees under GDL and ILS)</a:t>
            </a:r>
          </a:p>
          <a:p>
            <a:pPr lvl="1"/>
            <a:r>
              <a:rPr lang="en-US" dirty="0"/>
              <a:t>ASTRID-DISCO and CA-DISCO (for species trees under GDL and ILS)</a:t>
            </a:r>
          </a:p>
          <a:p>
            <a:r>
              <a:rPr lang="en-US" dirty="0"/>
              <a:t>New maximum likelihood gene tree estimation:</a:t>
            </a:r>
          </a:p>
          <a:p>
            <a:pPr lvl="1"/>
            <a:r>
              <a:rPr lang="en-US" dirty="0"/>
              <a:t>GTM pipeline (divide-and-conquer)</a:t>
            </a:r>
          </a:p>
          <a:p>
            <a:r>
              <a:rPr lang="en-US" dirty="0"/>
              <a:t>Not shown: new methods for large-scale multiple sequence alignment</a:t>
            </a:r>
          </a:p>
        </p:txBody>
      </p:sp>
    </p:spTree>
    <p:extLst>
      <p:ext uri="{BB962C8B-B14F-4D97-AF65-F5344CB8AC3E}">
        <p14:creationId xmlns:p14="http://schemas.microsoft.com/office/powerpoint/2010/main" val="174463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1467100" y="417512"/>
            <a:ext cx="8807057" cy="1143000"/>
          </a:xfrm>
        </p:spPr>
        <p:txBody>
          <a:bodyPr rtlCol="0">
            <a:normAutofit/>
          </a:bodyPr>
          <a:lstStyle/>
          <a:p>
            <a:pPr>
              <a:defRPr/>
            </a:pPr>
            <a:r>
              <a:rPr lang="en-US" dirty="0">
                <a:ea typeface="+mj-ea"/>
                <a:cs typeface="+mj-cs"/>
              </a:rPr>
              <a:t>Part I: Species Tree Estimation  </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99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3507581" y="321191"/>
            <a:ext cx="5265738" cy="1143000"/>
          </a:xfrm>
        </p:spPr>
        <p:txBody>
          <a:bodyPr/>
          <a:lstStyle/>
          <a:p>
            <a:r>
              <a:rPr lang="en-US" altLang="en-US" dirty="0">
                <a:latin typeface="Times New Roman" panose="02020603050405020304" pitchFamily="18" charset="0"/>
                <a:ea typeface="ＭＳ Ｐゴシック" panose="020B0600070205080204" pitchFamily="34" charset="-128"/>
              </a:rPr>
              <a:t>Phylogeny Estimation</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1444382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3086779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08C84EB8-45B1-DA40-8E4C-B3724E667394}"/>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608C1E96-20DE-BF41-9914-F5FAF34A18BB}"/>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5075B840-9F5E-3A46-957D-9D4B1DD81FEF}"/>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3796" name="Rectangle 6">
            <a:extLst>
              <a:ext uri="{FF2B5EF4-FFF2-40B4-BE49-F238E27FC236}">
                <a16:creationId xmlns:a16="http://schemas.microsoft.com/office/drawing/2014/main" id="{8332F298-32FC-8147-8979-757129CCB760}"/>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3797" name="Picture 7">
            <a:extLst>
              <a:ext uri="{FF2B5EF4-FFF2-40B4-BE49-F238E27FC236}">
                <a16:creationId xmlns:a16="http://schemas.microsoft.com/office/drawing/2014/main" id="{E5380D67-460F-AF41-A971-63A4382E8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4">
            <a:extLst>
              <a:ext uri="{FF2B5EF4-FFF2-40B4-BE49-F238E27FC236}">
                <a16:creationId xmlns:a16="http://schemas.microsoft.com/office/drawing/2014/main" id="{0DD456C3-57DF-A148-AC5C-83830D8D09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3799" name="TextBox 1">
            <a:extLst>
              <a:ext uri="{FF2B5EF4-FFF2-40B4-BE49-F238E27FC236}">
                <a16:creationId xmlns:a16="http://schemas.microsoft.com/office/drawing/2014/main" id="{014E7080-7086-2849-B331-8A7D6331812B}"/>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3800" name="image.jpg">
            <a:extLst>
              <a:ext uri="{FF2B5EF4-FFF2-40B4-BE49-F238E27FC236}">
                <a16:creationId xmlns:a16="http://schemas.microsoft.com/office/drawing/2014/main" id="{EFECFA32-090C-364D-99A1-7ECA98BF3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1" name="image.jpg">
            <a:extLst>
              <a:ext uri="{FF2B5EF4-FFF2-40B4-BE49-F238E27FC236}">
                <a16:creationId xmlns:a16="http://schemas.microsoft.com/office/drawing/2014/main" id="{C5D5D7ED-D3C0-B540-8FFE-440ADDA99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2" name="image.jpg">
            <a:extLst>
              <a:ext uri="{FF2B5EF4-FFF2-40B4-BE49-F238E27FC236}">
                <a16:creationId xmlns:a16="http://schemas.microsoft.com/office/drawing/2014/main" id="{8B7E2163-90FD-8148-B857-45611461C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3" name="image.png">
            <a:extLst>
              <a:ext uri="{FF2B5EF4-FFF2-40B4-BE49-F238E27FC236}">
                <a16:creationId xmlns:a16="http://schemas.microsoft.com/office/drawing/2014/main" id="{5B2EAD30-7AC6-E449-92D3-975A39B06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DBE6D8E6-B04B-1245-87E6-BF7A5E262C1C}"/>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315AA086-3B40-BB4A-84C1-D508F1FCEBF2}"/>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234B24B6-33BC-D44E-BCBC-884A612CB850}"/>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5844" name="Rectangle 6">
            <a:extLst>
              <a:ext uri="{FF2B5EF4-FFF2-40B4-BE49-F238E27FC236}">
                <a16:creationId xmlns:a16="http://schemas.microsoft.com/office/drawing/2014/main" id="{4A760EA7-68E7-AF40-B801-80C21A2055C4}"/>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5845" name="Picture 7">
            <a:extLst>
              <a:ext uri="{FF2B5EF4-FFF2-40B4-BE49-F238E27FC236}">
                <a16:creationId xmlns:a16="http://schemas.microsoft.com/office/drawing/2014/main" id="{F3266943-C67D-AD4A-8177-4B907E8A2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4">
            <a:extLst>
              <a:ext uri="{FF2B5EF4-FFF2-40B4-BE49-F238E27FC236}">
                <a16:creationId xmlns:a16="http://schemas.microsoft.com/office/drawing/2014/main" id="{7DF2368B-E47E-644F-9955-CE3DC92CC7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5847" name="TextBox 1">
            <a:extLst>
              <a:ext uri="{FF2B5EF4-FFF2-40B4-BE49-F238E27FC236}">
                <a16:creationId xmlns:a16="http://schemas.microsoft.com/office/drawing/2014/main" id="{58334DD1-7DA7-6648-9E15-6E3FD81416E6}"/>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5848" name="image.jpg">
            <a:extLst>
              <a:ext uri="{FF2B5EF4-FFF2-40B4-BE49-F238E27FC236}">
                <a16:creationId xmlns:a16="http://schemas.microsoft.com/office/drawing/2014/main" id="{C6599AF2-F8C7-EC4A-A339-1E53A828A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9" name="image.jpg">
            <a:extLst>
              <a:ext uri="{FF2B5EF4-FFF2-40B4-BE49-F238E27FC236}">
                <a16:creationId xmlns:a16="http://schemas.microsoft.com/office/drawing/2014/main" id="{1C520E38-4B9C-FF47-BBC1-D18415614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0" name="image.jpg">
            <a:extLst>
              <a:ext uri="{FF2B5EF4-FFF2-40B4-BE49-F238E27FC236}">
                <a16:creationId xmlns:a16="http://schemas.microsoft.com/office/drawing/2014/main" id="{3CC01797-007B-0A47-A990-E6FDC2707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1" name="image.png">
            <a:extLst>
              <a:ext uri="{FF2B5EF4-FFF2-40B4-BE49-F238E27FC236}">
                <a16:creationId xmlns:a16="http://schemas.microsoft.com/office/drawing/2014/main" id="{F37CEBC3-5640-C94F-8504-73253A246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52" name="TextBox 1">
            <a:extLst>
              <a:ext uri="{FF2B5EF4-FFF2-40B4-BE49-F238E27FC236}">
                <a16:creationId xmlns:a16="http://schemas.microsoft.com/office/drawing/2014/main" id="{C2C31625-3F47-3C4B-AD1C-585891B8B381}"/>
              </a:ext>
            </a:extLst>
          </p:cNvPr>
          <p:cNvSpPr txBox="1">
            <a:spLocks noChangeArrowheads="1"/>
          </p:cNvSpPr>
          <p:nvPr/>
        </p:nvSpPr>
        <p:spPr bwMode="auto">
          <a:xfrm>
            <a:off x="7862888" y="1554164"/>
            <a:ext cx="2633662" cy="17541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Deep coalescence  =</a:t>
            </a:r>
          </a:p>
          <a:p>
            <a:pPr eaLnBrk="1" hangingPunct="1">
              <a:spcBef>
                <a:spcPct val="0"/>
              </a:spcBef>
              <a:buFontTx/>
              <a:buNone/>
            </a:pPr>
            <a:r>
              <a:rPr lang="en-US" altLang="en-US" sz="1800"/>
              <a:t>INCOMPLETE </a:t>
            </a:r>
          </a:p>
          <a:p>
            <a:pPr eaLnBrk="1" hangingPunct="1">
              <a:spcBef>
                <a:spcPct val="0"/>
              </a:spcBef>
              <a:buFontTx/>
              <a:buNone/>
            </a:pPr>
            <a:r>
              <a:rPr lang="en-US" altLang="en-US" sz="1800"/>
              <a:t>LINEAGE</a:t>
            </a:r>
          </a:p>
          <a:p>
            <a:pPr eaLnBrk="1" hangingPunct="1">
              <a:spcBef>
                <a:spcPct val="0"/>
              </a:spcBef>
              <a:buFontTx/>
              <a:buNone/>
            </a:pPr>
            <a:r>
              <a:rPr lang="en-US" altLang="en-US" sz="1800"/>
              <a:t>SORTING (ILS):</a:t>
            </a:r>
          </a:p>
          <a:p>
            <a:pPr eaLnBrk="1" hangingPunct="1">
              <a:spcBef>
                <a:spcPct val="0"/>
              </a:spcBef>
              <a:buFontTx/>
              <a:buNone/>
            </a:pPr>
            <a:r>
              <a:rPr lang="en-US" altLang="en-US" sz="1800"/>
              <a:t>gene tree can be different</a:t>
            </a:r>
          </a:p>
          <a:p>
            <a:pPr eaLnBrk="1" hangingPunct="1">
              <a:spcBef>
                <a:spcPct val="0"/>
              </a:spcBef>
              <a:buFontTx/>
              <a:buNone/>
            </a:pPr>
            <a:r>
              <a:rPr lang="en-US" altLang="en-US" sz="1800"/>
              <a:t>from the species tree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864274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15511678-14B6-FE40-B023-D6AF49D8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3555"/>
            <a:ext cx="7245927" cy="54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B45D02-2F42-BB40-84BA-4049417A1686}"/>
              </a:ext>
            </a:extLst>
          </p:cNvPr>
          <p:cNvSpPr txBox="1"/>
          <p:nvPr/>
        </p:nvSpPr>
        <p:spPr>
          <a:xfrm>
            <a:off x="3117272" y="221645"/>
            <a:ext cx="6442364" cy="707886"/>
          </a:xfrm>
          <a:prstGeom prst="rect">
            <a:avLst/>
          </a:prstGeom>
          <a:noFill/>
        </p:spPr>
        <p:txBody>
          <a:bodyPr wrap="square" rtlCol="0">
            <a:spAutoFit/>
          </a:bodyPr>
          <a:lstStyle/>
          <a:p>
            <a:r>
              <a:rPr lang="en-US" sz="4000" dirty="0"/>
              <a:t>Summary Method Protocol</a:t>
            </a:r>
          </a:p>
        </p:txBody>
      </p:sp>
      <p:sp>
        <p:nvSpPr>
          <p:cNvPr id="3" name="TextBox 2">
            <a:extLst>
              <a:ext uri="{FF2B5EF4-FFF2-40B4-BE49-F238E27FC236}">
                <a16:creationId xmlns:a16="http://schemas.microsoft.com/office/drawing/2014/main" id="{1C0ABEB0-E6E4-B14C-B4B3-BE4309C2811B}"/>
              </a:ext>
            </a:extLst>
          </p:cNvPr>
          <p:cNvSpPr txBox="1"/>
          <p:nvPr/>
        </p:nvSpPr>
        <p:spPr>
          <a:xfrm>
            <a:off x="8077201" y="2078674"/>
            <a:ext cx="3872346" cy="3046988"/>
          </a:xfrm>
          <a:prstGeom prst="rect">
            <a:avLst/>
          </a:prstGeom>
          <a:noFill/>
        </p:spPr>
        <p:txBody>
          <a:bodyPr wrap="square" rtlCol="0">
            <a:spAutoFit/>
          </a:bodyPr>
          <a:lstStyle/>
          <a:p>
            <a:pPr marL="457200" indent="-457200">
              <a:buAutoNum type="arabicPeriod"/>
            </a:pPr>
            <a:r>
              <a:rPr lang="en-US" sz="2400" dirty="0">
                <a:solidFill>
                  <a:srgbClr val="0432FF"/>
                </a:solidFill>
              </a:rPr>
              <a:t>Given gene sequence alignments, compute gene trees</a:t>
            </a:r>
          </a:p>
          <a:p>
            <a:pPr marL="457200" indent="-457200">
              <a:buAutoNum type="arabicPeriod"/>
            </a:pPr>
            <a:r>
              <a:rPr lang="en-US" sz="2400" dirty="0">
                <a:solidFill>
                  <a:srgbClr val="0432FF"/>
                </a:solidFill>
              </a:rPr>
              <a:t>Given gene trees, combine into species tree</a:t>
            </a:r>
          </a:p>
          <a:p>
            <a:endParaRPr lang="en-US" sz="2400" dirty="0">
              <a:solidFill>
                <a:srgbClr val="0432FF"/>
              </a:solidFill>
            </a:endParaRPr>
          </a:p>
          <a:p>
            <a:r>
              <a:rPr lang="en-US" sz="2400" dirty="0">
                <a:solidFill>
                  <a:srgbClr val="0432FF"/>
                </a:solidFill>
              </a:rPr>
              <a:t>Faster than concatenation,</a:t>
            </a:r>
          </a:p>
          <a:p>
            <a:r>
              <a:rPr lang="en-US" sz="2400" dirty="0">
                <a:solidFill>
                  <a:srgbClr val="0432FF"/>
                </a:solidFill>
              </a:rPr>
              <a:t>and can be parallelized</a:t>
            </a:r>
          </a:p>
        </p:txBody>
      </p:sp>
    </p:spTree>
    <p:extLst>
      <p:ext uri="{BB962C8B-B14F-4D97-AF65-F5344CB8AC3E}">
        <p14:creationId xmlns:p14="http://schemas.microsoft.com/office/powerpoint/2010/main" val="241590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B65-83C9-F643-8A5B-0C3924659EC9}"/>
              </a:ext>
            </a:extLst>
          </p:cNvPr>
          <p:cNvSpPr>
            <a:spLocks noGrp="1"/>
          </p:cNvSpPr>
          <p:nvPr>
            <p:ph type="title"/>
          </p:nvPr>
        </p:nvSpPr>
        <p:spPr/>
        <p:txBody>
          <a:bodyPr/>
          <a:lstStyle/>
          <a:p>
            <a:r>
              <a:rPr lang="en-US" dirty="0"/>
              <a:t>Quartet trees and the MSC</a:t>
            </a:r>
          </a:p>
        </p:txBody>
      </p:sp>
      <p:sp>
        <p:nvSpPr>
          <p:cNvPr id="3" name="Content Placeholder 2">
            <a:extLst>
              <a:ext uri="{FF2B5EF4-FFF2-40B4-BE49-F238E27FC236}">
                <a16:creationId xmlns:a16="http://schemas.microsoft.com/office/drawing/2014/main" id="{C1048287-9F04-574F-BA35-2495F0870509}"/>
              </a:ext>
            </a:extLst>
          </p:cNvPr>
          <p:cNvSpPr>
            <a:spLocks noGrp="1"/>
          </p:cNvSpPr>
          <p:nvPr>
            <p:ph idx="1"/>
          </p:nvPr>
        </p:nvSpPr>
        <p:spPr/>
        <p:txBody>
          <a:bodyPr/>
          <a:lstStyle/>
          <a:p>
            <a:r>
              <a:rPr lang="en-US" dirty="0"/>
              <a:t>Allman, Degnan, and Rhodes (J. Mathematical Biology 2011) proved:</a:t>
            </a:r>
          </a:p>
          <a:p>
            <a:pPr lvl="1"/>
            <a:r>
              <a:rPr lang="en-US" dirty="0"/>
              <a:t>For every four species, the most probable unrooted gene tree is topologically identical to the true species tree</a:t>
            </a:r>
          </a:p>
          <a:p>
            <a:r>
              <a:rPr lang="en-US" dirty="0"/>
              <a:t>This is not true for five species (anomaly zone)</a:t>
            </a:r>
          </a:p>
        </p:txBody>
      </p:sp>
    </p:spTree>
    <p:extLst>
      <p:ext uri="{BB962C8B-B14F-4D97-AF65-F5344CB8AC3E}">
        <p14:creationId xmlns:p14="http://schemas.microsoft.com/office/powerpoint/2010/main" val="3972990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2661" y="-186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65FE1-3C68-C446-A2E3-FA686E9347F1}"/>
              </a:ext>
            </a:extLst>
          </p:cNvPr>
          <p:cNvSpPr txBox="1"/>
          <p:nvPr/>
        </p:nvSpPr>
        <p:spPr>
          <a:xfrm>
            <a:off x="107609" y="3298373"/>
            <a:ext cx="2299691" cy="2215991"/>
          </a:xfrm>
          <a:prstGeom prst="rect">
            <a:avLst/>
          </a:prstGeom>
          <a:solidFill>
            <a:srgbClr val="FFFF00">
              <a:alpha val="19000"/>
            </a:srgbClr>
          </a:solidFill>
          <a:ln>
            <a:solidFill>
              <a:srgbClr val="0432FF"/>
            </a:solidFill>
          </a:ln>
        </p:spPr>
        <p:txBody>
          <a:bodyPr wrap="square" rtlCol="0">
            <a:spAutoFit/>
          </a:bodyPr>
          <a:lstStyle/>
          <a:p>
            <a:r>
              <a:rPr lang="en-US" altLang="en-US" sz="2400" dirty="0"/>
              <a:t>Theorem: Under MSC, the most probable quartet tree is the true species tree</a:t>
            </a:r>
          </a:p>
          <a:p>
            <a:endParaRPr lang="en-US" dirty="0"/>
          </a:p>
        </p:txBody>
      </p:sp>
    </p:spTree>
    <p:extLst>
      <p:ext uri="{BB962C8B-B14F-4D97-AF65-F5344CB8AC3E}">
        <p14:creationId xmlns:p14="http://schemas.microsoft.com/office/powerpoint/2010/main" val="3415268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86232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uses dynamic programming to solve a </a:t>
            </a:r>
            <a:r>
              <a:rPr lang="en-US" b="1" dirty="0"/>
              <a:t>constrained version </a:t>
            </a:r>
            <a:r>
              <a:rPr lang="en-US" dirty="0"/>
              <a:t>of this problem, and is provably </a:t>
            </a:r>
            <a:r>
              <a:rPr lang="en-US" b="1" dirty="0"/>
              <a:t>statistically consistent</a:t>
            </a:r>
          </a:p>
        </p:txBody>
      </p:sp>
    </p:spTree>
    <p:extLst>
      <p:ext uri="{BB962C8B-B14F-4D97-AF65-F5344CB8AC3E}">
        <p14:creationId xmlns:p14="http://schemas.microsoft.com/office/powerpoint/2010/main" val="2340056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mage.png">
            <a:extLst>
              <a:ext uri="{FF2B5EF4-FFF2-40B4-BE49-F238E27FC236}">
                <a16:creationId xmlns:a16="http://schemas.microsoft.com/office/drawing/2014/main" id="{0381998E-B248-D943-A472-4E9AEC18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a:extLst>
              <a:ext uri="{FF2B5EF4-FFF2-40B4-BE49-F238E27FC236}">
                <a16:creationId xmlns:a16="http://schemas.microsoft.com/office/drawing/2014/main" id="{5F23B841-08DA-D64D-B8D4-9B6EFB523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8722" y="0"/>
            <a:ext cx="1083278" cy="16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575353" y="100013"/>
            <a:ext cx="12020764" cy="857250"/>
          </a:xfrm>
        </p:spPr>
        <p:txBody>
          <a:bodyPr>
            <a:normAutofit fontScale="90000"/>
          </a:bodyPr>
          <a:lstStyle/>
          <a:p>
            <a:pPr eaLnBrk="1" hangingPunct="1"/>
            <a:r>
              <a:rPr lang="en-US" altLang="en-US" dirty="0">
                <a:ea typeface="ＭＳ Ｐゴシック" panose="020B0600070205080204" pitchFamily="34" charset="-128"/>
              </a:rPr>
              <a:t>Main Approaches for Species Tree Estimation under ILS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442549" y="2171570"/>
            <a:ext cx="2396938" cy="646331"/>
          </a:xfrm>
          <a:prstGeom prst="rect">
            <a:avLst/>
          </a:prstGeom>
          <a:noFill/>
        </p:spPr>
        <p:txBody>
          <a:bodyPr wrap="none" rtlCol="0">
            <a:spAutoFit/>
          </a:bodyPr>
          <a:lstStyle/>
          <a:p>
            <a:r>
              <a:rPr lang="en-US" sz="3600" dirty="0"/>
              <a:t>e.g., RAxML</a:t>
            </a:r>
          </a:p>
        </p:txBody>
      </p:sp>
      <p:sp>
        <p:nvSpPr>
          <p:cNvPr id="3" name="TextBox 2">
            <a:extLst>
              <a:ext uri="{FF2B5EF4-FFF2-40B4-BE49-F238E27FC236}">
                <a16:creationId xmlns:a16="http://schemas.microsoft.com/office/drawing/2014/main" id="{7C86CEEB-B68E-AF45-8138-86821B05F659}"/>
              </a:ext>
            </a:extLst>
          </p:cNvPr>
          <p:cNvSpPr txBox="1"/>
          <p:nvPr/>
        </p:nvSpPr>
        <p:spPr>
          <a:xfrm>
            <a:off x="9514230" y="4535766"/>
            <a:ext cx="2502801" cy="646331"/>
          </a:xfrm>
          <a:prstGeom prst="rect">
            <a:avLst/>
          </a:prstGeom>
          <a:noFill/>
        </p:spPr>
        <p:txBody>
          <a:bodyPr wrap="none" rtlCol="0">
            <a:spAutoFit/>
          </a:bodyPr>
          <a:lstStyle/>
          <a:p>
            <a:r>
              <a:rPr lang="en-US" sz="3600" dirty="0"/>
              <a:t>e.g., ASTRAL</a:t>
            </a:r>
          </a:p>
        </p:txBody>
      </p:sp>
    </p:spTree>
    <p:extLst>
      <p:ext uri="{BB962C8B-B14F-4D97-AF65-F5344CB8AC3E}">
        <p14:creationId xmlns:p14="http://schemas.microsoft.com/office/powerpoint/2010/main" val="1282071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020D53B-8283-FC43-A448-C8F808CF1DFA}"/>
              </a:ext>
            </a:extLst>
          </p:cNvPr>
          <p:cNvSpPr>
            <a:spLocks noGrp="1"/>
          </p:cNvSpPr>
          <p:nvPr>
            <p:ph type="title"/>
          </p:nvPr>
        </p:nvSpPr>
        <p:spPr>
          <a:xfrm>
            <a:off x="2152650" y="9526"/>
            <a:ext cx="7886700" cy="1325563"/>
          </a:xfrm>
        </p:spPr>
        <p:txBody>
          <a:bodyPr/>
          <a:lstStyle/>
          <a:p>
            <a:r>
              <a:rPr lang="en-US" altLang="en-US" sz="3600">
                <a:ea typeface="ＭＳ Ｐゴシック" panose="020B0600070205080204" pitchFamily="34" charset="-128"/>
              </a:rPr>
              <a:t>Impact of Gene Tree Estimation Error</a:t>
            </a:r>
            <a:br>
              <a:rPr lang="en-US" altLang="en-US" sz="3600">
                <a:ea typeface="ＭＳ Ｐゴシック" panose="020B0600070205080204" pitchFamily="34" charset="-128"/>
              </a:rPr>
            </a:br>
            <a:r>
              <a:rPr lang="en-US" altLang="en-US" sz="2400">
                <a:ea typeface="ＭＳ Ｐゴシック" panose="020B0600070205080204" pitchFamily="34" charset="-128"/>
              </a:rPr>
              <a:t>(from Molloy and Warnow 2017)</a:t>
            </a:r>
          </a:p>
        </p:txBody>
      </p:sp>
      <p:grpSp>
        <p:nvGrpSpPr>
          <p:cNvPr id="64514" name="Group 14">
            <a:extLst>
              <a:ext uri="{FF2B5EF4-FFF2-40B4-BE49-F238E27FC236}">
                <a16:creationId xmlns:a16="http://schemas.microsoft.com/office/drawing/2014/main" id="{E1E0B86E-4182-914E-AE98-C635981C25DB}"/>
              </a:ext>
            </a:extLst>
          </p:cNvPr>
          <p:cNvGrpSpPr>
            <a:grpSpLocks/>
          </p:cNvGrpSpPr>
          <p:nvPr/>
        </p:nvGrpSpPr>
        <p:grpSpPr bwMode="auto">
          <a:xfrm>
            <a:off x="1895475" y="5607050"/>
            <a:ext cx="8401050" cy="1036638"/>
            <a:chOff x="371517" y="5708788"/>
            <a:chExt cx="8400965" cy="1035944"/>
          </a:xfrm>
        </p:grpSpPr>
        <p:pic>
          <p:nvPicPr>
            <p:cNvPr id="64521" name="Picture 8">
              <a:extLst>
                <a:ext uri="{FF2B5EF4-FFF2-40B4-BE49-F238E27FC236}">
                  <a16:creationId xmlns:a16="http://schemas.microsoft.com/office/drawing/2014/main" id="{8AD28E1B-B4AB-B94B-A0A6-82383582F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17" y="5708788"/>
              <a:ext cx="84009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AA19EC54-32CF-D443-BCC2-19A00FB7C93E}"/>
                </a:ext>
              </a:extLst>
            </p:cNvPr>
            <p:cNvSpPr/>
            <p:nvPr/>
          </p:nvSpPr>
          <p:spPr>
            <a:xfrm rot="16200000">
              <a:off x="2557611" y="3806676"/>
              <a:ext cx="387091" cy="473387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3" name="TextBox 11">
              <a:extLst>
                <a:ext uri="{FF2B5EF4-FFF2-40B4-BE49-F238E27FC236}">
                  <a16:creationId xmlns:a16="http://schemas.microsoft.com/office/drawing/2014/main" id="{5C5189F6-07E4-5345-B17C-6FE7A05F50AA}"/>
                </a:ext>
              </a:extLst>
            </p:cNvPr>
            <p:cNvSpPr txBox="1">
              <a:spLocks noChangeArrowheads="1"/>
            </p:cNvSpPr>
            <p:nvPr/>
          </p:nvSpPr>
          <p:spPr bwMode="auto">
            <a:xfrm>
              <a:off x="1764477" y="6375400"/>
              <a:ext cx="1973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Summary Methods</a:t>
              </a:r>
            </a:p>
          </p:txBody>
        </p:sp>
        <p:sp>
          <p:nvSpPr>
            <p:cNvPr id="13" name="Left Brace 12">
              <a:extLst>
                <a:ext uri="{FF2B5EF4-FFF2-40B4-BE49-F238E27FC236}">
                  <a16:creationId xmlns:a16="http://schemas.microsoft.com/office/drawing/2014/main" id="{50DB686F-14CE-EB4F-AD22-ABF54EC05F68}"/>
                </a:ext>
              </a:extLst>
            </p:cNvPr>
            <p:cNvSpPr/>
            <p:nvPr/>
          </p:nvSpPr>
          <p:spPr>
            <a:xfrm rot="16200000">
              <a:off x="6132624" y="5248111"/>
              <a:ext cx="387091" cy="18510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5" name="TextBox 13">
              <a:extLst>
                <a:ext uri="{FF2B5EF4-FFF2-40B4-BE49-F238E27FC236}">
                  <a16:creationId xmlns:a16="http://schemas.microsoft.com/office/drawing/2014/main" id="{D273CAA2-1921-4748-A9B9-A157958F940A}"/>
                </a:ext>
              </a:extLst>
            </p:cNvPr>
            <p:cNvSpPr txBox="1">
              <a:spLocks noChangeArrowheads="1"/>
            </p:cNvSpPr>
            <p:nvPr/>
          </p:nvSpPr>
          <p:spPr bwMode="auto">
            <a:xfrm>
              <a:off x="5341135" y="6375400"/>
              <a:ext cx="197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Site-based Method</a:t>
              </a:r>
            </a:p>
          </p:txBody>
        </p:sp>
      </p:grpSp>
      <p:grpSp>
        <p:nvGrpSpPr>
          <p:cNvPr id="64515" name="Group 3">
            <a:extLst>
              <a:ext uri="{FF2B5EF4-FFF2-40B4-BE49-F238E27FC236}">
                <a16:creationId xmlns:a16="http://schemas.microsoft.com/office/drawing/2014/main" id="{0182E51B-48E8-6F45-AD29-275531AB7EEB}"/>
              </a:ext>
            </a:extLst>
          </p:cNvPr>
          <p:cNvGrpSpPr>
            <a:grpSpLocks/>
          </p:cNvGrpSpPr>
          <p:nvPr/>
        </p:nvGrpSpPr>
        <p:grpSpPr bwMode="auto">
          <a:xfrm>
            <a:off x="2987675" y="1209675"/>
            <a:ext cx="6216650" cy="4260850"/>
            <a:chOff x="1219200" y="1206500"/>
            <a:chExt cx="6216650" cy="4260988"/>
          </a:xfrm>
        </p:grpSpPr>
        <p:grpSp>
          <p:nvGrpSpPr>
            <p:cNvPr id="64517" name="Group 7">
              <a:extLst>
                <a:ext uri="{FF2B5EF4-FFF2-40B4-BE49-F238E27FC236}">
                  <a16:creationId xmlns:a16="http://schemas.microsoft.com/office/drawing/2014/main" id="{739EE393-A24F-0D4B-8443-DAFE0A8E1739}"/>
                </a:ext>
              </a:extLst>
            </p:cNvPr>
            <p:cNvGrpSpPr>
              <a:grpSpLocks/>
            </p:cNvGrpSpPr>
            <p:nvPr/>
          </p:nvGrpSpPr>
          <p:grpSpPr bwMode="auto">
            <a:xfrm>
              <a:off x="1708150" y="1206500"/>
              <a:ext cx="5727700" cy="4260988"/>
              <a:chOff x="1708150" y="1409700"/>
              <a:chExt cx="5727700" cy="4260988"/>
            </a:xfrm>
          </p:grpSpPr>
          <p:pic>
            <p:nvPicPr>
              <p:cNvPr id="64519" name="Picture 5">
                <a:extLst>
                  <a:ext uri="{FF2B5EF4-FFF2-40B4-BE49-F238E27FC236}">
                    <a16:creationId xmlns:a16="http://schemas.microsoft.com/office/drawing/2014/main" id="{B5CF3942-1D2A-844A-91AF-16A08EDD43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409700"/>
                <a:ext cx="5727700" cy="4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6151C5A-F120-834A-B179-A0BF6D590B12}"/>
                  </a:ext>
                </a:extLst>
              </p:cNvPr>
              <p:cNvSpPr/>
              <p:nvPr/>
            </p:nvSpPr>
            <p:spPr>
              <a:xfrm>
                <a:off x="3327400" y="1538292"/>
                <a:ext cx="292100" cy="355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64518" name="Picture 2">
              <a:extLst>
                <a:ext uri="{FF2B5EF4-FFF2-40B4-BE49-F238E27FC236}">
                  <a16:creationId xmlns:a16="http://schemas.microsoft.com/office/drawing/2014/main" id="{28689AAB-147C-9C4A-982F-B2ADE8898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61914"/>
              <a:ext cx="488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TextBox 1">
            <a:extLst>
              <a:ext uri="{FF2B5EF4-FFF2-40B4-BE49-F238E27FC236}">
                <a16:creationId xmlns:a16="http://schemas.microsoft.com/office/drawing/2014/main" id="{2B23C324-2702-784F-82ED-C2C6AB5DB6AC}"/>
              </a:ext>
            </a:extLst>
          </p:cNvPr>
          <p:cNvSpPr txBox="1">
            <a:spLocks noChangeArrowheads="1"/>
          </p:cNvSpPr>
          <p:nvPr/>
        </p:nvSpPr>
        <p:spPr bwMode="auto">
          <a:xfrm>
            <a:off x="1616076" y="2247901"/>
            <a:ext cx="1477963" cy="1077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Error is fraction</a:t>
            </a:r>
          </a:p>
          <a:p>
            <a:pPr eaLnBrk="1" hangingPunct="1">
              <a:spcBef>
                <a:spcPct val="0"/>
              </a:spcBef>
              <a:buFontTx/>
              <a:buNone/>
            </a:pPr>
            <a:r>
              <a:rPr lang="en-US" altLang="en-US" sz="1600"/>
              <a:t>of bipartitions</a:t>
            </a:r>
          </a:p>
          <a:p>
            <a:pPr eaLnBrk="1" hangingPunct="1">
              <a:spcBef>
                <a:spcPct val="0"/>
              </a:spcBef>
              <a:buFontTx/>
              <a:buNone/>
            </a:pPr>
            <a:r>
              <a:rPr lang="en-US" altLang="en-US" sz="1600"/>
              <a:t>that are not </a:t>
            </a:r>
          </a:p>
          <a:p>
            <a:pPr eaLnBrk="1" hangingPunct="1">
              <a:spcBef>
                <a:spcPct val="0"/>
              </a:spcBef>
              <a:buFontTx/>
              <a:buNone/>
            </a:pPr>
            <a:r>
              <a:rPr lang="en-US" altLang="en-US" sz="1600"/>
              <a:t>recovered</a:t>
            </a:r>
          </a:p>
        </p:txBody>
      </p:sp>
    </p:spTree>
    <p:extLst>
      <p:ext uri="{BB962C8B-B14F-4D97-AF65-F5344CB8AC3E}">
        <p14:creationId xmlns:p14="http://schemas.microsoft.com/office/powerpoint/2010/main" val="1100396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417087" y="6416676"/>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Syst Biol</a:t>
            </a:r>
            <a:r>
              <a:rPr lang="en-US" altLang="en-US" sz="1000" dirty="0">
                <a:solidFill>
                  <a:srgbClr val="333333"/>
                </a:solidFill>
              </a:rPr>
              <a:t>, Volume 67, Issue 2, March 2018, Pages 285–303, </a:t>
            </a:r>
            <a:r>
              <a:rPr lang="en-US" altLang="en-US" sz="1000" dirty="0">
                <a:solidFill>
                  <a:srgbClr val="333333"/>
                </a:solidFill>
                <a:hlinkClick r:id="rId3"/>
              </a:rPr>
              <a:t>https://doi.org/10.1093/sysbio/syx077</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771622" y="6123735"/>
            <a:ext cx="10648755"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The impact of gene tree estimation error (GTEE) and incomplete lineage sorting (ILS) on species tree error, all datasets with 26 species and 1000 genes.</a:t>
            </a:r>
          </a:p>
        </p:txBody>
      </p:sp>
      <p:pic>
        <p:nvPicPr>
          <p:cNvPr id="5124" name="Picture 4" descr="Oxford University Press"/>
          <p:cNvPicPr>
            <a:picLocks noChangeAspect="1"/>
          </p:cNvPicPr>
          <p:nvPr/>
        </p:nvPicPr>
        <p:blipFill>
          <a:blip r:embed="rId4"/>
          <a:stretch>
            <a:fillRect/>
          </a:stretch>
        </p:blipFill>
        <p:spPr>
          <a:xfrm>
            <a:off x="9428162" y="6604001"/>
            <a:ext cx="1058862" cy="244475"/>
          </a:xfrm>
          <a:prstGeom prst="rect">
            <a:avLst/>
          </a:prstGeom>
          <a:noFill/>
          <a:ln>
            <a:noFill/>
            <a:miter lim="800000"/>
          </a:ln>
        </p:spPr>
      </p:pic>
      <p:pic>
        <p:nvPicPr>
          <p:cNvPr id="5125" name="New picture"/>
          <p:cNvPicPr/>
          <p:nvPr/>
        </p:nvPicPr>
        <p:blipFill>
          <a:blip r:embed="rId5"/>
          <a:stretch>
            <a:fillRect/>
          </a:stretch>
        </p:blipFill>
        <p:spPr>
          <a:xfrm>
            <a:off x="1417087" y="279922"/>
            <a:ext cx="8753280" cy="5486399"/>
          </a:xfrm>
          <a:prstGeom prst="rect">
            <a:avLst/>
          </a:prstGeom>
        </p:spPr>
      </p:pic>
      <p:pic>
        <p:nvPicPr>
          <p:cNvPr id="2" name="Picture 1">
            <a:extLst>
              <a:ext uri="{FF2B5EF4-FFF2-40B4-BE49-F238E27FC236}">
                <a16:creationId xmlns:a16="http://schemas.microsoft.com/office/drawing/2014/main" id="{0B54A036-6BC4-C24F-8A3D-288D7BDE9B13}"/>
              </a:ext>
            </a:extLst>
          </p:cNvPr>
          <p:cNvPicPr>
            <a:picLocks noChangeAspect="1"/>
          </p:cNvPicPr>
          <p:nvPr/>
        </p:nvPicPr>
        <p:blipFill>
          <a:blip r:embed="rId6"/>
          <a:stretch>
            <a:fillRect/>
          </a:stretch>
        </p:blipFill>
        <p:spPr>
          <a:xfrm>
            <a:off x="10922000" y="9524"/>
            <a:ext cx="1270000" cy="1600200"/>
          </a:xfrm>
          <a:prstGeom prst="rect">
            <a:avLst/>
          </a:prstGeom>
        </p:spPr>
      </p:pic>
      <p:sp>
        <p:nvSpPr>
          <p:cNvPr id="3" name="TextBox 2">
            <a:extLst>
              <a:ext uri="{FF2B5EF4-FFF2-40B4-BE49-F238E27FC236}">
                <a16:creationId xmlns:a16="http://schemas.microsoft.com/office/drawing/2014/main" id="{4405866D-A8C7-D140-A108-17423E30339B}"/>
              </a:ext>
            </a:extLst>
          </p:cNvPr>
          <p:cNvSpPr txBox="1"/>
          <p:nvPr/>
        </p:nvSpPr>
        <p:spPr>
          <a:xfrm>
            <a:off x="10487024" y="2690336"/>
            <a:ext cx="1549466" cy="2585323"/>
          </a:xfrm>
          <a:prstGeom prst="rect">
            <a:avLst/>
          </a:prstGeom>
          <a:solidFill>
            <a:srgbClr val="FFFF00">
              <a:alpha val="18000"/>
            </a:srgbClr>
          </a:solidFill>
          <a:ln>
            <a:solidFill>
              <a:schemeClr val="accent1"/>
            </a:solidFill>
          </a:ln>
        </p:spPr>
        <p:txBody>
          <a:bodyPr wrap="square" rtlCol="0">
            <a:spAutoFit/>
          </a:bodyPr>
          <a:lstStyle/>
          <a:p>
            <a:r>
              <a:rPr lang="en-US" dirty="0"/>
              <a:t>Concatenation using Maximum Likelihood (RAxML) vs. ASTRAL:</a:t>
            </a:r>
          </a:p>
          <a:p>
            <a:r>
              <a:rPr lang="en-US" dirty="0"/>
              <a:t>depends on  levels of ILS  and GTEE</a:t>
            </a:r>
          </a:p>
        </p:txBody>
      </p:sp>
    </p:spTree>
    <p:extLst>
      <p:ext uri="{BB962C8B-B14F-4D97-AF65-F5344CB8AC3E}">
        <p14:creationId xmlns:p14="http://schemas.microsoft.com/office/powerpoint/2010/main" val="2521334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ILS-based </a:t>
            </a:r>
            <a:r>
              <a:rPr lang="en-US" dirty="0"/>
              <a:t>species tree estimation</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t>
            </a:r>
            <a:r>
              <a:rPr lang="en-US" dirty="0">
                <a:solidFill>
                  <a:srgbClr val="0432FF"/>
                </a:solidFill>
              </a:rPr>
              <a:t>a 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(e.g., RAxML) sometimes more accurate, despite not having guarantee of statistical consistency</a:t>
            </a:r>
          </a:p>
        </p:txBody>
      </p:sp>
    </p:spTree>
    <p:extLst>
      <p:ext uri="{BB962C8B-B14F-4D97-AF65-F5344CB8AC3E}">
        <p14:creationId xmlns:p14="http://schemas.microsoft.com/office/powerpoint/2010/main" val="3886477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27A-958E-4E40-867E-533D42273B92}"/>
              </a:ext>
            </a:extLst>
          </p:cNvPr>
          <p:cNvSpPr>
            <a:spLocks noGrp="1"/>
          </p:cNvSpPr>
          <p:nvPr>
            <p:ph type="title"/>
          </p:nvPr>
        </p:nvSpPr>
        <p:spPr/>
        <p:txBody>
          <a:bodyPr/>
          <a:lstStyle/>
          <a:p>
            <a:r>
              <a:rPr lang="en-US" dirty="0"/>
              <a:t>ASTRAL publications (sample)</a:t>
            </a:r>
          </a:p>
        </p:txBody>
      </p:sp>
      <p:sp>
        <p:nvSpPr>
          <p:cNvPr id="3" name="Content Placeholder 2">
            <a:extLst>
              <a:ext uri="{FF2B5EF4-FFF2-40B4-BE49-F238E27FC236}">
                <a16:creationId xmlns:a16="http://schemas.microsoft.com/office/drawing/2014/main" id="{05785154-639A-BF49-A9E4-FAA56DC7B449}"/>
              </a:ext>
            </a:extLst>
          </p:cNvPr>
          <p:cNvSpPr>
            <a:spLocks noGrp="1"/>
          </p:cNvSpPr>
          <p:nvPr>
            <p:ph idx="1"/>
          </p:nvPr>
        </p:nvSpPr>
        <p:spPr/>
        <p:txBody>
          <a:bodyPr/>
          <a:lstStyle/>
          <a:p>
            <a:r>
              <a:rPr lang="en-US" dirty="0"/>
              <a:t>2014: ASTRAL (ECCB and Bioinformatics, cited 903 times</a:t>
            </a:r>
          </a:p>
          <a:p>
            <a:r>
              <a:rPr lang="en-US" dirty="0"/>
              <a:t>2015: ASTRAL-II (cited 751 times)</a:t>
            </a:r>
          </a:p>
          <a:p>
            <a:r>
              <a:rPr lang="en-US" dirty="0"/>
              <a:t>2018: ASTRAL-III (cited 897 times)</a:t>
            </a:r>
          </a:p>
          <a:p>
            <a:r>
              <a:rPr lang="en-US" dirty="0"/>
              <a:t>2019: Multi-allele species reconstruction (MPE)</a:t>
            </a:r>
          </a:p>
          <a:p>
            <a:r>
              <a:rPr lang="en-US" dirty="0"/>
              <a:t>2019: ASTRAL-MP (scaling to very large datasets)</a:t>
            </a:r>
          </a:p>
          <a:p>
            <a:r>
              <a:rPr lang="en-US" dirty="0"/>
              <a:t>2020:  Forcing external constraints</a:t>
            </a:r>
          </a:p>
          <a:p>
            <a:endParaRPr lang="en-US" dirty="0"/>
          </a:p>
        </p:txBody>
      </p:sp>
    </p:spTree>
    <p:extLst>
      <p:ext uri="{BB962C8B-B14F-4D97-AF65-F5344CB8AC3E}">
        <p14:creationId xmlns:p14="http://schemas.microsoft.com/office/powerpoint/2010/main" val="1683215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2083624" y="2131347"/>
            <a:ext cx="17696985" cy="3758047"/>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3448870" y="6202771"/>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8160907" y="1385301"/>
            <a:ext cx="7903229" cy="5914680"/>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F66B794D-440E-1F4B-8D16-932AD1B3E10C}"/>
              </a:ext>
            </a:extLst>
          </p:cNvPr>
          <p:cNvSpPr txBox="1"/>
          <p:nvPr/>
        </p:nvSpPr>
        <p:spPr>
          <a:xfrm>
            <a:off x="1682590" y="487149"/>
            <a:ext cx="9156646" cy="707886"/>
          </a:xfrm>
          <a:prstGeom prst="rect">
            <a:avLst/>
          </a:prstGeom>
          <a:noFill/>
        </p:spPr>
        <p:txBody>
          <a:bodyPr wrap="square" rtlCol="0">
            <a:spAutoFit/>
          </a:bodyPr>
          <a:lstStyle/>
          <a:p>
            <a:r>
              <a:rPr lang="en-US" sz="4000" dirty="0"/>
              <a:t>Species tree estimation under GDL</a:t>
            </a:r>
          </a:p>
        </p:txBody>
      </p:sp>
    </p:spTree>
    <p:extLst>
      <p:ext uri="{BB962C8B-B14F-4D97-AF65-F5344CB8AC3E}">
        <p14:creationId xmlns:p14="http://schemas.microsoft.com/office/powerpoint/2010/main" val="1048316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63674" y="1485574"/>
            <a:ext cx="18090340" cy="3841578"/>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839237" y="5536828"/>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5715658" y="1128447"/>
            <a:ext cx="7903229" cy="59146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0F5157A-3588-1941-975B-FAA2C20AA9E6}"/>
              </a:ext>
            </a:extLst>
          </p:cNvPr>
          <p:cNvSpPr txBox="1"/>
          <p:nvPr/>
        </p:nvSpPr>
        <p:spPr>
          <a:xfrm>
            <a:off x="6307782" y="1569105"/>
            <a:ext cx="5028434" cy="3539430"/>
          </a:xfrm>
          <a:prstGeom prst="rect">
            <a:avLst/>
          </a:prstGeom>
          <a:noFill/>
        </p:spPr>
        <p:txBody>
          <a:bodyPr wrap="square" rtlCol="0">
            <a:spAutoFit/>
          </a:bodyPr>
          <a:lstStyle/>
          <a:p>
            <a:r>
              <a:rPr lang="en-US" sz="3200" dirty="0"/>
              <a:t>The species tree has one duplication (at the root), which produces a </a:t>
            </a:r>
            <a:r>
              <a:rPr lang="en-US" sz="3200" dirty="0">
                <a:solidFill>
                  <a:srgbClr val="0432FF"/>
                </a:solidFill>
              </a:rPr>
              <a:t>gene family tree </a:t>
            </a:r>
            <a:r>
              <a:rPr lang="en-US" sz="3200" dirty="0"/>
              <a:t>that has two copies of the species tree!</a:t>
            </a:r>
          </a:p>
          <a:p>
            <a:endParaRPr lang="en-US" sz="3200" dirty="0"/>
          </a:p>
          <a:p>
            <a:r>
              <a:rPr lang="en-US" sz="3200" dirty="0"/>
              <a:t>Multi-copy trees: </a:t>
            </a:r>
            <a:r>
              <a:rPr lang="en-US" sz="3200" dirty="0">
                <a:solidFill>
                  <a:srgbClr val="0432FF"/>
                </a:solidFill>
              </a:rPr>
              <a:t>MUL-trees</a:t>
            </a:r>
          </a:p>
        </p:txBody>
      </p:sp>
      <p:sp>
        <p:nvSpPr>
          <p:cNvPr id="3" name="TextBox 2">
            <a:extLst>
              <a:ext uri="{FF2B5EF4-FFF2-40B4-BE49-F238E27FC236}">
                <a16:creationId xmlns:a16="http://schemas.microsoft.com/office/drawing/2014/main" id="{F66B794D-440E-1F4B-8D16-932AD1B3E10C}"/>
              </a:ext>
            </a:extLst>
          </p:cNvPr>
          <p:cNvSpPr txBox="1"/>
          <p:nvPr/>
        </p:nvSpPr>
        <p:spPr>
          <a:xfrm>
            <a:off x="3305908" y="504092"/>
            <a:ext cx="3963521" cy="707886"/>
          </a:xfrm>
          <a:prstGeom prst="rect">
            <a:avLst/>
          </a:prstGeom>
          <a:noFill/>
        </p:spPr>
        <p:txBody>
          <a:bodyPr wrap="none" rtlCol="0">
            <a:spAutoFit/>
          </a:bodyPr>
          <a:lstStyle/>
          <a:p>
            <a:r>
              <a:rPr lang="en-US" sz="4000" dirty="0"/>
              <a:t>Gene Family Trees</a:t>
            </a:r>
          </a:p>
        </p:txBody>
      </p:sp>
    </p:spTree>
    <p:extLst>
      <p:ext uri="{BB962C8B-B14F-4D97-AF65-F5344CB8AC3E}">
        <p14:creationId xmlns:p14="http://schemas.microsoft.com/office/powerpoint/2010/main" val="2651416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156679" y="3167858"/>
            <a:ext cx="9608769"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2014 </a:t>
            </a:r>
            <a:r>
              <a:rPr lang="en-US" altLang="en-US" sz="2400" i="1" dirty="0">
                <a:ea typeface="ＭＳ Ｐゴシック" panose="020B0600070205080204" pitchFamily="34" charset="-128"/>
              </a:rPr>
              <a:t>PNAS</a:t>
            </a:r>
            <a:r>
              <a:rPr lang="en-US" altLang="en-US" sz="24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2019 </a:t>
            </a:r>
            <a:r>
              <a:rPr lang="en-US" altLang="en-US" sz="2400" i="1" dirty="0">
                <a:ea typeface="ＭＳ Ｐゴシック" panose="020B0600070205080204" pitchFamily="34" charset="-128"/>
              </a:rPr>
              <a:t>Nature</a:t>
            </a:r>
            <a:r>
              <a:rPr lang="en-US" altLang="en-US" sz="24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1905001" y="4441171"/>
            <a:ext cx="7529303" cy="1200329"/>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b="1" dirty="0">
                <a:solidFill>
                  <a:srgbClr val="FF0000"/>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2903509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t>Run methods (like gene tree parsimony) that combine gene family trees into a species tree</a:t>
            </a:r>
          </a:p>
          <a:p>
            <a:pPr marL="0" indent="0">
              <a:buNone/>
            </a:pPr>
            <a:endParaRPr lang="en-US" sz="3200" dirty="0"/>
          </a:p>
          <a:p>
            <a:pPr marL="0" indent="0">
              <a:buNone/>
            </a:pPr>
            <a:r>
              <a:rPr lang="en-US" sz="3200" dirty="0"/>
              <a:t>Note:  Nothing proven to be statistically consistent under GDL… until 2019</a:t>
            </a:r>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3184679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solidFill>
                  <a:srgbClr val="0432FF"/>
                </a:solidFill>
              </a:rPr>
              <a:t>Run methods (like gene tree parsimony) that combine gene family trees into a species tree</a:t>
            </a:r>
          </a:p>
          <a:p>
            <a:pPr marL="0" indent="0">
              <a:buNone/>
            </a:pPr>
            <a:endParaRPr lang="en-US" sz="3200" dirty="0"/>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2809624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sz="3600" dirty="0"/>
              <a:t>   Problem: Given set of MUL-trees, infer the species tree</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26127" y="1324303"/>
            <a:ext cx="9204306" cy="5168572"/>
          </a:xfrm>
          <a:prstGeom prst="rect">
            <a:avLst/>
          </a:prstGeom>
        </p:spPr>
      </p:pic>
      <p:sp>
        <p:nvSpPr>
          <p:cNvPr id="7" name="TextBox 6">
            <a:extLst>
              <a:ext uri="{FF2B5EF4-FFF2-40B4-BE49-F238E27FC236}">
                <a16:creationId xmlns:a16="http://schemas.microsoft.com/office/drawing/2014/main" id="{87A5DA71-B338-EF45-B1F5-81CF5357DDF2}"/>
              </a:ext>
            </a:extLst>
          </p:cNvPr>
          <p:cNvSpPr txBox="1"/>
          <p:nvPr/>
        </p:nvSpPr>
        <p:spPr>
          <a:xfrm>
            <a:off x="8697972" y="1750991"/>
            <a:ext cx="3060274" cy="830997"/>
          </a:xfrm>
          <a:prstGeom prst="rect">
            <a:avLst/>
          </a:prstGeom>
          <a:noFill/>
        </p:spPr>
        <p:txBody>
          <a:bodyPr wrap="square" rtlCol="0">
            <a:spAutoFit/>
          </a:bodyPr>
          <a:lstStyle/>
          <a:p>
            <a:r>
              <a:rPr lang="en-US" sz="2400" b="1" dirty="0">
                <a:solidFill>
                  <a:srgbClr val="0432FF"/>
                </a:solidFill>
              </a:rPr>
              <a:t>Note: no orthology detection </a:t>
            </a:r>
          </a:p>
        </p:txBody>
      </p:sp>
    </p:spTree>
    <p:extLst>
      <p:ext uri="{BB962C8B-B14F-4D97-AF65-F5344CB8AC3E}">
        <p14:creationId xmlns:p14="http://schemas.microsoft.com/office/powerpoint/2010/main" val="4060630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dirty="0"/>
              <a:t>   Problem: Gene family trees are MUL-trees</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55280" y="1245476"/>
            <a:ext cx="9344682" cy="5247399"/>
          </a:xfrm>
          <a:prstGeom prst="rect">
            <a:avLst/>
          </a:prstGeom>
        </p:spPr>
      </p:pic>
    </p:spTree>
    <p:extLst>
      <p:ext uri="{BB962C8B-B14F-4D97-AF65-F5344CB8AC3E}">
        <p14:creationId xmlns:p14="http://schemas.microsoft.com/office/powerpoint/2010/main" val="3050982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2"/>
          <a:stretch>
            <a:fillRect/>
          </a:stretch>
        </p:blipFill>
        <p:spPr>
          <a:xfrm>
            <a:off x="9090599" y="3062283"/>
            <a:ext cx="1325153" cy="1389795"/>
          </a:xfrm>
          <a:prstGeom prst="rect">
            <a:avLst/>
          </a:prstGeom>
        </p:spPr>
      </p:pic>
      <p:sp>
        <p:nvSpPr>
          <p:cNvPr id="10" name="TextBox 9">
            <a:extLst>
              <a:ext uri="{FF2B5EF4-FFF2-40B4-BE49-F238E27FC236}">
                <a16:creationId xmlns:a16="http://schemas.microsoft.com/office/drawing/2014/main" id="{B2FCB140-D6DC-1A4C-A9E0-87CC34E0F133}"/>
              </a:ext>
            </a:extLst>
          </p:cNvPr>
          <p:cNvSpPr txBox="1"/>
          <p:nvPr/>
        </p:nvSpPr>
        <p:spPr>
          <a:xfrm>
            <a:off x="988425" y="645466"/>
            <a:ext cx="7409878" cy="6863417"/>
          </a:xfrm>
          <a:prstGeom prst="rect">
            <a:avLst/>
          </a:prstGeom>
          <a:noFill/>
        </p:spPr>
        <p:txBody>
          <a:bodyPr wrap="square" rtlCol="0">
            <a:spAutoFit/>
          </a:bodyPr>
          <a:lstStyle/>
          <a:p>
            <a:r>
              <a:rPr lang="en-US" sz="3200" dirty="0"/>
              <a:t>Theorem (</a:t>
            </a:r>
            <a:r>
              <a:rPr lang="en-US" sz="3200" dirty="0" err="1"/>
              <a:t>Legried</a:t>
            </a:r>
            <a:r>
              <a:rPr lang="en-US" sz="3200" dirty="0"/>
              <a:t>, Molloy, Warnow, and Roch, 2019): </a:t>
            </a:r>
            <a:r>
              <a:rPr lang="en-US" sz="3200" b="1" dirty="0">
                <a:solidFill>
                  <a:srgbClr val="0432FF"/>
                </a:solidFill>
              </a:rPr>
              <a:t>ASTRAL-multi</a:t>
            </a:r>
            <a:r>
              <a:rPr lang="en-US" sz="3200" dirty="0"/>
              <a:t> is statistically consistent under GDL and runs in polynomial time.</a:t>
            </a:r>
          </a:p>
          <a:p>
            <a:endParaRPr lang="en-US" sz="2800" dirty="0"/>
          </a:p>
          <a:p>
            <a:r>
              <a:rPr lang="en-US" sz="2800" dirty="0">
                <a:solidFill>
                  <a:schemeClr val="bg1"/>
                </a:solidFill>
              </a:rPr>
              <a:t>Theorem (Molloy and Warnow, 2019): </a:t>
            </a:r>
            <a:r>
              <a:rPr lang="en-US" sz="2800" b="1" dirty="0" err="1">
                <a:solidFill>
                  <a:schemeClr val="bg1"/>
                </a:solidFill>
              </a:rPr>
              <a:t>FastMulRFS</a:t>
            </a:r>
            <a:r>
              <a:rPr lang="en-US" sz="2800" dirty="0">
                <a:solidFill>
                  <a:schemeClr val="bg1"/>
                </a:solidFill>
              </a:rPr>
              <a:t> is statistically consistent under a generic duplication-only or loss-only model, and runs in polynomial time.</a:t>
            </a:r>
          </a:p>
          <a:p>
            <a:endParaRPr lang="en-US" sz="2800" dirty="0">
              <a:solidFill>
                <a:schemeClr val="bg1"/>
              </a:solidFill>
            </a:endParaRPr>
          </a:p>
          <a:p>
            <a:r>
              <a:rPr lang="en-US" sz="2800" dirty="0">
                <a:solidFill>
                  <a:schemeClr val="bg1"/>
                </a:solidFill>
              </a:rPr>
              <a:t>Note: Both methods use dynamic programming to solve NP-hard </a:t>
            </a:r>
            <a:r>
              <a:rPr lang="en-US" sz="2800" b="1" dirty="0">
                <a:solidFill>
                  <a:schemeClr val="bg1"/>
                </a:solidFill>
              </a:rPr>
              <a:t>discrete optimization problems </a:t>
            </a:r>
            <a:r>
              <a:rPr lang="en-US" sz="2800" dirty="0">
                <a:solidFill>
                  <a:schemeClr val="bg1"/>
                </a:solidFill>
              </a:rPr>
              <a:t>within constrained search space in polynomial time.</a:t>
            </a:r>
          </a:p>
          <a:p>
            <a:endParaRPr lang="en-US" sz="3200" dirty="0"/>
          </a:p>
        </p:txBody>
      </p:sp>
      <p:pic>
        <p:nvPicPr>
          <p:cNvPr id="3" name="Picture 2">
            <a:extLst>
              <a:ext uri="{FF2B5EF4-FFF2-40B4-BE49-F238E27FC236}">
                <a16:creationId xmlns:a16="http://schemas.microsoft.com/office/drawing/2014/main" id="{2079500F-479B-6149-A3C7-600EA8F719BC}"/>
              </a:ext>
            </a:extLst>
          </p:cNvPr>
          <p:cNvPicPr>
            <a:picLocks noChangeAspect="1"/>
          </p:cNvPicPr>
          <p:nvPr/>
        </p:nvPicPr>
        <p:blipFill>
          <a:blip r:embed="rId3"/>
          <a:stretch>
            <a:fillRect/>
          </a:stretch>
        </p:blipFill>
        <p:spPr>
          <a:xfrm>
            <a:off x="8874177" y="993600"/>
            <a:ext cx="1161850" cy="1749158"/>
          </a:xfrm>
          <a:prstGeom prst="rect">
            <a:avLst/>
          </a:prstGeom>
        </p:spPr>
      </p:pic>
      <p:pic>
        <p:nvPicPr>
          <p:cNvPr id="6" name="Picture 5">
            <a:extLst>
              <a:ext uri="{FF2B5EF4-FFF2-40B4-BE49-F238E27FC236}">
                <a16:creationId xmlns:a16="http://schemas.microsoft.com/office/drawing/2014/main" id="{14B9C4CC-608B-1241-8178-7860DE85B22A}"/>
              </a:ext>
            </a:extLst>
          </p:cNvPr>
          <p:cNvPicPr>
            <a:picLocks noChangeAspect="1"/>
          </p:cNvPicPr>
          <p:nvPr/>
        </p:nvPicPr>
        <p:blipFill>
          <a:blip r:embed="rId4"/>
          <a:stretch>
            <a:fillRect/>
          </a:stretch>
        </p:blipFill>
        <p:spPr>
          <a:xfrm flipH="1">
            <a:off x="10183644" y="993600"/>
            <a:ext cx="1166403" cy="1749158"/>
          </a:xfrm>
          <a:prstGeom prst="rect">
            <a:avLst/>
          </a:prstGeom>
        </p:spPr>
      </p:pic>
      <p:sp>
        <p:nvSpPr>
          <p:cNvPr id="2" name="TextBox 1">
            <a:extLst>
              <a:ext uri="{FF2B5EF4-FFF2-40B4-BE49-F238E27FC236}">
                <a16:creationId xmlns:a16="http://schemas.microsoft.com/office/drawing/2014/main" id="{AD75DC09-46F3-224D-AB3B-D6A90A953B57}"/>
              </a:ext>
            </a:extLst>
          </p:cNvPr>
          <p:cNvSpPr txBox="1"/>
          <p:nvPr/>
        </p:nvSpPr>
        <p:spPr>
          <a:xfrm>
            <a:off x="331983" y="3062283"/>
            <a:ext cx="8758616" cy="738664"/>
          </a:xfrm>
          <a:prstGeom prst="rect">
            <a:avLst/>
          </a:prstGeom>
          <a:solidFill>
            <a:srgbClr val="FFFF00">
              <a:alpha val="28000"/>
            </a:srgbClr>
          </a:solidFill>
          <a:ln>
            <a:solidFill>
              <a:srgbClr val="0432FF"/>
            </a:solidFill>
          </a:ln>
        </p:spPr>
        <p:txBody>
          <a:bodyPr wrap="none" rtlCol="0">
            <a:spAutoFit/>
          </a:bodyPr>
          <a:lstStyle/>
          <a:p>
            <a:r>
              <a:rPr lang="en-US" altLang="en-US" sz="2400" dirty="0"/>
              <a:t>Theorem: Under GDL,  most probable quartet tree is the species tree</a:t>
            </a:r>
          </a:p>
          <a:p>
            <a:endParaRPr lang="en-US" dirty="0"/>
          </a:p>
        </p:txBody>
      </p:sp>
    </p:spTree>
    <p:extLst>
      <p:ext uri="{BB962C8B-B14F-4D97-AF65-F5344CB8AC3E}">
        <p14:creationId xmlns:p14="http://schemas.microsoft.com/office/powerpoint/2010/main" val="1916680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676894" y="426056"/>
            <a:ext cx="9330706" cy="994172"/>
          </a:xfrm>
        </p:spPr>
        <p:txBody>
          <a:bodyPr>
            <a:normAutofit/>
          </a:bodyPr>
          <a:lstStyle/>
          <a:p>
            <a:r>
              <a:rPr lang="en-US" sz="3200" b="1" dirty="0"/>
              <a:t>But…ASTRAL-multi is not as accurate as other methods!</a:t>
            </a:r>
          </a:p>
        </p:txBody>
      </p:sp>
      <p:pic>
        <p:nvPicPr>
          <p:cNvPr id="5" name="Picture 4">
            <a:extLst>
              <a:ext uri="{FF2B5EF4-FFF2-40B4-BE49-F238E27FC236}">
                <a16:creationId xmlns:a16="http://schemas.microsoft.com/office/drawing/2014/main" id="{90A45851-E6E3-D047-87DA-08BB5A44220C}"/>
              </a:ext>
            </a:extLst>
          </p:cNvPr>
          <p:cNvPicPr>
            <a:picLocks noChangeAspect="1"/>
          </p:cNvPicPr>
          <p:nvPr/>
        </p:nvPicPr>
        <p:blipFill>
          <a:blip r:embed="rId2"/>
          <a:stretch>
            <a:fillRect/>
          </a:stretch>
        </p:blipFill>
        <p:spPr>
          <a:xfrm>
            <a:off x="1855359" y="1709530"/>
            <a:ext cx="7953008" cy="4154557"/>
          </a:xfrm>
          <a:prstGeom prst="rect">
            <a:avLst/>
          </a:prstGeom>
        </p:spPr>
      </p:pic>
      <p:sp>
        <p:nvSpPr>
          <p:cNvPr id="6" name="TextBox 5">
            <a:extLst>
              <a:ext uri="{FF2B5EF4-FFF2-40B4-BE49-F238E27FC236}">
                <a16:creationId xmlns:a16="http://schemas.microsoft.com/office/drawing/2014/main" id="{97480D02-9F22-ED43-A5D4-A8640DE6A800}"/>
              </a:ext>
            </a:extLst>
          </p:cNvPr>
          <p:cNvSpPr txBox="1"/>
          <p:nvPr/>
        </p:nvSpPr>
        <p:spPr>
          <a:xfrm>
            <a:off x="2280282" y="5784057"/>
            <a:ext cx="8440837" cy="369332"/>
          </a:xfrm>
          <a:prstGeom prst="rect">
            <a:avLst/>
          </a:prstGeom>
          <a:noFill/>
        </p:spPr>
        <p:txBody>
          <a:bodyPr wrap="none" rtlCol="0">
            <a:spAutoFit/>
          </a:bodyPr>
          <a:lstStyle/>
          <a:p>
            <a:r>
              <a:rPr lang="en-US" dirty="0"/>
              <a:t>Results on 100-species datasets with moderate GDL, moderately high ILS, and high GTEE</a:t>
            </a:r>
          </a:p>
        </p:txBody>
      </p:sp>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3"/>
          <a:stretch>
            <a:fillRect/>
          </a:stretch>
        </p:blipFill>
        <p:spPr>
          <a:xfrm>
            <a:off x="10007600" y="-3080"/>
            <a:ext cx="2177773" cy="2284006"/>
          </a:xfrm>
          <a:prstGeom prst="rect">
            <a:avLst/>
          </a:prstGeom>
        </p:spPr>
      </p:pic>
    </p:spTree>
    <p:extLst>
      <p:ext uri="{BB962C8B-B14F-4D97-AF65-F5344CB8AC3E}">
        <p14:creationId xmlns:p14="http://schemas.microsoft.com/office/powerpoint/2010/main" val="1662398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A0D1-FA88-B345-A958-FAEFB52ACB6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AF70E13-DD1C-A84B-AB79-24E100F43B0F}"/>
              </a:ext>
            </a:extLst>
          </p:cNvPr>
          <p:cNvPicPr>
            <a:picLocks noChangeAspect="1"/>
          </p:cNvPicPr>
          <p:nvPr/>
        </p:nvPicPr>
        <p:blipFill>
          <a:blip r:embed="rId2"/>
          <a:stretch>
            <a:fillRect/>
          </a:stretch>
        </p:blipFill>
        <p:spPr>
          <a:xfrm>
            <a:off x="0" y="1040190"/>
            <a:ext cx="12192000" cy="4777619"/>
          </a:xfrm>
          <a:prstGeom prst="rect">
            <a:avLst/>
          </a:prstGeom>
        </p:spPr>
      </p:pic>
    </p:spTree>
    <p:extLst>
      <p:ext uri="{BB962C8B-B14F-4D97-AF65-F5344CB8AC3E}">
        <p14:creationId xmlns:p14="http://schemas.microsoft.com/office/powerpoint/2010/main" val="1813728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solidFill>
                  <a:schemeClr val="bg1"/>
                </a:solidFill>
              </a:rPr>
            </a:br>
            <a:r>
              <a:rPr lang="en-US" dirty="0">
                <a:solidFill>
                  <a:schemeClr val="bg1"/>
                </a:solidFill>
              </a:rPr>
              <a:t>Theorem: ASTRAL-pro is statistically consistent if it correctly roots-and-tags every </a:t>
            </a:r>
            <a:r>
              <a:rPr lang="en-US" dirty="0" err="1">
                <a:solidFill>
                  <a:schemeClr val="bg1"/>
                </a:solidFill>
              </a:rPr>
              <a:t>mul</a:t>
            </a:r>
            <a:r>
              <a:rPr lang="en-US" dirty="0">
                <a:solidFill>
                  <a:schemeClr val="bg1"/>
                </a:solidFill>
              </a:rPr>
              <a:t>-tree</a:t>
            </a:r>
          </a:p>
        </p:txBody>
      </p:sp>
    </p:spTree>
    <p:extLst>
      <p:ext uri="{BB962C8B-B14F-4D97-AF65-F5344CB8AC3E}">
        <p14:creationId xmlns:p14="http://schemas.microsoft.com/office/powerpoint/2010/main" val="3419553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br>
            <a:r>
              <a:rPr lang="en-US" dirty="0">
                <a:solidFill>
                  <a:srgbClr val="0432FF"/>
                </a:solidFill>
              </a:rPr>
              <a:t>Theorem: ASTRAL-pro is statistically consistent if it correctly roots-and-tags every </a:t>
            </a:r>
            <a:r>
              <a:rPr lang="en-US" dirty="0" err="1">
                <a:solidFill>
                  <a:srgbClr val="0432FF"/>
                </a:solidFill>
              </a:rPr>
              <a:t>mul</a:t>
            </a:r>
            <a:r>
              <a:rPr lang="en-US" dirty="0">
                <a:solidFill>
                  <a:srgbClr val="0432FF"/>
                </a:solidFill>
              </a:rPr>
              <a:t>-tree</a:t>
            </a:r>
          </a:p>
        </p:txBody>
      </p:sp>
    </p:spTree>
    <p:extLst>
      <p:ext uri="{BB962C8B-B14F-4D97-AF65-F5344CB8AC3E}">
        <p14:creationId xmlns:p14="http://schemas.microsoft.com/office/powerpoint/2010/main" val="1444450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D3D3-CC7D-6043-A07B-7EEF7780233A}"/>
              </a:ext>
            </a:extLst>
          </p:cNvPr>
          <p:cNvSpPr>
            <a:spLocks noGrp="1"/>
          </p:cNvSpPr>
          <p:nvPr>
            <p:ph type="title"/>
          </p:nvPr>
        </p:nvSpPr>
        <p:spPr/>
        <p:txBody>
          <a:bodyPr/>
          <a:lstStyle/>
          <a:p>
            <a:r>
              <a:rPr lang="en-US" sz="2400" dirty="0"/>
              <a:t>ASTRAL-Pro compared to other methods on 100 species</a:t>
            </a:r>
            <a:br>
              <a:rPr lang="en-US" sz="2400" dirty="0"/>
            </a:br>
            <a:r>
              <a:rPr lang="en-US" sz="2400" dirty="0"/>
              <a:t> (varying number genes)</a:t>
            </a:r>
          </a:p>
        </p:txBody>
      </p:sp>
      <p:pic>
        <p:nvPicPr>
          <p:cNvPr id="5" name="Picture 4">
            <a:extLst>
              <a:ext uri="{FF2B5EF4-FFF2-40B4-BE49-F238E27FC236}">
                <a16:creationId xmlns:a16="http://schemas.microsoft.com/office/drawing/2014/main" id="{31760013-3FA3-AA43-A198-B32E0102C7A6}"/>
              </a:ext>
            </a:extLst>
          </p:cNvPr>
          <p:cNvPicPr>
            <a:picLocks noChangeAspect="1"/>
          </p:cNvPicPr>
          <p:nvPr/>
        </p:nvPicPr>
        <p:blipFill>
          <a:blip r:embed="rId2"/>
          <a:stretch>
            <a:fillRect/>
          </a:stretch>
        </p:blipFill>
        <p:spPr>
          <a:xfrm>
            <a:off x="-82194" y="2108923"/>
            <a:ext cx="9779149" cy="2878622"/>
          </a:xfrm>
          <a:prstGeom prst="rect">
            <a:avLst/>
          </a:prstGeom>
        </p:spPr>
      </p:pic>
      <p:pic>
        <p:nvPicPr>
          <p:cNvPr id="7" name="Picture 6">
            <a:extLst>
              <a:ext uri="{FF2B5EF4-FFF2-40B4-BE49-F238E27FC236}">
                <a16:creationId xmlns:a16="http://schemas.microsoft.com/office/drawing/2014/main" id="{1132009C-2374-9945-8A77-746713B719FB}"/>
              </a:ext>
            </a:extLst>
          </p:cNvPr>
          <p:cNvPicPr>
            <a:picLocks noChangeAspect="1"/>
          </p:cNvPicPr>
          <p:nvPr/>
        </p:nvPicPr>
        <p:blipFill>
          <a:blip r:embed="rId3"/>
          <a:stretch>
            <a:fillRect/>
          </a:stretch>
        </p:blipFill>
        <p:spPr>
          <a:xfrm>
            <a:off x="-252570" y="5239202"/>
            <a:ext cx="9100280" cy="1053273"/>
          </a:xfrm>
          <a:prstGeom prst="rect">
            <a:avLst/>
          </a:prstGeom>
        </p:spPr>
      </p:pic>
      <p:sp>
        <p:nvSpPr>
          <p:cNvPr id="8" name="Footer Placeholder 3">
            <a:extLst>
              <a:ext uri="{FF2B5EF4-FFF2-40B4-BE49-F238E27FC236}">
                <a16:creationId xmlns:a16="http://schemas.microsoft.com/office/drawing/2014/main" id="{0295BD45-7B1A-A641-AE1E-2726AE25EEC1}"/>
              </a:ext>
            </a:extLst>
          </p:cNvPr>
          <p:cNvSpPr txBox="1">
            <a:spLocks/>
          </p:cNvSpPr>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defPPr>
              <a:defRPr lang="en-US"/>
            </a:defPPr>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sz="1000" i="1">
                <a:solidFill>
                  <a:srgbClr val="333333"/>
                </a:solidFill>
              </a:rPr>
              <a:t>Mol Biol Evol</a:t>
            </a:r>
            <a:r>
              <a:rPr lang="en-US" sz="1000">
                <a:solidFill>
                  <a:srgbClr val="333333"/>
                </a:solidFill>
              </a:rPr>
              <a:t>, Volume 37, Issue 11, November 2020, Pages 3292–3307, </a:t>
            </a:r>
            <a:r>
              <a:rPr lang="en-US" sz="1000">
                <a:solidFill>
                  <a:srgbClr val="333333"/>
                </a:solidFill>
                <a:hlinkClick r:id="rId4"/>
              </a:rPr>
              <a:t>https://doi.org/10.1093/molbev/msaa139</a:t>
            </a:r>
            <a:endParaRPr lang="en-US" sz="1000">
              <a:solidFill>
                <a:srgbClr val="333333"/>
              </a:solidFill>
            </a:endParaRPr>
          </a:p>
          <a:p>
            <a:pPr marL="0" indent="0" eaLnBrk="1" hangingPunct="1">
              <a:spcBef>
                <a:spcPct val="0"/>
              </a:spcBef>
              <a:spcAft>
                <a:spcPts val="600"/>
              </a:spcAft>
              <a:buNone/>
            </a:pPr>
            <a:r>
              <a:rPr lang="en-US" sz="800">
                <a:solidFill>
                  <a:srgbClr val="2A2A2A"/>
                </a:solidFill>
              </a:rPr>
              <a:t>The content of this slide may be subject to copyright: please see the slide notes for details.</a:t>
            </a:r>
            <a:endParaRPr lang="en-US" sz="800" dirty="0">
              <a:solidFill>
                <a:srgbClr val="333333"/>
              </a:solidFill>
            </a:endParaRPr>
          </a:p>
        </p:txBody>
      </p:sp>
      <p:sp>
        <p:nvSpPr>
          <p:cNvPr id="6" name="TextBox 5">
            <a:extLst>
              <a:ext uri="{FF2B5EF4-FFF2-40B4-BE49-F238E27FC236}">
                <a16:creationId xmlns:a16="http://schemas.microsoft.com/office/drawing/2014/main" id="{D3690B67-CD2A-81B7-88B1-AFAE416DAABC}"/>
              </a:ext>
            </a:extLst>
          </p:cNvPr>
          <p:cNvSpPr txBox="1"/>
          <p:nvPr/>
        </p:nvSpPr>
        <p:spPr>
          <a:xfrm>
            <a:off x="9087377" y="966657"/>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807627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8332342" y="5574135"/>
            <a:ext cx="3859658" cy="4572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Evol</a:t>
            </a:r>
            <a:r>
              <a:rPr lang="en-US" altLang="en-US" sz="1000" dirty="0">
                <a:solidFill>
                  <a:srgbClr val="333333"/>
                </a:solidFill>
              </a:rPr>
              <a:t>, Volume 37, Issue 11, November 2020, Pages 3292–3307, </a:t>
            </a:r>
            <a:r>
              <a:rPr lang="en-US" altLang="en-US" sz="1000" dirty="0">
                <a:solidFill>
                  <a:srgbClr val="333333"/>
                </a:solidFill>
                <a:hlinkClick r:id="rId3"/>
              </a:rPr>
              <a:t>https://doi.org/10.1093/molbev/msaa139</a:t>
            </a:r>
            <a:endParaRPr lang="en-US" altLang="en-US" sz="1000" dirty="0">
              <a:solidFill>
                <a:srgbClr val="333333"/>
              </a:solidFill>
            </a:endParaRPr>
          </a:p>
        </p:txBody>
      </p:sp>
      <p:sp>
        <p:nvSpPr>
          <p:cNvPr id="5123" name="Title 1"/>
          <p:cNvSpPr>
            <a:spLocks noGrp="1"/>
          </p:cNvSpPr>
          <p:nvPr>
            <p:ph type="title"/>
          </p:nvPr>
        </p:nvSpPr>
        <p:spPr>
          <a:xfrm>
            <a:off x="8492590" y="526774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Figure 4 from ASTRAL-Pro paper</a:t>
            </a:r>
          </a:p>
        </p:txBody>
      </p:sp>
      <p:pic>
        <p:nvPicPr>
          <p:cNvPr id="5124" name="Picture 4" descr="Oxford University Press"/>
          <p:cNvPicPr>
            <a:picLocks noChangeAspect="1"/>
          </p:cNvPicPr>
          <p:nvPr/>
        </p:nvPicPr>
        <p:blipFill>
          <a:blip r:embed="rId4"/>
          <a:stretch>
            <a:fillRect/>
          </a:stretch>
        </p:blipFill>
        <p:spPr>
          <a:xfrm>
            <a:off x="9296400" y="6507164"/>
            <a:ext cx="1058862" cy="244475"/>
          </a:xfrm>
          <a:prstGeom prst="rect">
            <a:avLst/>
          </a:prstGeom>
          <a:noFill/>
          <a:ln>
            <a:noFill/>
            <a:miter lim="800000"/>
          </a:ln>
        </p:spPr>
      </p:pic>
      <p:pic>
        <p:nvPicPr>
          <p:cNvPr id="5125" name="New picture"/>
          <p:cNvPicPr/>
          <p:nvPr/>
        </p:nvPicPr>
        <p:blipFill>
          <a:blip r:embed="rId5"/>
          <a:stretch>
            <a:fillRect/>
          </a:stretch>
        </p:blipFill>
        <p:spPr>
          <a:xfrm>
            <a:off x="513708" y="71919"/>
            <a:ext cx="7728592" cy="6786081"/>
          </a:xfrm>
          <a:prstGeom prst="rect">
            <a:avLst/>
          </a:prstGeom>
        </p:spPr>
      </p:pic>
      <p:sp>
        <p:nvSpPr>
          <p:cNvPr id="2" name="TextBox 1">
            <a:extLst>
              <a:ext uri="{FF2B5EF4-FFF2-40B4-BE49-F238E27FC236}">
                <a16:creationId xmlns:a16="http://schemas.microsoft.com/office/drawing/2014/main" id="{444B228A-0C40-0242-86CF-72E673A0554D}"/>
              </a:ext>
            </a:extLst>
          </p:cNvPr>
          <p:cNvSpPr txBox="1"/>
          <p:nvPr/>
        </p:nvSpPr>
        <p:spPr>
          <a:xfrm>
            <a:off x="8368185" y="228519"/>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072521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3160-80AE-B840-BD72-8E1687FB89C1}"/>
              </a:ext>
            </a:extLst>
          </p:cNvPr>
          <p:cNvSpPr>
            <a:spLocks noGrp="1"/>
          </p:cNvSpPr>
          <p:nvPr>
            <p:ph type="title"/>
          </p:nvPr>
        </p:nvSpPr>
        <p:spPr>
          <a:xfrm>
            <a:off x="838200" y="365125"/>
            <a:ext cx="10894888" cy="1325563"/>
          </a:xfrm>
        </p:spPr>
        <p:txBody>
          <a:bodyPr/>
          <a:lstStyle/>
          <a:p>
            <a:r>
              <a:rPr lang="en-US" dirty="0"/>
              <a:t>DISCO (</a:t>
            </a:r>
            <a:r>
              <a:rPr lang="en-US" dirty="0" err="1"/>
              <a:t>Willson</a:t>
            </a:r>
            <a:r>
              <a:rPr lang="en-US" dirty="0"/>
              <a:t> et al., Systematic Biology 2022)</a:t>
            </a:r>
          </a:p>
        </p:txBody>
      </p:sp>
      <p:sp>
        <p:nvSpPr>
          <p:cNvPr id="3" name="Content Placeholder 2">
            <a:extLst>
              <a:ext uri="{FF2B5EF4-FFF2-40B4-BE49-F238E27FC236}">
                <a16:creationId xmlns:a16="http://schemas.microsoft.com/office/drawing/2014/main" id="{115987C4-5907-7C42-85BA-2F035542DFCE}"/>
              </a:ext>
            </a:extLst>
          </p:cNvPr>
          <p:cNvSpPr>
            <a:spLocks noGrp="1"/>
          </p:cNvSpPr>
          <p:nvPr>
            <p:ph idx="1"/>
          </p:nvPr>
        </p:nvSpPr>
        <p:spPr/>
        <p:txBody>
          <a:bodyPr/>
          <a:lstStyle/>
          <a:p>
            <a:r>
              <a:rPr lang="en-US" dirty="0"/>
              <a:t>Input: Set of gene family trees</a:t>
            </a:r>
          </a:p>
          <a:p>
            <a:r>
              <a:rPr lang="en-US" dirty="0"/>
              <a:t>Output: Set of single copy gene trees (obtained by decomposing gene family trees)</a:t>
            </a:r>
          </a:p>
          <a:p>
            <a:r>
              <a:rPr lang="en-US" dirty="0"/>
              <a:t>Technique:</a:t>
            </a:r>
          </a:p>
          <a:p>
            <a:pPr lvl="1"/>
            <a:r>
              <a:rPr lang="en-US" dirty="0"/>
              <a:t>Use ASTRAL-Pro to root and tag each gene family tree</a:t>
            </a:r>
          </a:p>
          <a:p>
            <a:pPr lvl="1"/>
            <a:r>
              <a:rPr lang="en-US" dirty="0"/>
              <a:t>Decompose from the “bottom-up”, aiming to keep at least one large subtree</a:t>
            </a:r>
          </a:p>
          <a:p>
            <a:pPr lvl="1"/>
            <a:r>
              <a:rPr lang="en-US" dirty="0"/>
              <a:t>Follow with method that requires single-copy genes (e.g., ASTRAL, ASTRID, Concatenation Analysis using maximum likelihood)</a:t>
            </a:r>
          </a:p>
          <a:p>
            <a:pPr lvl="1"/>
            <a:endParaRPr lang="en-US" dirty="0"/>
          </a:p>
          <a:p>
            <a:r>
              <a:rPr lang="en-US" dirty="0"/>
              <a:t>Variants we examined: ASTRID-DISCO, ASTRAL-DISCO, CA-DISCO</a:t>
            </a:r>
          </a:p>
          <a:p>
            <a:endParaRPr lang="en-US" dirty="0"/>
          </a:p>
        </p:txBody>
      </p:sp>
    </p:spTree>
    <p:extLst>
      <p:ext uri="{BB962C8B-B14F-4D97-AF65-F5344CB8AC3E}">
        <p14:creationId xmlns:p14="http://schemas.microsoft.com/office/powerpoint/2010/main" val="115994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204" y="-384176"/>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7" y="5285839"/>
            <a:ext cx="5769610" cy="1015663"/>
          </a:xfrm>
          <a:prstGeom prst="rect">
            <a:avLst/>
          </a:prstGeom>
          <a:noFill/>
          <a:ln>
            <a:solidFill>
              <a:schemeClr val="tx1"/>
            </a:solidFill>
          </a:ln>
        </p:spPr>
        <p:txBody>
          <a:bodyPr wrap="square">
            <a:spAutoFit/>
          </a:bodyPr>
          <a:lstStyle/>
          <a:p>
            <a:pPr>
              <a:defRPr/>
            </a:pPr>
            <a:r>
              <a:rPr lang="en-US" sz="2000" dirty="0">
                <a:solidFill>
                  <a:srgbClr val="0000FF"/>
                </a:solidFill>
              </a:rPr>
              <a:t>Major challenge:</a:t>
            </a:r>
          </a:p>
          <a:p>
            <a:pPr>
              <a:defRPr/>
            </a:pPr>
            <a:r>
              <a:rPr lang="en-US" sz="2000" dirty="0">
                <a:solidFill>
                  <a:srgbClr val="0000FF"/>
                </a:solidFill>
              </a:rPr>
              <a:t>Multi-copy genes omitted</a:t>
            </a:r>
          </a:p>
          <a:p>
            <a:pPr>
              <a:defRPr/>
            </a:pPr>
            <a:r>
              <a:rPr lang="en-US" sz="2000" dirty="0">
                <a:solidFill>
                  <a:srgbClr val="0000FF"/>
                </a:solidFill>
              </a:rPr>
              <a:t>Massive gene tree heterogeneity consistent with ILS</a:t>
            </a:r>
          </a:p>
        </p:txBody>
      </p:sp>
    </p:spTree>
    <p:extLst>
      <p:ext uri="{BB962C8B-B14F-4D97-AF65-F5344CB8AC3E}">
        <p14:creationId xmlns:p14="http://schemas.microsoft.com/office/powerpoint/2010/main" val="251808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E39821-E40D-E446-8218-7E5CFA0999E6}"/>
              </a:ext>
            </a:extLst>
          </p:cNvPr>
          <p:cNvPicPr>
            <a:picLocks noGrp="1" noChangeAspect="1"/>
          </p:cNvPicPr>
          <p:nvPr>
            <p:ph idx="1"/>
          </p:nvPr>
        </p:nvPicPr>
        <p:blipFill>
          <a:blip r:embed="rId2"/>
          <a:stretch>
            <a:fillRect/>
          </a:stretch>
        </p:blipFill>
        <p:spPr>
          <a:xfrm>
            <a:off x="617419" y="125849"/>
            <a:ext cx="9135141" cy="6593449"/>
          </a:xfrm>
        </p:spPr>
      </p:pic>
    </p:spTree>
    <p:extLst>
      <p:ext uri="{BB962C8B-B14F-4D97-AF65-F5344CB8AC3E}">
        <p14:creationId xmlns:p14="http://schemas.microsoft.com/office/powerpoint/2010/main" val="3764866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5D16F-8BF9-DE49-8979-4A53457E53DF}"/>
              </a:ext>
            </a:extLst>
          </p:cNvPr>
          <p:cNvSpPr txBox="1"/>
          <p:nvPr/>
        </p:nvSpPr>
        <p:spPr>
          <a:xfrm>
            <a:off x="2115232" y="372362"/>
            <a:ext cx="7630487" cy="646331"/>
          </a:xfrm>
          <a:prstGeom prst="rect">
            <a:avLst/>
          </a:prstGeom>
          <a:noFill/>
        </p:spPr>
        <p:txBody>
          <a:bodyPr wrap="none" rtlCol="0">
            <a:spAutoFit/>
          </a:bodyPr>
          <a:lstStyle/>
          <a:p>
            <a:r>
              <a:rPr lang="en-US" sz="3600" dirty="0"/>
              <a:t>Results on 101 species with GDL and ILS</a:t>
            </a:r>
          </a:p>
        </p:txBody>
      </p:sp>
      <p:pic>
        <p:nvPicPr>
          <p:cNvPr id="3" name="Picture 2">
            <a:extLst>
              <a:ext uri="{FF2B5EF4-FFF2-40B4-BE49-F238E27FC236}">
                <a16:creationId xmlns:a16="http://schemas.microsoft.com/office/drawing/2014/main" id="{F882346D-8964-6D42-BC47-14FAD6479C56}"/>
              </a:ext>
            </a:extLst>
          </p:cNvPr>
          <p:cNvPicPr>
            <a:picLocks noChangeAspect="1"/>
          </p:cNvPicPr>
          <p:nvPr/>
        </p:nvPicPr>
        <p:blipFill>
          <a:blip r:embed="rId2"/>
          <a:stretch>
            <a:fillRect/>
          </a:stretch>
        </p:blipFill>
        <p:spPr>
          <a:xfrm>
            <a:off x="0" y="2043060"/>
            <a:ext cx="12192000" cy="4251360"/>
          </a:xfrm>
          <a:prstGeom prst="rect">
            <a:avLst/>
          </a:prstGeom>
        </p:spPr>
      </p:pic>
    </p:spTree>
    <p:extLst>
      <p:ext uri="{BB962C8B-B14F-4D97-AF65-F5344CB8AC3E}">
        <p14:creationId xmlns:p14="http://schemas.microsoft.com/office/powerpoint/2010/main" val="3443477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9D233-5EF7-6947-BB6F-4080D3A22F4D}"/>
              </a:ext>
            </a:extLst>
          </p:cNvPr>
          <p:cNvPicPr>
            <a:picLocks noChangeAspect="1"/>
          </p:cNvPicPr>
          <p:nvPr/>
        </p:nvPicPr>
        <p:blipFill>
          <a:blip r:embed="rId2"/>
          <a:stretch>
            <a:fillRect/>
          </a:stretch>
        </p:blipFill>
        <p:spPr>
          <a:xfrm>
            <a:off x="0" y="2006410"/>
            <a:ext cx="12192000" cy="4057529"/>
          </a:xfrm>
          <a:prstGeom prst="rect">
            <a:avLst/>
          </a:prstGeom>
        </p:spPr>
      </p:pic>
      <p:sp>
        <p:nvSpPr>
          <p:cNvPr id="7" name="TextBox 6">
            <a:extLst>
              <a:ext uri="{FF2B5EF4-FFF2-40B4-BE49-F238E27FC236}">
                <a16:creationId xmlns:a16="http://schemas.microsoft.com/office/drawing/2014/main" id="{9265D16F-8BF9-DE49-8979-4A53457E53DF}"/>
              </a:ext>
            </a:extLst>
          </p:cNvPr>
          <p:cNvSpPr txBox="1"/>
          <p:nvPr/>
        </p:nvSpPr>
        <p:spPr>
          <a:xfrm>
            <a:off x="2156328" y="372360"/>
            <a:ext cx="7668318" cy="646331"/>
          </a:xfrm>
          <a:prstGeom prst="rect">
            <a:avLst/>
          </a:prstGeom>
          <a:noFill/>
        </p:spPr>
        <p:txBody>
          <a:bodyPr wrap="none" rtlCol="0">
            <a:spAutoFit/>
          </a:bodyPr>
          <a:lstStyle/>
          <a:p>
            <a:r>
              <a:rPr lang="en-US" sz="3600" dirty="0"/>
              <a:t>Results on 1000 species and 1000 genes</a:t>
            </a:r>
          </a:p>
        </p:txBody>
      </p:sp>
    </p:spTree>
    <p:extLst>
      <p:ext uri="{BB962C8B-B14F-4D97-AF65-F5344CB8AC3E}">
        <p14:creationId xmlns:p14="http://schemas.microsoft.com/office/powerpoint/2010/main" val="4186399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14D-8969-6C4E-A6FF-69D45CC812D5}"/>
              </a:ext>
            </a:extLst>
          </p:cNvPr>
          <p:cNvSpPr>
            <a:spLocks noGrp="1"/>
          </p:cNvSpPr>
          <p:nvPr>
            <p:ph type="title"/>
          </p:nvPr>
        </p:nvSpPr>
        <p:spPr>
          <a:xfrm>
            <a:off x="838200" y="365125"/>
            <a:ext cx="11059274" cy="1325563"/>
          </a:xfrm>
        </p:spPr>
        <p:txBody>
          <a:bodyPr/>
          <a:lstStyle/>
          <a:p>
            <a:r>
              <a:rPr lang="en-US" dirty="0"/>
              <a:t>Summary for GDL-based species tree estimation</a:t>
            </a:r>
          </a:p>
        </p:txBody>
      </p:sp>
      <p:sp>
        <p:nvSpPr>
          <p:cNvPr id="3" name="Content Placeholder 2">
            <a:extLst>
              <a:ext uri="{FF2B5EF4-FFF2-40B4-BE49-F238E27FC236}">
                <a16:creationId xmlns:a16="http://schemas.microsoft.com/office/drawing/2014/main" id="{BE6958D4-11EA-124E-9DC9-34A41912020F}"/>
              </a:ext>
            </a:extLst>
          </p:cNvPr>
          <p:cNvSpPr>
            <a:spLocks noGrp="1"/>
          </p:cNvSpPr>
          <p:nvPr>
            <p:ph idx="1"/>
          </p:nvPr>
        </p:nvSpPr>
        <p:spPr/>
        <p:txBody>
          <a:bodyPr>
            <a:normAutofit/>
          </a:bodyPr>
          <a:lstStyle/>
          <a:p>
            <a:r>
              <a:rPr lang="en-US" dirty="0"/>
              <a:t>No need to determine orthology – can use all your data!</a:t>
            </a:r>
          </a:p>
          <a:p>
            <a:r>
              <a:rPr lang="en-US" dirty="0"/>
              <a:t>ASTRAL-Pro and ASTRID-DISCO are best summary methods so far:</a:t>
            </a:r>
          </a:p>
          <a:p>
            <a:pPr lvl="1"/>
            <a:r>
              <a:rPr lang="en-US" dirty="0"/>
              <a:t>ASTRAL-Pro: roots and tags each gene family tree and then solves modified quartet-based optimization using ASTRAL’s dynamic programming approach</a:t>
            </a:r>
          </a:p>
          <a:p>
            <a:pPr lvl="1"/>
            <a:r>
              <a:rPr lang="en-US" dirty="0"/>
              <a:t>ASTRID-DISCO: DISCO first (uses ASTRAL-Pro to root and tag, then decomposes into single copy gene trees) then ASTRID (summary method).</a:t>
            </a:r>
          </a:p>
          <a:p>
            <a:r>
              <a:rPr lang="en-US" dirty="0"/>
              <a:t>Concatenation analysis using DISCO can be highly accurate. </a:t>
            </a:r>
          </a:p>
          <a:p>
            <a:r>
              <a:rPr lang="en-US" dirty="0"/>
              <a:t>Note: these methods above have no strong guarantee of statistical consistency.  Only ASTRAL-one and ASTRAL-multi are proven consistent so far (but these aren’t as accurate empirically).</a:t>
            </a:r>
          </a:p>
        </p:txBody>
      </p:sp>
    </p:spTree>
    <p:extLst>
      <p:ext uri="{BB962C8B-B14F-4D97-AF65-F5344CB8AC3E}">
        <p14:creationId xmlns:p14="http://schemas.microsoft.com/office/powerpoint/2010/main" val="2330772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a:t>
            </a:r>
            <a:r>
              <a:rPr lang="en-US" dirty="0"/>
              <a:t>species tree estimation under</a:t>
            </a:r>
            <a:r>
              <a:rPr lang="en-US" dirty="0">
                <a:solidFill>
                  <a:srgbClr val="0432FF"/>
                </a:solidFill>
              </a:rPr>
              <a:t> ILS</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 </a:t>
            </a:r>
            <a:r>
              <a:rPr lang="en-US" dirty="0">
                <a:solidFill>
                  <a:srgbClr val="0432FF"/>
                </a:solidFill>
              </a:rPr>
              <a:t>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(not consistent) sometimes more accurate, despite not having guarantee of statistical consistency</a:t>
            </a:r>
          </a:p>
        </p:txBody>
      </p:sp>
    </p:spTree>
    <p:extLst>
      <p:ext uri="{BB962C8B-B14F-4D97-AF65-F5344CB8AC3E}">
        <p14:creationId xmlns:p14="http://schemas.microsoft.com/office/powerpoint/2010/main" val="878555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three key ideas </a:t>
            </a:r>
            <a:r>
              <a:rPr lang="en-US" dirty="0"/>
              <a:t>for species tree estimation under </a:t>
            </a:r>
            <a:r>
              <a:rPr lang="en-US" dirty="0">
                <a:solidFill>
                  <a:srgbClr val="0432FF"/>
                </a:solidFill>
              </a:rPr>
              <a:t>ILS+GDL</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p:txBody>
          <a:bodyPr>
            <a:normAutofit/>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ASTRAL-multi and ASTRAL-one: can find the </a:t>
            </a:r>
            <a:r>
              <a:rPr lang="en-US" dirty="0">
                <a:solidFill>
                  <a:srgbClr val="0432FF"/>
                </a:solidFill>
              </a:rPr>
              <a:t>“Maximum Quartet Support Species Tree” (MQSST)</a:t>
            </a:r>
            <a:r>
              <a:rPr lang="en-US" dirty="0"/>
              <a:t> in </a:t>
            </a:r>
            <a:r>
              <a:rPr lang="en-US" dirty="0">
                <a:solidFill>
                  <a:srgbClr val="0432FF"/>
                </a:solidFill>
              </a:rPr>
              <a:t>low degree polynomial time</a:t>
            </a:r>
            <a:r>
              <a:rPr lang="en-US" dirty="0"/>
              <a:t>, in a constrained search space – and are statistically consistent</a:t>
            </a:r>
          </a:p>
          <a:p>
            <a:r>
              <a:rPr lang="en-US" dirty="0"/>
              <a:t>ASTRAL-Pro (not guaranteed statistically consistent) but:</a:t>
            </a:r>
          </a:p>
          <a:p>
            <a:pPr lvl="1"/>
            <a:r>
              <a:rPr lang="en-US" dirty="0">
                <a:solidFill>
                  <a:srgbClr val="0432FF"/>
                </a:solidFill>
              </a:rPr>
              <a:t>Roots and tags gene trees</a:t>
            </a:r>
          </a:p>
          <a:p>
            <a:pPr lvl="1"/>
            <a:r>
              <a:rPr lang="en-US" dirty="0"/>
              <a:t>Statistically consistent if rooting and tagging is correct</a:t>
            </a:r>
          </a:p>
          <a:p>
            <a:pPr lvl="1"/>
            <a:r>
              <a:rPr lang="en-US" dirty="0"/>
              <a:t>Highly accurate if there are enough gene trees (even when there is gene tree estimation error and missing data)</a:t>
            </a:r>
          </a:p>
        </p:txBody>
      </p:sp>
    </p:spTree>
    <p:extLst>
      <p:ext uri="{BB962C8B-B14F-4D97-AF65-F5344CB8AC3E}">
        <p14:creationId xmlns:p14="http://schemas.microsoft.com/office/powerpoint/2010/main" val="372443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7928-D39E-EA49-A90C-674A917D8C5C}"/>
              </a:ext>
            </a:extLst>
          </p:cNvPr>
          <p:cNvSpPr>
            <a:spLocks noGrp="1"/>
          </p:cNvSpPr>
          <p:nvPr>
            <p:ph type="title"/>
          </p:nvPr>
        </p:nvSpPr>
        <p:spPr/>
        <p:txBody>
          <a:bodyPr/>
          <a:lstStyle/>
          <a:p>
            <a:r>
              <a:rPr lang="en-US" dirty="0"/>
              <a:t>What about HGT?</a:t>
            </a:r>
          </a:p>
        </p:txBody>
      </p:sp>
      <p:sp>
        <p:nvSpPr>
          <p:cNvPr id="3" name="Content Placeholder 2">
            <a:extLst>
              <a:ext uri="{FF2B5EF4-FFF2-40B4-BE49-F238E27FC236}">
                <a16:creationId xmlns:a16="http://schemas.microsoft.com/office/drawing/2014/main" id="{B92F9662-6A3D-844C-B538-547EC231CF09}"/>
              </a:ext>
            </a:extLst>
          </p:cNvPr>
          <p:cNvSpPr>
            <a:spLocks noGrp="1"/>
          </p:cNvSpPr>
          <p:nvPr>
            <p:ph idx="1"/>
          </p:nvPr>
        </p:nvSpPr>
        <p:spPr/>
        <p:txBody>
          <a:bodyPr>
            <a:normAutofit/>
          </a:bodyPr>
          <a:lstStyle/>
          <a:p>
            <a:r>
              <a:rPr lang="en-US" dirty="0"/>
              <a:t>HGT also makes heterogeneous gene trees</a:t>
            </a:r>
          </a:p>
          <a:p>
            <a:r>
              <a:rPr lang="en-US" dirty="0"/>
              <a:t>Under some assumptions of random HGT operating, it may be possible to define the “underlying” species tree.</a:t>
            </a:r>
          </a:p>
          <a:p>
            <a:r>
              <a:rPr lang="en-US" dirty="0"/>
              <a:t>Statistical consistency of quartet-based methods for computing the underlying species tree established by:</a:t>
            </a:r>
          </a:p>
          <a:p>
            <a:pPr lvl="2"/>
            <a:r>
              <a:rPr lang="en-US" dirty="0" err="1"/>
              <a:t>Roch</a:t>
            </a:r>
            <a:r>
              <a:rPr lang="en-US" dirty="0"/>
              <a:t> &amp; </a:t>
            </a:r>
            <a:r>
              <a:rPr lang="en-US" dirty="0" err="1"/>
              <a:t>Snir</a:t>
            </a:r>
            <a:r>
              <a:rPr lang="en-US" dirty="0"/>
              <a:t>, JCB 2013</a:t>
            </a:r>
          </a:p>
          <a:p>
            <a:pPr lvl="2"/>
            <a:r>
              <a:rPr lang="en-US" dirty="0"/>
              <a:t>Daskalakis &amp; Roch, arXiv 2015</a:t>
            </a:r>
          </a:p>
          <a:p>
            <a:r>
              <a:rPr lang="en-US" dirty="0"/>
              <a:t>Simulation study (Davidson et al. 2015) shows ASTRAL and </a:t>
            </a:r>
            <a:r>
              <a:rPr lang="en-US" dirty="0" err="1"/>
              <a:t>wQMC</a:t>
            </a:r>
            <a:r>
              <a:rPr lang="en-US" dirty="0"/>
              <a:t> (</a:t>
            </a:r>
            <a:r>
              <a:rPr lang="en-US" dirty="0" err="1"/>
              <a:t>Snir</a:t>
            </a:r>
            <a:r>
              <a:rPr lang="en-US" dirty="0"/>
              <a:t> et al.) more accurate than concatenation and NJst when ILS+HGT is present</a:t>
            </a:r>
          </a:p>
        </p:txBody>
      </p:sp>
    </p:spTree>
    <p:extLst>
      <p:ext uri="{BB962C8B-B14F-4D97-AF65-F5344CB8AC3E}">
        <p14:creationId xmlns:p14="http://schemas.microsoft.com/office/powerpoint/2010/main" val="3729990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Box 4">
            <a:extLst>
              <a:ext uri="{FF2B5EF4-FFF2-40B4-BE49-F238E27FC236}">
                <a16:creationId xmlns:a16="http://schemas.microsoft.com/office/drawing/2014/main" id="{3529595E-6819-304D-9320-6BEC51EDD9B1}"/>
              </a:ext>
            </a:extLst>
          </p:cNvPr>
          <p:cNvSpPr txBox="1">
            <a:spLocks noChangeArrowheads="1"/>
          </p:cNvSpPr>
          <p:nvPr/>
        </p:nvSpPr>
        <p:spPr bwMode="auto">
          <a:xfrm>
            <a:off x="2012890" y="296039"/>
            <a:ext cx="644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Accuracy in the presence of HGT + ILS</a:t>
            </a:r>
          </a:p>
        </p:txBody>
      </p:sp>
      <p:sp>
        <p:nvSpPr>
          <p:cNvPr id="59395" name="TextBox 5">
            <a:extLst>
              <a:ext uri="{FF2B5EF4-FFF2-40B4-BE49-F238E27FC236}">
                <a16:creationId xmlns:a16="http://schemas.microsoft.com/office/drawing/2014/main" id="{78A3AA7C-9BA8-EE4C-BA61-EA7CBB699D10}"/>
              </a:ext>
            </a:extLst>
          </p:cNvPr>
          <p:cNvSpPr txBox="1">
            <a:spLocks noChangeArrowheads="1"/>
          </p:cNvSpPr>
          <p:nvPr/>
        </p:nvSpPr>
        <p:spPr bwMode="auto">
          <a:xfrm>
            <a:off x="4970464" y="6318250"/>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Davidson et al., RECOMB-CG, BMC Genomics 2015</a:t>
            </a:r>
          </a:p>
        </p:txBody>
      </p:sp>
      <p:sp>
        <p:nvSpPr>
          <p:cNvPr id="59396" name="TextBox 1">
            <a:extLst>
              <a:ext uri="{FF2B5EF4-FFF2-40B4-BE49-F238E27FC236}">
                <a16:creationId xmlns:a16="http://schemas.microsoft.com/office/drawing/2014/main" id="{6CF2E971-D5ED-0844-9292-27807066D862}"/>
              </a:ext>
            </a:extLst>
          </p:cNvPr>
          <p:cNvSpPr txBox="1">
            <a:spLocks noChangeArrowheads="1"/>
          </p:cNvSpPr>
          <p:nvPr/>
        </p:nvSpPr>
        <p:spPr bwMode="auto">
          <a:xfrm>
            <a:off x="9350376" y="296039"/>
            <a:ext cx="2441821" cy="1477328"/>
          </a:xfrm>
          <a:prstGeom prst="rect">
            <a:avLst/>
          </a:prstGeom>
          <a:solidFill>
            <a:srgbClr val="FFFF00">
              <a:alpha val="27000"/>
            </a:srgbClr>
          </a:solidFill>
          <a:ln w="9525">
            <a:solidFill>
              <a:schemeClr val="accent1">
                <a:alpha val="99000"/>
              </a:schemeClr>
            </a:solidFill>
            <a:miter lim="800000"/>
            <a:headEnd/>
            <a:tailEnd/>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dirty="0"/>
              <a:t>Theorem (Snir and </a:t>
            </a:r>
            <a:r>
              <a:rPr lang="en-US" altLang="en-US" dirty="0" err="1"/>
              <a:t>Roch</a:t>
            </a:r>
            <a:r>
              <a:rPr lang="en-US" altLang="en-US" dirty="0"/>
              <a:t>):  Under bounded but random HGT,  most probable quartet tree is the species tree</a:t>
            </a:r>
          </a:p>
        </p:txBody>
      </p:sp>
      <p:pic>
        <p:nvPicPr>
          <p:cNvPr id="3" name="Picture 2">
            <a:extLst>
              <a:ext uri="{FF2B5EF4-FFF2-40B4-BE49-F238E27FC236}">
                <a16:creationId xmlns:a16="http://schemas.microsoft.com/office/drawing/2014/main" id="{D191F69C-BD21-BC40-AE04-42942B820CF0}"/>
              </a:ext>
            </a:extLst>
          </p:cNvPr>
          <p:cNvPicPr>
            <a:picLocks noChangeAspect="1"/>
          </p:cNvPicPr>
          <p:nvPr/>
        </p:nvPicPr>
        <p:blipFill>
          <a:blip r:embed="rId2"/>
          <a:stretch>
            <a:fillRect/>
          </a:stretch>
        </p:blipFill>
        <p:spPr>
          <a:xfrm>
            <a:off x="265226" y="2435372"/>
            <a:ext cx="11206338" cy="3097110"/>
          </a:xfrm>
          <a:prstGeom prst="rect">
            <a:avLst/>
          </a:prstGeom>
        </p:spPr>
      </p:pic>
    </p:spTree>
    <p:extLst>
      <p:ext uri="{BB962C8B-B14F-4D97-AF65-F5344CB8AC3E}">
        <p14:creationId xmlns:p14="http://schemas.microsoft.com/office/powerpoint/2010/main" val="9686843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1D0B-806D-EC48-A95E-7F66136E5573}"/>
              </a:ext>
            </a:extLst>
          </p:cNvPr>
          <p:cNvSpPr>
            <a:spLocks noGrp="1"/>
          </p:cNvSpPr>
          <p:nvPr>
            <p:ph type="title"/>
          </p:nvPr>
        </p:nvSpPr>
        <p:spPr>
          <a:xfrm>
            <a:off x="552839" y="309141"/>
            <a:ext cx="11086322" cy="1325563"/>
          </a:xfrm>
        </p:spPr>
        <p:txBody>
          <a:bodyPr/>
          <a:lstStyle/>
          <a:p>
            <a:r>
              <a:rPr lang="en-US" dirty="0"/>
              <a:t>Gene trees -&gt; Species trees, using Quartet Trees</a:t>
            </a:r>
          </a:p>
        </p:txBody>
      </p:sp>
      <p:sp>
        <p:nvSpPr>
          <p:cNvPr id="3" name="Content Placeholder 2">
            <a:extLst>
              <a:ext uri="{FF2B5EF4-FFF2-40B4-BE49-F238E27FC236}">
                <a16:creationId xmlns:a16="http://schemas.microsoft.com/office/drawing/2014/main" id="{6FE12124-B841-0B45-95B1-A095626E397A}"/>
              </a:ext>
            </a:extLst>
          </p:cNvPr>
          <p:cNvSpPr>
            <a:spLocks noGrp="1"/>
          </p:cNvSpPr>
          <p:nvPr>
            <p:ph idx="1"/>
          </p:nvPr>
        </p:nvSpPr>
        <p:spPr/>
        <p:txBody>
          <a:bodyPr/>
          <a:lstStyle/>
          <a:p>
            <a:r>
              <a:rPr lang="en-US" dirty="0"/>
              <a:t>Recurring theme: the most probable quartet tree is the species tree for:</a:t>
            </a:r>
          </a:p>
          <a:p>
            <a:pPr lvl="1"/>
            <a:r>
              <a:rPr lang="en-US" dirty="0"/>
              <a:t>ILS (Multi-species coalescent)</a:t>
            </a:r>
          </a:p>
          <a:p>
            <a:pPr lvl="1"/>
            <a:r>
              <a:rPr lang="en-US" dirty="0"/>
              <a:t>ILS+GDL (DLCOAL)</a:t>
            </a:r>
          </a:p>
          <a:p>
            <a:pPr lvl="1"/>
            <a:r>
              <a:rPr lang="en-US" dirty="0"/>
              <a:t>Random (but bounded) HGT</a:t>
            </a:r>
          </a:p>
          <a:p>
            <a:r>
              <a:rPr lang="en-US" dirty="0"/>
              <a:t>Hence, quartet-based species tree estimation (from gene trees) is often statistically consistent, if performed properly.</a:t>
            </a:r>
          </a:p>
          <a:p>
            <a:r>
              <a:rPr lang="en-US" dirty="0"/>
              <a:t>Finding MQSST (within a constrained search space) a powerful approach that maintains consistency and is computationally efficient</a:t>
            </a:r>
          </a:p>
          <a:p>
            <a:r>
              <a:rPr lang="en-US" dirty="0"/>
              <a:t>Interestingly, MQSST is also fairly robust</a:t>
            </a:r>
          </a:p>
        </p:txBody>
      </p:sp>
    </p:spTree>
    <p:extLst>
      <p:ext uri="{BB962C8B-B14F-4D97-AF65-F5344CB8AC3E}">
        <p14:creationId xmlns:p14="http://schemas.microsoft.com/office/powerpoint/2010/main" val="1226459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7BB-1BDC-734B-ACC8-66D1935D2DEF}"/>
              </a:ext>
            </a:extLst>
          </p:cNvPr>
          <p:cNvSpPr>
            <a:spLocks noGrp="1"/>
          </p:cNvSpPr>
          <p:nvPr>
            <p:ph type="title"/>
          </p:nvPr>
        </p:nvSpPr>
        <p:spPr/>
        <p:txBody>
          <a:bodyPr/>
          <a:lstStyle/>
          <a:p>
            <a:r>
              <a:rPr lang="en-US" dirty="0"/>
              <a:t>Summary so far for species tree estimation</a:t>
            </a:r>
          </a:p>
        </p:txBody>
      </p:sp>
      <p:sp>
        <p:nvSpPr>
          <p:cNvPr id="3" name="Content Placeholder 2">
            <a:extLst>
              <a:ext uri="{FF2B5EF4-FFF2-40B4-BE49-F238E27FC236}">
                <a16:creationId xmlns:a16="http://schemas.microsoft.com/office/drawing/2014/main" id="{AEBC25D6-F410-614E-94DC-1BC571CA364A}"/>
              </a:ext>
            </a:extLst>
          </p:cNvPr>
          <p:cNvSpPr>
            <a:spLocks noGrp="1"/>
          </p:cNvSpPr>
          <p:nvPr>
            <p:ph idx="1"/>
          </p:nvPr>
        </p:nvSpPr>
        <p:spPr/>
        <p:txBody>
          <a:bodyPr/>
          <a:lstStyle/>
          <a:p>
            <a:r>
              <a:rPr lang="en-US" dirty="0"/>
              <a:t>Progress on species tree estimation addressing both incomplete lineage sorting (ILS) and gene duplication and loss (GDL)</a:t>
            </a:r>
          </a:p>
          <a:p>
            <a:r>
              <a:rPr lang="en-US" dirty="0"/>
              <a:t>Practical methods that are highly scalable to very large datasets (e.g., ASTRAL-Pro and DISCO)</a:t>
            </a:r>
          </a:p>
          <a:p>
            <a:r>
              <a:rPr lang="en-US" dirty="0"/>
              <a:t>No need to establish orthology – and you can keep all your data!</a:t>
            </a:r>
          </a:p>
          <a:p>
            <a:r>
              <a:rPr lang="en-US" dirty="0"/>
              <a:t>Concatenation remains a reasonable approach under many conditions, and is sometimes more accurate than summary methods</a:t>
            </a:r>
          </a:p>
          <a:p>
            <a:r>
              <a:rPr lang="en-US" dirty="0"/>
              <a:t>Some established theory</a:t>
            </a:r>
          </a:p>
          <a:p>
            <a:endParaRPr lang="en-US" dirty="0"/>
          </a:p>
        </p:txBody>
      </p:sp>
    </p:spTree>
    <p:extLst>
      <p:ext uri="{BB962C8B-B14F-4D97-AF65-F5344CB8AC3E}">
        <p14:creationId xmlns:p14="http://schemas.microsoft.com/office/powerpoint/2010/main" val="427166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a:t>
            </a:r>
            <a:r>
              <a:rPr lang="en-US" sz="2400" dirty="0">
                <a:solidFill>
                  <a:srgbClr val="000000"/>
                </a:solidFill>
              </a:rPr>
              <a:t>, and </a:t>
            </a:r>
            <a:r>
              <a:rPr lang="en-US" sz="2400" dirty="0">
                <a:solidFill>
                  <a:srgbClr val="0432FF"/>
                </a:solidFill>
              </a:rPr>
              <a:t>construct gene trees</a:t>
            </a:r>
          </a:p>
          <a:p>
            <a:pPr>
              <a:spcAft>
                <a:spcPts val="600"/>
              </a:spcAft>
            </a:pPr>
            <a:r>
              <a:rPr lang="en-US" sz="2400" dirty="0"/>
              <a:t>Compute species tree or network:</a:t>
            </a:r>
          </a:p>
          <a:p>
            <a:pPr lvl="1">
              <a:spcAft>
                <a:spcPts val="600"/>
              </a:spcAft>
            </a:pPr>
            <a:r>
              <a:rPr lang="en-US" dirty="0">
                <a:solidFill>
                  <a:srgbClr val="0432FF"/>
                </a:solidFill>
              </a:rPr>
              <a:t>Combine the estimated gene trees</a:t>
            </a:r>
            <a:r>
              <a:rPr lang="en-US" dirty="0"/>
              <a:t>,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576977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97AF-A453-F84A-B5E7-8A94EBB22910}"/>
              </a:ext>
            </a:extLst>
          </p:cNvPr>
          <p:cNvSpPr>
            <a:spLocks noGrp="1"/>
          </p:cNvSpPr>
          <p:nvPr>
            <p:ph type="title"/>
          </p:nvPr>
        </p:nvSpPr>
        <p:spPr/>
        <p:txBody>
          <a:bodyPr/>
          <a:lstStyle/>
          <a:p>
            <a:r>
              <a:rPr lang="en-US" dirty="0"/>
              <a:t>Part II: Large-scale gene tree estimation</a:t>
            </a:r>
          </a:p>
        </p:txBody>
      </p:sp>
      <p:sp>
        <p:nvSpPr>
          <p:cNvPr id="3" name="Content Placeholder 2">
            <a:extLst>
              <a:ext uri="{FF2B5EF4-FFF2-40B4-BE49-F238E27FC236}">
                <a16:creationId xmlns:a16="http://schemas.microsoft.com/office/drawing/2014/main" id="{593713D7-6AAD-BC49-8454-3884735CE1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18057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F348696-7BF5-1544-84D0-B6C944788974}"/>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0482" name="Group 3">
            <a:extLst>
              <a:ext uri="{FF2B5EF4-FFF2-40B4-BE49-F238E27FC236}">
                <a16:creationId xmlns:a16="http://schemas.microsoft.com/office/drawing/2014/main" id="{AA44EE30-424A-974F-B556-8E4AC56AF818}"/>
              </a:ext>
            </a:extLst>
          </p:cNvPr>
          <p:cNvGrpSpPr>
            <a:grpSpLocks/>
          </p:cNvGrpSpPr>
          <p:nvPr/>
        </p:nvGrpSpPr>
        <p:grpSpPr bwMode="auto">
          <a:xfrm>
            <a:off x="5181600" y="2057400"/>
            <a:ext cx="1455738" cy="641350"/>
            <a:chOff x="2304" y="1296"/>
            <a:chExt cx="917" cy="404"/>
          </a:xfrm>
        </p:grpSpPr>
        <p:sp>
          <p:nvSpPr>
            <p:cNvPr id="20568" name="Text Box 4">
              <a:extLst>
                <a:ext uri="{FF2B5EF4-FFF2-40B4-BE49-F238E27FC236}">
                  <a16:creationId xmlns:a16="http://schemas.microsoft.com/office/drawing/2014/main" id="{44B879FF-BBA5-2444-BDE3-D91BC66C9863}"/>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AAGACTT</a:t>
              </a:r>
            </a:p>
          </p:txBody>
        </p:sp>
        <p:sp>
          <p:nvSpPr>
            <p:cNvPr id="20569" name="Line 5">
              <a:extLst>
                <a:ext uri="{FF2B5EF4-FFF2-40B4-BE49-F238E27FC236}">
                  <a16:creationId xmlns:a16="http://schemas.microsoft.com/office/drawing/2014/main" id="{E35799CD-90C6-D242-AF7C-A9E65C2347F8}"/>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Oval 6">
              <a:extLst>
                <a:ext uri="{FF2B5EF4-FFF2-40B4-BE49-F238E27FC236}">
                  <a16:creationId xmlns:a16="http://schemas.microsoft.com/office/drawing/2014/main" id="{713A753E-3B6C-B343-BCB6-2482FE5B6047}"/>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64519" name="Group 7">
            <a:extLst>
              <a:ext uri="{FF2B5EF4-FFF2-40B4-BE49-F238E27FC236}">
                <a16:creationId xmlns:a16="http://schemas.microsoft.com/office/drawing/2014/main" id="{CCFD32CA-1EEF-4845-8BAC-2D314934BF16}"/>
              </a:ext>
            </a:extLst>
          </p:cNvPr>
          <p:cNvGrpSpPr>
            <a:grpSpLocks/>
          </p:cNvGrpSpPr>
          <p:nvPr/>
        </p:nvGrpSpPr>
        <p:grpSpPr bwMode="auto">
          <a:xfrm>
            <a:off x="2743200" y="2590800"/>
            <a:ext cx="4737100" cy="793750"/>
            <a:chOff x="768" y="1632"/>
            <a:chExt cx="2984" cy="500"/>
          </a:xfrm>
        </p:grpSpPr>
        <p:sp>
          <p:nvSpPr>
            <p:cNvPr id="20562" name="Line 8">
              <a:extLst>
                <a:ext uri="{FF2B5EF4-FFF2-40B4-BE49-F238E27FC236}">
                  <a16:creationId xmlns:a16="http://schemas.microsoft.com/office/drawing/2014/main" id="{ADFDEC83-684F-B343-A6B8-9536C6276768}"/>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Text Box 9">
              <a:extLst>
                <a:ext uri="{FF2B5EF4-FFF2-40B4-BE49-F238E27FC236}">
                  <a16:creationId xmlns:a16="http://schemas.microsoft.com/office/drawing/2014/main" id="{CDA388F8-3F5F-D744-8DAF-296147692658}"/>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0564" name="Oval 10">
              <a:extLst>
                <a:ext uri="{FF2B5EF4-FFF2-40B4-BE49-F238E27FC236}">
                  <a16:creationId xmlns:a16="http://schemas.microsoft.com/office/drawing/2014/main" id="{94FBF2D6-C6E9-634E-9685-07C36D27BA1C}"/>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65" name="Line 11">
              <a:extLst>
                <a:ext uri="{FF2B5EF4-FFF2-40B4-BE49-F238E27FC236}">
                  <a16:creationId xmlns:a16="http://schemas.microsoft.com/office/drawing/2014/main" id="{99AD6D8B-2C88-EE40-891B-89515C512E0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Text Box 12">
              <a:extLst>
                <a:ext uri="{FF2B5EF4-FFF2-40B4-BE49-F238E27FC236}">
                  <a16:creationId xmlns:a16="http://schemas.microsoft.com/office/drawing/2014/main" id="{777DE332-74AB-124F-AC95-8519928F41B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0567" name="Oval 13">
              <a:extLst>
                <a:ext uri="{FF2B5EF4-FFF2-40B4-BE49-F238E27FC236}">
                  <a16:creationId xmlns:a16="http://schemas.microsoft.com/office/drawing/2014/main" id="{6436A80A-FB29-CF48-99BA-482F8763D0D7}"/>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20484" name="Group 14">
            <a:extLst>
              <a:ext uri="{FF2B5EF4-FFF2-40B4-BE49-F238E27FC236}">
                <a16:creationId xmlns:a16="http://schemas.microsoft.com/office/drawing/2014/main" id="{8F4F347A-9EFB-8845-A29C-473D333D1447}"/>
              </a:ext>
            </a:extLst>
          </p:cNvPr>
          <p:cNvGrpSpPr>
            <a:grpSpLocks/>
          </p:cNvGrpSpPr>
          <p:nvPr/>
        </p:nvGrpSpPr>
        <p:grpSpPr bwMode="auto">
          <a:xfrm>
            <a:off x="8810626" y="1600200"/>
            <a:ext cx="1471613" cy="3765550"/>
            <a:chOff x="4590" y="1008"/>
            <a:chExt cx="927" cy="2372"/>
          </a:xfrm>
        </p:grpSpPr>
        <p:sp>
          <p:nvSpPr>
            <p:cNvPr id="20554" name="Line 15">
              <a:extLst>
                <a:ext uri="{FF2B5EF4-FFF2-40B4-BE49-F238E27FC236}">
                  <a16:creationId xmlns:a16="http://schemas.microsoft.com/office/drawing/2014/main" id="{89A1CC36-6B4F-5E4C-9A0D-CF0A8B53856D}"/>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5" name="Line 16">
              <a:extLst>
                <a:ext uri="{FF2B5EF4-FFF2-40B4-BE49-F238E27FC236}">
                  <a16:creationId xmlns:a16="http://schemas.microsoft.com/office/drawing/2014/main" id="{2BACA780-AD18-A544-8F29-DCE2D6D18240}"/>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17">
              <a:extLst>
                <a:ext uri="{FF2B5EF4-FFF2-40B4-BE49-F238E27FC236}">
                  <a16:creationId xmlns:a16="http://schemas.microsoft.com/office/drawing/2014/main" id="{E6AC023B-4C82-DF40-BA4B-21E67820D00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18">
              <a:extLst>
                <a:ext uri="{FF2B5EF4-FFF2-40B4-BE49-F238E27FC236}">
                  <a16:creationId xmlns:a16="http://schemas.microsoft.com/office/drawing/2014/main" id="{55888CAB-A84B-7A47-84B9-2A96F4735398}"/>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Rectangle 19">
              <a:extLst>
                <a:ext uri="{FF2B5EF4-FFF2-40B4-BE49-F238E27FC236}">
                  <a16:creationId xmlns:a16="http://schemas.microsoft.com/office/drawing/2014/main" id="{197179CC-5763-7D4C-AF51-C1BFB447DA31}"/>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-3 mil yrs</a:t>
              </a:r>
            </a:p>
          </p:txBody>
        </p:sp>
        <p:sp>
          <p:nvSpPr>
            <p:cNvPr id="20559" name="Rectangle 20">
              <a:extLst>
                <a:ext uri="{FF2B5EF4-FFF2-40B4-BE49-F238E27FC236}">
                  <a16:creationId xmlns:a16="http://schemas.microsoft.com/office/drawing/2014/main" id="{21C0F24F-13B3-1242-9A40-9E595170F0DE}"/>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-2 mil yrs</a:t>
              </a:r>
            </a:p>
          </p:txBody>
        </p:sp>
        <p:sp>
          <p:nvSpPr>
            <p:cNvPr id="20560" name="Rectangle 21">
              <a:extLst>
                <a:ext uri="{FF2B5EF4-FFF2-40B4-BE49-F238E27FC236}">
                  <a16:creationId xmlns:a16="http://schemas.microsoft.com/office/drawing/2014/main" id="{2F9999AA-E133-DD4E-AA40-0751CCE959E0}"/>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-1 mil yrs</a:t>
              </a:r>
            </a:p>
          </p:txBody>
        </p:sp>
        <p:sp>
          <p:nvSpPr>
            <p:cNvPr id="20561" name="Rectangle 22">
              <a:extLst>
                <a:ext uri="{FF2B5EF4-FFF2-40B4-BE49-F238E27FC236}">
                  <a16:creationId xmlns:a16="http://schemas.microsoft.com/office/drawing/2014/main" id="{E5C9E0C8-99B1-234A-B487-B2CB7FB89CFA}"/>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9E3A2B28-920D-DF40-A97D-B32D4F61A34D}"/>
              </a:ext>
            </a:extLst>
          </p:cNvPr>
          <p:cNvGrpSpPr>
            <a:grpSpLocks/>
          </p:cNvGrpSpPr>
          <p:nvPr/>
        </p:nvGrpSpPr>
        <p:grpSpPr bwMode="auto">
          <a:xfrm>
            <a:off x="2151063" y="3048000"/>
            <a:ext cx="6242050" cy="1143000"/>
            <a:chOff x="395" y="1920"/>
            <a:chExt cx="3932" cy="720"/>
          </a:xfrm>
        </p:grpSpPr>
        <p:sp>
          <p:nvSpPr>
            <p:cNvPr id="20543" name="Oval 24">
              <a:extLst>
                <a:ext uri="{FF2B5EF4-FFF2-40B4-BE49-F238E27FC236}">
                  <a16:creationId xmlns:a16="http://schemas.microsoft.com/office/drawing/2014/main" id="{4A836762-2965-1A4D-8FB6-BC5D6E980B02}"/>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44" name="Line 25">
              <a:extLst>
                <a:ext uri="{FF2B5EF4-FFF2-40B4-BE49-F238E27FC236}">
                  <a16:creationId xmlns:a16="http://schemas.microsoft.com/office/drawing/2014/main" id="{B0A462F6-BC14-4843-8FF7-DDA274C856E0}"/>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26">
              <a:extLst>
                <a:ext uri="{FF2B5EF4-FFF2-40B4-BE49-F238E27FC236}">
                  <a16:creationId xmlns:a16="http://schemas.microsoft.com/office/drawing/2014/main" id="{DA740088-A440-6944-9C8B-2AA258A4598C}"/>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Text Box 27">
              <a:extLst>
                <a:ext uri="{FF2B5EF4-FFF2-40B4-BE49-F238E27FC236}">
                  <a16:creationId xmlns:a16="http://schemas.microsoft.com/office/drawing/2014/main" id="{A62F59F4-7936-B84D-B384-7CC9D819A6F2}"/>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0547" name="Text Box 28">
              <a:extLst>
                <a:ext uri="{FF2B5EF4-FFF2-40B4-BE49-F238E27FC236}">
                  <a16:creationId xmlns:a16="http://schemas.microsoft.com/office/drawing/2014/main" id="{53A979EE-B349-E641-8A2E-226FADED6EB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0548" name="Line 29">
              <a:extLst>
                <a:ext uri="{FF2B5EF4-FFF2-40B4-BE49-F238E27FC236}">
                  <a16:creationId xmlns:a16="http://schemas.microsoft.com/office/drawing/2014/main" id="{F7B37EE9-2FCB-C844-B803-21677BCC2D74}"/>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Text Box 30">
              <a:extLst>
                <a:ext uri="{FF2B5EF4-FFF2-40B4-BE49-F238E27FC236}">
                  <a16:creationId xmlns:a16="http://schemas.microsoft.com/office/drawing/2014/main" id="{7ACD83F8-86F0-7946-8F92-91C1BF06734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0550" name="Oval 31">
              <a:extLst>
                <a:ext uri="{FF2B5EF4-FFF2-40B4-BE49-F238E27FC236}">
                  <a16:creationId xmlns:a16="http://schemas.microsoft.com/office/drawing/2014/main" id="{E972C580-5B4C-864B-9632-61F38533E77C}"/>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1" name="Oval 32">
              <a:extLst>
                <a:ext uri="{FF2B5EF4-FFF2-40B4-BE49-F238E27FC236}">
                  <a16:creationId xmlns:a16="http://schemas.microsoft.com/office/drawing/2014/main" id="{3BCAA052-C7B5-D648-9421-A61EE6F886AC}"/>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2" name="Rectangle 33">
              <a:extLst>
                <a:ext uri="{FF2B5EF4-FFF2-40B4-BE49-F238E27FC236}">
                  <a16:creationId xmlns:a16="http://schemas.microsoft.com/office/drawing/2014/main" id="{43BCA5B9-711B-FA49-9843-92BA21C90904}"/>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AAGGCCT</a:t>
              </a:r>
            </a:p>
          </p:txBody>
        </p:sp>
        <p:sp>
          <p:nvSpPr>
            <p:cNvPr id="20553" name="Rectangle 34">
              <a:extLst>
                <a:ext uri="{FF2B5EF4-FFF2-40B4-BE49-F238E27FC236}">
                  <a16:creationId xmlns:a16="http://schemas.microsoft.com/office/drawing/2014/main" id="{58EBA493-40DB-A14E-8CD6-AD28EEAF595D}"/>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660D72A1-22E0-7243-B36F-C686B67C6B4C}"/>
              </a:ext>
            </a:extLst>
          </p:cNvPr>
          <p:cNvGrpSpPr>
            <a:grpSpLocks/>
          </p:cNvGrpSpPr>
          <p:nvPr/>
        </p:nvGrpSpPr>
        <p:grpSpPr bwMode="auto">
          <a:xfrm>
            <a:off x="2151063" y="3854451"/>
            <a:ext cx="6565900" cy="1563688"/>
            <a:chOff x="395" y="2428"/>
            <a:chExt cx="4136" cy="985"/>
          </a:xfrm>
        </p:grpSpPr>
        <p:sp>
          <p:nvSpPr>
            <p:cNvPr id="20525" name="Line 36">
              <a:extLst>
                <a:ext uri="{FF2B5EF4-FFF2-40B4-BE49-F238E27FC236}">
                  <a16:creationId xmlns:a16="http://schemas.microsoft.com/office/drawing/2014/main" id="{1E15B189-FCF1-1346-8CEE-FF520F6D58C3}"/>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6" name="Line 37">
              <a:extLst>
                <a:ext uri="{FF2B5EF4-FFF2-40B4-BE49-F238E27FC236}">
                  <a16:creationId xmlns:a16="http://schemas.microsoft.com/office/drawing/2014/main" id="{191A6D00-0665-0C44-916B-408E03FB4053}"/>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Line 38">
              <a:extLst>
                <a:ext uri="{FF2B5EF4-FFF2-40B4-BE49-F238E27FC236}">
                  <a16:creationId xmlns:a16="http://schemas.microsoft.com/office/drawing/2014/main" id="{903C9CD8-152B-D849-915A-F2D8EED2D315}"/>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Text Box 39">
              <a:extLst>
                <a:ext uri="{FF2B5EF4-FFF2-40B4-BE49-F238E27FC236}">
                  <a16:creationId xmlns:a16="http://schemas.microsoft.com/office/drawing/2014/main" id="{093CDA35-AF1A-1F40-B3A9-3FF58F186933}"/>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0529" name="Text Box 40">
              <a:extLst>
                <a:ext uri="{FF2B5EF4-FFF2-40B4-BE49-F238E27FC236}">
                  <a16:creationId xmlns:a16="http://schemas.microsoft.com/office/drawing/2014/main" id="{DDB811B5-E6A3-AE42-9886-9B8052C09F7D}"/>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0530" name="Text Box 41">
              <a:extLst>
                <a:ext uri="{FF2B5EF4-FFF2-40B4-BE49-F238E27FC236}">
                  <a16:creationId xmlns:a16="http://schemas.microsoft.com/office/drawing/2014/main" id="{627367B6-220E-8849-8F3C-BB10DFDDD2D8}"/>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0531" name="Text Box 42">
              <a:extLst>
                <a:ext uri="{FF2B5EF4-FFF2-40B4-BE49-F238E27FC236}">
                  <a16:creationId xmlns:a16="http://schemas.microsoft.com/office/drawing/2014/main" id="{A4AA18E5-BC27-D245-84EF-3157CB05CA55}"/>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0532" name="Line 43">
              <a:extLst>
                <a:ext uri="{FF2B5EF4-FFF2-40B4-BE49-F238E27FC236}">
                  <a16:creationId xmlns:a16="http://schemas.microsoft.com/office/drawing/2014/main" id="{F3ED0F19-F937-2246-83A4-1DFCAD7E7AD4}"/>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Line 44">
              <a:extLst>
                <a:ext uri="{FF2B5EF4-FFF2-40B4-BE49-F238E27FC236}">
                  <a16:creationId xmlns:a16="http://schemas.microsoft.com/office/drawing/2014/main" id="{8FB381E7-CF98-EA4A-9E42-689BA800E70C}"/>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4" name="Oval 45">
              <a:extLst>
                <a:ext uri="{FF2B5EF4-FFF2-40B4-BE49-F238E27FC236}">
                  <a16:creationId xmlns:a16="http://schemas.microsoft.com/office/drawing/2014/main" id="{4BBAAB5A-B65C-A645-9776-7CF3F1943D76}"/>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5" name="Oval 46">
              <a:extLst>
                <a:ext uri="{FF2B5EF4-FFF2-40B4-BE49-F238E27FC236}">
                  <a16:creationId xmlns:a16="http://schemas.microsoft.com/office/drawing/2014/main" id="{2F972EFE-978E-F14B-B98D-B113A75D09F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6" name="Oval 47">
              <a:extLst>
                <a:ext uri="{FF2B5EF4-FFF2-40B4-BE49-F238E27FC236}">
                  <a16:creationId xmlns:a16="http://schemas.microsoft.com/office/drawing/2014/main" id="{71F2C608-36BA-F745-995F-5D26E2E1A7FC}"/>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7" name="Oval 48">
              <a:extLst>
                <a:ext uri="{FF2B5EF4-FFF2-40B4-BE49-F238E27FC236}">
                  <a16:creationId xmlns:a16="http://schemas.microsoft.com/office/drawing/2014/main" id="{1C537995-E3A1-2940-8669-6D8C0DEB128B}"/>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8" name="Oval 49">
              <a:extLst>
                <a:ext uri="{FF2B5EF4-FFF2-40B4-BE49-F238E27FC236}">
                  <a16:creationId xmlns:a16="http://schemas.microsoft.com/office/drawing/2014/main" id="{4226C704-72B9-5042-B451-002D81E626C0}"/>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9" name="Text Box 50">
              <a:extLst>
                <a:ext uri="{FF2B5EF4-FFF2-40B4-BE49-F238E27FC236}">
                  <a16:creationId xmlns:a16="http://schemas.microsoft.com/office/drawing/2014/main" id="{1DA91D9A-B6CD-E647-9B2E-61C4AC33B765}"/>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0" name="Rectangle 51">
              <a:extLst>
                <a:ext uri="{FF2B5EF4-FFF2-40B4-BE49-F238E27FC236}">
                  <a16:creationId xmlns:a16="http://schemas.microsoft.com/office/drawing/2014/main" id="{E25BF134-CB9A-2E4B-A5B7-052E0788F942}"/>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1" name="Rectangle 52">
              <a:extLst>
                <a:ext uri="{FF2B5EF4-FFF2-40B4-BE49-F238E27FC236}">
                  <a16:creationId xmlns:a16="http://schemas.microsoft.com/office/drawing/2014/main" id="{6374A30C-3B2A-0D40-AC49-DCBC7804CB49}"/>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TAGCCCT</a:t>
              </a:r>
            </a:p>
          </p:txBody>
        </p:sp>
        <p:sp>
          <p:nvSpPr>
            <p:cNvPr id="20542" name="Rectangle 53">
              <a:extLst>
                <a:ext uri="{FF2B5EF4-FFF2-40B4-BE49-F238E27FC236}">
                  <a16:creationId xmlns:a16="http://schemas.microsoft.com/office/drawing/2014/main" id="{956EA6E4-0D0F-0E44-9C3F-24F2364C8B67}"/>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00CDABED-1A7D-5B4D-9F69-C5E02BC79E3D}"/>
              </a:ext>
            </a:extLst>
          </p:cNvPr>
          <p:cNvGrpSpPr>
            <a:grpSpLocks/>
          </p:cNvGrpSpPr>
          <p:nvPr/>
        </p:nvGrpSpPr>
        <p:grpSpPr bwMode="auto">
          <a:xfrm>
            <a:off x="2152650" y="2057400"/>
            <a:ext cx="6565900" cy="3354388"/>
            <a:chOff x="395" y="1296"/>
            <a:chExt cx="4136" cy="2113"/>
          </a:xfrm>
        </p:grpSpPr>
        <p:grpSp>
          <p:nvGrpSpPr>
            <p:cNvPr id="20488" name="Group 55">
              <a:extLst>
                <a:ext uri="{FF2B5EF4-FFF2-40B4-BE49-F238E27FC236}">
                  <a16:creationId xmlns:a16="http://schemas.microsoft.com/office/drawing/2014/main" id="{4005B383-4FAA-3748-8485-6BD0DCB8A98E}"/>
                </a:ext>
              </a:extLst>
            </p:cNvPr>
            <p:cNvGrpSpPr>
              <a:grpSpLocks/>
            </p:cNvGrpSpPr>
            <p:nvPr/>
          </p:nvGrpSpPr>
          <p:grpSpPr bwMode="auto">
            <a:xfrm>
              <a:off x="395" y="1296"/>
              <a:ext cx="4136" cy="2113"/>
              <a:chOff x="395" y="1296"/>
              <a:chExt cx="4136" cy="2113"/>
            </a:xfrm>
          </p:grpSpPr>
          <p:grpSp>
            <p:nvGrpSpPr>
              <p:cNvPr id="20494" name="Group 56">
                <a:extLst>
                  <a:ext uri="{FF2B5EF4-FFF2-40B4-BE49-F238E27FC236}">
                    <a16:creationId xmlns:a16="http://schemas.microsoft.com/office/drawing/2014/main" id="{6F256AC1-148C-F143-B8AE-07813A28F68B}"/>
                  </a:ext>
                </a:extLst>
              </p:cNvPr>
              <p:cNvGrpSpPr>
                <a:grpSpLocks/>
              </p:cNvGrpSpPr>
              <p:nvPr/>
            </p:nvGrpSpPr>
            <p:grpSpPr bwMode="auto">
              <a:xfrm>
                <a:off x="395" y="1296"/>
                <a:ext cx="3932" cy="1776"/>
                <a:chOff x="395" y="1296"/>
                <a:chExt cx="3932" cy="1776"/>
              </a:xfrm>
            </p:grpSpPr>
            <p:sp>
              <p:nvSpPr>
                <p:cNvPr id="20500" name="Text Box 57">
                  <a:extLst>
                    <a:ext uri="{FF2B5EF4-FFF2-40B4-BE49-F238E27FC236}">
                      <a16:creationId xmlns:a16="http://schemas.microsoft.com/office/drawing/2014/main" id="{C572ECA5-091C-2A41-87EA-1C0ABA739ADC}"/>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AAGACTT</a:t>
                  </a:r>
                </a:p>
              </p:txBody>
            </p:sp>
            <p:sp>
              <p:nvSpPr>
                <p:cNvPr id="20501" name="Line 58">
                  <a:extLst>
                    <a:ext uri="{FF2B5EF4-FFF2-40B4-BE49-F238E27FC236}">
                      <a16:creationId xmlns:a16="http://schemas.microsoft.com/office/drawing/2014/main" id="{1F0E5F69-8C86-684D-AB15-458622869768}"/>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Oval 59">
                  <a:extLst>
                    <a:ext uri="{FF2B5EF4-FFF2-40B4-BE49-F238E27FC236}">
                      <a16:creationId xmlns:a16="http://schemas.microsoft.com/office/drawing/2014/main" id="{47D0002A-E56F-8F4D-8F61-209434E736A2}"/>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3" name="Line 60">
                  <a:extLst>
                    <a:ext uri="{FF2B5EF4-FFF2-40B4-BE49-F238E27FC236}">
                      <a16:creationId xmlns:a16="http://schemas.microsoft.com/office/drawing/2014/main" id="{855DBFB9-9E62-6E47-8977-6E8C0A16598E}"/>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Text Box 61">
                  <a:extLst>
                    <a:ext uri="{FF2B5EF4-FFF2-40B4-BE49-F238E27FC236}">
                      <a16:creationId xmlns:a16="http://schemas.microsoft.com/office/drawing/2014/main" id="{D846C6AF-76D7-534F-9D69-9730631C0A07}"/>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05" name="Oval 62">
                  <a:extLst>
                    <a:ext uri="{FF2B5EF4-FFF2-40B4-BE49-F238E27FC236}">
                      <a16:creationId xmlns:a16="http://schemas.microsoft.com/office/drawing/2014/main" id="{5DCDEEA1-B8E1-4C4B-8B56-89879303741B}"/>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6" name="Line 63">
                  <a:extLst>
                    <a:ext uri="{FF2B5EF4-FFF2-40B4-BE49-F238E27FC236}">
                      <a16:creationId xmlns:a16="http://schemas.microsoft.com/office/drawing/2014/main" id="{556217FC-59C5-4543-9CA5-020D8FABF5BA}"/>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Text Box 64">
                  <a:extLst>
                    <a:ext uri="{FF2B5EF4-FFF2-40B4-BE49-F238E27FC236}">
                      <a16:creationId xmlns:a16="http://schemas.microsoft.com/office/drawing/2014/main" id="{7D9C8960-7A0F-3042-972C-16FDF125282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08" name="Oval 65">
                  <a:extLst>
                    <a:ext uri="{FF2B5EF4-FFF2-40B4-BE49-F238E27FC236}">
                      <a16:creationId xmlns:a16="http://schemas.microsoft.com/office/drawing/2014/main" id="{43C72A62-5986-9A46-BF27-706736A7A9B9}"/>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9" name="Oval 66">
                  <a:extLst>
                    <a:ext uri="{FF2B5EF4-FFF2-40B4-BE49-F238E27FC236}">
                      <a16:creationId xmlns:a16="http://schemas.microsoft.com/office/drawing/2014/main" id="{E6D05BC1-B5ED-A74C-8D07-122DD481CBEB}"/>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0" name="Line 67">
                  <a:extLst>
                    <a:ext uri="{FF2B5EF4-FFF2-40B4-BE49-F238E27FC236}">
                      <a16:creationId xmlns:a16="http://schemas.microsoft.com/office/drawing/2014/main" id="{E7599890-BF82-6B4A-BB57-026CA064A384}"/>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68">
                  <a:extLst>
                    <a:ext uri="{FF2B5EF4-FFF2-40B4-BE49-F238E27FC236}">
                      <a16:creationId xmlns:a16="http://schemas.microsoft.com/office/drawing/2014/main" id="{FE52B329-0B56-9C40-89EE-71F95233A1AF}"/>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Text Box 69">
                  <a:extLst>
                    <a:ext uri="{FF2B5EF4-FFF2-40B4-BE49-F238E27FC236}">
                      <a16:creationId xmlns:a16="http://schemas.microsoft.com/office/drawing/2014/main" id="{1E4F5C91-C9D1-8542-902F-D236FDE46D84}"/>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AGGGCAT</a:t>
                  </a:r>
                </a:p>
              </p:txBody>
            </p:sp>
            <p:sp>
              <p:nvSpPr>
                <p:cNvPr id="20513" name="Text Box 70">
                  <a:extLst>
                    <a:ext uri="{FF2B5EF4-FFF2-40B4-BE49-F238E27FC236}">
                      <a16:creationId xmlns:a16="http://schemas.microsoft.com/office/drawing/2014/main" id="{955473D3-49B1-F942-938D-12B201DE760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TAGCCCT</a:t>
                  </a:r>
                </a:p>
              </p:txBody>
            </p:sp>
            <p:sp>
              <p:nvSpPr>
                <p:cNvPr id="20514" name="Line 71">
                  <a:extLst>
                    <a:ext uri="{FF2B5EF4-FFF2-40B4-BE49-F238E27FC236}">
                      <a16:creationId xmlns:a16="http://schemas.microsoft.com/office/drawing/2014/main" id="{BB17B06F-1801-D74F-AADF-B34F3FF5C7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Text Box 72">
                  <a:extLst>
                    <a:ext uri="{FF2B5EF4-FFF2-40B4-BE49-F238E27FC236}">
                      <a16:creationId xmlns:a16="http://schemas.microsoft.com/office/drawing/2014/main" id="{A2ED815A-0246-9E46-A60B-46F1A5714B7C}"/>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AGCACTT</a:t>
                  </a:r>
                </a:p>
              </p:txBody>
            </p:sp>
            <p:sp>
              <p:nvSpPr>
                <p:cNvPr id="20516" name="Oval 73">
                  <a:extLst>
                    <a:ext uri="{FF2B5EF4-FFF2-40B4-BE49-F238E27FC236}">
                      <a16:creationId xmlns:a16="http://schemas.microsoft.com/office/drawing/2014/main" id="{A6CDEAF7-9D57-0042-841A-FD03884DBEBE}"/>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7" name="Oval 74">
                  <a:extLst>
                    <a:ext uri="{FF2B5EF4-FFF2-40B4-BE49-F238E27FC236}">
                      <a16:creationId xmlns:a16="http://schemas.microsoft.com/office/drawing/2014/main" id="{44E528FB-CA04-114C-A656-22A0F2D8085D}"/>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8" name="Rectangle 75">
                  <a:extLst>
                    <a:ext uri="{FF2B5EF4-FFF2-40B4-BE49-F238E27FC236}">
                      <a16:creationId xmlns:a16="http://schemas.microsoft.com/office/drawing/2014/main" id="{04A058F5-D3F7-0649-BD50-0FC79406699E}"/>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19" name="Rectangle 76">
                  <a:extLst>
                    <a:ext uri="{FF2B5EF4-FFF2-40B4-BE49-F238E27FC236}">
                      <a16:creationId xmlns:a16="http://schemas.microsoft.com/office/drawing/2014/main" id="{BDD95ED7-3F08-0549-A311-8086FB259621}"/>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20" name="Line 77">
                  <a:extLst>
                    <a:ext uri="{FF2B5EF4-FFF2-40B4-BE49-F238E27FC236}">
                      <a16:creationId xmlns:a16="http://schemas.microsoft.com/office/drawing/2014/main" id="{CDF3EB1F-529E-A24D-9F43-F52E26D8C30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Line 78">
                  <a:extLst>
                    <a:ext uri="{FF2B5EF4-FFF2-40B4-BE49-F238E27FC236}">
                      <a16:creationId xmlns:a16="http://schemas.microsoft.com/office/drawing/2014/main" id="{0BCF1AF0-B4C1-BB43-9D0F-97936BCC7064}"/>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79">
                  <a:extLst>
                    <a:ext uri="{FF2B5EF4-FFF2-40B4-BE49-F238E27FC236}">
                      <a16:creationId xmlns:a16="http://schemas.microsoft.com/office/drawing/2014/main" id="{53D21AA4-E4F6-3B4E-93ED-4E722776BA21}"/>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Line 80">
                  <a:extLst>
                    <a:ext uri="{FF2B5EF4-FFF2-40B4-BE49-F238E27FC236}">
                      <a16:creationId xmlns:a16="http://schemas.microsoft.com/office/drawing/2014/main" id="{A760D7B7-8D22-524A-9233-8B7BBDF7B70F}"/>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4" name="Line 81">
                  <a:extLst>
                    <a:ext uri="{FF2B5EF4-FFF2-40B4-BE49-F238E27FC236}">
                      <a16:creationId xmlns:a16="http://schemas.microsoft.com/office/drawing/2014/main" id="{3EA47A6D-8945-DA47-880A-1BBC00DBC218}"/>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5" name="Rectangle 82">
                <a:extLst>
                  <a:ext uri="{FF2B5EF4-FFF2-40B4-BE49-F238E27FC236}">
                    <a16:creationId xmlns:a16="http://schemas.microsoft.com/office/drawing/2014/main" id="{77C27704-1121-A340-9C87-47C10106DB75}"/>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AGCGCTT</a:t>
                </a:r>
              </a:p>
            </p:txBody>
          </p:sp>
          <p:sp>
            <p:nvSpPr>
              <p:cNvPr id="20496" name="Rectangle 83">
                <a:extLst>
                  <a:ext uri="{FF2B5EF4-FFF2-40B4-BE49-F238E27FC236}">
                    <a16:creationId xmlns:a16="http://schemas.microsoft.com/office/drawing/2014/main" id="{0EBA4324-95AC-B748-8C9A-5F602373C099}"/>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AGCACAA</a:t>
                </a:r>
              </a:p>
            </p:txBody>
          </p:sp>
          <p:sp>
            <p:nvSpPr>
              <p:cNvPr id="20497" name="Rectangle 84">
                <a:extLst>
                  <a:ext uri="{FF2B5EF4-FFF2-40B4-BE49-F238E27FC236}">
                    <a16:creationId xmlns:a16="http://schemas.microsoft.com/office/drawing/2014/main" id="{A74BB8E4-1190-B843-875D-709F24F605FC}"/>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TAGACTT</a:t>
                </a:r>
              </a:p>
            </p:txBody>
          </p:sp>
          <p:sp>
            <p:nvSpPr>
              <p:cNvPr id="20498" name="Rectangle 85">
                <a:extLst>
                  <a:ext uri="{FF2B5EF4-FFF2-40B4-BE49-F238E27FC236}">
                    <a16:creationId xmlns:a16="http://schemas.microsoft.com/office/drawing/2014/main" id="{E1928521-9F79-434C-AC13-BB49350777D9}"/>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a:t>
                </a:r>
              </a:p>
            </p:txBody>
          </p:sp>
          <p:sp>
            <p:nvSpPr>
              <p:cNvPr id="20499" name="Rectangle 86">
                <a:extLst>
                  <a:ext uri="{FF2B5EF4-FFF2-40B4-BE49-F238E27FC236}">
                    <a16:creationId xmlns:a16="http://schemas.microsoft.com/office/drawing/2014/main" id="{B4CE8E18-F4B4-2540-8268-2DB2971946A4}"/>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grpSp>
        <p:sp>
          <p:nvSpPr>
            <p:cNvPr id="20489" name="Oval 87">
              <a:extLst>
                <a:ext uri="{FF2B5EF4-FFF2-40B4-BE49-F238E27FC236}">
                  <a16:creationId xmlns:a16="http://schemas.microsoft.com/office/drawing/2014/main" id="{9EC2180F-E226-734D-A8BF-1CFF0FAE3A9B}"/>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0" name="Oval 88">
              <a:extLst>
                <a:ext uri="{FF2B5EF4-FFF2-40B4-BE49-F238E27FC236}">
                  <a16:creationId xmlns:a16="http://schemas.microsoft.com/office/drawing/2014/main" id="{C167C46F-A2D1-1346-9EAB-CAEF480E85E3}"/>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1" name="Oval 89">
              <a:extLst>
                <a:ext uri="{FF2B5EF4-FFF2-40B4-BE49-F238E27FC236}">
                  <a16:creationId xmlns:a16="http://schemas.microsoft.com/office/drawing/2014/main" id="{AF39CDB6-E29E-8046-9F14-1BC6038E5C0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2" name="Oval 90">
              <a:extLst>
                <a:ext uri="{FF2B5EF4-FFF2-40B4-BE49-F238E27FC236}">
                  <a16:creationId xmlns:a16="http://schemas.microsoft.com/office/drawing/2014/main" id="{32515CF3-2A38-EE4C-A87E-0C856DAAFCFA}"/>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3" name="Oval 91">
              <a:extLst>
                <a:ext uri="{FF2B5EF4-FFF2-40B4-BE49-F238E27FC236}">
                  <a16:creationId xmlns:a16="http://schemas.microsoft.com/office/drawing/2014/main" id="{D8FD379B-2BBC-5546-A4FE-1ADE26E96544}"/>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spTree>
    <p:extLst>
      <p:ext uri="{BB962C8B-B14F-4D97-AF65-F5344CB8AC3E}">
        <p14:creationId xmlns:p14="http://schemas.microsoft.com/office/powerpoint/2010/main" val="348385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247006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199618554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for gene tree 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Theory:</a:t>
            </a:r>
          </a:p>
          <a:p>
            <a:pPr lvl="1"/>
            <a:r>
              <a:rPr lang="en-US" dirty="0"/>
              <a:t>Statistically consistent </a:t>
            </a:r>
          </a:p>
          <a:p>
            <a:pPr lvl="1"/>
            <a:r>
              <a:rPr lang="en-US" dirty="0"/>
              <a:t>Low sample complexity (Roch &amp; Sly, Prob. Theory and Related Fields, 2017): phase transition (logarithmic then polynomial)  </a:t>
            </a:r>
          </a:p>
          <a:p>
            <a:pPr lvl="1"/>
            <a:r>
              <a:rPr lang="en-US" dirty="0"/>
              <a:t>NP-hard </a:t>
            </a:r>
          </a:p>
          <a:p>
            <a:r>
              <a:rPr lang="en-US" dirty="0"/>
              <a:t>Empirical (based on heuristics) – using </a:t>
            </a:r>
            <a:r>
              <a:rPr lang="en-US" dirty="0">
                <a:solidFill>
                  <a:srgbClr val="0432FF"/>
                </a:solidFill>
              </a:rPr>
              <a:t>RAxML</a:t>
            </a:r>
            <a:r>
              <a:rPr lang="en-US" dirty="0"/>
              <a:t> (leading ML heuristic)</a:t>
            </a:r>
          </a:p>
          <a:p>
            <a:pPr lvl="1"/>
            <a:r>
              <a:rPr lang="en-US" dirty="0"/>
              <a:t>Outstanding accuracy on simulated data</a:t>
            </a:r>
          </a:p>
          <a:p>
            <a:pPr lvl="1"/>
            <a:r>
              <a:rPr lang="en-US" dirty="0"/>
              <a:t>Challenging on large datasets (best methods can take CPU years or fail to run on large datasets)</a:t>
            </a:r>
          </a:p>
          <a:p>
            <a:pPr lvl="1"/>
            <a:endParaRPr lang="en-US" dirty="0"/>
          </a:p>
          <a:p>
            <a:endParaRPr lang="en-US" dirty="0"/>
          </a:p>
        </p:txBody>
      </p:sp>
    </p:spTree>
    <p:extLst>
      <p:ext uri="{BB962C8B-B14F-4D97-AF65-F5344CB8AC3E}">
        <p14:creationId xmlns:p14="http://schemas.microsoft.com/office/powerpoint/2010/main" val="4257933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 estimation as a statistical problem</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fontScale="92500" lnSpcReduction="10000"/>
          </a:bodyPr>
          <a:lstStyle/>
          <a:p>
            <a:r>
              <a:rPr lang="en-US" dirty="0"/>
              <a:t>Assume DNA sequences are generated on an </a:t>
            </a:r>
            <a:r>
              <a:rPr lang="en-US" dirty="0">
                <a:solidFill>
                  <a:srgbClr val="0432FF"/>
                </a:solidFill>
              </a:rPr>
              <a:t>unknown model tree</a:t>
            </a:r>
            <a:r>
              <a:rPr lang="en-US" dirty="0"/>
              <a:t>, and try to infer the tree from the observed sequences seen at the leaves</a:t>
            </a:r>
          </a:p>
          <a:p>
            <a:r>
              <a:rPr lang="en-US" dirty="0"/>
              <a:t>Many methods:</a:t>
            </a:r>
          </a:p>
          <a:p>
            <a:pPr lvl="1"/>
            <a:r>
              <a:rPr lang="en-US" dirty="0">
                <a:solidFill>
                  <a:srgbClr val="0432FF"/>
                </a:solidFill>
              </a:rPr>
              <a:t>Maximum likelihood</a:t>
            </a:r>
            <a:r>
              <a:rPr lang="en-US" dirty="0"/>
              <a:t>: Find the model tree that maximizes the probability of generating the observed sequences</a:t>
            </a:r>
          </a:p>
          <a:p>
            <a:pPr lvl="1"/>
            <a:r>
              <a:rPr lang="en-US" dirty="0"/>
              <a:t>Bayesian estimation </a:t>
            </a:r>
          </a:p>
          <a:p>
            <a:pPr lvl="1"/>
            <a:r>
              <a:rPr lang="en-US" dirty="0"/>
              <a:t>Distance-based methods (e.g., neighbor joining)</a:t>
            </a:r>
          </a:p>
          <a:p>
            <a:pPr lvl="1"/>
            <a:r>
              <a:rPr lang="en-US" dirty="0"/>
              <a:t>Maximum parsimony</a:t>
            </a:r>
          </a:p>
          <a:p>
            <a:pPr marL="0" indent="0">
              <a:buNone/>
            </a:pPr>
            <a:endParaRPr lang="en-US" dirty="0"/>
          </a:p>
          <a:p>
            <a:pPr marL="0" indent="0">
              <a:buNone/>
            </a:pPr>
            <a:r>
              <a:rPr lang="en-US" dirty="0"/>
              <a:t>NP-hard optimization problems, heuristics</a:t>
            </a:r>
          </a:p>
          <a:p>
            <a:pPr marL="0" indent="0">
              <a:buNone/>
            </a:pPr>
            <a:r>
              <a:rPr lang="en-US" dirty="0"/>
              <a:t>	</a:t>
            </a:r>
          </a:p>
        </p:txBody>
      </p:sp>
    </p:spTree>
    <p:extLst>
      <p:ext uri="{BB962C8B-B14F-4D97-AF65-F5344CB8AC3E}">
        <p14:creationId xmlns:p14="http://schemas.microsoft.com/office/powerpoint/2010/main" val="1005531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Tree>
    <p:extLst>
      <p:ext uri="{BB962C8B-B14F-4D97-AF65-F5344CB8AC3E}">
        <p14:creationId xmlns:p14="http://schemas.microsoft.com/office/powerpoint/2010/main" val="606613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Gene Tree Estimation</a:t>
            </a:r>
          </a:p>
        </p:txBody>
      </p:sp>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solidFill>
            <a:srgbClr val="FFFF00">
              <a:alpha val="73000"/>
            </a:srgbClr>
          </a:solidFill>
          <a:ln w="25400">
            <a:solidFill>
              <a:schemeClr val="accent1">
                <a:alpha val="69000"/>
              </a:schemeClr>
            </a:solidFill>
          </a:ln>
        </p:spPr>
        <p:txBody>
          <a:bodyPr wrap="square" rtlCol="0">
            <a:spAutoFit/>
          </a:bodyPr>
          <a:lstStyle/>
          <a:p>
            <a:r>
              <a:rPr lang="en-US" dirty="0"/>
              <a:t>Note: use most accurate method on subsets, and treat as </a:t>
            </a:r>
            <a:r>
              <a:rPr lang="en-US" b="1" dirty="0">
                <a:solidFill>
                  <a:srgbClr val="0432FF"/>
                </a:solidFill>
              </a:rPr>
              <a:t>absolute constraints</a:t>
            </a:r>
          </a:p>
        </p:txBody>
      </p:sp>
      <p:sp>
        <p:nvSpPr>
          <p:cNvPr id="6" name="TextBox 5">
            <a:extLst>
              <a:ext uri="{FF2B5EF4-FFF2-40B4-BE49-F238E27FC236}">
                <a16:creationId xmlns:a16="http://schemas.microsoft.com/office/drawing/2014/main" id="{2D2C8528-62AA-9344-9DA8-18E1BCAD38D0}"/>
              </a:ext>
            </a:extLst>
          </p:cNvPr>
          <p:cNvSpPr txBox="1"/>
          <p:nvPr/>
        </p:nvSpPr>
        <p:spPr>
          <a:xfrm>
            <a:off x="9114766" y="6034596"/>
            <a:ext cx="2914965" cy="523220"/>
          </a:xfrm>
          <a:prstGeom prst="rect">
            <a:avLst/>
          </a:prstGeom>
          <a:solidFill>
            <a:srgbClr val="FFFF00">
              <a:alpha val="71000"/>
            </a:srgbClr>
          </a:solidFill>
          <a:ln w="25400">
            <a:solidFill>
              <a:schemeClr val="accent1"/>
            </a:solidFill>
          </a:ln>
        </p:spPr>
        <p:txBody>
          <a:bodyPr wrap="none" rtlCol="0">
            <a:spAutoFit/>
          </a:bodyPr>
          <a:lstStyle/>
          <a:p>
            <a:r>
              <a:rPr lang="en-US" sz="2800" dirty="0"/>
              <a:t>Guide Tree Merger</a:t>
            </a:r>
          </a:p>
        </p:txBody>
      </p:sp>
      <p:cxnSp>
        <p:nvCxnSpPr>
          <p:cNvPr id="13" name="Straight Arrow Connector 12">
            <a:extLst>
              <a:ext uri="{FF2B5EF4-FFF2-40B4-BE49-F238E27FC236}">
                <a16:creationId xmlns:a16="http://schemas.microsoft.com/office/drawing/2014/main" id="{7991642E-2B55-4D41-833A-0CECB2781879}"/>
              </a:ext>
            </a:extLst>
          </p:cNvPr>
          <p:cNvCxnSpPr/>
          <p:nvPr/>
        </p:nvCxnSpPr>
        <p:spPr>
          <a:xfrm flipH="1">
            <a:off x="7298838" y="6280877"/>
            <a:ext cx="16332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C645BC-2E7D-764D-9509-88D9D45CFE7F}"/>
              </a:ext>
            </a:extLst>
          </p:cNvPr>
          <p:cNvSpPr txBox="1"/>
          <p:nvPr/>
        </p:nvSpPr>
        <p:spPr>
          <a:xfrm>
            <a:off x="10238283" y="3040938"/>
            <a:ext cx="1501508" cy="1384995"/>
          </a:xfrm>
          <a:prstGeom prst="rect">
            <a:avLst/>
          </a:prstGeom>
          <a:solidFill>
            <a:srgbClr val="FFFF00">
              <a:alpha val="69000"/>
            </a:srgbClr>
          </a:solidFill>
          <a:ln w="28575">
            <a:solidFill>
              <a:schemeClr val="accent1"/>
            </a:solidFill>
          </a:ln>
        </p:spPr>
        <p:txBody>
          <a:bodyPr wrap="square" rtlCol="0">
            <a:spAutoFit/>
          </a:bodyPr>
          <a:lstStyle/>
          <a:p>
            <a:r>
              <a:rPr lang="en-US" sz="2800" dirty="0"/>
              <a:t>RAxML, IQ-TREE, </a:t>
            </a:r>
            <a:r>
              <a:rPr lang="en-US" sz="2800" dirty="0" err="1"/>
              <a:t>etc</a:t>
            </a:r>
            <a:endParaRPr lang="en-US" sz="2800" dirty="0"/>
          </a:p>
        </p:txBody>
      </p:sp>
      <p:cxnSp>
        <p:nvCxnSpPr>
          <p:cNvPr id="16" name="Straight Arrow Connector 15">
            <a:extLst>
              <a:ext uri="{FF2B5EF4-FFF2-40B4-BE49-F238E27FC236}">
                <a16:creationId xmlns:a16="http://schemas.microsoft.com/office/drawing/2014/main" id="{28BFE1A9-7CC8-4C4F-9D7B-D01623CFE816}"/>
              </a:ext>
            </a:extLst>
          </p:cNvPr>
          <p:cNvCxnSpPr/>
          <p:nvPr/>
        </p:nvCxnSpPr>
        <p:spPr>
          <a:xfrm flipH="1">
            <a:off x="9297417" y="3377222"/>
            <a:ext cx="780862" cy="22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454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5"/>
            <a:ext cx="3291070" cy="3046988"/>
          </a:xfrm>
          <a:prstGeom prst="rect">
            <a:avLst/>
          </a:prstGeom>
          <a:noFill/>
        </p:spPr>
        <p:txBody>
          <a:bodyPr wrap="square" rtlCol="0">
            <a:spAutoFit/>
          </a:bodyPr>
          <a:lstStyle/>
          <a:p>
            <a:r>
              <a:rPr lang="en-US" sz="1600" dirty="0"/>
              <a:t>Figure 2 from  “Disjoint Tree Mergers for Large-Scale Maximum Likelihood Tree Estimation”,  Park et al., </a:t>
            </a:r>
            <a:r>
              <a:rPr lang="en-US" sz="1600" i="1" dirty="0"/>
              <a:t>Algorithms 2021</a:t>
            </a:r>
          </a:p>
          <a:p>
            <a:endParaRPr lang="en-US" sz="1600" dirty="0"/>
          </a:p>
          <a:p>
            <a:endParaRPr lang="en-US" sz="1600" dirty="0"/>
          </a:p>
          <a:p>
            <a:r>
              <a:rPr lang="en-US" sz="1600" dirty="0"/>
              <a:t>GTM pipeline: </a:t>
            </a:r>
          </a:p>
          <a:p>
            <a:pPr marL="285750" indent="-285750">
              <a:buFont typeface="Arial" panose="020B0604020202020204" pitchFamily="34" charset="0"/>
              <a:buChar char="•"/>
            </a:pPr>
            <a:r>
              <a:rPr lang="en-US" sz="1600" dirty="0"/>
              <a:t>starting tree is IQ-Tree or </a:t>
            </a:r>
            <a:r>
              <a:rPr lang="en-US" sz="1600" dirty="0" err="1"/>
              <a:t>FastTree</a:t>
            </a:r>
            <a:r>
              <a:rPr lang="en-US" sz="1600" dirty="0"/>
              <a:t> (smaller datasets), </a:t>
            </a:r>
          </a:p>
          <a:p>
            <a:pPr marL="285750" indent="-285750">
              <a:buFont typeface="Arial" panose="020B0604020202020204" pitchFamily="34" charset="0"/>
              <a:buChar char="•"/>
            </a:pPr>
            <a:r>
              <a:rPr lang="en-US" sz="1600" dirty="0"/>
              <a:t>IQ-tree used to compute subset trees, and </a:t>
            </a:r>
          </a:p>
          <a:p>
            <a:pPr marL="285750" indent="-285750">
              <a:buFont typeface="Arial" panose="020B0604020202020204" pitchFamily="34" charset="0"/>
              <a:buChar char="•"/>
            </a:pPr>
            <a:r>
              <a:rPr lang="en-US" sz="1600" dirty="0"/>
              <a:t>then combined using GTM</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796271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321196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Phylogeny/MSA estimation: CS and Statistics</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a:bodyPr>
          <a:lstStyle/>
          <a:p>
            <a:r>
              <a:rPr lang="en-US" sz="4000" dirty="0"/>
              <a:t>Assume DNA sequences are generated on an </a:t>
            </a:r>
            <a:r>
              <a:rPr lang="en-US" sz="4000" dirty="0">
                <a:solidFill>
                  <a:srgbClr val="0432FF"/>
                </a:solidFill>
              </a:rPr>
              <a:t>unknown model tree</a:t>
            </a:r>
            <a:r>
              <a:rPr lang="en-US" sz="4000" dirty="0"/>
              <a:t>, and try to infer the tree (and/or alignment) from the observed sequences seen at the leaves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55380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2"/>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3"/>
          <a:stretch>
            <a:fillRect/>
          </a:stretch>
        </p:blipFill>
        <p:spPr>
          <a:xfrm>
            <a:off x="10949651" y="63660"/>
            <a:ext cx="1242349" cy="1242349"/>
          </a:xfrm>
          <a:prstGeom prst="rect">
            <a:avLst/>
          </a:prstGeom>
        </p:spPr>
      </p:pic>
      <p:pic>
        <p:nvPicPr>
          <p:cNvPr id="3" name="Picture 2">
            <a:extLst>
              <a:ext uri="{FF2B5EF4-FFF2-40B4-BE49-F238E27FC236}">
                <a16:creationId xmlns:a16="http://schemas.microsoft.com/office/drawing/2014/main" id="{54FE500C-F8E4-1C4B-89E6-B533F26DF32E}"/>
              </a:ext>
            </a:extLst>
          </p:cNvPr>
          <p:cNvPicPr>
            <a:picLocks noChangeAspect="1"/>
          </p:cNvPicPr>
          <p:nvPr/>
        </p:nvPicPr>
        <p:blipFill>
          <a:blip r:embed="rId4"/>
          <a:stretch>
            <a:fillRect/>
          </a:stretch>
        </p:blipFill>
        <p:spPr>
          <a:xfrm>
            <a:off x="304801" y="1400564"/>
            <a:ext cx="8277726" cy="3391054"/>
          </a:xfrm>
          <a:prstGeom prst="rect">
            <a:avLst/>
          </a:prstGeom>
        </p:spPr>
      </p:pic>
    </p:spTree>
    <p:extLst>
      <p:ext uri="{BB962C8B-B14F-4D97-AF65-F5344CB8AC3E}">
        <p14:creationId xmlns:p14="http://schemas.microsoft.com/office/powerpoint/2010/main" val="27947827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77B8-A940-8F4D-8489-7B755FD121DB}"/>
              </a:ext>
            </a:extLst>
          </p:cNvPr>
          <p:cNvSpPr>
            <a:spLocks noGrp="1"/>
          </p:cNvSpPr>
          <p:nvPr>
            <p:ph type="title"/>
          </p:nvPr>
        </p:nvSpPr>
        <p:spPr/>
        <p:txBody>
          <a:bodyPr/>
          <a:lstStyle/>
          <a:p>
            <a:r>
              <a:rPr lang="en-US" dirty="0"/>
              <a:t>What about maximum likelihood score?</a:t>
            </a:r>
          </a:p>
        </p:txBody>
      </p:sp>
      <p:sp>
        <p:nvSpPr>
          <p:cNvPr id="3" name="Content Placeholder 2">
            <a:extLst>
              <a:ext uri="{FF2B5EF4-FFF2-40B4-BE49-F238E27FC236}">
                <a16:creationId xmlns:a16="http://schemas.microsoft.com/office/drawing/2014/main" id="{3C94E88E-8FF4-B34F-8CD4-2EE575489ADE}"/>
              </a:ext>
            </a:extLst>
          </p:cNvPr>
          <p:cNvSpPr>
            <a:spLocks noGrp="1"/>
          </p:cNvSpPr>
          <p:nvPr>
            <p:ph idx="1"/>
          </p:nvPr>
        </p:nvSpPr>
        <p:spPr/>
        <p:txBody>
          <a:bodyPr/>
          <a:lstStyle/>
          <a:p>
            <a:r>
              <a:rPr lang="en-US" dirty="0"/>
              <a:t>We used the same technique but evaluated maximum likelihood scores on a large biological dataset (protein sequences) with approximately </a:t>
            </a:r>
            <a:r>
              <a:rPr lang="en-US" dirty="0">
                <a:solidFill>
                  <a:srgbClr val="0432FF"/>
                </a:solidFill>
              </a:rPr>
              <a:t>70,000 sequences</a:t>
            </a:r>
            <a:r>
              <a:rPr lang="en-US" dirty="0"/>
              <a:t>, restricting the alignment to 1000 sites.</a:t>
            </a:r>
          </a:p>
          <a:p>
            <a:r>
              <a:rPr lang="en-US" dirty="0"/>
              <a:t>We let RAxML run under varying conditions: its default approach, using FastTree as a starting tree, and using our GTM tree as a starting tree.</a:t>
            </a:r>
          </a:p>
          <a:p>
            <a:r>
              <a:rPr lang="en-US" dirty="0"/>
              <a:t>We compared these RAxML runs (different starting trees) to each other, using </a:t>
            </a:r>
            <a:r>
              <a:rPr lang="en-US" dirty="0" err="1"/>
              <a:t>LG+Gamma</a:t>
            </a:r>
            <a:r>
              <a:rPr lang="en-US" dirty="0"/>
              <a:t>(4) for the model</a:t>
            </a:r>
          </a:p>
        </p:txBody>
      </p:sp>
    </p:spTree>
    <p:extLst>
      <p:ext uri="{BB962C8B-B14F-4D97-AF65-F5344CB8AC3E}">
        <p14:creationId xmlns:p14="http://schemas.microsoft.com/office/powerpoint/2010/main" val="3939429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E51E2-1ACB-1743-AA85-BCEDA25526D7}"/>
              </a:ext>
            </a:extLst>
          </p:cNvPr>
          <p:cNvPicPr>
            <a:picLocks noChangeAspect="1"/>
          </p:cNvPicPr>
          <p:nvPr/>
        </p:nvPicPr>
        <p:blipFill>
          <a:blip r:embed="rId2"/>
          <a:stretch>
            <a:fillRect/>
          </a:stretch>
        </p:blipFill>
        <p:spPr>
          <a:xfrm>
            <a:off x="362527" y="270163"/>
            <a:ext cx="8654473" cy="6490855"/>
          </a:xfrm>
          <a:prstGeom prst="rect">
            <a:avLst/>
          </a:prstGeom>
        </p:spPr>
      </p:pic>
      <p:sp>
        <p:nvSpPr>
          <p:cNvPr id="6" name="TextBox 5">
            <a:extLst>
              <a:ext uri="{FF2B5EF4-FFF2-40B4-BE49-F238E27FC236}">
                <a16:creationId xmlns:a16="http://schemas.microsoft.com/office/drawing/2014/main" id="{45CA8A2A-B164-B443-A41B-50EA04E32348}"/>
              </a:ext>
            </a:extLst>
          </p:cNvPr>
          <p:cNvSpPr txBox="1"/>
          <p:nvPr/>
        </p:nvSpPr>
        <p:spPr>
          <a:xfrm>
            <a:off x="8500620" y="1203634"/>
            <a:ext cx="3328853" cy="3477875"/>
          </a:xfrm>
          <a:prstGeom prst="rect">
            <a:avLst/>
          </a:prstGeom>
          <a:noFill/>
        </p:spPr>
        <p:txBody>
          <a:bodyPr wrap="square" rtlCol="0">
            <a:spAutoFit/>
          </a:bodyPr>
          <a:lstStyle/>
          <a:p>
            <a:r>
              <a:rPr lang="en-US" sz="2000" dirty="0"/>
              <a:t>Choice of starting tree matters, and RAxML continues to improve its ML score during the entire 8 day period (but most gains are in the first 4 days</a:t>
            </a:r>
          </a:p>
          <a:p>
            <a:endParaRPr lang="en-US" sz="2000" dirty="0"/>
          </a:p>
          <a:p>
            <a:r>
              <a:rPr lang="en-US" sz="2000" dirty="0"/>
              <a:t>GTM takes a bit more than 24 hours</a:t>
            </a:r>
          </a:p>
          <a:p>
            <a:endParaRPr lang="en-US" sz="2000" dirty="0"/>
          </a:p>
          <a:p>
            <a:endParaRPr lang="en-US" sz="2000" dirty="0"/>
          </a:p>
        </p:txBody>
      </p:sp>
    </p:spTree>
    <p:extLst>
      <p:ext uri="{BB962C8B-B14F-4D97-AF65-F5344CB8AC3E}">
        <p14:creationId xmlns:p14="http://schemas.microsoft.com/office/powerpoint/2010/main" val="4181151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7E643-4AD9-8B4F-BAB7-92DB12F3B6CA}"/>
              </a:ext>
            </a:extLst>
          </p:cNvPr>
          <p:cNvPicPr>
            <a:picLocks noChangeAspect="1"/>
          </p:cNvPicPr>
          <p:nvPr/>
        </p:nvPicPr>
        <p:blipFill>
          <a:blip r:embed="rId2"/>
          <a:stretch>
            <a:fillRect/>
          </a:stretch>
        </p:blipFill>
        <p:spPr>
          <a:xfrm>
            <a:off x="76200" y="0"/>
            <a:ext cx="8940800" cy="6705600"/>
          </a:xfrm>
          <a:prstGeom prst="rect">
            <a:avLst/>
          </a:prstGeom>
        </p:spPr>
      </p:pic>
    </p:spTree>
    <p:extLst>
      <p:ext uri="{BB962C8B-B14F-4D97-AF65-F5344CB8AC3E}">
        <p14:creationId xmlns:p14="http://schemas.microsoft.com/office/powerpoint/2010/main" val="634962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Tree>
    <p:extLst>
      <p:ext uri="{BB962C8B-B14F-4D97-AF65-F5344CB8AC3E}">
        <p14:creationId xmlns:p14="http://schemas.microsoft.com/office/powerpoint/2010/main" val="11032113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
        <p:nvSpPr>
          <p:cNvPr id="6" name="TextBox 5">
            <a:extLst>
              <a:ext uri="{FF2B5EF4-FFF2-40B4-BE49-F238E27FC236}">
                <a16:creationId xmlns:a16="http://schemas.microsoft.com/office/drawing/2014/main" id="{4E35FBBD-FD8F-AD4D-8CCA-08A825D79D24}"/>
              </a:ext>
            </a:extLst>
          </p:cNvPr>
          <p:cNvSpPr txBox="1"/>
          <p:nvPr/>
        </p:nvSpPr>
        <p:spPr>
          <a:xfrm>
            <a:off x="10194922" y="3149625"/>
            <a:ext cx="1848278" cy="2862322"/>
          </a:xfrm>
          <a:prstGeom prst="rect">
            <a:avLst/>
          </a:prstGeom>
          <a:solidFill>
            <a:srgbClr val="FFFF00">
              <a:alpha val="24000"/>
            </a:srgbClr>
          </a:solidFill>
          <a:ln>
            <a:solidFill>
              <a:schemeClr val="accent1"/>
            </a:solidFill>
          </a:ln>
        </p:spPr>
        <p:txBody>
          <a:bodyPr wrap="square" rtlCol="0">
            <a:spAutoFit/>
          </a:bodyPr>
          <a:lstStyle/>
          <a:p>
            <a:r>
              <a:rPr lang="en-US" dirty="0"/>
              <a:t>Also: has been used for species</a:t>
            </a:r>
          </a:p>
          <a:p>
            <a:r>
              <a:rPr lang="en-US" dirty="0"/>
              <a:t>Tree estimation</a:t>
            </a:r>
          </a:p>
          <a:p>
            <a:r>
              <a:rPr lang="en-US" dirty="0"/>
              <a:t>(e.g., ASTRAL and concatenation)</a:t>
            </a:r>
          </a:p>
          <a:p>
            <a:r>
              <a:rPr lang="en-US" dirty="0"/>
              <a:t>and shows </a:t>
            </a:r>
          </a:p>
          <a:p>
            <a:r>
              <a:rPr lang="en-US" dirty="0"/>
              <a:t>Improvements in runtime and sometimes accuracy</a:t>
            </a:r>
          </a:p>
        </p:txBody>
      </p:sp>
    </p:spTree>
    <p:extLst>
      <p:ext uri="{BB962C8B-B14F-4D97-AF65-F5344CB8AC3E}">
        <p14:creationId xmlns:p14="http://schemas.microsoft.com/office/powerpoint/2010/main" val="244890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B4C5-1799-2A40-A60A-16F98208FBAD}"/>
              </a:ext>
            </a:extLst>
          </p:cNvPr>
          <p:cNvSpPr>
            <a:spLocks noGrp="1"/>
          </p:cNvSpPr>
          <p:nvPr>
            <p:ph type="title"/>
          </p:nvPr>
        </p:nvSpPr>
        <p:spPr/>
        <p:txBody>
          <a:bodyPr/>
          <a:lstStyle/>
          <a:p>
            <a:r>
              <a:rPr lang="en-US" dirty="0"/>
              <a:t>Summary of DTM pipeline results</a:t>
            </a:r>
          </a:p>
        </p:txBody>
      </p:sp>
      <p:sp>
        <p:nvSpPr>
          <p:cNvPr id="3" name="Content Placeholder 2">
            <a:extLst>
              <a:ext uri="{FF2B5EF4-FFF2-40B4-BE49-F238E27FC236}">
                <a16:creationId xmlns:a16="http://schemas.microsoft.com/office/drawing/2014/main" id="{1A76EDB1-8785-C54A-8313-6E19B5C4FC05}"/>
              </a:ext>
            </a:extLst>
          </p:cNvPr>
          <p:cNvSpPr>
            <a:spLocks noGrp="1"/>
          </p:cNvSpPr>
          <p:nvPr>
            <p:ph idx="1"/>
          </p:nvPr>
        </p:nvSpPr>
        <p:spPr/>
        <p:txBody>
          <a:bodyPr>
            <a:normAutofit/>
          </a:bodyPr>
          <a:lstStyle/>
          <a:p>
            <a:r>
              <a:rPr lang="en-US" dirty="0"/>
              <a:t>Divide-and-conquer pipelines using DTMs </a:t>
            </a:r>
            <a:r>
              <a:rPr lang="en-US" dirty="0">
                <a:solidFill>
                  <a:srgbClr val="0432FF"/>
                </a:solidFill>
              </a:rPr>
              <a:t>maintain statistical consistency and run in polynomial time</a:t>
            </a:r>
          </a:p>
          <a:p>
            <a:r>
              <a:rPr lang="en-US" dirty="0"/>
              <a:t>For both gene trees and species trees, DTM pipelines </a:t>
            </a:r>
            <a:r>
              <a:rPr lang="en-US" dirty="0">
                <a:solidFill>
                  <a:srgbClr val="0432FF"/>
                </a:solidFill>
              </a:rPr>
              <a:t>reduce running time and memory usage, produce trees with comparable or better accuracy, and can complete on larger datasets</a:t>
            </a:r>
          </a:p>
          <a:p>
            <a:r>
              <a:rPr lang="en-US" dirty="0"/>
              <a:t>Runtimes are generally only slightly more expensive than the starting tree</a:t>
            </a:r>
          </a:p>
          <a:p>
            <a:r>
              <a:rPr lang="en-US" dirty="0">
                <a:solidFill>
                  <a:srgbClr val="0432FF"/>
                </a:solidFill>
              </a:rPr>
              <a:t>Embarrassingly parallel </a:t>
            </a:r>
          </a:p>
        </p:txBody>
      </p:sp>
    </p:spTree>
    <p:extLst>
      <p:ext uri="{BB962C8B-B14F-4D97-AF65-F5344CB8AC3E}">
        <p14:creationId xmlns:p14="http://schemas.microsoft.com/office/powerpoint/2010/main" val="21698058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a:bodyPr>
          <a:lstStyle/>
          <a:p>
            <a:r>
              <a:rPr lang="en-US" dirty="0"/>
              <a:t>Large-scale phylogeny estimation is becoming truly feasible!</a:t>
            </a:r>
          </a:p>
          <a:p>
            <a:r>
              <a:rPr lang="en-US" dirty="0"/>
              <a:t>New species tree estimation methods:</a:t>
            </a:r>
          </a:p>
          <a:p>
            <a:pPr lvl="1"/>
            <a:r>
              <a:rPr lang="en-US" dirty="0"/>
              <a:t>ASTRAL (for species trees under ILS)</a:t>
            </a:r>
          </a:p>
          <a:p>
            <a:pPr lvl="1"/>
            <a:r>
              <a:rPr lang="en-US" dirty="0"/>
              <a:t>ASTRAL-Pro (for species trees under GDL and ILS)</a:t>
            </a:r>
          </a:p>
          <a:p>
            <a:pPr lvl="1"/>
            <a:r>
              <a:rPr lang="en-US" dirty="0"/>
              <a:t>ASTRID-DISCO and CA-DISCO (for species trees under GDL and ILS)</a:t>
            </a:r>
          </a:p>
          <a:p>
            <a:r>
              <a:rPr lang="en-US" dirty="0"/>
              <a:t>New maximum likelihood gene tree estimation:</a:t>
            </a:r>
          </a:p>
          <a:p>
            <a:pPr lvl="1"/>
            <a:r>
              <a:rPr lang="en-US" dirty="0"/>
              <a:t>GTM pipeline (divide-and-conquer)</a:t>
            </a:r>
          </a:p>
          <a:p>
            <a:r>
              <a:rPr lang="en-US" dirty="0"/>
              <a:t>Not shown: new methods for large-scale multiple sequence alignment</a:t>
            </a:r>
          </a:p>
        </p:txBody>
      </p:sp>
    </p:spTree>
    <p:extLst>
      <p:ext uri="{BB962C8B-B14F-4D97-AF65-F5344CB8AC3E}">
        <p14:creationId xmlns:p14="http://schemas.microsoft.com/office/powerpoint/2010/main" val="24160672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 and the Ira and Debra Cohen Fellowship to Vlad Smirnov</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87104" y="1400968"/>
            <a:ext cx="1315229" cy="19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77818" y="1383917"/>
            <a:ext cx="2020656" cy="20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4AF27E25-7179-8B4F-8830-8178C3CC8B40}"/>
              </a:ext>
            </a:extLst>
          </p:cNvPr>
          <p:cNvPicPr>
            <a:picLocks noChangeAspect="1"/>
          </p:cNvPicPr>
          <p:nvPr/>
        </p:nvPicPr>
        <p:blipFill>
          <a:blip r:embed="rId8"/>
          <a:stretch>
            <a:fillRect/>
          </a:stretch>
        </p:blipFill>
        <p:spPr>
          <a:xfrm>
            <a:off x="6473959" y="1323241"/>
            <a:ext cx="1491446" cy="2005923"/>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550956B8-9B45-824E-A919-62FF793B017A}"/>
              </a:ext>
            </a:extLst>
          </p:cNvPr>
          <p:cNvPicPr>
            <a:picLocks noChangeAspect="1"/>
          </p:cNvPicPr>
          <p:nvPr/>
        </p:nvPicPr>
        <p:blipFill>
          <a:blip r:embed="rId9"/>
          <a:stretch>
            <a:fillRect/>
          </a:stretch>
        </p:blipFill>
        <p:spPr>
          <a:xfrm>
            <a:off x="8440890" y="1375603"/>
            <a:ext cx="2001554" cy="2001554"/>
          </a:xfrm>
          <a:prstGeom prst="rect">
            <a:avLst/>
          </a:prstGeom>
        </p:spPr>
      </p:pic>
    </p:spTree>
    <p:extLst>
      <p:ext uri="{BB962C8B-B14F-4D97-AF65-F5344CB8AC3E}">
        <p14:creationId xmlns:p14="http://schemas.microsoft.com/office/powerpoint/2010/main" val="3779990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5305</TotalTime>
  <Words>4542</Words>
  <Application>Microsoft Macintosh PowerPoint</Application>
  <PresentationFormat>Widescreen</PresentationFormat>
  <Paragraphs>558</Paragraphs>
  <Slides>78</Slides>
  <Notes>19</Notes>
  <HiddenSlides>27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Arial</vt:lpstr>
      <vt:lpstr>Calibri</vt:lpstr>
      <vt:lpstr>Calibri Light</vt:lpstr>
      <vt:lpstr>Helvetica</vt:lpstr>
      <vt:lpstr>Helvetica Neue</vt:lpstr>
      <vt:lpstr>Helvetica Neue Light</vt:lpstr>
      <vt:lpstr>Times New Roman</vt:lpstr>
      <vt:lpstr>Verdana</vt:lpstr>
      <vt:lpstr>Wingdings</vt:lpstr>
      <vt:lpstr>Office Theme</vt:lpstr>
      <vt:lpstr>Entering the genomic era of the  Tree of Life</vt:lpstr>
      <vt:lpstr>PowerPoint Presentation</vt:lpstr>
      <vt:lpstr>Phylogenomic pipeline</vt:lpstr>
      <vt:lpstr>1KP: Thousand Transcriptome Project</vt:lpstr>
      <vt:lpstr>PowerPoint Presentation</vt:lpstr>
      <vt:lpstr>Phylogenomic pipeline</vt:lpstr>
      <vt:lpstr>Phylogeny/MSA estimation: CS and Statistics</vt:lpstr>
      <vt:lpstr>Large datasets are difficult</vt:lpstr>
      <vt:lpstr>PowerPoint Presentation</vt:lpstr>
      <vt:lpstr>This talk:</vt:lpstr>
      <vt:lpstr>Overall summary</vt:lpstr>
      <vt:lpstr>Part I: Species Tree Estimation  </vt:lpstr>
      <vt:lpstr>Phylogeny Estimation</vt:lpstr>
      <vt:lpstr>Markov Models of Sequence Evolution</vt:lpstr>
      <vt:lpstr>Is method M statistically consistent under model G?</vt:lpstr>
      <vt:lpstr>Genome-scale data?</vt:lpstr>
      <vt:lpstr>PowerPoint Presentation</vt:lpstr>
      <vt:lpstr>Gene trees inside the species tree (Coalescent Process)</vt:lpstr>
      <vt:lpstr>Gene trees inside the species tree (Coalescent Process)</vt:lpstr>
      <vt:lpstr>PowerPoint Presentation</vt:lpstr>
      <vt:lpstr>PowerPoint Presentation</vt:lpstr>
      <vt:lpstr>PowerPoint Presentation</vt:lpstr>
      <vt:lpstr>PowerPoint Presentation</vt:lpstr>
      <vt:lpstr>Quartet trees and the MSC</vt:lpstr>
      <vt:lpstr>PowerPoint Presentation</vt:lpstr>
      <vt:lpstr>PowerPoint Presentation</vt:lpstr>
      <vt:lpstr>PowerPoint Presentation</vt:lpstr>
      <vt:lpstr>PowerPoint Presentation</vt:lpstr>
      <vt:lpstr>PowerPoint Presentation</vt:lpstr>
      <vt:lpstr>Main Approaches for Species Tree Estimation under ILS </vt:lpstr>
      <vt:lpstr>Impact of Gene Tree Estimation Error (from Molloy and Warnow 2017)</vt:lpstr>
      <vt:lpstr>Figure 1. The impact of gene tree estimation error (GTEE) and incomplete lineage sorting (ILS) on species tree error, all datasets with 26 species and 1000 genes.</vt:lpstr>
      <vt:lpstr>Summary and two key ideas for ILS-based species tree estimation</vt:lpstr>
      <vt:lpstr>ASTRAL publications (sample)</vt:lpstr>
      <vt:lpstr>PowerPoint Presentation</vt:lpstr>
      <vt:lpstr>PowerPoint Presentation</vt:lpstr>
      <vt:lpstr>1KP: Thousand Transcriptome Project</vt:lpstr>
      <vt:lpstr>Species tree estimation under GDL</vt:lpstr>
      <vt:lpstr>Species tree estimation under GDL</vt:lpstr>
      <vt:lpstr>   Problem: Given set of MUL-trees, infer the species tree</vt:lpstr>
      <vt:lpstr>   Problem: Gene family trees are MUL-trees</vt:lpstr>
      <vt:lpstr>PowerPoint Presentation</vt:lpstr>
      <vt:lpstr>But…ASTRAL-multi is not as accurate as other methods!</vt:lpstr>
      <vt:lpstr>PowerPoint Presentation</vt:lpstr>
      <vt:lpstr>ASTRAL-pro</vt:lpstr>
      <vt:lpstr>ASTRAL-pro</vt:lpstr>
      <vt:lpstr>ASTRAL-Pro compared to other methods on 100 species  (varying number genes)</vt:lpstr>
      <vt:lpstr>Figure 4 from ASTRAL-Pro paper</vt:lpstr>
      <vt:lpstr>DISCO (Willson et al., Systematic Biology 2022)</vt:lpstr>
      <vt:lpstr>PowerPoint Presentation</vt:lpstr>
      <vt:lpstr>PowerPoint Presentation</vt:lpstr>
      <vt:lpstr>PowerPoint Presentation</vt:lpstr>
      <vt:lpstr>Summary for GDL-based species tree estimation</vt:lpstr>
      <vt:lpstr>Summary and two key ideas for species tree estimation under ILS</vt:lpstr>
      <vt:lpstr>Summary and three key ideas for species tree estimation under ILS+GDL</vt:lpstr>
      <vt:lpstr>What about HGT?</vt:lpstr>
      <vt:lpstr>PowerPoint Presentation</vt:lpstr>
      <vt:lpstr>Gene trees -&gt; Species trees, using Quartet Trees</vt:lpstr>
      <vt:lpstr>Summary so far for species tree estimation</vt:lpstr>
      <vt:lpstr>Part II: Large-scale gene tree estimation</vt:lpstr>
      <vt:lpstr>DNA Sequence Evolution (Idealized)</vt:lpstr>
      <vt:lpstr>Phylogeny Problem</vt:lpstr>
      <vt:lpstr>Markov Models of Sequence Evolution</vt:lpstr>
      <vt:lpstr>Maximum likelihood for gene tree estimation</vt:lpstr>
      <vt:lpstr>Phylogeny estimation as a statistical problem</vt:lpstr>
      <vt:lpstr>PowerPoint Presentation</vt:lpstr>
      <vt:lpstr>PowerPoint Presentation</vt:lpstr>
      <vt:lpstr>PowerPoint Presentation</vt:lpstr>
      <vt:lpstr>PowerPoint Presentation</vt:lpstr>
      <vt:lpstr>PowerPoint Presentation</vt:lpstr>
      <vt:lpstr>What about maximum likelihood score?</vt:lpstr>
      <vt:lpstr>PowerPoint Presentation</vt:lpstr>
      <vt:lpstr>PowerPoint Presentation</vt:lpstr>
      <vt:lpstr>PowerPoint Presentation</vt:lpstr>
      <vt:lpstr>PowerPoint Presentation</vt:lpstr>
      <vt:lpstr>Summary of DTM pipeline results</vt:lpstr>
      <vt:lpstr>Overall summary</vt:lpstr>
      <vt:lpstr>              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107</cp:revision>
  <dcterms:created xsi:type="dcterms:W3CDTF">2021-01-30T12:25:22Z</dcterms:created>
  <dcterms:modified xsi:type="dcterms:W3CDTF">2022-11-16T21:48:39Z</dcterms:modified>
</cp:coreProperties>
</file>