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940" r:id="rId2"/>
    <p:sldId id="488" r:id="rId3"/>
    <p:sldId id="900" r:id="rId4"/>
    <p:sldId id="941" r:id="rId5"/>
    <p:sldId id="902" r:id="rId6"/>
    <p:sldId id="972" r:id="rId7"/>
    <p:sldId id="978" r:id="rId8"/>
    <p:sldId id="963" r:id="rId9"/>
    <p:sldId id="964" r:id="rId10"/>
    <p:sldId id="283" r:id="rId11"/>
    <p:sldId id="443" r:id="rId12"/>
    <p:sldId id="955" r:id="rId13"/>
    <p:sldId id="844" r:id="rId14"/>
    <p:sldId id="957" r:id="rId15"/>
    <p:sldId id="956" r:id="rId16"/>
    <p:sldId id="837" r:id="rId17"/>
    <p:sldId id="737" r:id="rId18"/>
    <p:sldId id="961" r:id="rId19"/>
    <p:sldId id="966" r:id="rId20"/>
    <p:sldId id="962" r:id="rId21"/>
    <p:sldId id="838" r:id="rId22"/>
    <p:sldId id="855" r:id="rId23"/>
    <p:sldId id="856" r:id="rId24"/>
    <p:sldId id="906" r:id="rId25"/>
    <p:sldId id="937" r:id="rId26"/>
    <p:sldId id="894" r:id="rId27"/>
    <p:sldId id="917" r:id="rId28"/>
    <p:sldId id="975" r:id="rId29"/>
    <p:sldId id="299" r:id="rId30"/>
    <p:sldId id="967" r:id="rId31"/>
    <p:sldId id="973" r:id="rId32"/>
    <p:sldId id="969" r:id="rId33"/>
    <p:sldId id="938" r:id="rId34"/>
    <p:sldId id="9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132"/>
    <p:restoredTop sz="94663"/>
  </p:normalViewPr>
  <p:slideViewPr>
    <p:cSldViewPr snapToGrid="0" snapToObjects="1">
      <p:cViewPr varScale="1">
        <p:scale>
          <a:sx n="125" d="100"/>
          <a:sy n="125" d="100"/>
        </p:scale>
        <p:origin x="16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1066A-606A-9C42-8429-7CACA41D292A}" type="datetimeFigureOut">
              <a:rPr lang="en-US" smtClean="0"/>
              <a:t>2/29/24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97E67-8793-0B49-8AD1-B07A7FF0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0BDCE09B-58D3-2E47-A137-172A53BA1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33E959-557A-6640-8153-6E84937031A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AF42D80-26F9-5545-B1BF-EBA06252C2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3A86908-C748-4E41-97F6-4606A4E14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7538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0BC490DB-7F9B-CD43-B118-11ABDFE4BC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93E5CF-3F5C-614A-BFC1-C1001B426EB4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0E6F2F60-D3AB-A24F-83D6-D62CC39DE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1027">
            <a:extLst>
              <a:ext uri="{FF2B5EF4-FFF2-40B4-BE49-F238E27FC236}">
                <a16:creationId xmlns:a16="http://schemas.microsoft.com/office/drawing/2014/main" id="{84196F20-1A68-F64A-9692-803981D79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846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56718931-805D-A54E-B4BB-D4A09CBA1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99886C-676D-6D4A-85B9-428E22FAB3FB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AD65827C-EAC4-A44A-A3C6-2725618B7A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367C227-9143-7543-A06D-7C1071EEC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supertree approach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1762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0726C8D3-D19F-5E40-83A9-A7F0F0C4A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D936F5EE-2066-C446-A11C-5F3A90CA9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B61C0109-388C-E24B-8428-F7F448F66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84C3756-76AF-2D49-9D25-72C818CC3F8D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143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0726C8D3-D19F-5E40-83A9-A7F0F0C4A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D936F5EE-2066-C446-A11C-5F3A90CA9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B61C0109-388C-E24B-8428-F7F448F66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84C3756-76AF-2D49-9D25-72C818CC3F8D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02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2CCFC76D-9C4D-C34D-81AB-6BD7857BFD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F6182A-B56C-414D-95C9-3E711A1887C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A912B070-2DB9-6247-A42E-08F070C1AB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56C5240-A760-7F4E-8B03-0BE38DE28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3163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5EE62F0A-A718-B74F-9397-C7D762A103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7F465BF-0EB4-1F44-B87D-52C742D8DE48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5091884-D895-5F40-84DF-FEB584A40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21848A6-3A54-3542-B402-15B64C7CA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7311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E14B0D69-E3FA-7F42-8A34-474033621D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FFFC3C5-CA25-4C48-A6DB-184E2D67FD39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F1FC1081-5105-D549-8D06-1B6BB1DF0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D1198921-D53D-4F40-875F-D895A8BBD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51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BDDE6711-C78B-0D4C-AB43-32EAD2F44B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C4CB37-2C26-D242-B129-0EA679FB4E9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5471529B-7146-B544-974A-DA5D3B3526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F61C2867-30A6-3944-B032-ADF99EBDF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1351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0726C8D3-D19F-5E40-83A9-A7F0F0C4A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D936F5EE-2066-C446-A11C-5F3A90CA9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B61C0109-388C-E24B-8428-F7F448F66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84C3756-76AF-2D49-9D25-72C818CC3F8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130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51411AC8-00A8-3744-9E67-D1E8EA9D550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28DCFE3E-3459-FF4E-A155-C7F5FBA7F374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Fig. 1.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Given a set of trees on pairwise disjoint leaf sets, many possible compatibility supertrees exist. Here we show two compatibility supertrees, labeled Ti,j,k and Ti,j,k′, for T={Ti,Tj,Tk}; others can also be identified. Notably, the trees in T form connected subtrees in Ti,j,k (i.e. Ti,j,k is formed by connecting the trees in T by edges), but this is not the case for Ti,j,k′. We refer to the first type of compatibility supertree as un-blended, and the second type as blended
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Unless provided in the caption above, the following copyright applies to the content of this slide: © The Author(s) 2019. Published by Oxford University Press.This is an Open Access article distributed under the terms of the Creative Commons Attribution Non-Commercial License (http://creativecommons.org/licenses/by-nc/4.0/), which permits non-commercial re-use, distribution, and reproduction in any medium, provided the original work is properly cited. For commercial re-use, please contact journals.permissions@oup.com</a:t>
            </a: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095F8B05-DD05-7444-A1BF-2BE12BF68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</a:pPr>
            <a:fld id="{13110387-4229-2444-B2B0-18FA4FB1DD29}" type="slidenum">
              <a:rPr lang="en-US" altLang="en-US" smtClean="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88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0726C8D3-D19F-5E40-83A9-A7F0F0C4A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D936F5EE-2066-C446-A11C-5F3A90CA9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B61C0109-388C-E24B-8428-F7F448F66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84C3756-76AF-2D49-9D25-72C818CC3F8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228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0726C8D3-D19F-5E40-83A9-A7F0F0C4A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D936F5EE-2066-C446-A11C-5F3A90CA9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B61C0109-388C-E24B-8428-F7F448F66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84C3756-76AF-2D49-9D25-72C818CC3F8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40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5AE2F-2405-3642-90F7-0139AA475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BF072-9FFB-8A40-B0A7-3198BD56B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11CFA-559E-7D44-AA6B-88941069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C7E-5A93-4948-90FF-54315F8375F5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3F9DC-5A29-1146-990A-2634422B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0B1C9-961C-584B-82FB-CB7F38DC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A942-B094-794F-B94C-9DDF5A257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2597-AD90-B34D-B2C8-1169CCC2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B74CF-7319-A84E-9987-89804D779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CB7C1-8034-9444-A8E5-5FA536D7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C7E-5A93-4948-90FF-54315F8375F5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39163-B055-BF4F-9FBC-1DFD535E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F0C0B-E568-8B41-8A68-B626E347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A942-B094-794F-B94C-9DDF5A257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4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60696-DD82-BC4D-A12C-47A2756FE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D2059-36B4-AC49-A7C3-D7461A022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EB8C9-5974-884C-8A27-9CBC187A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C7E-5A93-4948-90FF-54315F8375F5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2862F-4DC3-2447-9819-FBAD18DB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4EB53-0127-8E48-BFD8-96561020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A942-B094-794F-B94C-9DDF5A257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6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E2EC-E79B-944B-B759-2B8725C3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F73AB-A3E5-E04F-A3DF-BCE6C0328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40AEC-A571-B341-805D-9CF7DAF5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C7E-5A93-4948-90FF-54315F8375F5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E8476-B0FD-B048-9F2D-1AC1532E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A573C-528B-B547-BEE8-BEEB2E25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A942-B094-794F-B94C-9DDF5A257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4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9322-F2B0-3841-B781-BBA605DE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C75DE-2BE8-FC4F-8311-83E4BB490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68E6-961B-C64E-86AD-1652F5BC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C7E-5A93-4948-90FF-54315F8375F5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0618-C7D6-EB4B-9C44-7C14C5FA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446BA-AE5D-8F4E-BDE1-909423B2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A942-B094-794F-B94C-9DDF5A257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6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B8F8-4E0A-B147-8FB3-C777E7C3C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DDEC0-C079-9D40-9D19-F2C6022AA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1B770-DDE5-334A-85D0-E1893D65F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5509C-2C56-4647-B67C-DB6136215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C7E-5A93-4948-90FF-54315F8375F5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38C5B-4417-0C48-BA12-55EC50E8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95624-4FC9-F945-8944-47E41001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A942-B094-794F-B94C-9DDF5A257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4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F18D-0D1D-FE49-9916-0E1BB14D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FCA90-E38F-E747-98B3-05D5F4C4A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9A594-4ABC-F24C-AA71-ACA5A4BF7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EDBDC-2FA6-AF46-9E55-673E4468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BA0C72-8CE3-6B4B-A7F0-C71BAA0AD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52591-1CE6-B44F-A0A5-8CB5DD73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C7E-5A93-4948-90FF-54315F8375F5}" type="datetimeFigureOut">
              <a:rPr lang="en-US" smtClean="0"/>
              <a:t>2/29/24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374021-F72B-7C48-8C14-2B39F21D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0D6CE-17CC-9F4F-8B69-9C33D625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A942-B094-794F-B94C-9DDF5A257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4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EF959-1A1D-414F-BF5A-C021051DC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E6C4B-639A-DA4B-BCCE-4926DF00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C7E-5A93-4948-90FF-54315F8375F5}" type="datetimeFigureOut">
              <a:rPr lang="en-US" smtClean="0"/>
              <a:t>2/29/24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14D40-520C-FA4E-9E97-08B7BA0E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21453-4404-4B46-85D1-4029ED9A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A942-B094-794F-B94C-9DDF5A257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0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391B04-591D-5A44-80AF-4CFB6AA3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C7E-5A93-4948-90FF-54315F8375F5}" type="datetimeFigureOut">
              <a:rPr lang="en-US" smtClean="0"/>
              <a:t>2/29/24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67780-59EE-4F4F-B186-2762DB56A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D878-49D0-2246-9065-A5FD8EAA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A942-B094-794F-B94C-9DDF5A257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7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D885-BAF0-7846-9861-1093882E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FF47-86A3-6045-A978-BF47C7434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A31E4-E5AB-534F-9E08-BC9CB4FDC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4EA3A-E8F6-F44C-9FC4-3F40DCAF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C7E-5A93-4948-90FF-54315F8375F5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E9F03-8176-D941-9230-34C57963D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092E0-29C7-814B-A590-952A2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A942-B094-794F-B94C-9DDF5A257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2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79FB-AD1B-5441-91E5-E0950DC9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9BD658-5E62-2A40-A397-3EA2356EF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03FC7-A287-2440-98B1-CA57555B2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5165B-E9E9-8E4D-82EC-D321AAA0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C7E-5A93-4948-90FF-54315F8375F5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3EAE4-7BCF-8444-B109-93B1A4BDA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3E31A-490E-D74A-82D6-CD6FB15C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A942-B094-794F-B94C-9DDF5A257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2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57DB7C-153D-554F-985F-82EC8205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9E94E-58AC-F04B-9C4A-1CA340C0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6FE32-5F4D-6F4C-B591-898DC0F8F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BEC7E-5A93-4948-90FF-54315F8375F5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947A1-A151-6C48-9E9E-C429B82F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5F3D9-8C0E-DD4F-AABE-1B0E58052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A942-B094-794F-B94C-9DDF5A257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8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255A6A9-0B13-6F4F-B05D-F1138B72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865187"/>
            <a:ext cx="9479280" cy="1786573"/>
          </a:xfrm>
        </p:spPr>
        <p:txBody>
          <a:bodyPr>
            <a:noAutofit/>
          </a:bodyPr>
          <a:lstStyle/>
          <a:p>
            <a:r>
              <a:rPr lang="en-US" altLang="en-US" sz="4400" b="1" dirty="0">
                <a:ea typeface="ＭＳ Ｐゴシック" panose="020B0600070205080204" pitchFamily="34" charset="-128"/>
              </a:rPr>
              <a:t>Divide-and-conquer techniques for large-scale evolutionary tree estimation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04DFA-1939-2B45-8BFF-35D489D6A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5120" y="3199767"/>
            <a:ext cx="6177280" cy="16557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Tandy Warnow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   The University of Illinois</a:t>
            </a:r>
          </a:p>
          <a:p>
            <a:pPr>
              <a:defRPr/>
            </a:pPr>
            <a:r>
              <a:rPr lang="en-US" dirty="0"/>
              <a:t>With students: Minhyuk Park and Chengze Shen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67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intro3">
            <a:extLst>
              <a:ext uri="{FF2B5EF4-FFF2-40B4-BE49-F238E27FC236}">
                <a16:creationId xmlns:a16="http://schemas.microsoft.com/office/drawing/2014/main" id="{38B3CE3C-735B-4B45-8DE4-48100291B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1"/>
            <a:ext cx="6324600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909" name="Rectangle 5">
            <a:extLst>
              <a:ext uri="{FF2B5EF4-FFF2-40B4-BE49-F238E27FC236}">
                <a16:creationId xmlns:a16="http://schemas.microsoft.com/office/drawing/2014/main" id="{14B658D7-3A7F-D948-AFA7-4006D7DC8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668713"/>
            <a:ext cx="25442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Verdana" charset="0"/>
              </a:rPr>
              <a:t>FN: false negative</a:t>
            </a:r>
          </a:p>
          <a:p>
            <a:pPr>
              <a:defRPr/>
            </a:pPr>
            <a:r>
              <a:rPr lang="en-US" dirty="0">
                <a:latin typeface="Verdana" charset="0"/>
              </a:rPr>
              <a:t>      (missing edge)</a:t>
            </a:r>
          </a:p>
          <a:p>
            <a:pPr>
              <a:defRPr/>
            </a:pPr>
            <a:r>
              <a:rPr lang="en-US" dirty="0">
                <a:latin typeface="Verdana" charset="0"/>
              </a:rPr>
              <a:t>FP: false positive</a:t>
            </a:r>
          </a:p>
          <a:p>
            <a:pPr>
              <a:defRPr/>
            </a:pPr>
            <a:r>
              <a:rPr lang="en-US" dirty="0">
                <a:latin typeface="Verdana" charset="0"/>
              </a:rPr>
              <a:t>      (incorrect edge)</a:t>
            </a:r>
          </a:p>
          <a:p>
            <a:pPr>
              <a:defRPr/>
            </a:pPr>
            <a:endParaRPr lang="en-US" dirty="0">
              <a:latin typeface="Verdana" charset="0"/>
            </a:endParaRPr>
          </a:p>
        </p:txBody>
      </p:sp>
      <p:sp>
        <p:nvSpPr>
          <p:cNvPr id="635910" name="Line 6">
            <a:extLst>
              <a:ext uri="{FF2B5EF4-FFF2-40B4-BE49-F238E27FC236}">
                <a16:creationId xmlns:a16="http://schemas.microsoft.com/office/drawing/2014/main" id="{17AFEC42-932B-B640-8514-051CC6079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5240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5911" name="Rectangle 7">
            <a:extLst>
              <a:ext uri="{FF2B5EF4-FFF2-40B4-BE49-F238E27FC236}">
                <a16:creationId xmlns:a16="http://schemas.microsoft.com/office/drawing/2014/main" id="{09E0A253-1F44-CF43-8B1E-CBBB43A9D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73201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Verdana" charset="0"/>
              </a:rPr>
              <a:t>FN</a:t>
            </a:r>
          </a:p>
        </p:txBody>
      </p:sp>
      <p:sp>
        <p:nvSpPr>
          <p:cNvPr id="635912" name="Line 8">
            <a:extLst>
              <a:ext uri="{FF2B5EF4-FFF2-40B4-BE49-F238E27FC236}">
                <a16:creationId xmlns:a16="http://schemas.microsoft.com/office/drawing/2014/main" id="{FC38DE0D-0DC7-E045-A468-588C2CCD1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2276" y="5105400"/>
            <a:ext cx="415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5913" name="Rectangle 9">
            <a:extLst>
              <a:ext uri="{FF2B5EF4-FFF2-40B4-BE49-F238E27FC236}">
                <a16:creationId xmlns:a16="http://schemas.microsoft.com/office/drawing/2014/main" id="{C1F0EEBD-9A33-F74A-9639-36D4F5B9F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400" y="5181601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Verdana" charset="0"/>
              </a:rPr>
              <a:t>FP</a:t>
            </a:r>
          </a:p>
        </p:txBody>
      </p:sp>
      <p:sp>
        <p:nvSpPr>
          <p:cNvPr id="39943" name="TextBox 1">
            <a:extLst>
              <a:ext uri="{FF2B5EF4-FFF2-40B4-BE49-F238E27FC236}">
                <a16:creationId xmlns:a16="http://schemas.microsoft.com/office/drawing/2014/main" id="{95B97A7C-8AE3-E94B-9F73-585DA6D54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6" y="5116514"/>
            <a:ext cx="251142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Verdana" panose="020B0604030504040204" pitchFamily="34" charset="0"/>
              </a:rPr>
              <a:t>50% error rate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54539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Is method M statistically consistent under model G?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65126" y="2069513"/>
            <a:ext cx="7818108" cy="3533149"/>
            <a:chOff x="2397045" y="1666120"/>
            <a:chExt cx="7818108" cy="3533149"/>
          </a:xfrm>
        </p:grpSpPr>
        <p:grpSp>
          <p:nvGrpSpPr>
            <p:cNvPr id="10" name="Group 9"/>
            <p:cNvGrpSpPr/>
            <p:nvPr/>
          </p:nvGrpSpPr>
          <p:grpSpPr>
            <a:xfrm>
              <a:off x="2520451" y="2040799"/>
              <a:ext cx="7227298" cy="3005001"/>
              <a:chOff x="2844165" y="2429148"/>
              <a:chExt cx="6619875" cy="2443163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5DEE10E7-90D4-6042-9C66-CB5B3B0840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70291" y="2429148"/>
                <a:ext cx="0" cy="2443163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AC1E9F0-1020-D541-9C6D-D01679189DD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44165" y="4872311"/>
                <a:ext cx="6619875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41F6D699-3B63-ED4F-BC11-2C0CF0F1E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460" y="2514079"/>
                <a:ext cx="6300788" cy="2273300"/>
              </a:xfrm>
              <a:custGeom>
                <a:avLst/>
                <a:gdLst>
                  <a:gd name="T0" fmla="*/ 0 w 6301575"/>
                  <a:gd name="T1" fmla="*/ 0 h 2272554"/>
                  <a:gd name="T2" fmla="*/ 512855 w 6301575"/>
                  <a:gd name="T3" fmla="*/ 1588303 h 2272554"/>
                  <a:gd name="T4" fmla="*/ 2564275 w 6301575"/>
                  <a:gd name="T5" fmla="*/ 2174754 h 2272554"/>
                  <a:gd name="T6" fmla="*/ 6300788 w 6301575"/>
                  <a:gd name="T7" fmla="*/ 2272496 h 22725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01575" h="2272554">
                    <a:moveTo>
                      <a:pt x="0" y="0"/>
                    </a:moveTo>
                    <a:cubicBezTo>
                      <a:pt x="42743" y="612721"/>
                      <a:pt x="85487" y="1225442"/>
                      <a:pt x="512919" y="1587782"/>
                    </a:cubicBezTo>
                    <a:cubicBezTo>
                      <a:pt x="940351" y="1950122"/>
                      <a:pt x="1599819" y="2060045"/>
                      <a:pt x="2564595" y="2174040"/>
                    </a:cubicBezTo>
                    <a:cubicBezTo>
                      <a:pt x="3529371" y="2288035"/>
                      <a:pt x="6301575" y="2271750"/>
                      <a:pt x="6301575" y="2271750"/>
                    </a:cubicBezTo>
                  </a:path>
                </a:pathLst>
              </a:custGeom>
              <a:noFill/>
              <a:ln w="38100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11" name="Triangle 10"/>
            <p:cNvSpPr/>
            <p:nvPr/>
          </p:nvSpPr>
          <p:spPr>
            <a:xfrm rot="5400000">
              <a:off x="9827983" y="4812098"/>
              <a:ext cx="306936" cy="46740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2397045" y="1666120"/>
              <a:ext cx="303857" cy="44242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09931" y="3017969"/>
            <a:ext cx="19333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Error</a:t>
            </a:r>
          </a:p>
          <a:p>
            <a:r>
              <a:rPr lang="en-US" i="1" dirty="0">
                <a:latin typeface="Helvetica Neue Light" charset="0"/>
                <a:ea typeface="Helvetica Neue Light" charset="0"/>
                <a:cs typeface="Helvetica Neue Light" charset="0"/>
              </a:rPr>
              <a:t>in species tree inferred by  method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4942" y="5617598"/>
            <a:ext cx="349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</a:rPr>
              <a:t>Amount of data</a:t>
            </a:r>
          </a:p>
          <a:p>
            <a:r>
              <a:rPr lang="en-US" i="1" dirty="0">
                <a:latin typeface="Helvetica Neue Light" charset="0"/>
                <a:ea typeface="Helvetica Neue Light" charset="0"/>
                <a:cs typeface="Helvetica Neue Light" charset="0"/>
              </a:rPr>
              <a:t>generated under model G and then given to method M as input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5171" y="2169978"/>
            <a:ext cx="318430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</a:rPr>
              <a:t>Question answered by mathematical proof</a:t>
            </a:r>
          </a:p>
        </p:txBody>
      </p:sp>
    </p:spTree>
    <p:extLst>
      <p:ext uri="{BB962C8B-B14F-4D97-AF65-F5344CB8AC3E}">
        <p14:creationId xmlns:p14="http://schemas.microsoft.com/office/powerpoint/2010/main" val="128772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712E7F72-035E-BE4C-B650-99F814DC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98" y="252257"/>
            <a:ext cx="10515600" cy="1325563"/>
          </a:xfrm>
        </p:spPr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Markov Models of Sequence Evolution</a:t>
            </a:r>
          </a:p>
        </p:txBody>
      </p:sp>
      <p:sp>
        <p:nvSpPr>
          <p:cNvPr id="683011" name="Rectangle 3">
            <a:extLst>
              <a:ext uri="{FF2B5EF4-FFF2-40B4-BE49-F238E27FC236}">
                <a16:creationId xmlns:a16="http://schemas.microsoft.com/office/drawing/2014/main" id="{AA23E119-E621-1A4B-9863-D2A58B584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602" y="1469013"/>
            <a:ext cx="10885197" cy="5098472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The different sites are assumed to evolve </a:t>
            </a:r>
            <a:r>
              <a:rPr lang="en-US" sz="2400" b="1" i="1" dirty="0">
                <a:solidFill>
                  <a:srgbClr val="0000FF"/>
                </a:solidFill>
              </a:rPr>
              <a:t>i.i.d</a:t>
            </a:r>
            <a:r>
              <a:rPr lang="en-US" sz="2400" dirty="0">
                <a:solidFill>
                  <a:srgbClr val="0000FF"/>
                </a:solidFill>
              </a:rPr>
              <a:t>. down the model tree, so it suffices to model a single site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/>
              <a:t>Jukes-Cantor, 1969 (simplest DNA site evolution model):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The state at the root is randomly drawn from {A,C,T,G} (nucleotides)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The model tree T is binary and has substitution probabilities p(e) on each edge e, with 0&lt;p(e)&lt;3/4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If a site (position) changes on an edge, it changes with equal probability to each of the remaining states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The evolutionary process is </a:t>
            </a:r>
            <a:r>
              <a:rPr lang="en-US" sz="2400" dirty="0" err="1"/>
              <a:t>Markovian</a:t>
            </a:r>
            <a:r>
              <a:rPr lang="en-US" sz="2400" dirty="0"/>
              <a:t>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r>
              <a:rPr lang="en-US" sz="2400" dirty="0"/>
              <a:t>More complex models (e.g., Generalized Time Reversible) are also considered, often with little change to the theory.  </a:t>
            </a:r>
          </a:p>
          <a:p>
            <a:pPr>
              <a:buFontTx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92381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1135-3DD4-F84C-82EF-88E5B512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tree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D8CC1-0B2F-1C45-8140-41435488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Input</a:t>
            </a:r>
            <a:r>
              <a:rPr lang="en-US" dirty="0"/>
              <a:t>: multiple sequence alignment and “model” (e.g., GTR, Jukes-Cantor)</a:t>
            </a:r>
          </a:p>
          <a:p>
            <a:r>
              <a:rPr lang="en-US" b="1" dirty="0"/>
              <a:t>Output</a:t>
            </a:r>
            <a:r>
              <a:rPr lang="en-US" dirty="0"/>
              <a:t>: Model tree (rooted binary tree with numeric parameters) that maximizes the probability of producing the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optimization problems also used, such as maximum parsimony, and various distance-based optimization.</a:t>
            </a:r>
          </a:p>
          <a:p>
            <a:pPr marL="0" indent="0">
              <a:buNone/>
            </a:pPr>
            <a:r>
              <a:rPr lang="en-US" dirty="0"/>
              <a:t>Bayesian methods also used.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3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1135-3DD4-F84C-82EF-88E5B512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</a:t>
            </a:r>
            <a:r>
              <a:rPr lang="en-US"/>
              <a:t>likelihood tree </a:t>
            </a:r>
            <a:r>
              <a:rPr lang="en-US" dirty="0"/>
              <a:t>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D8CC1-0B2F-1C45-8140-41435488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Theory:</a:t>
            </a:r>
          </a:p>
          <a:p>
            <a:pPr lvl="1"/>
            <a:r>
              <a:rPr lang="en-US" dirty="0"/>
              <a:t>Statistically consistent under standard models</a:t>
            </a:r>
          </a:p>
          <a:p>
            <a:pPr lvl="1"/>
            <a:r>
              <a:rPr lang="en-US" dirty="0"/>
              <a:t>Low sample complexity (Roch &amp; Sly, Prob. Theory and Related Fields, 2017): phase transition (logarithmic then polynomial)  </a:t>
            </a:r>
          </a:p>
          <a:p>
            <a:pPr lvl="1"/>
            <a:r>
              <a:rPr lang="en-US" dirty="0"/>
              <a:t>NP-hard </a:t>
            </a:r>
          </a:p>
          <a:p>
            <a:r>
              <a:rPr lang="en-US" dirty="0"/>
              <a:t>Empirical (based on heuristics) – using </a:t>
            </a:r>
            <a:r>
              <a:rPr lang="en-US" b="1" dirty="0"/>
              <a:t>RAxML</a:t>
            </a:r>
            <a:r>
              <a:rPr lang="en-US" dirty="0"/>
              <a:t> (leading ML heuristic)</a:t>
            </a:r>
          </a:p>
          <a:p>
            <a:pPr lvl="1"/>
            <a:r>
              <a:rPr lang="en-US" dirty="0"/>
              <a:t>Outstanding accuracy on simulated data</a:t>
            </a:r>
          </a:p>
          <a:p>
            <a:pPr lvl="1"/>
            <a:r>
              <a:rPr lang="en-US" dirty="0"/>
              <a:t>Challenging on large datasets (best methods can take CPU years or fail to run on large datasets)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5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1135-3DD4-F84C-82EF-88E5B512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Software (heuristics)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D8CC1-0B2F-1C45-8140-41435488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RAxML-ng (probably the best?)</a:t>
            </a:r>
          </a:p>
          <a:p>
            <a:r>
              <a:rPr lang="en-US" dirty="0"/>
              <a:t>IQ-TREE2 (possibly competitive with RAxML-ng)</a:t>
            </a:r>
          </a:p>
          <a:p>
            <a:r>
              <a:rPr lang="en-US" dirty="0"/>
              <a:t>FastTree 2 (extremely fast, not as accurate)</a:t>
            </a:r>
          </a:p>
          <a:p>
            <a:r>
              <a:rPr lang="en-US" dirty="0"/>
              <a:t>And others, but none competitive with RAxML-ng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use hill-climbing and randomness to get out of local optima</a:t>
            </a:r>
          </a:p>
          <a:p>
            <a:pPr marL="0" indent="0">
              <a:buNone/>
            </a:pPr>
            <a:r>
              <a:rPr lang="en-US" dirty="0"/>
              <a:t>None (other than FastTree 2) are designed really for ML on large datasets (many sequences)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25">
            <a:extLst>
              <a:ext uri="{FF2B5EF4-FFF2-40B4-BE49-F238E27FC236}">
                <a16:creationId xmlns:a16="http://schemas.microsoft.com/office/drawing/2014/main" id="{D2C90EE0-945C-6747-B52D-58DFFD030D30}"/>
              </a:ext>
            </a:extLst>
          </p:cNvPr>
          <p:cNvGrpSpPr>
            <a:grpSpLocks/>
          </p:cNvGrpSpPr>
          <p:nvPr/>
        </p:nvGrpSpPr>
        <p:grpSpPr bwMode="auto">
          <a:xfrm>
            <a:off x="1912938" y="1624010"/>
            <a:ext cx="7933191" cy="4973639"/>
            <a:chOff x="580608" y="-291734"/>
            <a:chExt cx="11873157" cy="770069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B143DD0-660E-3B49-BE66-8AD61571B81D}"/>
                </a:ext>
              </a:extLst>
            </p:cNvPr>
            <p:cNvCxnSpPr/>
            <p:nvPr/>
          </p:nvCxnSpPr>
          <p:spPr>
            <a:xfrm>
              <a:off x="8225689" y="1991492"/>
              <a:ext cx="1360029" cy="23408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94" name="Group 24">
              <a:extLst>
                <a:ext uri="{FF2B5EF4-FFF2-40B4-BE49-F238E27FC236}">
                  <a16:creationId xmlns:a16="http://schemas.microsoft.com/office/drawing/2014/main" id="{87028ED6-0DDB-264E-B453-4C2AAEF54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608" y="-291734"/>
              <a:ext cx="11873157" cy="7700697"/>
              <a:chOff x="580608" y="-291734"/>
              <a:chExt cx="11873157" cy="77006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71A7464-8824-C849-84A8-CFFC0A24555F}"/>
                  </a:ext>
                </a:extLst>
              </p:cNvPr>
              <p:cNvSpPr/>
              <p:nvPr/>
            </p:nvSpPr>
            <p:spPr>
              <a:xfrm>
                <a:off x="580608" y="497017"/>
                <a:ext cx="1942899" cy="192575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Triangle 53">
                <a:extLst>
                  <a:ext uri="{FF2B5EF4-FFF2-40B4-BE49-F238E27FC236}">
                    <a16:creationId xmlns:a16="http://schemas.microsoft.com/office/drawing/2014/main" id="{FB4E97FC-6865-D147-B36C-9A952A860C24}"/>
                  </a:ext>
                </a:extLst>
              </p:cNvPr>
              <p:cNvSpPr/>
              <p:nvPr/>
            </p:nvSpPr>
            <p:spPr>
              <a:xfrm>
                <a:off x="3982940" y="3741964"/>
                <a:ext cx="2078450" cy="1858869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897" name="TextBox 104">
                <a:extLst>
                  <a:ext uri="{FF2B5EF4-FFF2-40B4-BE49-F238E27FC236}">
                    <a16:creationId xmlns:a16="http://schemas.microsoft.com/office/drawing/2014/main" id="{F6D3C4A4-1FC1-D045-92D6-5BC88CBE12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1262" y="-291734"/>
                <a:ext cx="3293096" cy="134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Helvetica Neue" panose="02000503000000020004" pitchFamily="2" charset="0"/>
                  </a:rPr>
                  <a:t>Decompose species set into </a:t>
                </a:r>
                <a:r>
                  <a:rPr lang="en-US" altLang="en-US" sz="1800" i="1">
                    <a:latin typeface="Helvetica Neue" panose="02000503000000020004" pitchFamily="2" charset="0"/>
                  </a:rPr>
                  <a:t>pairwise disjoint </a:t>
                </a:r>
                <a:r>
                  <a:rPr lang="en-US" altLang="en-US" sz="1800">
                    <a:latin typeface="Helvetica Neue" panose="02000503000000020004" pitchFamily="2" charset="0"/>
                  </a:rPr>
                  <a:t>subsets.</a:t>
                </a:r>
              </a:p>
            </p:txBody>
          </p:sp>
          <p:sp>
            <p:nvSpPr>
              <p:cNvPr id="37898" name="TextBox 109">
                <a:extLst>
                  <a:ext uri="{FF2B5EF4-FFF2-40B4-BE49-F238E27FC236}">
                    <a16:creationId xmlns:a16="http://schemas.microsoft.com/office/drawing/2014/main" id="{A25BE617-985B-164C-A6C8-7379EA5B60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7896" y="913304"/>
                <a:ext cx="1467299" cy="134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Full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species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set</a:t>
                </a:r>
              </a:p>
            </p:txBody>
          </p:sp>
          <p:sp>
            <p:nvSpPr>
              <p:cNvPr id="116" name="Triangle 115">
                <a:extLst>
                  <a:ext uri="{FF2B5EF4-FFF2-40B4-BE49-F238E27FC236}">
                    <a16:creationId xmlns:a16="http://schemas.microsoft.com/office/drawing/2014/main" id="{C9E4E1C0-F178-824E-9CB0-0DB9B946CF58}"/>
                  </a:ext>
                </a:extLst>
              </p:cNvPr>
              <p:cNvSpPr/>
              <p:nvPr/>
            </p:nvSpPr>
            <p:spPr>
              <a:xfrm>
                <a:off x="9660271" y="4980442"/>
                <a:ext cx="546723" cy="51199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37900" name="TextBox 120">
                <a:extLst>
                  <a:ext uri="{FF2B5EF4-FFF2-40B4-BE49-F238E27FC236}">
                    <a16:creationId xmlns:a16="http://schemas.microsoft.com/office/drawing/2014/main" id="{493BDFF6-0DAD-D34C-89E2-C4846B7399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9307" y="2767656"/>
                <a:ext cx="3384458" cy="938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432FF"/>
                    </a:solidFill>
                    <a:latin typeface="Helvetica Neue" panose="02000503000000020004" pitchFamily="2" charset="0"/>
                  </a:rPr>
                  <a:t>Build a tree on each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432FF"/>
                    </a:solidFill>
                    <a:latin typeface="Helvetica Neue" panose="02000503000000020004" pitchFamily="2" charset="0"/>
                  </a:rPr>
                  <a:t>subset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E0DA62C-C738-AC48-8083-90D4A072E54E}"/>
                  </a:ext>
                </a:extLst>
              </p:cNvPr>
              <p:cNvSpPr txBox="1"/>
              <p:nvPr/>
            </p:nvSpPr>
            <p:spPr>
              <a:xfrm>
                <a:off x="2523507" y="6537186"/>
                <a:ext cx="6287311" cy="871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650" b="1" dirty="0">
                    <a:solidFill>
                      <a:srgbClr val="0432FF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Compute tree on entire set of species using “Disjoint Tree Merger” method</a:t>
                </a:r>
                <a:endParaRPr lang="en-US" sz="165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37902" name="TextBox 136">
                <a:extLst>
                  <a:ext uri="{FF2B5EF4-FFF2-40B4-BE49-F238E27FC236}">
                    <a16:creationId xmlns:a16="http://schemas.microsoft.com/office/drawing/2014/main" id="{2CC884C6-9B22-B045-96C7-EF2AD53E5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1808" y="4339705"/>
                <a:ext cx="2039892" cy="134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Tree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on full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species set</a:t>
                </a:r>
              </a:p>
            </p:txBody>
          </p:sp>
          <p:sp>
            <p:nvSpPr>
              <p:cNvPr id="139" name="Triangle 138">
                <a:extLst>
                  <a:ext uri="{FF2B5EF4-FFF2-40B4-BE49-F238E27FC236}">
                    <a16:creationId xmlns:a16="http://schemas.microsoft.com/office/drawing/2014/main" id="{4D2ABEF4-04F9-F84E-AD10-2874845F13DA}"/>
                  </a:ext>
                </a:extLst>
              </p:cNvPr>
              <p:cNvSpPr/>
              <p:nvPr/>
            </p:nvSpPr>
            <p:spPr>
              <a:xfrm>
                <a:off x="9233286" y="4493814"/>
                <a:ext cx="546723" cy="509691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41" name="Triangle 140">
                <a:extLst>
                  <a:ext uri="{FF2B5EF4-FFF2-40B4-BE49-F238E27FC236}">
                    <a16:creationId xmlns:a16="http://schemas.microsoft.com/office/drawing/2014/main" id="{ED71DB30-D00E-E94F-9691-AE93153CE0DF}"/>
                  </a:ext>
                </a:extLst>
              </p:cNvPr>
              <p:cNvSpPr/>
              <p:nvPr/>
            </p:nvSpPr>
            <p:spPr>
              <a:xfrm>
                <a:off x="9660271" y="4030251"/>
                <a:ext cx="546723" cy="51199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43" name="Triangle 142">
                <a:extLst>
                  <a:ext uri="{FF2B5EF4-FFF2-40B4-BE49-F238E27FC236}">
                    <a16:creationId xmlns:a16="http://schemas.microsoft.com/office/drawing/2014/main" id="{70C5DD8C-3DA3-144E-824A-52A1C314E59C}"/>
                  </a:ext>
                </a:extLst>
              </p:cNvPr>
              <p:cNvSpPr/>
              <p:nvPr/>
            </p:nvSpPr>
            <p:spPr>
              <a:xfrm>
                <a:off x="10150515" y="4496121"/>
                <a:ext cx="548981" cy="509689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45" name="Triangle 144">
                <a:extLst>
                  <a:ext uri="{FF2B5EF4-FFF2-40B4-BE49-F238E27FC236}">
                    <a16:creationId xmlns:a16="http://schemas.microsoft.com/office/drawing/2014/main" id="{61CFB168-B74C-4A40-8193-699DADD1D6C0}"/>
                  </a:ext>
                </a:extLst>
              </p:cNvPr>
              <p:cNvSpPr/>
              <p:nvPr/>
            </p:nvSpPr>
            <p:spPr>
              <a:xfrm>
                <a:off x="10627202" y="4985054"/>
                <a:ext cx="548983" cy="509689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50" name="Triangle 149">
                <a:extLst>
                  <a:ext uri="{FF2B5EF4-FFF2-40B4-BE49-F238E27FC236}">
                    <a16:creationId xmlns:a16="http://schemas.microsoft.com/office/drawing/2014/main" id="{74B667A1-1874-9246-A78F-677299CBA6A8}"/>
                  </a:ext>
                </a:extLst>
              </p:cNvPr>
              <p:cNvSpPr/>
              <p:nvPr/>
            </p:nvSpPr>
            <p:spPr>
              <a:xfrm>
                <a:off x="10627202" y="4030251"/>
                <a:ext cx="548983" cy="51199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52" name="Triangle 151">
                <a:extLst>
                  <a:ext uri="{FF2B5EF4-FFF2-40B4-BE49-F238E27FC236}">
                    <a16:creationId xmlns:a16="http://schemas.microsoft.com/office/drawing/2014/main" id="{7E1D33AC-798F-FB44-9AB6-3BD139C89079}"/>
                  </a:ext>
                </a:extLst>
              </p:cNvPr>
              <p:cNvSpPr/>
              <p:nvPr/>
            </p:nvSpPr>
            <p:spPr>
              <a:xfrm>
                <a:off x="11085817" y="4493814"/>
                <a:ext cx="546723" cy="509691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92F49D0-B65A-C949-946C-515D7D21AD54}"/>
                  </a:ext>
                </a:extLst>
              </p:cNvPr>
              <p:cNvSpPr/>
              <p:nvPr/>
            </p:nvSpPr>
            <p:spPr>
              <a:xfrm>
                <a:off x="7550192" y="1673224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6C1DCDE-CA20-3843-954D-B8D23C81A2D8}"/>
                  </a:ext>
                </a:extLst>
              </p:cNvPr>
              <p:cNvSpPr/>
              <p:nvPr/>
            </p:nvSpPr>
            <p:spPr>
              <a:xfrm>
                <a:off x="8096915" y="1410307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3300B23-7706-8341-A15F-85291B201049}"/>
                  </a:ext>
                </a:extLst>
              </p:cNvPr>
              <p:cNvSpPr/>
              <p:nvPr/>
            </p:nvSpPr>
            <p:spPr>
              <a:xfrm>
                <a:off x="8659453" y="1156615"/>
                <a:ext cx="544463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1938EE5-B7DB-D24C-AB31-1BD73DC33692}"/>
                  </a:ext>
                </a:extLst>
              </p:cNvPr>
              <p:cNvSpPr/>
              <p:nvPr/>
            </p:nvSpPr>
            <p:spPr>
              <a:xfrm>
                <a:off x="8139840" y="831428"/>
                <a:ext cx="544463" cy="5096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33099F-8A8F-8347-BA9F-91D0DD9F6BF6}"/>
                  </a:ext>
                </a:extLst>
              </p:cNvPr>
              <p:cNvSpPr/>
              <p:nvPr/>
            </p:nvSpPr>
            <p:spPr>
              <a:xfrm>
                <a:off x="7568266" y="1101264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60133E0-DA9B-5544-8269-6EAF3D4CAD37}"/>
                  </a:ext>
                </a:extLst>
              </p:cNvPr>
              <p:cNvSpPr/>
              <p:nvPr/>
            </p:nvSpPr>
            <p:spPr>
              <a:xfrm>
                <a:off x="7037358" y="778384"/>
                <a:ext cx="54220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CC694C99-A2F2-AC41-86ED-E9A5D7FB7BE8}"/>
                  </a:ext>
                </a:extLst>
              </p:cNvPr>
              <p:cNvCxnSpPr/>
              <p:nvPr/>
            </p:nvCxnSpPr>
            <p:spPr>
              <a:xfrm>
                <a:off x="1524947" y="2561144"/>
                <a:ext cx="0" cy="121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CFD922-5629-BB4F-9611-E2FDB4FE1FF6}"/>
                  </a:ext>
                </a:extLst>
              </p:cNvPr>
              <p:cNvSpPr/>
              <p:nvPr/>
            </p:nvSpPr>
            <p:spPr>
              <a:xfrm>
                <a:off x="609977" y="3859586"/>
                <a:ext cx="1829940" cy="183349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5ACA5CA-CD7B-4B47-9D68-E26653386A24}"/>
                  </a:ext>
                </a:extLst>
              </p:cNvPr>
              <p:cNvSpPr/>
              <p:nvPr/>
            </p:nvSpPr>
            <p:spPr>
              <a:xfrm>
                <a:off x="7595376" y="526998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C491D6B-D8D3-8B46-9D8F-7F8E06E05D23}"/>
                  </a:ext>
                </a:extLst>
              </p:cNvPr>
              <p:cNvCxnSpPr/>
              <p:nvPr/>
            </p:nvCxnSpPr>
            <p:spPr>
              <a:xfrm>
                <a:off x="1524947" y="5822236"/>
                <a:ext cx="0" cy="51660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C5265A0-8A12-9949-900D-58BE16D9F2E3}"/>
                  </a:ext>
                </a:extLst>
              </p:cNvPr>
              <p:cNvCxnSpPr/>
              <p:nvPr/>
            </p:nvCxnSpPr>
            <p:spPr>
              <a:xfrm>
                <a:off x="1506874" y="6322702"/>
                <a:ext cx="893055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3B87B55-390A-3D4F-87BD-4528B141F627}"/>
                  </a:ext>
                </a:extLst>
              </p:cNvPr>
              <p:cNvCxnSpPr/>
              <p:nvPr/>
            </p:nvCxnSpPr>
            <p:spPr>
              <a:xfrm>
                <a:off x="10437431" y="5492438"/>
                <a:ext cx="0" cy="8417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31992B93-0392-2F49-BC7B-947DBCFBA47C}"/>
                  </a:ext>
                </a:extLst>
              </p:cNvPr>
              <p:cNvCxnSpPr/>
              <p:nvPr/>
            </p:nvCxnSpPr>
            <p:spPr>
              <a:xfrm>
                <a:off x="2652280" y="1463351"/>
                <a:ext cx="480302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208165-56D2-4144-9457-9CD83B78F84F}"/>
              </a:ext>
            </a:extLst>
          </p:cNvPr>
          <p:cNvCxnSpPr/>
          <p:nvPr/>
        </p:nvCxnSpPr>
        <p:spPr>
          <a:xfrm flipV="1">
            <a:off x="5172075" y="5399089"/>
            <a:ext cx="0" cy="471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9D0AA20-3DFA-644E-9601-E441F8FADC53}"/>
              </a:ext>
            </a:extLst>
          </p:cNvPr>
          <p:cNvSpPr txBox="1"/>
          <p:nvPr/>
        </p:nvSpPr>
        <p:spPr>
          <a:xfrm>
            <a:off x="1912939" y="4195764"/>
            <a:ext cx="1273175" cy="103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Auxiliary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Info</a:t>
            </a:r>
          </a:p>
          <a:p>
            <a:pPr algn="ctr">
              <a:defRPr/>
            </a:pPr>
            <a:r>
              <a:rPr lang="en-US" sz="1275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(e.g., distance</a:t>
            </a:r>
          </a:p>
          <a:p>
            <a:pPr algn="ctr">
              <a:defRPr/>
            </a:pPr>
            <a:r>
              <a:rPr lang="en-US" sz="1275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matrix)</a:t>
            </a:r>
          </a:p>
        </p:txBody>
      </p:sp>
      <p:sp>
        <p:nvSpPr>
          <p:cNvPr id="37892" name="TextBox 1">
            <a:extLst>
              <a:ext uri="{FF2B5EF4-FFF2-40B4-BE49-F238E27FC236}">
                <a16:creationId xmlns:a16="http://schemas.microsoft.com/office/drawing/2014/main" id="{E24BD09D-8EAF-4146-B763-F336FF8A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53" y="238126"/>
            <a:ext cx="9760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432FF"/>
                </a:solidFill>
              </a:rPr>
              <a:t>Divide-and-Conquer using Disjoint Tree Mergers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59C58-F803-D849-82C9-79EB191A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294" y="204787"/>
            <a:ext cx="1408614" cy="1477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B96351-35F1-D34D-B229-0930A61A50EE}"/>
              </a:ext>
            </a:extLst>
          </p:cNvPr>
          <p:cNvSpPr txBox="1"/>
          <p:nvPr/>
        </p:nvSpPr>
        <p:spPr>
          <a:xfrm>
            <a:off x="8232418" y="1167473"/>
            <a:ext cx="1764697" cy="147732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use most accurate method on subsets, and treat as absolute constraints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0C90F-7376-644D-82E1-FDE91E5D740E}"/>
              </a:ext>
            </a:extLst>
          </p:cNvPr>
          <p:cNvSpPr txBox="1"/>
          <p:nvPr/>
        </p:nvSpPr>
        <p:spPr>
          <a:xfrm>
            <a:off x="10363559" y="1737372"/>
            <a:ext cx="1610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Erin Molloy,</a:t>
            </a:r>
          </a:p>
          <a:p>
            <a:r>
              <a:rPr lang="en-US" dirty="0"/>
              <a:t>Introduced this</a:t>
            </a:r>
          </a:p>
          <a:p>
            <a:r>
              <a:rPr lang="en-US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606613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Footer Placeholder 3">
            <a:extLst>
              <a:ext uri="{FF2B5EF4-FFF2-40B4-BE49-F238E27FC236}">
                <a16:creationId xmlns:a16="http://schemas.microsoft.com/office/drawing/2014/main" id="{A2703084-DA82-A94F-B1F3-205A7EC3E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524000" y="5994400"/>
            <a:ext cx="767715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180000" bIns="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l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>
                <a:solidFill>
                  <a:srgbClr val="333333"/>
                </a:solidFill>
              </a:rPr>
              <a:t>Bioinformatics, Volume 35, Issue 14, July 2019, Pages i417–i426, https://doi.org/10.1093/bioinformatics/btz344</a:t>
            </a:r>
          </a:p>
          <a:p>
            <a:pPr algn="l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64514" name="Title 1">
            <a:extLst>
              <a:ext uri="{FF2B5EF4-FFF2-40B4-BE49-F238E27FC236}">
                <a16:creationId xmlns:a16="http://schemas.microsoft.com/office/drawing/2014/main" id="{108B2CDB-6C4E-9347-B13C-3AA56A84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564" y="384176"/>
            <a:ext cx="4948237" cy="61277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DTMs Merge Subset Trees</a:t>
            </a:r>
          </a:p>
        </p:txBody>
      </p:sp>
      <p:pic>
        <p:nvPicPr>
          <p:cNvPr id="64515" name="Picture 4">
            <a:extLst>
              <a:ext uri="{FF2B5EF4-FFF2-40B4-BE49-F238E27FC236}">
                <a16:creationId xmlns:a16="http://schemas.microsoft.com/office/drawing/2014/main" id="{F16A225D-7C83-CD46-97FD-5CC35F6A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163" y="6267450"/>
            <a:ext cx="10588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New picture">
            <a:extLst>
              <a:ext uri="{FF2B5EF4-FFF2-40B4-BE49-F238E27FC236}">
                <a16:creationId xmlns:a16="http://schemas.microsoft.com/office/drawing/2014/main" id="{F964C030-2F1C-7542-B1A0-71E14B774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14" y="1249365"/>
            <a:ext cx="7595580" cy="272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0BAE88-8D08-A34D-A758-A0D3061CD785}"/>
              </a:ext>
            </a:extLst>
          </p:cNvPr>
          <p:cNvSpPr txBox="1"/>
          <p:nvPr/>
        </p:nvSpPr>
        <p:spPr>
          <a:xfrm>
            <a:off x="2312989" y="4441825"/>
            <a:ext cx="7627937" cy="1385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Notes: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Subset trees are requirements (constraint trees)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Blending is permitted!</a:t>
            </a:r>
          </a:p>
        </p:txBody>
      </p:sp>
    </p:spTree>
    <p:extLst>
      <p:ext uri="{BB962C8B-B14F-4D97-AF65-F5344CB8AC3E}">
        <p14:creationId xmlns:p14="http://schemas.microsoft.com/office/powerpoint/2010/main" val="275350586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25">
            <a:extLst>
              <a:ext uri="{FF2B5EF4-FFF2-40B4-BE49-F238E27FC236}">
                <a16:creationId xmlns:a16="http://schemas.microsoft.com/office/drawing/2014/main" id="{D2C90EE0-945C-6747-B52D-58DFFD030D30}"/>
              </a:ext>
            </a:extLst>
          </p:cNvPr>
          <p:cNvGrpSpPr>
            <a:grpSpLocks/>
          </p:cNvGrpSpPr>
          <p:nvPr/>
        </p:nvGrpSpPr>
        <p:grpSpPr bwMode="auto">
          <a:xfrm>
            <a:off x="1912938" y="1624010"/>
            <a:ext cx="7933191" cy="4973639"/>
            <a:chOff x="580608" y="-291734"/>
            <a:chExt cx="11873157" cy="770069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B143DD0-660E-3B49-BE66-8AD61571B81D}"/>
                </a:ext>
              </a:extLst>
            </p:cNvPr>
            <p:cNvCxnSpPr/>
            <p:nvPr/>
          </p:nvCxnSpPr>
          <p:spPr>
            <a:xfrm>
              <a:off x="8225689" y="1991492"/>
              <a:ext cx="1360029" cy="23408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94" name="Group 24">
              <a:extLst>
                <a:ext uri="{FF2B5EF4-FFF2-40B4-BE49-F238E27FC236}">
                  <a16:creationId xmlns:a16="http://schemas.microsoft.com/office/drawing/2014/main" id="{87028ED6-0DDB-264E-B453-4C2AAEF54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608" y="-291734"/>
              <a:ext cx="11873157" cy="7700697"/>
              <a:chOff x="580608" y="-291734"/>
              <a:chExt cx="11873157" cy="77006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71A7464-8824-C849-84A8-CFFC0A24555F}"/>
                  </a:ext>
                </a:extLst>
              </p:cNvPr>
              <p:cNvSpPr/>
              <p:nvPr/>
            </p:nvSpPr>
            <p:spPr>
              <a:xfrm>
                <a:off x="580608" y="497017"/>
                <a:ext cx="1942899" cy="192575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Triangle 53">
                <a:extLst>
                  <a:ext uri="{FF2B5EF4-FFF2-40B4-BE49-F238E27FC236}">
                    <a16:creationId xmlns:a16="http://schemas.microsoft.com/office/drawing/2014/main" id="{FB4E97FC-6865-D147-B36C-9A952A860C24}"/>
                  </a:ext>
                </a:extLst>
              </p:cNvPr>
              <p:cNvSpPr/>
              <p:nvPr/>
            </p:nvSpPr>
            <p:spPr>
              <a:xfrm>
                <a:off x="3982940" y="3741964"/>
                <a:ext cx="2078450" cy="1858869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897" name="TextBox 104">
                <a:extLst>
                  <a:ext uri="{FF2B5EF4-FFF2-40B4-BE49-F238E27FC236}">
                    <a16:creationId xmlns:a16="http://schemas.microsoft.com/office/drawing/2014/main" id="{F6D3C4A4-1FC1-D045-92D6-5BC88CBE12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1262" y="-291734"/>
                <a:ext cx="3293096" cy="134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Helvetica Neue" panose="02000503000000020004" pitchFamily="2" charset="0"/>
                  </a:rPr>
                  <a:t>Decompose species set into </a:t>
                </a:r>
                <a:r>
                  <a:rPr lang="en-US" altLang="en-US" sz="1800" i="1">
                    <a:latin typeface="Helvetica Neue" panose="02000503000000020004" pitchFamily="2" charset="0"/>
                  </a:rPr>
                  <a:t>pairwise disjoint </a:t>
                </a:r>
                <a:r>
                  <a:rPr lang="en-US" altLang="en-US" sz="1800">
                    <a:latin typeface="Helvetica Neue" panose="02000503000000020004" pitchFamily="2" charset="0"/>
                  </a:rPr>
                  <a:t>subsets.</a:t>
                </a:r>
              </a:p>
            </p:txBody>
          </p:sp>
          <p:sp>
            <p:nvSpPr>
              <p:cNvPr id="37898" name="TextBox 109">
                <a:extLst>
                  <a:ext uri="{FF2B5EF4-FFF2-40B4-BE49-F238E27FC236}">
                    <a16:creationId xmlns:a16="http://schemas.microsoft.com/office/drawing/2014/main" id="{A25BE617-985B-164C-A6C8-7379EA5B60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7896" y="913304"/>
                <a:ext cx="1467299" cy="134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Full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species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set</a:t>
                </a:r>
              </a:p>
            </p:txBody>
          </p:sp>
          <p:sp>
            <p:nvSpPr>
              <p:cNvPr id="116" name="Triangle 115">
                <a:extLst>
                  <a:ext uri="{FF2B5EF4-FFF2-40B4-BE49-F238E27FC236}">
                    <a16:creationId xmlns:a16="http://schemas.microsoft.com/office/drawing/2014/main" id="{C9E4E1C0-F178-824E-9CB0-0DB9B946CF58}"/>
                  </a:ext>
                </a:extLst>
              </p:cNvPr>
              <p:cNvSpPr/>
              <p:nvPr/>
            </p:nvSpPr>
            <p:spPr>
              <a:xfrm>
                <a:off x="9660271" y="4980442"/>
                <a:ext cx="546723" cy="51199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37900" name="TextBox 120">
                <a:extLst>
                  <a:ext uri="{FF2B5EF4-FFF2-40B4-BE49-F238E27FC236}">
                    <a16:creationId xmlns:a16="http://schemas.microsoft.com/office/drawing/2014/main" id="{493BDFF6-0DAD-D34C-89E2-C4846B7399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9307" y="2767656"/>
                <a:ext cx="3384458" cy="938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432FF"/>
                    </a:solidFill>
                    <a:latin typeface="Helvetica Neue" panose="02000503000000020004" pitchFamily="2" charset="0"/>
                  </a:rPr>
                  <a:t>Build a tree on each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432FF"/>
                    </a:solidFill>
                    <a:latin typeface="Helvetica Neue" panose="02000503000000020004" pitchFamily="2" charset="0"/>
                  </a:rPr>
                  <a:t>subset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E0DA62C-C738-AC48-8083-90D4A072E54E}"/>
                  </a:ext>
                </a:extLst>
              </p:cNvPr>
              <p:cNvSpPr txBox="1"/>
              <p:nvPr/>
            </p:nvSpPr>
            <p:spPr>
              <a:xfrm>
                <a:off x="2523507" y="6537186"/>
                <a:ext cx="6287311" cy="871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650" b="1" dirty="0">
                    <a:solidFill>
                      <a:srgbClr val="0432FF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Compute tree on entire set of species using “Disjoint Tree Merger” method</a:t>
                </a:r>
                <a:endParaRPr lang="en-US" sz="165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37902" name="TextBox 136">
                <a:extLst>
                  <a:ext uri="{FF2B5EF4-FFF2-40B4-BE49-F238E27FC236}">
                    <a16:creationId xmlns:a16="http://schemas.microsoft.com/office/drawing/2014/main" id="{2CC884C6-9B22-B045-96C7-EF2AD53E5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1808" y="4339705"/>
                <a:ext cx="2039892" cy="134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Tree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on full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species set</a:t>
                </a:r>
              </a:p>
            </p:txBody>
          </p:sp>
          <p:sp>
            <p:nvSpPr>
              <p:cNvPr id="139" name="Triangle 138">
                <a:extLst>
                  <a:ext uri="{FF2B5EF4-FFF2-40B4-BE49-F238E27FC236}">
                    <a16:creationId xmlns:a16="http://schemas.microsoft.com/office/drawing/2014/main" id="{4D2ABEF4-04F9-F84E-AD10-2874845F13DA}"/>
                  </a:ext>
                </a:extLst>
              </p:cNvPr>
              <p:cNvSpPr/>
              <p:nvPr/>
            </p:nvSpPr>
            <p:spPr>
              <a:xfrm>
                <a:off x="9233286" y="4493814"/>
                <a:ext cx="546723" cy="509691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41" name="Triangle 140">
                <a:extLst>
                  <a:ext uri="{FF2B5EF4-FFF2-40B4-BE49-F238E27FC236}">
                    <a16:creationId xmlns:a16="http://schemas.microsoft.com/office/drawing/2014/main" id="{ED71DB30-D00E-E94F-9691-AE93153CE0DF}"/>
                  </a:ext>
                </a:extLst>
              </p:cNvPr>
              <p:cNvSpPr/>
              <p:nvPr/>
            </p:nvSpPr>
            <p:spPr>
              <a:xfrm>
                <a:off x="9660271" y="4030251"/>
                <a:ext cx="546723" cy="51199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43" name="Triangle 142">
                <a:extLst>
                  <a:ext uri="{FF2B5EF4-FFF2-40B4-BE49-F238E27FC236}">
                    <a16:creationId xmlns:a16="http://schemas.microsoft.com/office/drawing/2014/main" id="{70C5DD8C-3DA3-144E-824A-52A1C314E59C}"/>
                  </a:ext>
                </a:extLst>
              </p:cNvPr>
              <p:cNvSpPr/>
              <p:nvPr/>
            </p:nvSpPr>
            <p:spPr>
              <a:xfrm>
                <a:off x="10150515" y="4496121"/>
                <a:ext cx="548981" cy="509689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45" name="Triangle 144">
                <a:extLst>
                  <a:ext uri="{FF2B5EF4-FFF2-40B4-BE49-F238E27FC236}">
                    <a16:creationId xmlns:a16="http://schemas.microsoft.com/office/drawing/2014/main" id="{61CFB168-B74C-4A40-8193-699DADD1D6C0}"/>
                  </a:ext>
                </a:extLst>
              </p:cNvPr>
              <p:cNvSpPr/>
              <p:nvPr/>
            </p:nvSpPr>
            <p:spPr>
              <a:xfrm>
                <a:off x="10627202" y="4985054"/>
                <a:ext cx="548983" cy="509689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50" name="Triangle 149">
                <a:extLst>
                  <a:ext uri="{FF2B5EF4-FFF2-40B4-BE49-F238E27FC236}">
                    <a16:creationId xmlns:a16="http://schemas.microsoft.com/office/drawing/2014/main" id="{74B667A1-1874-9246-A78F-677299CBA6A8}"/>
                  </a:ext>
                </a:extLst>
              </p:cNvPr>
              <p:cNvSpPr/>
              <p:nvPr/>
            </p:nvSpPr>
            <p:spPr>
              <a:xfrm>
                <a:off x="10627202" y="4030251"/>
                <a:ext cx="548983" cy="51199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52" name="Triangle 151">
                <a:extLst>
                  <a:ext uri="{FF2B5EF4-FFF2-40B4-BE49-F238E27FC236}">
                    <a16:creationId xmlns:a16="http://schemas.microsoft.com/office/drawing/2014/main" id="{7E1D33AC-798F-FB44-9AB6-3BD139C89079}"/>
                  </a:ext>
                </a:extLst>
              </p:cNvPr>
              <p:cNvSpPr/>
              <p:nvPr/>
            </p:nvSpPr>
            <p:spPr>
              <a:xfrm>
                <a:off x="11085817" y="4493814"/>
                <a:ext cx="546723" cy="509691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92F49D0-B65A-C949-946C-515D7D21AD54}"/>
                  </a:ext>
                </a:extLst>
              </p:cNvPr>
              <p:cNvSpPr/>
              <p:nvPr/>
            </p:nvSpPr>
            <p:spPr>
              <a:xfrm>
                <a:off x="7550192" y="1673224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6C1DCDE-CA20-3843-954D-B8D23C81A2D8}"/>
                  </a:ext>
                </a:extLst>
              </p:cNvPr>
              <p:cNvSpPr/>
              <p:nvPr/>
            </p:nvSpPr>
            <p:spPr>
              <a:xfrm>
                <a:off x="8096915" y="1410307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3300B23-7706-8341-A15F-85291B201049}"/>
                  </a:ext>
                </a:extLst>
              </p:cNvPr>
              <p:cNvSpPr/>
              <p:nvPr/>
            </p:nvSpPr>
            <p:spPr>
              <a:xfrm>
                <a:off x="8659453" y="1156615"/>
                <a:ext cx="544463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1938EE5-B7DB-D24C-AB31-1BD73DC33692}"/>
                  </a:ext>
                </a:extLst>
              </p:cNvPr>
              <p:cNvSpPr/>
              <p:nvPr/>
            </p:nvSpPr>
            <p:spPr>
              <a:xfrm>
                <a:off x="8139840" y="831428"/>
                <a:ext cx="544463" cy="5096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33099F-8A8F-8347-BA9F-91D0DD9F6BF6}"/>
                  </a:ext>
                </a:extLst>
              </p:cNvPr>
              <p:cNvSpPr/>
              <p:nvPr/>
            </p:nvSpPr>
            <p:spPr>
              <a:xfrm>
                <a:off x="7568266" y="1101264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60133E0-DA9B-5544-8269-6EAF3D4CAD37}"/>
                  </a:ext>
                </a:extLst>
              </p:cNvPr>
              <p:cNvSpPr/>
              <p:nvPr/>
            </p:nvSpPr>
            <p:spPr>
              <a:xfrm>
                <a:off x="7037358" y="778384"/>
                <a:ext cx="54220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CC694C99-A2F2-AC41-86ED-E9A5D7FB7BE8}"/>
                  </a:ext>
                </a:extLst>
              </p:cNvPr>
              <p:cNvCxnSpPr/>
              <p:nvPr/>
            </p:nvCxnSpPr>
            <p:spPr>
              <a:xfrm>
                <a:off x="1524947" y="2561144"/>
                <a:ext cx="0" cy="121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CFD922-5629-BB4F-9611-E2FDB4FE1FF6}"/>
                  </a:ext>
                </a:extLst>
              </p:cNvPr>
              <p:cNvSpPr/>
              <p:nvPr/>
            </p:nvSpPr>
            <p:spPr>
              <a:xfrm>
                <a:off x="609977" y="3859586"/>
                <a:ext cx="1829940" cy="183349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5ACA5CA-CD7B-4B47-9D68-E26653386A24}"/>
                  </a:ext>
                </a:extLst>
              </p:cNvPr>
              <p:cNvSpPr/>
              <p:nvPr/>
            </p:nvSpPr>
            <p:spPr>
              <a:xfrm>
                <a:off x="7595376" y="526998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C491D6B-D8D3-8B46-9D8F-7F8E06E05D23}"/>
                  </a:ext>
                </a:extLst>
              </p:cNvPr>
              <p:cNvCxnSpPr/>
              <p:nvPr/>
            </p:nvCxnSpPr>
            <p:spPr>
              <a:xfrm>
                <a:off x="1524947" y="5822236"/>
                <a:ext cx="0" cy="51660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C5265A0-8A12-9949-900D-58BE16D9F2E3}"/>
                  </a:ext>
                </a:extLst>
              </p:cNvPr>
              <p:cNvCxnSpPr/>
              <p:nvPr/>
            </p:nvCxnSpPr>
            <p:spPr>
              <a:xfrm>
                <a:off x="1506874" y="6322702"/>
                <a:ext cx="893055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3B87B55-390A-3D4F-87BD-4528B141F627}"/>
                  </a:ext>
                </a:extLst>
              </p:cNvPr>
              <p:cNvCxnSpPr/>
              <p:nvPr/>
            </p:nvCxnSpPr>
            <p:spPr>
              <a:xfrm>
                <a:off x="10437431" y="5492438"/>
                <a:ext cx="0" cy="8417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31992B93-0392-2F49-BC7B-947DBCFBA47C}"/>
                  </a:ext>
                </a:extLst>
              </p:cNvPr>
              <p:cNvCxnSpPr/>
              <p:nvPr/>
            </p:nvCxnSpPr>
            <p:spPr>
              <a:xfrm>
                <a:off x="2652280" y="1463351"/>
                <a:ext cx="480302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208165-56D2-4144-9457-9CD83B78F84F}"/>
              </a:ext>
            </a:extLst>
          </p:cNvPr>
          <p:cNvCxnSpPr/>
          <p:nvPr/>
        </p:nvCxnSpPr>
        <p:spPr>
          <a:xfrm flipV="1">
            <a:off x="5172075" y="5399089"/>
            <a:ext cx="0" cy="471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9D0AA20-3DFA-644E-9601-E441F8FADC53}"/>
              </a:ext>
            </a:extLst>
          </p:cNvPr>
          <p:cNvSpPr txBox="1"/>
          <p:nvPr/>
        </p:nvSpPr>
        <p:spPr>
          <a:xfrm>
            <a:off x="1912939" y="4195764"/>
            <a:ext cx="1273175" cy="103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Auxiliary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Info</a:t>
            </a:r>
          </a:p>
          <a:p>
            <a:pPr algn="ctr">
              <a:defRPr/>
            </a:pPr>
            <a:r>
              <a:rPr lang="en-US" sz="1275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(e.g., distance</a:t>
            </a:r>
          </a:p>
          <a:p>
            <a:pPr algn="ctr">
              <a:defRPr/>
            </a:pPr>
            <a:r>
              <a:rPr lang="en-US" sz="1275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matrix)</a:t>
            </a:r>
          </a:p>
        </p:txBody>
      </p:sp>
      <p:sp>
        <p:nvSpPr>
          <p:cNvPr id="37892" name="TextBox 1">
            <a:extLst>
              <a:ext uri="{FF2B5EF4-FFF2-40B4-BE49-F238E27FC236}">
                <a16:creationId xmlns:a16="http://schemas.microsoft.com/office/drawing/2014/main" id="{E24BD09D-8EAF-4146-B763-F336FF8A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53" y="238126"/>
            <a:ext cx="9760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432FF"/>
                </a:solidFill>
              </a:rPr>
              <a:t>Divide-and-Conquer using Disjoint Tree Mergers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59C58-F803-D849-82C9-79EB191A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294" y="204787"/>
            <a:ext cx="1408614" cy="1477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B96351-35F1-D34D-B229-0930A61A50EE}"/>
              </a:ext>
            </a:extLst>
          </p:cNvPr>
          <p:cNvSpPr txBox="1"/>
          <p:nvPr/>
        </p:nvSpPr>
        <p:spPr>
          <a:xfrm>
            <a:off x="8232418" y="1167473"/>
            <a:ext cx="1764697" cy="147732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use most accurate method on subsets, and treat as absolute constraints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0C90F-7376-644D-82E1-FDE91E5D740E}"/>
              </a:ext>
            </a:extLst>
          </p:cNvPr>
          <p:cNvSpPr txBox="1"/>
          <p:nvPr/>
        </p:nvSpPr>
        <p:spPr>
          <a:xfrm>
            <a:off x="10363559" y="1737372"/>
            <a:ext cx="1610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Erin Molloy,</a:t>
            </a:r>
          </a:p>
          <a:p>
            <a:r>
              <a:rPr lang="en-US" dirty="0"/>
              <a:t>Introduced this</a:t>
            </a:r>
          </a:p>
          <a:p>
            <a:r>
              <a:rPr lang="en-US" dirty="0"/>
              <a:t>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40083-97DD-2E43-A019-449A0ACD7935}"/>
              </a:ext>
            </a:extLst>
          </p:cNvPr>
          <p:cNvSpPr txBox="1"/>
          <p:nvPr/>
        </p:nvSpPr>
        <p:spPr>
          <a:xfrm>
            <a:off x="10271760" y="3377222"/>
            <a:ext cx="1702112" cy="2585323"/>
          </a:xfrm>
          <a:prstGeom prst="rect">
            <a:avLst/>
          </a:prstGeom>
          <a:solidFill>
            <a:schemeClr val="accent1">
              <a:alpha val="23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Theorem: </a:t>
            </a:r>
          </a:p>
          <a:p>
            <a:r>
              <a:rPr lang="en-US" dirty="0"/>
              <a:t>If the subtree method is statistically consistent, then many DTM methods are </a:t>
            </a:r>
            <a:r>
              <a:rPr lang="en-US" b="1" dirty="0"/>
              <a:t>statistically consistent.</a:t>
            </a:r>
          </a:p>
        </p:txBody>
      </p:sp>
    </p:spTree>
    <p:extLst>
      <p:ext uri="{BB962C8B-B14F-4D97-AF65-F5344CB8AC3E}">
        <p14:creationId xmlns:p14="http://schemas.microsoft.com/office/powerpoint/2010/main" val="765667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93542-1EAF-1C48-8B83-1301EC48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Tree Mergers (DTMs)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90D7F-615C-B745-9975-DE777ECE4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NJMerge (Molloy and Warnow, Alg Mol Biol 2019)</a:t>
            </a:r>
          </a:p>
          <a:p>
            <a:r>
              <a:rPr lang="en-US" dirty="0"/>
              <a:t>TreeMerge (Molloy and Warnow, Bioinf 2019)</a:t>
            </a:r>
          </a:p>
          <a:p>
            <a:r>
              <a:rPr lang="en-US" dirty="0"/>
              <a:t>Constrained-INC (Zhang, Rao, and Warnow, Alg Mol Biol 2019)</a:t>
            </a:r>
          </a:p>
          <a:p>
            <a:r>
              <a:rPr lang="en-US" dirty="0"/>
              <a:t>Guide Tree Merger (Smirnov and Warnow, 2020)</a:t>
            </a:r>
          </a:p>
        </p:txBody>
      </p:sp>
    </p:spTree>
    <p:extLst>
      <p:ext uri="{BB962C8B-B14F-4D97-AF65-F5344CB8AC3E}">
        <p14:creationId xmlns:p14="http://schemas.microsoft.com/office/powerpoint/2010/main" val="129974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nature-reviews-tree-of-life">
            <a:extLst>
              <a:ext uri="{FF2B5EF4-FFF2-40B4-BE49-F238E27FC236}">
                <a16:creationId xmlns:a16="http://schemas.microsoft.com/office/drawing/2014/main" id="{2773805F-4F91-1843-BE8F-EC699E081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6" y="1681164"/>
            <a:ext cx="4049713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>
            <a:extLst>
              <a:ext uri="{FF2B5EF4-FFF2-40B4-BE49-F238E27FC236}">
                <a16:creationId xmlns:a16="http://schemas.microsoft.com/office/drawing/2014/main" id="{787B77F8-5B7C-2B4E-A7E6-C7D450A72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282" y="-103909"/>
            <a:ext cx="7740382" cy="128014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sz="2800" dirty="0"/>
              <a:t>				       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pic>
        <p:nvPicPr>
          <p:cNvPr id="21507" name="Picture 1" descr="genome-10K.jpg">
            <a:extLst>
              <a:ext uri="{FF2B5EF4-FFF2-40B4-BE49-F238E27FC236}">
                <a16:creationId xmlns:a16="http://schemas.microsoft.com/office/drawing/2014/main" id="{3918933F-6F62-0A45-AF3D-5ED14E37C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9" y="1747839"/>
            <a:ext cx="3227387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2">
            <a:extLst>
              <a:ext uri="{FF2B5EF4-FFF2-40B4-BE49-F238E27FC236}">
                <a16:creationId xmlns:a16="http://schemas.microsoft.com/office/drawing/2014/main" id="{F6FD4CEB-B0CA-874C-8CF8-4E5355BB9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4" y="5715001"/>
            <a:ext cx="89169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Phylogeny + genomics = genome-scale phylogeny estimation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3706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F815-69F8-0842-9A92-B2810604D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 Tree Merger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1C537-34E7-484B-AD38-DBDF35713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20542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Input: </a:t>
            </a:r>
          </a:p>
          <a:p>
            <a:pPr lvl="1"/>
            <a:r>
              <a:rPr lang="en-US" dirty="0"/>
              <a:t>set </a:t>
            </a:r>
            <a:r>
              <a:rPr lang="en-US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 </a:t>
            </a:r>
            <a:r>
              <a:rPr lang="en-US" dirty="0">
                <a:cs typeface="Apple Chancery" panose="03020702040506060504" pitchFamily="66" charset="-79"/>
              </a:rPr>
              <a:t>of trees T</a:t>
            </a:r>
            <a:r>
              <a:rPr lang="en-US" baseline="-25000" dirty="0">
                <a:cs typeface="Apple Chancery" panose="03020702040506060504" pitchFamily="66" charset="-79"/>
              </a:rPr>
              <a:t>i</a:t>
            </a:r>
            <a:r>
              <a:rPr lang="en-US" dirty="0">
                <a:cs typeface="Apple Chancery" panose="03020702040506060504" pitchFamily="66" charset="-79"/>
              </a:rPr>
              <a:t> on leafset S</a:t>
            </a:r>
            <a:r>
              <a:rPr lang="en-US" baseline="-25000" dirty="0">
                <a:cs typeface="Apple Chancery" panose="03020702040506060504" pitchFamily="66" charset="-79"/>
              </a:rPr>
              <a:t>i</a:t>
            </a:r>
            <a:r>
              <a:rPr lang="en-US" dirty="0">
                <a:cs typeface="Apple Chancery" panose="03020702040506060504" pitchFamily="66" charset="-79"/>
              </a:rPr>
              <a:t> (disjoint sets)</a:t>
            </a:r>
          </a:p>
          <a:p>
            <a:pPr lvl="1"/>
            <a:r>
              <a:rPr lang="en-US" dirty="0">
                <a:cs typeface="Apple Chancery" panose="03020702040506060504" pitchFamily="66" charset="-79"/>
              </a:rPr>
              <a:t>“guide tree” T on union of S</a:t>
            </a:r>
            <a:r>
              <a:rPr lang="en-US" baseline="-25000" dirty="0">
                <a:cs typeface="Apple Chancery" panose="03020702040506060504" pitchFamily="66" charset="-79"/>
              </a:rPr>
              <a:t>i</a:t>
            </a:r>
          </a:p>
          <a:p>
            <a:r>
              <a:rPr lang="en-US" dirty="0">
                <a:cs typeface="Apple Chancery" panose="03020702040506060504" pitchFamily="66" charset="-79"/>
              </a:rPr>
              <a:t>Output: Tree T* that induces each T</a:t>
            </a:r>
            <a:r>
              <a:rPr lang="en-US" baseline="-25000" dirty="0">
                <a:cs typeface="Apple Chancery" panose="03020702040506060504" pitchFamily="66" charset="-79"/>
              </a:rPr>
              <a:t>i</a:t>
            </a:r>
            <a:r>
              <a:rPr lang="en-US" dirty="0">
                <a:cs typeface="Apple Chancery" panose="03020702040506060504" pitchFamily="66" charset="-79"/>
              </a:rPr>
              <a:t>  and minimizes the bipartition distance to T</a:t>
            </a:r>
          </a:p>
          <a:p>
            <a:endParaRPr lang="en-US" dirty="0">
              <a:cs typeface="Apple Chancery" panose="03020702040506060504" pitchFamily="66" charset="-79"/>
            </a:endParaRPr>
          </a:p>
          <a:p>
            <a:r>
              <a:rPr lang="en-US" dirty="0">
                <a:cs typeface="Apple Chancery" panose="03020702040506060504" pitchFamily="66" charset="-79"/>
              </a:rPr>
              <a:t>NP-hard </a:t>
            </a:r>
          </a:p>
          <a:p>
            <a:r>
              <a:rPr lang="en-US" dirty="0">
                <a:cs typeface="Apple Chancery" panose="03020702040506060504" pitchFamily="66" charset="-79"/>
              </a:rPr>
              <a:t>If we constrain T* to be formed by adding edges between the trees T</a:t>
            </a:r>
            <a:r>
              <a:rPr lang="en-US" baseline="-25000" dirty="0">
                <a:cs typeface="Apple Chancery" panose="03020702040506060504" pitchFamily="66" charset="-79"/>
              </a:rPr>
              <a:t>i</a:t>
            </a:r>
            <a:r>
              <a:rPr lang="en-US" dirty="0">
                <a:cs typeface="Apple Chancery" panose="03020702040506060504" pitchFamily="66" charset="-79"/>
              </a:rPr>
              <a:t> (i.e., </a:t>
            </a:r>
            <a:r>
              <a:rPr lang="en-US" dirty="0">
                <a:solidFill>
                  <a:srgbClr val="0432FF"/>
                </a:solidFill>
                <a:cs typeface="Apple Chancery" panose="03020702040506060504" pitchFamily="66" charset="-79"/>
              </a:rPr>
              <a:t>no blending allowed</a:t>
            </a:r>
            <a:r>
              <a:rPr lang="en-US" dirty="0">
                <a:cs typeface="Apple Chancery" panose="03020702040506060504" pitchFamily="66" charset="-79"/>
              </a:rPr>
              <a:t>), then solvable in polynomial time.</a:t>
            </a:r>
          </a:p>
          <a:p>
            <a:r>
              <a:rPr lang="en-US" dirty="0"/>
              <a:t>Smirnov and Warnow, BMC Genomics 2020</a:t>
            </a:r>
            <a:endParaRPr lang="en-US" dirty="0"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6163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25">
            <a:extLst>
              <a:ext uri="{FF2B5EF4-FFF2-40B4-BE49-F238E27FC236}">
                <a16:creationId xmlns:a16="http://schemas.microsoft.com/office/drawing/2014/main" id="{D2C90EE0-945C-6747-B52D-58DFFD030D30}"/>
              </a:ext>
            </a:extLst>
          </p:cNvPr>
          <p:cNvGrpSpPr>
            <a:grpSpLocks/>
          </p:cNvGrpSpPr>
          <p:nvPr/>
        </p:nvGrpSpPr>
        <p:grpSpPr bwMode="auto">
          <a:xfrm>
            <a:off x="1912938" y="1624010"/>
            <a:ext cx="7933191" cy="4973639"/>
            <a:chOff x="580608" y="-291734"/>
            <a:chExt cx="11873157" cy="770069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B143DD0-660E-3B49-BE66-8AD61571B81D}"/>
                </a:ext>
              </a:extLst>
            </p:cNvPr>
            <p:cNvCxnSpPr/>
            <p:nvPr/>
          </p:nvCxnSpPr>
          <p:spPr>
            <a:xfrm>
              <a:off x="8225689" y="1991492"/>
              <a:ext cx="1360029" cy="23408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94" name="Group 24">
              <a:extLst>
                <a:ext uri="{FF2B5EF4-FFF2-40B4-BE49-F238E27FC236}">
                  <a16:creationId xmlns:a16="http://schemas.microsoft.com/office/drawing/2014/main" id="{87028ED6-0DDB-264E-B453-4C2AAEF54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608" y="-291734"/>
              <a:ext cx="11873157" cy="7700697"/>
              <a:chOff x="580608" y="-291734"/>
              <a:chExt cx="11873157" cy="77006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71A7464-8824-C849-84A8-CFFC0A24555F}"/>
                  </a:ext>
                </a:extLst>
              </p:cNvPr>
              <p:cNvSpPr/>
              <p:nvPr/>
            </p:nvSpPr>
            <p:spPr>
              <a:xfrm>
                <a:off x="580608" y="497017"/>
                <a:ext cx="1942899" cy="192575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Triangle 53">
                <a:extLst>
                  <a:ext uri="{FF2B5EF4-FFF2-40B4-BE49-F238E27FC236}">
                    <a16:creationId xmlns:a16="http://schemas.microsoft.com/office/drawing/2014/main" id="{FB4E97FC-6865-D147-B36C-9A952A860C24}"/>
                  </a:ext>
                </a:extLst>
              </p:cNvPr>
              <p:cNvSpPr/>
              <p:nvPr/>
            </p:nvSpPr>
            <p:spPr>
              <a:xfrm>
                <a:off x="3982940" y="3741964"/>
                <a:ext cx="2078450" cy="1858869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897" name="TextBox 104">
                <a:extLst>
                  <a:ext uri="{FF2B5EF4-FFF2-40B4-BE49-F238E27FC236}">
                    <a16:creationId xmlns:a16="http://schemas.microsoft.com/office/drawing/2014/main" id="{F6D3C4A4-1FC1-D045-92D6-5BC88CBE12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1262" y="-291734"/>
                <a:ext cx="3293096" cy="134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Helvetica Neue" panose="02000503000000020004" pitchFamily="2" charset="0"/>
                  </a:rPr>
                  <a:t>Decompose species set into </a:t>
                </a:r>
                <a:r>
                  <a:rPr lang="en-US" altLang="en-US" sz="1800" i="1">
                    <a:latin typeface="Helvetica Neue" panose="02000503000000020004" pitchFamily="2" charset="0"/>
                  </a:rPr>
                  <a:t>pairwise disjoint </a:t>
                </a:r>
                <a:r>
                  <a:rPr lang="en-US" altLang="en-US" sz="1800">
                    <a:latin typeface="Helvetica Neue" panose="02000503000000020004" pitchFamily="2" charset="0"/>
                  </a:rPr>
                  <a:t>subsets.</a:t>
                </a:r>
              </a:p>
            </p:txBody>
          </p:sp>
          <p:sp>
            <p:nvSpPr>
              <p:cNvPr id="37898" name="TextBox 109">
                <a:extLst>
                  <a:ext uri="{FF2B5EF4-FFF2-40B4-BE49-F238E27FC236}">
                    <a16:creationId xmlns:a16="http://schemas.microsoft.com/office/drawing/2014/main" id="{A25BE617-985B-164C-A6C8-7379EA5B60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7896" y="913304"/>
                <a:ext cx="1467299" cy="134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Full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species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set</a:t>
                </a:r>
              </a:p>
            </p:txBody>
          </p:sp>
          <p:sp>
            <p:nvSpPr>
              <p:cNvPr id="116" name="Triangle 115">
                <a:extLst>
                  <a:ext uri="{FF2B5EF4-FFF2-40B4-BE49-F238E27FC236}">
                    <a16:creationId xmlns:a16="http://schemas.microsoft.com/office/drawing/2014/main" id="{C9E4E1C0-F178-824E-9CB0-0DB9B946CF58}"/>
                  </a:ext>
                </a:extLst>
              </p:cNvPr>
              <p:cNvSpPr/>
              <p:nvPr/>
            </p:nvSpPr>
            <p:spPr>
              <a:xfrm>
                <a:off x="9660271" y="4980442"/>
                <a:ext cx="546723" cy="51199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37900" name="TextBox 120">
                <a:extLst>
                  <a:ext uri="{FF2B5EF4-FFF2-40B4-BE49-F238E27FC236}">
                    <a16:creationId xmlns:a16="http://schemas.microsoft.com/office/drawing/2014/main" id="{493BDFF6-0DAD-D34C-89E2-C4846B7399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9307" y="2767656"/>
                <a:ext cx="3384458" cy="938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432FF"/>
                    </a:solidFill>
                    <a:latin typeface="Helvetica Neue" panose="02000503000000020004" pitchFamily="2" charset="0"/>
                  </a:rPr>
                  <a:t>Build a tree on each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432FF"/>
                    </a:solidFill>
                    <a:latin typeface="Helvetica Neue" panose="02000503000000020004" pitchFamily="2" charset="0"/>
                  </a:rPr>
                  <a:t>subset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E0DA62C-C738-AC48-8083-90D4A072E54E}"/>
                  </a:ext>
                </a:extLst>
              </p:cNvPr>
              <p:cNvSpPr txBox="1"/>
              <p:nvPr/>
            </p:nvSpPr>
            <p:spPr>
              <a:xfrm>
                <a:off x="2523507" y="6537186"/>
                <a:ext cx="6287311" cy="871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650" b="1" dirty="0">
                    <a:solidFill>
                      <a:srgbClr val="0432FF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Compute tree on entire set of species using “Disjoint Tree Merger” method</a:t>
                </a:r>
                <a:endParaRPr lang="en-US" sz="165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37902" name="TextBox 136">
                <a:extLst>
                  <a:ext uri="{FF2B5EF4-FFF2-40B4-BE49-F238E27FC236}">
                    <a16:creationId xmlns:a16="http://schemas.microsoft.com/office/drawing/2014/main" id="{2CC884C6-9B22-B045-96C7-EF2AD53E5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1808" y="4339705"/>
                <a:ext cx="2039892" cy="134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Tree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on full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species set</a:t>
                </a:r>
              </a:p>
            </p:txBody>
          </p:sp>
          <p:sp>
            <p:nvSpPr>
              <p:cNvPr id="139" name="Triangle 138">
                <a:extLst>
                  <a:ext uri="{FF2B5EF4-FFF2-40B4-BE49-F238E27FC236}">
                    <a16:creationId xmlns:a16="http://schemas.microsoft.com/office/drawing/2014/main" id="{4D2ABEF4-04F9-F84E-AD10-2874845F13DA}"/>
                  </a:ext>
                </a:extLst>
              </p:cNvPr>
              <p:cNvSpPr/>
              <p:nvPr/>
            </p:nvSpPr>
            <p:spPr>
              <a:xfrm>
                <a:off x="9233286" y="4493814"/>
                <a:ext cx="546723" cy="509691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41" name="Triangle 140">
                <a:extLst>
                  <a:ext uri="{FF2B5EF4-FFF2-40B4-BE49-F238E27FC236}">
                    <a16:creationId xmlns:a16="http://schemas.microsoft.com/office/drawing/2014/main" id="{ED71DB30-D00E-E94F-9691-AE93153CE0DF}"/>
                  </a:ext>
                </a:extLst>
              </p:cNvPr>
              <p:cNvSpPr/>
              <p:nvPr/>
            </p:nvSpPr>
            <p:spPr>
              <a:xfrm>
                <a:off x="9660271" y="4030251"/>
                <a:ext cx="546723" cy="51199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43" name="Triangle 142">
                <a:extLst>
                  <a:ext uri="{FF2B5EF4-FFF2-40B4-BE49-F238E27FC236}">
                    <a16:creationId xmlns:a16="http://schemas.microsoft.com/office/drawing/2014/main" id="{70C5DD8C-3DA3-144E-824A-52A1C314E59C}"/>
                  </a:ext>
                </a:extLst>
              </p:cNvPr>
              <p:cNvSpPr/>
              <p:nvPr/>
            </p:nvSpPr>
            <p:spPr>
              <a:xfrm>
                <a:off x="10150515" y="4496121"/>
                <a:ext cx="548981" cy="509689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45" name="Triangle 144">
                <a:extLst>
                  <a:ext uri="{FF2B5EF4-FFF2-40B4-BE49-F238E27FC236}">
                    <a16:creationId xmlns:a16="http://schemas.microsoft.com/office/drawing/2014/main" id="{61CFB168-B74C-4A40-8193-699DADD1D6C0}"/>
                  </a:ext>
                </a:extLst>
              </p:cNvPr>
              <p:cNvSpPr/>
              <p:nvPr/>
            </p:nvSpPr>
            <p:spPr>
              <a:xfrm>
                <a:off x="10627202" y="4985054"/>
                <a:ext cx="548983" cy="509689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50" name="Triangle 149">
                <a:extLst>
                  <a:ext uri="{FF2B5EF4-FFF2-40B4-BE49-F238E27FC236}">
                    <a16:creationId xmlns:a16="http://schemas.microsoft.com/office/drawing/2014/main" id="{74B667A1-1874-9246-A78F-677299CBA6A8}"/>
                  </a:ext>
                </a:extLst>
              </p:cNvPr>
              <p:cNvSpPr/>
              <p:nvPr/>
            </p:nvSpPr>
            <p:spPr>
              <a:xfrm>
                <a:off x="10627202" y="4030251"/>
                <a:ext cx="548983" cy="51199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52" name="Triangle 151">
                <a:extLst>
                  <a:ext uri="{FF2B5EF4-FFF2-40B4-BE49-F238E27FC236}">
                    <a16:creationId xmlns:a16="http://schemas.microsoft.com/office/drawing/2014/main" id="{7E1D33AC-798F-FB44-9AB6-3BD139C89079}"/>
                  </a:ext>
                </a:extLst>
              </p:cNvPr>
              <p:cNvSpPr/>
              <p:nvPr/>
            </p:nvSpPr>
            <p:spPr>
              <a:xfrm>
                <a:off x="11085817" y="4493814"/>
                <a:ext cx="546723" cy="509691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92F49D0-B65A-C949-946C-515D7D21AD54}"/>
                  </a:ext>
                </a:extLst>
              </p:cNvPr>
              <p:cNvSpPr/>
              <p:nvPr/>
            </p:nvSpPr>
            <p:spPr>
              <a:xfrm>
                <a:off x="7550192" y="1673224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6C1DCDE-CA20-3843-954D-B8D23C81A2D8}"/>
                  </a:ext>
                </a:extLst>
              </p:cNvPr>
              <p:cNvSpPr/>
              <p:nvPr/>
            </p:nvSpPr>
            <p:spPr>
              <a:xfrm>
                <a:off x="8096915" y="1410307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3300B23-7706-8341-A15F-85291B201049}"/>
                  </a:ext>
                </a:extLst>
              </p:cNvPr>
              <p:cNvSpPr/>
              <p:nvPr/>
            </p:nvSpPr>
            <p:spPr>
              <a:xfrm>
                <a:off x="8659453" y="1156615"/>
                <a:ext cx="544463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1938EE5-B7DB-D24C-AB31-1BD73DC33692}"/>
                  </a:ext>
                </a:extLst>
              </p:cNvPr>
              <p:cNvSpPr/>
              <p:nvPr/>
            </p:nvSpPr>
            <p:spPr>
              <a:xfrm>
                <a:off x="8139840" y="831428"/>
                <a:ext cx="544463" cy="5096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33099F-8A8F-8347-BA9F-91D0DD9F6BF6}"/>
                  </a:ext>
                </a:extLst>
              </p:cNvPr>
              <p:cNvSpPr/>
              <p:nvPr/>
            </p:nvSpPr>
            <p:spPr>
              <a:xfrm>
                <a:off x="7568266" y="1101264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60133E0-DA9B-5544-8269-6EAF3D4CAD37}"/>
                  </a:ext>
                </a:extLst>
              </p:cNvPr>
              <p:cNvSpPr/>
              <p:nvPr/>
            </p:nvSpPr>
            <p:spPr>
              <a:xfrm>
                <a:off x="7037358" y="778384"/>
                <a:ext cx="54220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CC694C99-A2F2-AC41-86ED-E9A5D7FB7BE8}"/>
                  </a:ext>
                </a:extLst>
              </p:cNvPr>
              <p:cNvCxnSpPr/>
              <p:nvPr/>
            </p:nvCxnSpPr>
            <p:spPr>
              <a:xfrm>
                <a:off x="1524947" y="2561144"/>
                <a:ext cx="0" cy="121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CFD922-5629-BB4F-9611-E2FDB4FE1FF6}"/>
                  </a:ext>
                </a:extLst>
              </p:cNvPr>
              <p:cNvSpPr/>
              <p:nvPr/>
            </p:nvSpPr>
            <p:spPr>
              <a:xfrm>
                <a:off x="609977" y="3859586"/>
                <a:ext cx="1829940" cy="183349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5ACA5CA-CD7B-4B47-9D68-E26653386A24}"/>
                  </a:ext>
                </a:extLst>
              </p:cNvPr>
              <p:cNvSpPr/>
              <p:nvPr/>
            </p:nvSpPr>
            <p:spPr>
              <a:xfrm>
                <a:off x="7595376" y="526998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C491D6B-D8D3-8B46-9D8F-7F8E06E05D23}"/>
                  </a:ext>
                </a:extLst>
              </p:cNvPr>
              <p:cNvCxnSpPr/>
              <p:nvPr/>
            </p:nvCxnSpPr>
            <p:spPr>
              <a:xfrm>
                <a:off x="1524947" y="5822236"/>
                <a:ext cx="0" cy="51660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C5265A0-8A12-9949-900D-58BE16D9F2E3}"/>
                  </a:ext>
                </a:extLst>
              </p:cNvPr>
              <p:cNvCxnSpPr/>
              <p:nvPr/>
            </p:nvCxnSpPr>
            <p:spPr>
              <a:xfrm>
                <a:off x="1506874" y="6322702"/>
                <a:ext cx="893055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3B87B55-390A-3D4F-87BD-4528B141F627}"/>
                  </a:ext>
                </a:extLst>
              </p:cNvPr>
              <p:cNvCxnSpPr/>
              <p:nvPr/>
            </p:nvCxnSpPr>
            <p:spPr>
              <a:xfrm>
                <a:off x="10437431" y="5492438"/>
                <a:ext cx="0" cy="8417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31992B93-0392-2F49-BC7B-947DBCFBA47C}"/>
                  </a:ext>
                </a:extLst>
              </p:cNvPr>
              <p:cNvCxnSpPr/>
              <p:nvPr/>
            </p:nvCxnSpPr>
            <p:spPr>
              <a:xfrm>
                <a:off x="2652280" y="1463351"/>
                <a:ext cx="480302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208165-56D2-4144-9457-9CD83B78F84F}"/>
              </a:ext>
            </a:extLst>
          </p:cNvPr>
          <p:cNvCxnSpPr/>
          <p:nvPr/>
        </p:nvCxnSpPr>
        <p:spPr>
          <a:xfrm flipV="1">
            <a:off x="5172075" y="5399089"/>
            <a:ext cx="0" cy="471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9D0AA20-3DFA-644E-9601-E441F8FADC53}"/>
              </a:ext>
            </a:extLst>
          </p:cNvPr>
          <p:cNvSpPr txBox="1"/>
          <p:nvPr/>
        </p:nvSpPr>
        <p:spPr>
          <a:xfrm>
            <a:off x="1912939" y="4195764"/>
            <a:ext cx="1273175" cy="103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Auxiliary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Info</a:t>
            </a:r>
          </a:p>
          <a:p>
            <a:pPr algn="ctr">
              <a:defRPr/>
            </a:pPr>
            <a:r>
              <a:rPr lang="en-US" sz="1275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(e.g., distance</a:t>
            </a:r>
          </a:p>
          <a:p>
            <a:pPr algn="ctr">
              <a:defRPr/>
            </a:pPr>
            <a:r>
              <a:rPr lang="en-US" sz="1275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matrix)</a:t>
            </a:r>
          </a:p>
        </p:txBody>
      </p:sp>
      <p:sp>
        <p:nvSpPr>
          <p:cNvPr id="37892" name="TextBox 1">
            <a:extLst>
              <a:ext uri="{FF2B5EF4-FFF2-40B4-BE49-F238E27FC236}">
                <a16:creationId xmlns:a16="http://schemas.microsoft.com/office/drawing/2014/main" id="{E24BD09D-8EAF-4146-B763-F336FF8A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53" y="238126"/>
            <a:ext cx="9760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432FF"/>
                </a:solidFill>
              </a:rPr>
              <a:t>Divide-and-Conquer Gene Tree Estimation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B96351-35F1-D34D-B229-0930A61A50EE}"/>
              </a:ext>
            </a:extLst>
          </p:cNvPr>
          <p:cNvSpPr txBox="1"/>
          <p:nvPr/>
        </p:nvSpPr>
        <p:spPr>
          <a:xfrm>
            <a:off x="8232418" y="1167473"/>
            <a:ext cx="1764697" cy="1477328"/>
          </a:xfrm>
          <a:prstGeom prst="rect">
            <a:avLst/>
          </a:prstGeom>
          <a:solidFill>
            <a:srgbClr val="FFFF00">
              <a:alpha val="73000"/>
            </a:srgbClr>
          </a:solidFill>
          <a:ln w="25400">
            <a:solidFill>
              <a:schemeClr val="accent1">
                <a:alpha val="69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use most accurate method on subsets, and treat as </a:t>
            </a:r>
            <a:r>
              <a:rPr lang="en-US" b="1" dirty="0">
                <a:solidFill>
                  <a:srgbClr val="0432FF"/>
                </a:solidFill>
              </a:rPr>
              <a:t>absolute constraints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C8528-62AA-9344-9DA8-18E1BCAD38D0}"/>
              </a:ext>
            </a:extLst>
          </p:cNvPr>
          <p:cNvSpPr txBox="1"/>
          <p:nvPr/>
        </p:nvSpPr>
        <p:spPr>
          <a:xfrm>
            <a:off x="9114766" y="6034596"/>
            <a:ext cx="2914965" cy="523220"/>
          </a:xfrm>
          <a:prstGeom prst="rect">
            <a:avLst/>
          </a:prstGeom>
          <a:solidFill>
            <a:srgbClr val="FFFF00">
              <a:alpha val="71000"/>
            </a:srgbClr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Guide Tree Merger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91642E-2B55-4D41-833A-0CECB2781879}"/>
              </a:ext>
            </a:extLst>
          </p:cNvPr>
          <p:cNvCxnSpPr/>
          <p:nvPr/>
        </p:nvCxnSpPr>
        <p:spPr>
          <a:xfrm flipH="1">
            <a:off x="7298838" y="6280877"/>
            <a:ext cx="163328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C645BC-2E7D-764D-9509-88D9D45CFE7F}"/>
              </a:ext>
            </a:extLst>
          </p:cNvPr>
          <p:cNvSpPr txBox="1"/>
          <p:nvPr/>
        </p:nvSpPr>
        <p:spPr>
          <a:xfrm>
            <a:off x="10238283" y="3040938"/>
            <a:ext cx="1501508" cy="1384995"/>
          </a:xfrm>
          <a:prstGeom prst="rect">
            <a:avLst/>
          </a:prstGeom>
          <a:solidFill>
            <a:srgbClr val="FFFF00">
              <a:alpha val="69000"/>
            </a:srgb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RAxML, IQ-TREE, </a:t>
            </a:r>
            <a:r>
              <a:rPr lang="en-US" sz="2800" dirty="0" err="1"/>
              <a:t>etc</a:t>
            </a:r>
            <a:endParaRPr lang="en-US" sz="28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BFE1A9-7CC8-4C4F-9D7B-D01623CFE816}"/>
              </a:ext>
            </a:extLst>
          </p:cNvPr>
          <p:cNvCxnSpPr/>
          <p:nvPr/>
        </p:nvCxnSpPr>
        <p:spPr>
          <a:xfrm flipH="1">
            <a:off x="9297417" y="3377222"/>
            <a:ext cx="780862" cy="222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A2A98B2-04BC-C640-ABF1-952D663D2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263" y="4946107"/>
            <a:ext cx="908720" cy="9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54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39B3755-63BE-A646-BF2E-7B0E9F0C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61462" cy="68135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BF5899-6490-6C4A-8B10-B4919BF9E7E9}"/>
              </a:ext>
            </a:extLst>
          </p:cNvPr>
          <p:cNvSpPr txBox="1"/>
          <p:nvPr/>
        </p:nvSpPr>
        <p:spPr>
          <a:xfrm>
            <a:off x="8900930" y="3406756"/>
            <a:ext cx="32910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2 from  “Disjoint Tree Mergers for Large-Scale Maximum Likelihood Tree Estimation”,  Park et al., </a:t>
            </a:r>
            <a:r>
              <a:rPr lang="en-US" sz="1600" i="1" dirty="0"/>
              <a:t>Algorithms 2021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GTM pipeline: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starting tree is IQ-Tree or </a:t>
            </a:r>
            <a:r>
              <a:rPr lang="en-US" sz="1600" dirty="0" err="1"/>
              <a:t>FastTree</a:t>
            </a:r>
            <a:r>
              <a:rPr lang="en-US" sz="1600" dirty="0"/>
              <a:t> (smaller datasets),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IQ-tree used to compute subset trees,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Guide Tree = Starting Tree</a:t>
            </a:r>
          </a:p>
        </p:txBody>
      </p:sp>
      <p:pic>
        <p:nvPicPr>
          <p:cNvPr id="10" name="Picture 9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4C6F9F8F-09A8-6349-B183-F153B19C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651" y="1306009"/>
            <a:ext cx="1242349" cy="1670900"/>
          </a:xfrm>
          <a:prstGeom prst="rect">
            <a:avLst/>
          </a:prstGeom>
        </p:spPr>
      </p:pic>
      <p:pic>
        <p:nvPicPr>
          <p:cNvPr id="12" name="Picture 11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96FE238E-3CC1-C549-8860-FEB6C41EB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9651" y="63660"/>
            <a:ext cx="1242349" cy="124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7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39B3755-63BE-A646-BF2E-7B0E9F0C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61462" cy="68135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BF5899-6490-6C4A-8B10-B4919BF9E7E9}"/>
              </a:ext>
            </a:extLst>
          </p:cNvPr>
          <p:cNvSpPr txBox="1"/>
          <p:nvPr/>
        </p:nvSpPr>
        <p:spPr>
          <a:xfrm>
            <a:off x="9051403" y="3330444"/>
            <a:ext cx="3020992" cy="2031325"/>
          </a:xfrm>
          <a:prstGeom prst="rect">
            <a:avLst/>
          </a:prstGeom>
          <a:solidFill>
            <a:schemeClr val="accent1">
              <a:alpha val="23780"/>
            </a:schemeClr>
          </a:solidFill>
          <a:ln w="285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GTM-pipeline: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Scales to large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competitive with RAxML and IQ-TREE for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only slightly slower than starting tree (but more accurate) </a:t>
            </a:r>
          </a:p>
        </p:txBody>
      </p:sp>
      <p:pic>
        <p:nvPicPr>
          <p:cNvPr id="10" name="Picture 9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4C6F9F8F-09A8-6349-B183-F153B19C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651" y="1306009"/>
            <a:ext cx="1242349" cy="1670900"/>
          </a:xfrm>
          <a:prstGeom prst="rect">
            <a:avLst/>
          </a:prstGeom>
        </p:spPr>
      </p:pic>
      <p:pic>
        <p:nvPicPr>
          <p:cNvPr id="12" name="Picture 11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96FE238E-3CC1-C549-8860-FEB6C41EB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9651" y="63660"/>
            <a:ext cx="1242349" cy="124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9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ABF5899-6490-6C4A-8B10-B4919BF9E7E9}"/>
              </a:ext>
            </a:extLst>
          </p:cNvPr>
          <p:cNvSpPr txBox="1"/>
          <p:nvPr/>
        </p:nvSpPr>
        <p:spPr>
          <a:xfrm>
            <a:off x="7112000" y="4834124"/>
            <a:ext cx="4876800" cy="1754326"/>
          </a:xfrm>
          <a:prstGeom prst="rect">
            <a:avLst/>
          </a:prstGeom>
          <a:solidFill>
            <a:schemeClr val="accent1">
              <a:alpha val="23780"/>
            </a:schemeClr>
          </a:solidFill>
          <a:ln w="285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RNASim10k: GTM most accurate topology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RNASim50K: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IQTree failed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RAxML had nearly 100% error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GTM most accurate</a:t>
            </a:r>
          </a:p>
        </p:txBody>
      </p:sp>
      <p:pic>
        <p:nvPicPr>
          <p:cNvPr id="10" name="Picture 9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4C6F9F8F-09A8-6349-B183-F153B19CD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651" y="1306009"/>
            <a:ext cx="1242349" cy="1670900"/>
          </a:xfrm>
          <a:prstGeom prst="rect">
            <a:avLst/>
          </a:prstGeom>
        </p:spPr>
      </p:pic>
      <p:pic>
        <p:nvPicPr>
          <p:cNvPr id="12" name="Picture 11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96FE238E-3CC1-C549-8860-FEB6C41EB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651" y="63660"/>
            <a:ext cx="1242349" cy="1242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FE500C-F8E4-1C4B-89E6-B533F26DF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1242060"/>
            <a:ext cx="9433474" cy="3864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11DFA1-E210-E306-4F88-914C1B028333}"/>
              </a:ext>
            </a:extLst>
          </p:cNvPr>
          <p:cNvSpPr txBox="1"/>
          <p:nvPr/>
        </p:nvSpPr>
        <p:spPr>
          <a:xfrm>
            <a:off x="1737360" y="243840"/>
            <a:ext cx="874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Results on simulated datasets with 10K and 50K sequences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AA198A-A9A6-9CBB-37D7-DD1E5D4F0A0C}"/>
              </a:ext>
            </a:extLst>
          </p:cNvPr>
          <p:cNvSpPr txBox="1"/>
          <p:nvPr/>
        </p:nvSpPr>
        <p:spPr>
          <a:xfrm>
            <a:off x="883921" y="5303520"/>
            <a:ext cx="5425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Each method allowed up to 16 cores, 256GB of RAM, and 7 days of wall-time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82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026">
            <a:extLst>
              <a:ext uri="{FF2B5EF4-FFF2-40B4-BE49-F238E27FC236}">
                <a16:creationId xmlns:a16="http://schemas.microsoft.com/office/drawing/2014/main" id="{CA5BFBCA-7D0D-884B-A139-E19B53EC7E0D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981200"/>
            <a:ext cx="5943600" cy="1447800"/>
            <a:chOff x="1104" y="1200"/>
            <a:chExt cx="3456" cy="1728"/>
          </a:xfrm>
        </p:grpSpPr>
        <p:sp>
          <p:nvSpPr>
            <p:cNvPr id="705539" name="Line 1027">
              <a:extLst>
                <a:ext uri="{FF2B5EF4-FFF2-40B4-BE49-F238E27FC236}">
                  <a16:creationId xmlns:a16="http://schemas.microsoft.com/office/drawing/2014/main" id="{04E2EE01-5270-D94C-9D1F-6C3138D261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5540" name="Line 1028">
              <a:extLst>
                <a:ext uri="{FF2B5EF4-FFF2-40B4-BE49-F238E27FC236}">
                  <a16:creationId xmlns:a16="http://schemas.microsoft.com/office/drawing/2014/main" id="{DC34B173-51D6-9047-918D-41F94B49A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5541" name="Line 1029">
              <a:extLst>
                <a:ext uri="{FF2B5EF4-FFF2-40B4-BE49-F238E27FC236}">
                  <a16:creationId xmlns:a16="http://schemas.microsoft.com/office/drawing/2014/main" id="{1C18A910-0529-6A42-B9A5-83AD3A826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5542" name="Line 1030">
              <a:extLst>
                <a:ext uri="{FF2B5EF4-FFF2-40B4-BE49-F238E27FC236}">
                  <a16:creationId xmlns:a16="http://schemas.microsoft.com/office/drawing/2014/main" id="{397D162F-FC4B-C746-B01A-FD8A0E618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9458" name="Picture 1031" descr="orang2">
            <a:extLst>
              <a:ext uri="{FF2B5EF4-FFF2-40B4-BE49-F238E27FC236}">
                <a16:creationId xmlns:a16="http://schemas.microsoft.com/office/drawing/2014/main" id="{21987A16-7A79-0843-91A8-D5A7297B9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824288"/>
            <a:ext cx="14255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32" descr="chimp3">
            <a:extLst>
              <a:ext uri="{FF2B5EF4-FFF2-40B4-BE49-F238E27FC236}">
                <a16:creationId xmlns:a16="http://schemas.microsoft.com/office/drawing/2014/main" id="{A60A1100-A44C-114B-B2A0-F1479330F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849688"/>
            <a:ext cx="14414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5545" name="Text Box 1033">
            <a:extLst>
              <a:ext uri="{FF2B5EF4-FFF2-40B4-BE49-F238E27FC236}">
                <a16:creationId xmlns:a16="http://schemas.microsoft.com/office/drawing/2014/main" id="{C9838FF9-53E4-7248-BEF0-88D4FFFF9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>
            <a:extLst>
              <a:ext uri="{FF2B5EF4-FFF2-40B4-BE49-F238E27FC236}">
                <a16:creationId xmlns:a16="http://schemas.microsoft.com/office/drawing/2014/main" id="{AFD63395-9271-5346-9D63-B4BA773D9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3370264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>
            <a:extLst>
              <a:ext uri="{FF2B5EF4-FFF2-40B4-BE49-F238E27FC236}">
                <a16:creationId xmlns:a16="http://schemas.microsoft.com/office/drawing/2014/main" id="{2F6E7A75-DC2D-9E45-9989-7845AB48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370264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>
            <a:extLst>
              <a:ext uri="{FF2B5EF4-FFF2-40B4-BE49-F238E27FC236}">
                <a16:creationId xmlns:a16="http://schemas.microsoft.com/office/drawing/2014/main" id="{A4268CFC-70A8-F945-929B-E9B47D855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9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19464" name="Picture 1037" descr="gorilla2">
            <a:extLst>
              <a:ext uri="{FF2B5EF4-FFF2-40B4-BE49-F238E27FC236}">
                <a16:creationId xmlns:a16="http://schemas.microsoft.com/office/drawing/2014/main" id="{6DF3CD0D-96F2-3E48-8BC7-28E570F12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3835400"/>
            <a:ext cx="145891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5550" name="Text Box 1038">
            <a:extLst>
              <a:ext uri="{FF2B5EF4-FFF2-40B4-BE49-F238E27FC236}">
                <a16:creationId xmlns:a16="http://schemas.microsoft.com/office/drawing/2014/main" id="{4D8810FC-1F4F-BE49-8135-AA0DC1C07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391" y="6172200"/>
            <a:ext cx="19495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>
            <a:extLst>
              <a:ext uri="{FF2B5EF4-FFF2-40B4-BE49-F238E27FC236}">
                <a16:creationId xmlns:a16="http://schemas.microsoft.com/office/drawing/2014/main" id="{417F734F-1A55-784A-B5C3-B32EB4918A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67100" y="417512"/>
            <a:ext cx="8807057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             Species Tree Estimation  </a:t>
            </a:r>
          </a:p>
        </p:txBody>
      </p:sp>
      <p:pic>
        <p:nvPicPr>
          <p:cNvPr id="19467" name="Picture 1040" descr="mountain_icecream_cropped_2">
            <a:extLst>
              <a:ext uri="{FF2B5EF4-FFF2-40B4-BE49-F238E27FC236}">
                <a16:creationId xmlns:a16="http://schemas.microsoft.com/office/drawing/2014/main" id="{C2A51842-044E-6C4C-BC78-3A888050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86200"/>
            <a:ext cx="14811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699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iavash-astral2-talk 3.pdf">
            <a:extLst>
              <a:ext uri="{FF2B5EF4-FFF2-40B4-BE49-F238E27FC236}">
                <a16:creationId xmlns:a16="http://schemas.microsoft.com/office/drawing/2014/main" id="{7532FC6E-9996-EB4C-BBCB-8C4676A8A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274"/>
            <a:ext cx="12291526" cy="921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2">
            <a:extLst>
              <a:ext uri="{FF2B5EF4-FFF2-40B4-BE49-F238E27FC236}">
                <a16:creationId xmlns:a16="http://schemas.microsoft.com/office/drawing/2014/main" id="{FD41742E-D4C5-9948-83CD-C9A83D66E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713" y="2033199"/>
            <a:ext cx="50122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/>
              <a:t>Multiple causes for discord, including 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800" dirty="0"/>
              <a:t>Incomplete Lineage Sorting (ILS), 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800" dirty="0"/>
              <a:t>Gene Duplication and Loss (GDL), and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800" dirty="0"/>
              <a:t>Horizontal Gene Transfer (HGT)</a:t>
            </a:r>
          </a:p>
        </p:txBody>
      </p:sp>
    </p:spTree>
    <p:extLst>
      <p:ext uri="{BB962C8B-B14F-4D97-AF65-F5344CB8AC3E}">
        <p14:creationId xmlns:p14="http://schemas.microsoft.com/office/powerpoint/2010/main" val="994624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iavash-astral2-talk 3.pdf">
            <a:extLst>
              <a:ext uri="{FF2B5EF4-FFF2-40B4-BE49-F238E27FC236}">
                <a16:creationId xmlns:a16="http://schemas.microsoft.com/office/drawing/2014/main" id="{7532FC6E-9996-EB4C-BBCB-8C4676A8A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274"/>
            <a:ext cx="12291526" cy="921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2">
            <a:extLst>
              <a:ext uri="{FF2B5EF4-FFF2-40B4-BE49-F238E27FC236}">
                <a16:creationId xmlns:a16="http://schemas.microsoft.com/office/drawing/2014/main" id="{FD41742E-D4C5-9948-83CD-C9A83D66E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713" y="2033199"/>
            <a:ext cx="50122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/>
              <a:t>Multiple causes for discord, including 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800" dirty="0">
                <a:solidFill>
                  <a:srgbClr val="0432FF"/>
                </a:solidFill>
              </a:rPr>
              <a:t>Incomplete Lineage Sorting (ILS), 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800" dirty="0"/>
              <a:t>Gene Duplication and Loss (GDL), and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800" dirty="0"/>
              <a:t>Horizontal Gene Transfer (HGT)</a:t>
            </a:r>
          </a:p>
        </p:txBody>
      </p:sp>
    </p:spTree>
    <p:extLst>
      <p:ext uri="{BB962C8B-B14F-4D97-AF65-F5344CB8AC3E}">
        <p14:creationId xmlns:p14="http://schemas.microsoft.com/office/powerpoint/2010/main" val="2287468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Is method M statistically consistent under model G?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65126" y="2069513"/>
            <a:ext cx="7818108" cy="3533149"/>
            <a:chOff x="2397045" y="1666120"/>
            <a:chExt cx="7818108" cy="3533149"/>
          </a:xfrm>
        </p:grpSpPr>
        <p:grpSp>
          <p:nvGrpSpPr>
            <p:cNvPr id="10" name="Group 9"/>
            <p:cNvGrpSpPr/>
            <p:nvPr/>
          </p:nvGrpSpPr>
          <p:grpSpPr>
            <a:xfrm>
              <a:off x="2520451" y="2040799"/>
              <a:ext cx="7227298" cy="3005001"/>
              <a:chOff x="2844165" y="2429148"/>
              <a:chExt cx="6619875" cy="2443163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5DEE10E7-90D4-6042-9C66-CB5B3B0840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70291" y="2429148"/>
                <a:ext cx="0" cy="2443163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AC1E9F0-1020-D541-9C6D-D01679189DD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44165" y="4872311"/>
                <a:ext cx="6619875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41F6D699-3B63-ED4F-BC11-2C0CF0F1E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460" y="2514079"/>
                <a:ext cx="6300788" cy="2273300"/>
              </a:xfrm>
              <a:custGeom>
                <a:avLst/>
                <a:gdLst>
                  <a:gd name="T0" fmla="*/ 0 w 6301575"/>
                  <a:gd name="T1" fmla="*/ 0 h 2272554"/>
                  <a:gd name="T2" fmla="*/ 512855 w 6301575"/>
                  <a:gd name="T3" fmla="*/ 1588303 h 2272554"/>
                  <a:gd name="T4" fmla="*/ 2564275 w 6301575"/>
                  <a:gd name="T5" fmla="*/ 2174754 h 2272554"/>
                  <a:gd name="T6" fmla="*/ 6300788 w 6301575"/>
                  <a:gd name="T7" fmla="*/ 2272496 h 22725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01575" h="2272554">
                    <a:moveTo>
                      <a:pt x="0" y="0"/>
                    </a:moveTo>
                    <a:cubicBezTo>
                      <a:pt x="42743" y="612721"/>
                      <a:pt x="85487" y="1225442"/>
                      <a:pt x="512919" y="1587782"/>
                    </a:cubicBezTo>
                    <a:cubicBezTo>
                      <a:pt x="940351" y="1950122"/>
                      <a:pt x="1599819" y="2060045"/>
                      <a:pt x="2564595" y="2174040"/>
                    </a:cubicBezTo>
                    <a:cubicBezTo>
                      <a:pt x="3529371" y="2288035"/>
                      <a:pt x="6301575" y="2271750"/>
                      <a:pt x="6301575" y="2271750"/>
                    </a:cubicBezTo>
                  </a:path>
                </a:pathLst>
              </a:custGeom>
              <a:noFill/>
              <a:ln w="38100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11" name="Triangle 10"/>
            <p:cNvSpPr/>
            <p:nvPr/>
          </p:nvSpPr>
          <p:spPr>
            <a:xfrm rot="5400000">
              <a:off x="9827983" y="4812098"/>
              <a:ext cx="306936" cy="46740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2397045" y="1666120"/>
              <a:ext cx="303857" cy="44242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09931" y="3017969"/>
            <a:ext cx="19333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Error</a:t>
            </a:r>
          </a:p>
          <a:p>
            <a:r>
              <a:rPr lang="en-US" i="1" dirty="0">
                <a:latin typeface="Helvetica Neue Light" charset="0"/>
                <a:ea typeface="Helvetica Neue Light" charset="0"/>
                <a:cs typeface="Helvetica Neue Light" charset="0"/>
              </a:rPr>
              <a:t>in species tree inferred by  method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4942" y="5617598"/>
            <a:ext cx="349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</a:rPr>
              <a:t>Amount of data</a:t>
            </a:r>
          </a:p>
          <a:p>
            <a:r>
              <a:rPr lang="en-US" i="1" dirty="0">
                <a:latin typeface="Helvetica Neue Light" charset="0"/>
                <a:ea typeface="Helvetica Neue Light" charset="0"/>
                <a:cs typeface="Helvetica Neue Light" charset="0"/>
              </a:rPr>
              <a:t>generated under model G and then given to method M as input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5171" y="2169978"/>
            <a:ext cx="318430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</a:rPr>
              <a:t>Question answered by mathematical proof</a:t>
            </a:r>
          </a:p>
        </p:txBody>
      </p:sp>
    </p:spTree>
    <p:extLst>
      <p:ext uri="{BB962C8B-B14F-4D97-AF65-F5344CB8AC3E}">
        <p14:creationId xmlns:p14="http://schemas.microsoft.com/office/powerpoint/2010/main" val="1571688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>
            <a:extLst>
              <a:ext uri="{FF2B5EF4-FFF2-40B4-BE49-F238E27FC236}">
                <a16:creationId xmlns:a16="http://schemas.microsoft.com/office/drawing/2014/main" id="{B8039C92-2B2E-D54D-8385-BEF0E81A7E7E}"/>
              </a:ext>
            </a:extLst>
          </p:cNvPr>
          <p:cNvGrpSpPr>
            <a:grpSpLocks/>
          </p:cNvGrpSpPr>
          <p:nvPr/>
        </p:nvGrpSpPr>
        <p:grpSpPr bwMode="auto">
          <a:xfrm>
            <a:off x="3082925" y="3651250"/>
            <a:ext cx="3556000" cy="2046288"/>
            <a:chOff x="349" y="2347"/>
            <a:chExt cx="2987" cy="1719"/>
          </a:xfrm>
        </p:grpSpPr>
        <p:sp>
          <p:nvSpPr>
            <p:cNvPr id="42041" name="Line 3">
              <a:extLst>
                <a:ext uri="{FF2B5EF4-FFF2-40B4-BE49-F238E27FC236}">
                  <a16:creationId xmlns:a16="http://schemas.microsoft.com/office/drawing/2014/main" id="{209989BB-D8CC-374C-9989-EB059EF6C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2" name="Line 4">
              <a:extLst>
                <a:ext uri="{FF2B5EF4-FFF2-40B4-BE49-F238E27FC236}">
                  <a16:creationId xmlns:a16="http://schemas.microsoft.com/office/drawing/2014/main" id="{D19B579D-58C5-9A4D-9369-3FE7DBD9A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3" name="Line 5">
              <a:extLst>
                <a:ext uri="{FF2B5EF4-FFF2-40B4-BE49-F238E27FC236}">
                  <a16:creationId xmlns:a16="http://schemas.microsoft.com/office/drawing/2014/main" id="{0293388B-E11F-BF41-B1F8-4906E4CF53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4" name="Text Box 6">
              <a:extLst>
                <a:ext uri="{FF2B5EF4-FFF2-40B4-BE49-F238E27FC236}">
                  <a16:creationId xmlns:a16="http://schemas.microsoft.com/office/drawing/2014/main" id="{5E97475E-EF81-D74E-B447-7316CB715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3" y="3712"/>
              <a:ext cx="42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. . .</a:t>
              </a:r>
            </a:p>
          </p:txBody>
        </p:sp>
        <p:sp>
          <p:nvSpPr>
            <p:cNvPr id="42045" name="Line 7">
              <a:extLst>
                <a:ext uri="{FF2B5EF4-FFF2-40B4-BE49-F238E27FC236}">
                  <a16:creationId xmlns:a16="http://schemas.microsoft.com/office/drawing/2014/main" id="{B25B00E3-5952-CB42-9793-7F3520040D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6" name="Line 8">
              <a:extLst>
                <a:ext uri="{FF2B5EF4-FFF2-40B4-BE49-F238E27FC236}">
                  <a16:creationId xmlns:a16="http://schemas.microsoft.com/office/drawing/2014/main" id="{B689DFB5-45E6-504D-B312-4E39F2DF92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7" name="Line 9">
              <a:extLst>
                <a:ext uri="{FF2B5EF4-FFF2-40B4-BE49-F238E27FC236}">
                  <a16:creationId xmlns:a16="http://schemas.microsoft.com/office/drawing/2014/main" id="{B118E86C-3FB7-8540-8F83-6562DE4EA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8" name="Line 10">
              <a:extLst>
                <a:ext uri="{FF2B5EF4-FFF2-40B4-BE49-F238E27FC236}">
                  <a16:creationId xmlns:a16="http://schemas.microsoft.com/office/drawing/2014/main" id="{E5BD4609-C28B-EF41-B656-1C2159863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9" name="Line 11">
              <a:extLst>
                <a:ext uri="{FF2B5EF4-FFF2-40B4-BE49-F238E27FC236}">
                  <a16:creationId xmlns:a16="http://schemas.microsoft.com/office/drawing/2014/main" id="{50DEB248-86EC-4D45-8409-37CBFF9692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0" name="Line 12">
              <a:extLst>
                <a:ext uri="{FF2B5EF4-FFF2-40B4-BE49-F238E27FC236}">
                  <a16:creationId xmlns:a16="http://schemas.microsoft.com/office/drawing/2014/main" id="{B845D168-A16E-8A46-B3F5-0D91F92A4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1" name="Line 13">
              <a:extLst>
                <a:ext uri="{FF2B5EF4-FFF2-40B4-BE49-F238E27FC236}">
                  <a16:creationId xmlns:a16="http://schemas.microsoft.com/office/drawing/2014/main" id="{B89B42F4-652E-0645-A56F-1383CC39B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2" name="Line 14">
              <a:extLst>
                <a:ext uri="{FF2B5EF4-FFF2-40B4-BE49-F238E27FC236}">
                  <a16:creationId xmlns:a16="http://schemas.microsoft.com/office/drawing/2014/main" id="{65B39A64-D28C-7746-A9C7-06BD13707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3" name="Line 15">
              <a:extLst>
                <a:ext uri="{FF2B5EF4-FFF2-40B4-BE49-F238E27FC236}">
                  <a16:creationId xmlns:a16="http://schemas.microsoft.com/office/drawing/2014/main" id="{3A75443E-550E-4144-AC4F-DD58F44AC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4" name="Line 16">
              <a:extLst>
                <a:ext uri="{FF2B5EF4-FFF2-40B4-BE49-F238E27FC236}">
                  <a16:creationId xmlns:a16="http://schemas.microsoft.com/office/drawing/2014/main" id="{FC637FC2-D6D8-CB43-B297-5CA6DC56DC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5" name="Line 17">
              <a:extLst>
                <a:ext uri="{FF2B5EF4-FFF2-40B4-BE49-F238E27FC236}">
                  <a16:creationId xmlns:a16="http://schemas.microsoft.com/office/drawing/2014/main" id="{2E5B69DA-68C8-2E40-82A1-56B2D4678D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6" name="Line 18">
              <a:extLst>
                <a:ext uri="{FF2B5EF4-FFF2-40B4-BE49-F238E27FC236}">
                  <a16:creationId xmlns:a16="http://schemas.microsoft.com/office/drawing/2014/main" id="{A96430DA-C57B-B340-95F7-F841BB6BBD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7" name="Line 19">
              <a:extLst>
                <a:ext uri="{FF2B5EF4-FFF2-40B4-BE49-F238E27FC236}">
                  <a16:creationId xmlns:a16="http://schemas.microsoft.com/office/drawing/2014/main" id="{9308D0F4-C2A3-6140-A62D-97A0514DEF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8" name="Line 20">
              <a:extLst>
                <a:ext uri="{FF2B5EF4-FFF2-40B4-BE49-F238E27FC236}">
                  <a16:creationId xmlns:a16="http://schemas.microsoft.com/office/drawing/2014/main" id="{580C8462-0123-0643-88A4-FC395A9FEE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9" name="Line 21">
              <a:extLst>
                <a:ext uri="{FF2B5EF4-FFF2-40B4-BE49-F238E27FC236}">
                  <a16:creationId xmlns:a16="http://schemas.microsoft.com/office/drawing/2014/main" id="{476A3F31-B834-9F4C-9E46-2F35D82A4D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0" name="Line 22">
              <a:extLst>
                <a:ext uri="{FF2B5EF4-FFF2-40B4-BE49-F238E27FC236}">
                  <a16:creationId xmlns:a16="http://schemas.microsoft.com/office/drawing/2014/main" id="{50853CE8-E10E-D341-890F-08B8A1476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1" name="Text Box 23">
              <a:extLst>
                <a:ext uri="{FF2B5EF4-FFF2-40B4-BE49-F238E27FC236}">
                  <a16:creationId xmlns:a16="http://schemas.microsoft.com/office/drawing/2014/main" id="{813B3B59-A85D-A84B-956E-8012DA2BF1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4" y="2552"/>
              <a:ext cx="90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Helvetica" pitchFamily="2" charset="0"/>
                </a:rPr>
                <a:t>Analyze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Helvetica" pitchFamily="2" charset="0"/>
                </a:rPr>
                <a:t>separately</a:t>
              </a:r>
            </a:p>
          </p:txBody>
        </p:sp>
        <p:sp>
          <p:nvSpPr>
            <p:cNvPr id="42062" name="Line 24">
              <a:extLst>
                <a:ext uri="{FF2B5EF4-FFF2-40B4-BE49-F238E27FC236}">
                  <a16:creationId xmlns:a16="http://schemas.microsoft.com/office/drawing/2014/main" id="{E8076D09-66F8-FD4F-9DC1-E8F553B1B3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3" name="Line 25">
              <a:extLst>
                <a:ext uri="{FF2B5EF4-FFF2-40B4-BE49-F238E27FC236}">
                  <a16:creationId xmlns:a16="http://schemas.microsoft.com/office/drawing/2014/main" id="{12EB8B17-2705-7E4F-841B-2C5E20D992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4" name="Line 26">
              <a:extLst>
                <a:ext uri="{FF2B5EF4-FFF2-40B4-BE49-F238E27FC236}">
                  <a16:creationId xmlns:a16="http://schemas.microsoft.com/office/drawing/2014/main" id="{22FF2A55-51AB-9E4E-A08E-C042683AB6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>
            <a:extLst>
              <a:ext uri="{FF2B5EF4-FFF2-40B4-BE49-F238E27FC236}">
                <a16:creationId xmlns:a16="http://schemas.microsoft.com/office/drawing/2014/main" id="{0F2EAAAC-B1D0-CE4C-94FD-950AC2064833}"/>
              </a:ext>
            </a:extLst>
          </p:cNvPr>
          <p:cNvGrpSpPr>
            <a:grpSpLocks/>
          </p:cNvGrpSpPr>
          <p:nvPr/>
        </p:nvGrpSpPr>
        <p:grpSpPr bwMode="auto">
          <a:xfrm>
            <a:off x="5619750" y="4117976"/>
            <a:ext cx="3962400" cy="1597025"/>
            <a:chOff x="2480" y="2739"/>
            <a:chExt cx="3328" cy="1341"/>
          </a:xfrm>
        </p:grpSpPr>
        <p:grpSp>
          <p:nvGrpSpPr>
            <p:cNvPr id="42027" name="Group 28">
              <a:extLst>
                <a:ext uri="{FF2B5EF4-FFF2-40B4-BE49-F238E27FC236}">
                  <a16:creationId xmlns:a16="http://schemas.microsoft.com/office/drawing/2014/main" id="{53CB939A-F59D-EC4D-A205-49249F857C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42030" name="Line 29">
                <a:extLst>
                  <a:ext uri="{FF2B5EF4-FFF2-40B4-BE49-F238E27FC236}">
                    <a16:creationId xmlns:a16="http://schemas.microsoft.com/office/drawing/2014/main" id="{11AF2BA2-3C16-FF40-8375-33402E152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1" name="Line 30">
                <a:extLst>
                  <a:ext uri="{FF2B5EF4-FFF2-40B4-BE49-F238E27FC236}">
                    <a16:creationId xmlns:a16="http://schemas.microsoft.com/office/drawing/2014/main" id="{4DCA14C8-63D6-6D4A-AD01-DC6F88075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475779" flipH="1">
                <a:off x="2834" y="2832"/>
                <a:ext cx="740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2" name="Line 31">
                <a:extLst>
                  <a:ext uri="{FF2B5EF4-FFF2-40B4-BE49-F238E27FC236}">
                    <a16:creationId xmlns:a16="http://schemas.microsoft.com/office/drawing/2014/main" id="{CC1CBB39-A79C-2248-B024-29B9E8803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3" name="Line 32">
                <a:extLst>
                  <a:ext uri="{FF2B5EF4-FFF2-40B4-BE49-F238E27FC236}">
                    <a16:creationId xmlns:a16="http://schemas.microsoft.com/office/drawing/2014/main" id="{F9123275-74D6-5943-80D0-9E960A299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4" name="Line 33">
                <a:extLst>
                  <a:ext uri="{FF2B5EF4-FFF2-40B4-BE49-F238E27FC236}">
                    <a16:creationId xmlns:a16="http://schemas.microsoft.com/office/drawing/2014/main" id="{2BD816D8-8B7C-A841-A674-71AF8492A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5" name="Line 34">
                <a:extLst>
                  <a:ext uri="{FF2B5EF4-FFF2-40B4-BE49-F238E27FC236}">
                    <a16:creationId xmlns:a16="http://schemas.microsoft.com/office/drawing/2014/main" id="{7C39FBA1-FE10-3C42-8A91-DAAE0B204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6" name="Line 35">
                <a:extLst>
                  <a:ext uri="{FF2B5EF4-FFF2-40B4-BE49-F238E27FC236}">
                    <a16:creationId xmlns:a16="http://schemas.microsoft.com/office/drawing/2014/main" id="{B60DA4E8-6FEB-544C-9AFA-BA386F83D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9" y="3455"/>
                <a:ext cx="250" cy="86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7" name="Line 36">
                <a:extLst>
                  <a:ext uri="{FF2B5EF4-FFF2-40B4-BE49-F238E27FC236}">
                    <a16:creationId xmlns:a16="http://schemas.microsoft.com/office/drawing/2014/main" id="{7EAC950A-497E-7348-8DA4-2C8320DFE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8" name="Line 37">
                <a:extLst>
                  <a:ext uri="{FF2B5EF4-FFF2-40B4-BE49-F238E27FC236}">
                    <a16:creationId xmlns:a16="http://schemas.microsoft.com/office/drawing/2014/main" id="{4C037AF7-F73C-6C49-89BC-D3C44C628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9" name="Line 38">
                <a:extLst>
                  <a:ext uri="{FF2B5EF4-FFF2-40B4-BE49-F238E27FC236}">
                    <a16:creationId xmlns:a16="http://schemas.microsoft.com/office/drawing/2014/main" id="{AFF24709-8EDC-4D4C-AA71-FFBE49F80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0" name="Line 39">
                <a:extLst>
                  <a:ext uri="{FF2B5EF4-FFF2-40B4-BE49-F238E27FC236}">
                    <a16:creationId xmlns:a16="http://schemas.microsoft.com/office/drawing/2014/main" id="{5F3AC5F4-89F2-9549-9173-33678923A2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28" name="Line 40">
              <a:extLst>
                <a:ext uri="{FF2B5EF4-FFF2-40B4-BE49-F238E27FC236}">
                  <a16:creationId xmlns:a16="http://schemas.microsoft.com/office/drawing/2014/main" id="{E5499677-8074-C74A-A68D-2392E73FB0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Text Box 41">
              <a:extLst>
                <a:ext uri="{FF2B5EF4-FFF2-40B4-BE49-F238E27FC236}">
                  <a16:creationId xmlns:a16="http://schemas.microsoft.com/office/drawing/2014/main" id="{8965807A-97FF-6C43-9F69-9E2C5A39B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" y="3719"/>
              <a:ext cx="147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Helvetica" pitchFamily="2" charset="0"/>
                </a:rPr>
                <a:t> Summary Method</a:t>
              </a:r>
            </a:p>
          </p:txBody>
        </p:sp>
      </p:grpSp>
      <p:sp>
        <p:nvSpPr>
          <p:cNvPr id="41987" name="Rectangle 42">
            <a:extLst>
              <a:ext uri="{FF2B5EF4-FFF2-40B4-BE49-F238E27FC236}">
                <a16:creationId xmlns:a16="http://schemas.microsoft.com/office/drawing/2014/main" id="{31EE5913-3C45-1F45-9E34-89FB3584BE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353" y="100013"/>
            <a:ext cx="12020764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Main Approaches for Species Tree Estimation under ILS </a:t>
            </a:r>
          </a:p>
        </p:txBody>
      </p:sp>
      <p:grpSp>
        <p:nvGrpSpPr>
          <p:cNvPr id="41988" name="Group 43">
            <a:extLst>
              <a:ext uri="{FF2B5EF4-FFF2-40B4-BE49-F238E27FC236}">
                <a16:creationId xmlns:a16="http://schemas.microsoft.com/office/drawing/2014/main" id="{C4D680CE-8B89-9B49-858E-65502A555F8A}"/>
              </a:ext>
            </a:extLst>
          </p:cNvPr>
          <p:cNvGrpSpPr>
            <a:grpSpLocks/>
          </p:cNvGrpSpPr>
          <p:nvPr/>
        </p:nvGrpSpPr>
        <p:grpSpPr bwMode="auto">
          <a:xfrm>
            <a:off x="2797175" y="1560514"/>
            <a:ext cx="3189288" cy="1679575"/>
            <a:chOff x="109" y="750"/>
            <a:chExt cx="2679" cy="1410"/>
          </a:xfrm>
        </p:grpSpPr>
        <p:sp>
          <p:nvSpPr>
            <p:cNvPr id="42004" name="Line 44">
              <a:extLst>
                <a:ext uri="{FF2B5EF4-FFF2-40B4-BE49-F238E27FC236}">
                  <a16:creationId xmlns:a16="http://schemas.microsoft.com/office/drawing/2014/main" id="{05C1DC7B-8C11-CA4F-9907-C5261F6D8A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Line 45">
              <a:extLst>
                <a:ext uri="{FF2B5EF4-FFF2-40B4-BE49-F238E27FC236}">
                  <a16:creationId xmlns:a16="http://schemas.microsoft.com/office/drawing/2014/main" id="{46D2E1F6-17DF-E84E-89B2-490FB3583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Text Box 46">
              <a:extLst>
                <a:ext uri="{FF2B5EF4-FFF2-40B4-BE49-F238E27FC236}">
                  <a16:creationId xmlns:a16="http://schemas.microsoft.com/office/drawing/2014/main" id="{164C555C-4B7D-9B48-BF6A-9F6CA0030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" y="750"/>
              <a:ext cx="243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folHlink"/>
                  </a:solidFill>
                  <a:latin typeface="Helvetica" pitchFamily="2" charset="0"/>
                </a:rPr>
                <a:t>gene 1</a:t>
              </a:r>
              <a:r>
                <a:rPr lang="en-US" altLang="en-US" sz="1800" dirty="0">
                  <a:latin typeface="Helvetica" pitchFamily="2" charset="0"/>
                </a:rPr>
                <a:t>  </a:t>
              </a:r>
              <a:r>
                <a:rPr lang="en-US" altLang="en-US" sz="1800" dirty="0">
                  <a:solidFill>
                    <a:schemeClr val="accent1"/>
                  </a:solidFill>
                  <a:latin typeface="Helvetica" pitchFamily="2" charset="0"/>
                </a:rPr>
                <a:t>gene 2 …</a:t>
              </a:r>
              <a:r>
                <a:rPr lang="en-US" altLang="en-US" sz="1800" dirty="0">
                  <a:latin typeface="Helvetica" pitchFamily="2" charset="0"/>
                </a:rPr>
                <a:t>   </a:t>
              </a:r>
              <a:r>
                <a:rPr lang="en-US" altLang="en-US" sz="1800" dirty="0">
                  <a:solidFill>
                    <a:srgbClr val="CC0000"/>
                  </a:solidFill>
                  <a:latin typeface="Helvetica" pitchFamily="2" charset="0"/>
                </a:rPr>
                <a:t>gene </a:t>
              </a:r>
              <a:r>
                <a:rPr lang="en-US" altLang="en-US" sz="1800" i="1" dirty="0">
                  <a:solidFill>
                    <a:srgbClr val="CC0000"/>
                  </a:solidFill>
                  <a:latin typeface="Helvetica" pitchFamily="2" charset="0"/>
                </a:rPr>
                <a:t>k</a:t>
              </a:r>
              <a:endParaRPr lang="en-US" altLang="en-US" sz="1800" dirty="0">
                <a:latin typeface="Helvetica" pitchFamily="2" charset="0"/>
              </a:endParaRPr>
            </a:p>
          </p:txBody>
        </p:sp>
        <p:sp>
          <p:nvSpPr>
            <p:cNvPr id="42007" name="Line 47">
              <a:extLst>
                <a:ext uri="{FF2B5EF4-FFF2-40B4-BE49-F238E27FC236}">
                  <a16:creationId xmlns:a16="http://schemas.microsoft.com/office/drawing/2014/main" id="{9315FCE8-01CD-A148-B87D-DA1E88F80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Line 48">
              <a:extLst>
                <a:ext uri="{FF2B5EF4-FFF2-40B4-BE49-F238E27FC236}">
                  <a16:creationId xmlns:a16="http://schemas.microsoft.com/office/drawing/2014/main" id="{71CDFFD3-0D3E-3545-89A9-3082007EA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Line 49">
              <a:extLst>
                <a:ext uri="{FF2B5EF4-FFF2-40B4-BE49-F238E27FC236}">
                  <a16:creationId xmlns:a16="http://schemas.microsoft.com/office/drawing/2014/main" id="{8F57B36D-ABED-E14B-B1F6-679E3CF33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Line 50">
              <a:extLst>
                <a:ext uri="{FF2B5EF4-FFF2-40B4-BE49-F238E27FC236}">
                  <a16:creationId xmlns:a16="http://schemas.microsoft.com/office/drawing/2014/main" id="{70636A48-2413-AE4E-BD8B-66FE90EA9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Line 51">
              <a:extLst>
                <a:ext uri="{FF2B5EF4-FFF2-40B4-BE49-F238E27FC236}">
                  <a16:creationId xmlns:a16="http://schemas.microsoft.com/office/drawing/2014/main" id="{931680E4-1FFF-854F-A2F7-45FE32B9E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Line 52">
              <a:extLst>
                <a:ext uri="{FF2B5EF4-FFF2-40B4-BE49-F238E27FC236}">
                  <a16:creationId xmlns:a16="http://schemas.microsoft.com/office/drawing/2014/main" id="{56AA6CE8-AAC1-AA46-8972-4C9DE268C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Line 53">
              <a:extLst>
                <a:ext uri="{FF2B5EF4-FFF2-40B4-BE49-F238E27FC236}">
                  <a16:creationId xmlns:a16="http://schemas.microsoft.com/office/drawing/2014/main" id="{CC0AAEDD-7928-9C4F-BE34-74C5168E7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Line 54">
              <a:extLst>
                <a:ext uri="{FF2B5EF4-FFF2-40B4-BE49-F238E27FC236}">
                  <a16:creationId xmlns:a16="http://schemas.microsoft.com/office/drawing/2014/main" id="{D8E20DF0-824B-774D-BDF1-9CBFFBE59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55">
              <a:extLst>
                <a:ext uri="{FF2B5EF4-FFF2-40B4-BE49-F238E27FC236}">
                  <a16:creationId xmlns:a16="http://schemas.microsoft.com/office/drawing/2014/main" id="{E2CE60F3-C0A2-2F44-81B8-8BF5D7387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Line 56">
              <a:extLst>
                <a:ext uri="{FF2B5EF4-FFF2-40B4-BE49-F238E27FC236}">
                  <a16:creationId xmlns:a16="http://schemas.microsoft.com/office/drawing/2014/main" id="{7D2F4603-C00C-EE4F-BB47-0401D76AE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Line 57">
              <a:extLst>
                <a:ext uri="{FF2B5EF4-FFF2-40B4-BE49-F238E27FC236}">
                  <a16:creationId xmlns:a16="http://schemas.microsoft.com/office/drawing/2014/main" id="{EADF222D-8723-8847-94E0-3ABE09F0A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Line 58">
              <a:extLst>
                <a:ext uri="{FF2B5EF4-FFF2-40B4-BE49-F238E27FC236}">
                  <a16:creationId xmlns:a16="http://schemas.microsoft.com/office/drawing/2014/main" id="{DC2FC8C7-754F-3845-ADB1-9288143C6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Line 59">
              <a:extLst>
                <a:ext uri="{FF2B5EF4-FFF2-40B4-BE49-F238E27FC236}">
                  <a16:creationId xmlns:a16="http://schemas.microsoft.com/office/drawing/2014/main" id="{367AB22A-E7B7-8943-A4A0-5659614BE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Line 60">
              <a:extLst>
                <a:ext uri="{FF2B5EF4-FFF2-40B4-BE49-F238E27FC236}">
                  <a16:creationId xmlns:a16="http://schemas.microsoft.com/office/drawing/2014/main" id="{E57EC943-0EF8-3148-9E5D-772F5C61B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Line 61">
              <a:extLst>
                <a:ext uri="{FF2B5EF4-FFF2-40B4-BE49-F238E27FC236}">
                  <a16:creationId xmlns:a16="http://schemas.microsoft.com/office/drawing/2014/main" id="{86749025-E37A-9B4D-9689-8DA2A6E6B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Line 62">
              <a:extLst>
                <a:ext uri="{FF2B5EF4-FFF2-40B4-BE49-F238E27FC236}">
                  <a16:creationId xmlns:a16="http://schemas.microsoft.com/office/drawing/2014/main" id="{97515FA2-4411-1A40-9D10-60B4C01D1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Line 63">
              <a:extLst>
                <a:ext uri="{FF2B5EF4-FFF2-40B4-BE49-F238E27FC236}">
                  <a16:creationId xmlns:a16="http://schemas.microsoft.com/office/drawing/2014/main" id="{ED71380D-0AF4-7B48-AB87-C3DBF6D08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Line 64">
              <a:extLst>
                <a:ext uri="{FF2B5EF4-FFF2-40B4-BE49-F238E27FC236}">
                  <a16:creationId xmlns:a16="http://schemas.microsoft.com/office/drawing/2014/main" id="{DF3F1FD3-B68D-394D-9A55-B57E5BD14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5" name="Line 65">
              <a:extLst>
                <a:ext uri="{FF2B5EF4-FFF2-40B4-BE49-F238E27FC236}">
                  <a16:creationId xmlns:a16="http://schemas.microsoft.com/office/drawing/2014/main" id="{F76354D3-3390-8B48-BD73-2B1420FBF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Text Box 66">
              <a:extLst>
                <a:ext uri="{FF2B5EF4-FFF2-40B4-BE49-F238E27FC236}">
                  <a16:creationId xmlns:a16="http://schemas.microsoft.com/office/drawing/2014/main" id="{CBACFB9C-025C-9147-BFD3-38EFBA7DD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6" y="1450"/>
              <a:ext cx="42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. . .</a:t>
              </a:r>
            </a:p>
          </p:txBody>
        </p:sp>
      </p:grpSp>
      <p:grpSp>
        <p:nvGrpSpPr>
          <p:cNvPr id="41989" name="Group 67">
            <a:extLst>
              <a:ext uri="{FF2B5EF4-FFF2-40B4-BE49-F238E27FC236}">
                <a16:creationId xmlns:a16="http://schemas.microsoft.com/office/drawing/2014/main" id="{83081B8B-30F2-9344-BE39-5D8188E2E0E1}"/>
              </a:ext>
            </a:extLst>
          </p:cNvPr>
          <p:cNvGrpSpPr>
            <a:grpSpLocks/>
          </p:cNvGrpSpPr>
          <p:nvPr/>
        </p:nvGrpSpPr>
        <p:grpSpPr bwMode="auto">
          <a:xfrm>
            <a:off x="7404100" y="1952626"/>
            <a:ext cx="2178050" cy="1590675"/>
            <a:chOff x="3934" y="2837"/>
            <a:chExt cx="1829" cy="1488"/>
          </a:xfrm>
        </p:grpSpPr>
        <p:sp>
          <p:nvSpPr>
            <p:cNvPr id="41993" name="Line 68">
              <a:extLst>
                <a:ext uri="{FF2B5EF4-FFF2-40B4-BE49-F238E27FC236}">
                  <a16:creationId xmlns:a16="http://schemas.microsoft.com/office/drawing/2014/main" id="{487C90BD-5E36-5F47-93BA-EE8ADB2A5F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Line 69">
              <a:extLst>
                <a:ext uri="{FF2B5EF4-FFF2-40B4-BE49-F238E27FC236}">
                  <a16:creationId xmlns:a16="http://schemas.microsoft.com/office/drawing/2014/main" id="{36C4A1F1-671B-2844-8773-5F00E13966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2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Line 70">
              <a:extLst>
                <a:ext uri="{FF2B5EF4-FFF2-40B4-BE49-F238E27FC236}">
                  <a16:creationId xmlns:a16="http://schemas.microsoft.com/office/drawing/2014/main" id="{4E994AEE-DA10-0B4D-A255-158E907AB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Line 71">
              <a:extLst>
                <a:ext uri="{FF2B5EF4-FFF2-40B4-BE49-F238E27FC236}">
                  <a16:creationId xmlns:a16="http://schemas.microsoft.com/office/drawing/2014/main" id="{0DDA1D24-EE34-1D42-9BEC-2F5130CBD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Line 72">
              <a:extLst>
                <a:ext uri="{FF2B5EF4-FFF2-40B4-BE49-F238E27FC236}">
                  <a16:creationId xmlns:a16="http://schemas.microsoft.com/office/drawing/2014/main" id="{F1DA1D42-F2AB-0C49-A1D4-2A3ADE79FB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Line 73">
              <a:extLst>
                <a:ext uri="{FF2B5EF4-FFF2-40B4-BE49-F238E27FC236}">
                  <a16:creationId xmlns:a16="http://schemas.microsoft.com/office/drawing/2014/main" id="{44424BCA-ED97-DB4F-99FA-878A551910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Line 74">
              <a:extLst>
                <a:ext uri="{FF2B5EF4-FFF2-40B4-BE49-F238E27FC236}">
                  <a16:creationId xmlns:a16="http://schemas.microsoft.com/office/drawing/2014/main" id="{EA5BA421-743D-2D42-89EC-916803120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Line 75">
              <a:extLst>
                <a:ext uri="{FF2B5EF4-FFF2-40B4-BE49-F238E27FC236}">
                  <a16:creationId xmlns:a16="http://schemas.microsoft.com/office/drawing/2014/main" id="{C7B839EC-7199-FB49-A333-349988B3C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76">
              <a:extLst>
                <a:ext uri="{FF2B5EF4-FFF2-40B4-BE49-F238E27FC236}">
                  <a16:creationId xmlns:a16="http://schemas.microsoft.com/office/drawing/2014/main" id="{3028EE7C-001A-E647-AE22-40E25DB80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Line 77">
              <a:extLst>
                <a:ext uri="{FF2B5EF4-FFF2-40B4-BE49-F238E27FC236}">
                  <a16:creationId xmlns:a16="http://schemas.microsoft.com/office/drawing/2014/main" id="{858DD350-CBC7-5E4A-8828-8BD73E7AD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Line 78">
              <a:extLst>
                <a:ext uri="{FF2B5EF4-FFF2-40B4-BE49-F238E27FC236}">
                  <a16:creationId xmlns:a16="http://schemas.microsoft.com/office/drawing/2014/main" id="{6C408369-F422-4B46-BE2E-7C85003890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0" name="Line 79">
            <a:extLst>
              <a:ext uri="{FF2B5EF4-FFF2-40B4-BE49-F238E27FC236}">
                <a16:creationId xmlns:a16="http://schemas.microsoft.com/office/drawing/2014/main" id="{A41FF06A-5370-5842-A054-24FFCFC42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8850" y="2514600"/>
            <a:ext cx="12573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80">
            <a:extLst>
              <a:ext uri="{FF2B5EF4-FFF2-40B4-BE49-F238E27FC236}">
                <a16:creationId xmlns:a16="http://schemas.microsoft.com/office/drawing/2014/main" id="{594F7DEB-FCEC-8846-97C9-AB9599D76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0" y="2611438"/>
            <a:ext cx="14287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latin typeface="Helvetica" pitchFamily="2" charset="0"/>
              </a:rPr>
              <a:t>Concatenation</a:t>
            </a:r>
          </a:p>
        </p:txBody>
      </p:sp>
      <p:sp>
        <p:nvSpPr>
          <p:cNvPr id="41992" name="Text Box 81">
            <a:extLst>
              <a:ext uri="{FF2B5EF4-FFF2-40B4-BE49-F238E27FC236}">
                <a16:creationId xmlns:a16="http://schemas.microsoft.com/office/drawing/2014/main" id="{224951E2-FC64-9D43-8992-653D02249D7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606675" y="2193925"/>
            <a:ext cx="7683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Species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F2928B-0B3D-3B40-B46A-AFA2D0CDAF25}"/>
              </a:ext>
            </a:extLst>
          </p:cNvPr>
          <p:cNvSpPr txBox="1"/>
          <p:nvPr/>
        </p:nvSpPr>
        <p:spPr>
          <a:xfrm>
            <a:off x="9442549" y="2171570"/>
            <a:ext cx="239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e.g., RAxML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6CEEB-B68E-AF45-8138-86821B05F659}"/>
              </a:ext>
            </a:extLst>
          </p:cNvPr>
          <p:cNvSpPr txBox="1"/>
          <p:nvPr/>
        </p:nvSpPr>
        <p:spPr>
          <a:xfrm>
            <a:off x="9514230" y="4535766"/>
            <a:ext cx="2502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e.g., ASTRAL</a:t>
            </a:r>
          </a:p>
        </p:txBody>
      </p:sp>
      <p:pic>
        <p:nvPicPr>
          <p:cNvPr id="84" name="Picture 5" descr="siavash-photo.jpeg">
            <a:extLst>
              <a:ext uri="{FF2B5EF4-FFF2-40B4-BE49-F238E27FC236}">
                <a16:creationId xmlns:a16="http://schemas.microsoft.com/office/drawing/2014/main" id="{F27FDC09-9F71-2E4D-A904-6873F8581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018" y="5133097"/>
            <a:ext cx="1016616" cy="152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D764F0-4A68-FCC9-76B0-A233046F81AD}"/>
              </a:ext>
            </a:extLst>
          </p:cNvPr>
          <p:cNvSpPr txBox="1"/>
          <p:nvPr/>
        </p:nvSpPr>
        <p:spPr>
          <a:xfrm>
            <a:off x="352513" y="2171570"/>
            <a:ext cx="2112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Concatenation is not statistically consistent (and is expensive)</a:t>
            </a:r>
          </a:p>
          <a:p>
            <a:endParaRPr lang="en-US" dirty="0"/>
          </a:p>
          <a:p>
            <a:r>
              <a:rPr lang="en-US" dirty="0"/>
              <a:t>ASTRAL is statistically consistent and is much faster</a:t>
            </a:r>
          </a:p>
        </p:txBody>
      </p:sp>
    </p:spTree>
    <p:extLst>
      <p:ext uri="{BB962C8B-B14F-4D97-AF65-F5344CB8AC3E}">
        <p14:creationId xmlns:p14="http://schemas.microsoft.com/office/powerpoint/2010/main" val="1282071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376" y="312573"/>
            <a:ext cx="5318449" cy="1143000"/>
          </a:xfrm>
        </p:spPr>
        <p:txBody>
          <a:bodyPr/>
          <a:lstStyle/>
          <a:p>
            <a:r>
              <a:rPr lang="en-US" dirty="0" err="1"/>
              <a:t>Phylogenomic</a:t>
            </a:r>
            <a:r>
              <a:rPr lang="en-US" dirty="0"/>
              <a:t>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5" y="1455573"/>
            <a:ext cx="11084767" cy="577565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Select taxon set and markers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Gather and screen sequence data, possibly identify </a:t>
            </a:r>
            <a:r>
              <a:rPr lang="en-US" sz="2400" dirty="0" err="1"/>
              <a:t>orthologs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Compute multiple sequence alignments for each locus, and construct gene trees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Compute species tree or network: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Combine the estimated gene trees, OR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Estimate a tree from a concatenation of the multiple sequence alignments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Get statistical support on each branch (e.g., bootstrapping)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Estimate dates on the nodes of the phylogeny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Use species tree with branch support and dates </a:t>
            </a:r>
            <a:r>
              <a:rPr lang="en-US" sz="2400" u="sng" dirty="0"/>
              <a:t>to understand biology</a:t>
            </a:r>
          </a:p>
        </p:txBody>
      </p:sp>
    </p:spTree>
    <p:extLst>
      <p:ext uri="{BB962C8B-B14F-4D97-AF65-F5344CB8AC3E}">
        <p14:creationId xmlns:p14="http://schemas.microsoft.com/office/powerpoint/2010/main" val="1781621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25">
            <a:extLst>
              <a:ext uri="{FF2B5EF4-FFF2-40B4-BE49-F238E27FC236}">
                <a16:creationId xmlns:a16="http://schemas.microsoft.com/office/drawing/2014/main" id="{D2C90EE0-945C-6747-B52D-58DFFD030D30}"/>
              </a:ext>
            </a:extLst>
          </p:cNvPr>
          <p:cNvGrpSpPr>
            <a:grpSpLocks/>
          </p:cNvGrpSpPr>
          <p:nvPr/>
        </p:nvGrpSpPr>
        <p:grpSpPr bwMode="auto">
          <a:xfrm>
            <a:off x="1912938" y="1624010"/>
            <a:ext cx="7933191" cy="4973639"/>
            <a:chOff x="580608" y="-291734"/>
            <a:chExt cx="11873157" cy="770069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B143DD0-660E-3B49-BE66-8AD61571B81D}"/>
                </a:ext>
              </a:extLst>
            </p:cNvPr>
            <p:cNvCxnSpPr/>
            <p:nvPr/>
          </p:nvCxnSpPr>
          <p:spPr>
            <a:xfrm>
              <a:off x="8225689" y="1991492"/>
              <a:ext cx="1360029" cy="23408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94" name="Group 24">
              <a:extLst>
                <a:ext uri="{FF2B5EF4-FFF2-40B4-BE49-F238E27FC236}">
                  <a16:creationId xmlns:a16="http://schemas.microsoft.com/office/drawing/2014/main" id="{87028ED6-0DDB-264E-B453-4C2AAEF54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608" y="-291734"/>
              <a:ext cx="11873157" cy="7700697"/>
              <a:chOff x="580608" y="-291734"/>
              <a:chExt cx="11873157" cy="77006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71A7464-8824-C849-84A8-CFFC0A24555F}"/>
                  </a:ext>
                </a:extLst>
              </p:cNvPr>
              <p:cNvSpPr/>
              <p:nvPr/>
            </p:nvSpPr>
            <p:spPr>
              <a:xfrm>
                <a:off x="580608" y="497017"/>
                <a:ext cx="1942899" cy="192575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Triangle 53">
                <a:extLst>
                  <a:ext uri="{FF2B5EF4-FFF2-40B4-BE49-F238E27FC236}">
                    <a16:creationId xmlns:a16="http://schemas.microsoft.com/office/drawing/2014/main" id="{FB4E97FC-6865-D147-B36C-9A952A860C24}"/>
                  </a:ext>
                </a:extLst>
              </p:cNvPr>
              <p:cNvSpPr/>
              <p:nvPr/>
            </p:nvSpPr>
            <p:spPr>
              <a:xfrm>
                <a:off x="3982940" y="3741964"/>
                <a:ext cx="2078450" cy="1858869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897" name="TextBox 104">
                <a:extLst>
                  <a:ext uri="{FF2B5EF4-FFF2-40B4-BE49-F238E27FC236}">
                    <a16:creationId xmlns:a16="http://schemas.microsoft.com/office/drawing/2014/main" id="{F6D3C4A4-1FC1-D045-92D6-5BC88CBE12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1262" y="-291734"/>
                <a:ext cx="3293096" cy="134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Helvetica Neue" panose="02000503000000020004" pitchFamily="2" charset="0"/>
                  </a:rPr>
                  <a:t>Decompose species set into </a:t>
                </a:r>
                <a:r>
                  <a:rPr lang="en-US" altLang="en-US" sz="1800" i="1">
                    <a:latin typeface="Helvetica Neue" panose="02000503000000020004" pitchFamily="2" charset="0"/>
                  </a:rPr>
                  <a:t>pairwise disjoint </a:t>
                </a:r>
                <a:r>
                  <a:rPr lang="en-US" altLang="en-US" sz="1800">
                    <a:latin typeface="Helvetica Neue" panose="02000503000000020004" pitchFamily="2" charset="0"/>
                  </a:rPr>
                  <a:t>subsets.</a:t>
                </a:r>
              </a:p>
            </p:txBody>
          </p:sp>
          <p:sp>
            <p:nvSpPr>
              <p:cNvPr id="37898" name="TextBox 109">
                <a:extLst>
                  <a:ext uri="{FF2B5EF4-FFF2-40B4-BE49-F238E27FC236}">
                    <a16:creationId xmlns:a16="http://schemas.microsoft.com/office/drawing/2014/main" id="{A25BE617-985B-164C-A6C8-7379EA5B60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7896" y="913304"/>
                <a:ext cx="1467299" cy="134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Full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species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set</a:t>
                </a:r>
              </a:p>
            </p:txBody>
          </p:sp>
          <p:sp>
            <p:nvSpPr>
              <p:cNvPr id="116" name="Triangle 115">
                <a:extLst>
                  <a:ext uri="{FF2B5EF4-FFF2-40B4-BE49-F238E27FC236}">
                    <a16:creationId xmlns:a16="http://schemas.microsoft.com/office/drawing/2014/main" id="{C9E4E1C0-F178-824E-9CB0-0DB9B946CF58}"/>
                  </a:ext>
                </a:extLst>
              </p:cNvPr>
              <p:cNvSpPr/>
              <p:nvPr/>
            </p:nvSpPr>
            <p:spPr>
              <a:xfrm>
                <a:off x="9660271" y="4980442"/>
                <a:ext cx="546723" cy="51199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37900" name="TextBox 120">
                <a:extLst>
                  <a:ext uri="{FF2B5EF4-FFF2-40B4-BE49-F238E27FC236}">
                    <a16:creationId xmlns:a16="http://schemas.microsoft.com/office/drawing/2014/main" id="{493BDFF6-0DAD-D34C-89E2-C4846B7399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9307" y="2767656"/>
                <a:ext cx="3384458" cy="938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432FF"/>
                    </a:solidFill>
                    <a:latin typeface="Helvetica Neue" panose="02000503000000020004" pitchFamily="2" charset="0"/>
                  </a:rPr>
                  <a:t>Build a tree on each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432FF"/>
                    </a:solidFill>
                    <a:latin typeface="Helvetica Neue" panose="02000503000000020004" pitchFamily="2" charset="0"/>
                  </a:rPr>
                  <a:t>subset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E0DA62C-C738-AC48-8083-90D4A072E54E}"/>
                  </a:ext>
                </a:extLst>
              </p:cNvPr>
              <p:cNvSpPr txBox="1"/>
              <p:nvPr/>
            </p:nvSpPr>
            <p:spPr>
              <a:xfrm>
                <a:off x="2523507" y="6537186"/>
                <a:ext cx="6287311" cy="871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650" b="1" dirty="0">
                    <a:solidFill>
                      <a:srgbClr val="0432FF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Compute tree on entire set of species using “Disjoint Tree Merger” method</a:t>
                </a:r>
                <a:endParaRPr lang="en-US" sz="165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37902" name="TextBox 136">
                <a:extLst>
                  <a:ext uri="{FF2B5EF4-FFF2-40B4-BE49-F238E27FC236}">
                    <a16:creationId xmlns:a16="http://schemas.microsoft.com/office/drawing/2014/main" id="{2CC884C6-9B22-B045-96C7-EF2AD53E5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1808" y="4339705"/>
                <a:ext cx="2039892" cy="134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Tree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on full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species set</a:t>
                </a:r>
              </a:p>
            </p:txBody>
          </p:sp>
          <p:sp>
            <p:nvSpPr>
              <p:cNvPr id="139" name="Triangle 138">
                <a:extLst>
                  <a:ext uri="{FF2B5EF4-FFF2-40B4-BE49-F238E27FC236}">
                    <a16:creationId xmlns:a16="http://schemas.microsoft.com/office/drawing/2014/main" id="{4D2ABEF4-04F9-F84E-AD10-2874845F13DA}"/>
                  </a:ext>
                </a:extLst>
              </p:cNvPr>
              <p:cNvSpPr/>
              <p:nvPr/>
            </p:nvSpPr>
            <p:spPr>
              <a:xfrm>
                <a:off x="9233286" y="4493814"/>
                <a:ext cx="546723" cy="509691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41" name="Triangle 140">
                <a:extLst>
                  <a:ext uri="{FF2B5EF4-FFF2-40B4-BE49-F238E27FC236}">
                    <a16:creationId xmlns:a16="http://schemas.microsoft.com/office/drawing/2014/main" id="{ED71DB30-D00E-E94F-9691-AE93153CE0DF}"/>
                  </a:ext>
                </a:extLst>
              </p:cNvPr>
              <p:cNvSpPr/>
              <p:nvPr/>
            </p:nvSpPr>
            <p:spPr>
              <a:xfrm>
                <a:off x="9660271" y="4030251"/>
                <a:ext cx="546723" cy="51199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43" name="Triangle 142">
                <a:extLst>
                  <a:ext uri="{FF2B5EF4-FFF2-40B4-BE49-F238E27FC236}">
                    <a16:creationId xmlns:a16="http://schemas.microsoft.com/office/drawing/2014/main" id="{70C5DD8C-3DA3-144E-824A-52A1C314E59C}"/>
                  </a:ext>
                </a:extLst>
              </p:cNvPr>
              <p:cNvSpPr/>
              <p:nvPr/>
            </p:nvSpPr>
            <p:spPr>
              <a:xfrm>
                <a:off x="10150515" y="4496121"/>
                <a:ext cx="548981" cy="509689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45" name="Triangle 144">
                <a:extLst>
                  <a:ext uri="{FF2B5EF4-FFF2-40B4-BE49-F238E27FC236}">
                    <a16:creationId xmlns:a16="http://schemas.microsoft.com/office/drawing/2014/main" id="{61CFB168-B74C-4A40-8193-699DADD1D6C0}"/>
                  </a:ext>
                </a:extLst>
              </p:cNvPr>
              <p:cNvSpPr/>
              <p:nvPr/>
            </p:nvSpPr>
            <p:spPr>
              <a:xfrm>
                <a:off x="10627202" y="4985054"/>
                <a:ext cx="548983" cy="509689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50" name="Triangle 149">
                <a:extLst>
                  <a:ext uri="{FF2B5EF4-FFF2-40B4-BE49-F238E27FC236}">
                    <a16:creationId xmlns:a16="http://schemas.microsoft.com/office/drawing/2014/main" id="{74B667A1-1874-9246-A78F-677299CBA6A8}"/>
                  </a:ext>
                </a:extLst>
              </p:cNvPr>
              <p:cNvSpPr/>
              <p:nvPr/>
            </p:nvSpPr>
            <p:spPr>
              <a:xfrm>
                <a:off x="10627202" y="4030251"/>
                <a:ext cx="548983" cy="51199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52" name="Triangle 151">
                <a:extLst>
                  <a:ext uri="{FF2B5EF4-FFF2-40B4-BE49-F238E27FC236}">
                    <a16:creationId xmlns:a16="http://schemas.microsoft.com/office/drawing/2014/main" id="{7E1D33AC-798F-FB44-9AB6-3BD139C89079}"/>
                  </a:ext>
                </a:extLst>
              </p:cNvPr>
              <p:cNvSpPr/>
              <p:nvPr/>
            </p:nvSpPr>
            <p:spPr>
              <a:xfrm>
                <a:off x="11085817" y="4493814"/>
                <a:ext cx="546723" cy="509691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92F49D0-B65A-C949-946C-515D7D21AD54}"/>
                  </a:ext>
                </a:extLst>
              </p:cNvPr>
              <p:cNvSpPr/>
              <p:nvPr/>
            </p:nvSpPr>
            <p:spPr>
              <a:xfrm>
                <a:off x="7550192" y="1673224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6C1DCDE-CA20-3843-954D-B8D23C81A2D8}"/>
                  </a:ext>
                </a:extLst>
              </p:cNvPr>
              <p:cNvSpPr/>
              <p:nvPr/>
            </p:nvSpPr>
            <p:spPr>
              <a:xfrm>
                <a:off x="8096915" y="1410307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3300B23-7706-8341-A15F-85291B201049}"/>
                  </a:ext>
                </a:extLst>
              </p:cNvPr>
              <p:cNvSpPr/>
              <p:nvPr/>
            </p:nvSpPr>
            <p:spPr>
              <a:xfrm>
                <a:off x="8659453" y="1156615"/>
                <a:ext cx="544463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1938EE5-B7DB-D24C-AB31-1BD73DC33692}"/>
                  </a:ext>
                </a:extLst>
              </p:cNvPr>
              <p:cNvSpPr/>
              <p:nvPr/>
            </p:nvSpPr>
            <p:spPr>
              <a:xfrm>
                <a:off x="8139840" y="831428"/>
                <a:ext cx="544463" cy="5096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33099F-8A8F-8347-BA9F-91D0DD9F6BF6}"/>
                  </a:ext>
                </a:extLst>
              </p:cNvPr>
              <p:cNvSpPr/>
              <p:nvPr/>
            </p:nvSpPr>
            <p:spPr>
              <a:xfrm>
                <a:off x="7568266" y="1101264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60133E0-DA9B-5544-8269-6EAF3D4CAD37}"/>
                  </a:ext>
                </a:extLst>
              </p:cNvPr>
              <p:cNvSpPr/>
              <p:nvPr/>
            </p:nvSpPr>
            <p:spPr>
              <a:xfrm>
                <a:off x="7037358" y="778384"/>
                <a:ext cx="54220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CC694C99-A2F2-AC41-86ED-E9A5D7FB7BE8}"/>
                  </a:ext>
                </a:extLst>
              </p:cNvPr>
              <p:cNvCxnSpPr/>
              <p:nvPr/>
            </p:nvCxnSpPr>
            <p:spPr>
              <a:xfrm>
                <a:off x="1524947" y="2561144"/>
                <a:ext cx="0" cy="121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CFD922-5629-BB4F-9611-E2FDB4FE1FF6}"/>
                  </a:ext>
                </a:extLst>
              </p:cNvPr>
              <p:cNvSpPr/>
              <p:nvPr/>
            </p:nvSpPr>
            <p:spPr>
              <a:xfrm>
                <a:off x="609977" y="3859586"/>
                <a:ext cx="1829940" cy="183349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5ACA5CA-CD7B-4B47-9D68-E26653386A24}"/>
                  </a:ext>
                </a:extLst>
              </p:cNvPr>
              <p:cNvSpPr/>
              <p:nvPr/>
            </p:nvSpPr>
            <p:spPr>
              <a:xfrm>
                <a:off x="7595376" y="526998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C491D6B-D8D3-8B46-9D8F-7F8E06E05D23}"/>
                  </a:ext>
                </a:extLst>
              </p:cNvPr>
              <p:cNvCxnSpPr/>
              <p:nvPr/>
            </p:nvCxnSpPr>
            <p:spPr>
              <a:xfrm>
                <a:off x="1524947" y="5822236"/>
                <a:ext cx="0" cy="51660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C5265A0-8A12-9949-900D-58BE16D9F2E3}"/>
                  </a:ext>
                </a:extLst>
              </p:cNvPr>
              <p:cNvCxnSpPr/>
              <p:nvPr/>
            </p:nvCxnSpPr>
            <p:spPr>
              <a:xfrm>
                <a:off x="1506874" y="6322702"/>
                <a:ext cx="893055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3B87B55-390A-3D4F-87BD-4528B141F627}"/>
                  </a:ext>
                </a:extLst>
              </p:cNvPr>
              <p:cNvCxnSpPr/>
              <p:nvPr/>
            </p:nvCxnSpPr>
            <p:spPr>
              <a:xfrm>
                <a:off x="10437431" y="5492438"/>
                <a:ext cx="0" cy="8417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31992B93-0392-2F49-BC7B-947DBCFBA47C}"/>
                  </a:ext>
                </a:extLst>
              </p:cNvPr>
              <p:cNvCxnSpPr/>
              <p:nvPr/>
            </p:nvCxnSpPr>
            <p:spPr>
              <a:xfrm>
                <a:off x="2652280" y="1463351"/>
                <a:ext cx="480302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208165-56D2-4144-9457-9CD83B78F84F}"/>
              </a:ext>
            </a:extLst>
          </p:cNvPr>
          <p:cNvCxnSpPr/>
          <p:nvPr/>
        </p:nvCxnSpPr>
        <p:spPr>
          <a:xfrm flipV="1">
            <a:off x="5172075" y="5399089"/>
            <a:ext cx="0" cy="471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9D0AA20-3DFA-644E-9601-E441F8FADC53}"/>
              </a:ext>
            </a:extLst>
          </p:cNvPr>
          <p:cNvSpPr txBox="1"/>
          <p:nvPr/>
        </p:nvSpPr>
        <p:spPr>
          <a:xfrm>
            <a:off x="1912939" y="4195764"/>
            <a:ext cx="1273175" cy="103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Auxiliary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Info</a:t>
            </a:r>
          </a:p>
          <a:p>
            <a:pPr algn="ctr">
              <a:defRPr/>
            </a:pPr>
            <a:r>
              <a:rPr lang="en-US" sz="1275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(e.g., distance</a:t>
            </a:r>
          </a:p>
          <a:p>
            <a:pPr algn="ctr">
              <a:defRPr/>
            </a:pPr>
            <a:r>
              <a:rPr lang="en-US" sz="1275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matrix)</a:t>
            </a:r>
          </a:p>
        </p:txBody>
      </p:sp>
      <p:sp>
        <p:nvSpPr>
          <p:cNvPr id="37892" name="TextBox 1">
            <a:extLst>
              <a:ext uri="{FF2B5EF4-FFF2-40B4-BE49-F238E27FC236}">
                <a16:creationId xmlns:a16="http://schemas.microsoft.com/office/drawing/2014/main" id="{E24BD09D-8EAF-4146-B763-F336FF8A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53" y="238126"/>
            <a:ext cx="9760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432FF"/>
                </a:solidFill>
              </a:rPr>
              <a:t>Divide-and-Conquer using Disjoint Tree Mergers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59C58-F803-D849-82C9-79EB191A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294" y="204787"/>
            <a:ext cx="1408614" cy="1477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B96351-35F1-D34D-B229-0930A61A50EE}"/>
              </a:ext>
            </a:extLst>
          </p:cNvPr>
          <p:cNvSpPr txBox="1"/>
          <p:nvPr/>
        </p:nvSpPr>
        <p:spPr>
          <a:xfrm>
            <a:off x="8232418" y="1167473"/>
            <a:ext cx="1764697" cy="147732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use most accurate method on subsets, and treat as absolute constraints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0C90F-7376-644D-82E1-FDE91E5D740E}"/>
              </a:ext>
            </a:extLst>
          </p:cNvPr>
          <p:cNvSpPr txBox="1"/>
          <p:nvPr/>
        </p:nvSpPr>
        <p:spPr>
          <a:xfrm>
            <a:off x="10363559" y="1737372"/>
            <a:ext cx="1610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Erin Molloy,</a:t>
            </a:r>
          </a:p>
          <a:p>
            <a:r>
              <a:rPr lang="en-US" dirty="0"/>
              <a:t>Introduced this</a:t>
            </a:r>
          </a:p>
          <a:p>
            <a:r>
              <a:rPr lang="en-US" dirty="0"/>
              <a:t>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40083-97DD-2E43-A019-449A0ACD7935}"/>
              </a:ext>
            </a:extLst>
          </p:cNvPr>
          <p:cNvSpPr txBox="1"/>
          <p:nvPr/>
        </p:nvSpPr>
        <p:spPr>
          <a:xfrm>
            <a:off x="10271760" y="3377222"/>
            <a:ext cx="1702112" cy="2585323"/>
          </a:xfrm>
          <a:prstGeom prst="rect">
            <a:avLst/>
          </a:prstGeom>
          <a:solidFill>
            <a:schemeClr val="accent1">
              <a:alpha val="23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Theorem: </a:t>
            </a:r>
          </a:p>
          <a:p>
            <a:r>
              <a:rPr lang="en-US" dirty="0"/>
              <a:t>If the subtree method is statistically consistent, then many DTM methods are </a:t>
            </a:r>
            <a:r>
              <a:rPr lang="en-US" b="1" dirty="0"/>
              <a:t>statistically consistent.</a:t>
            </a:r>
          </a:p>
        </p:txBody>
      </p:sp>
    </p:spTree>
    <p:extLst>
      <p:ext uri="{BB962C8B-B14F-4D97-AF65-F5344CB8AC3E}">
        <p14:creationId xmlns:p14="http://schemas.microsoft.com/office/powerpoint/2010/main" val="711886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25">
            <a:extLst>
              <a:ext uri="{FF2B5EF4-FFF2-40B4-BE49-F238E27FC236}">
                <a16:creationId xmlns:a16="http://schemas.microsoft.com/office/drawing/2014/main" id="{D2C90EE0-945C-6747-B52D-58DFFD030D30}"/>
              </a:ext>
            </a:extLst>
          </p:cNvPr>
          <p:cNvGrpSpPr>
            <a:grpSpLocks/>
          </p:cNvGrpSpPr>
          <p:nvPr/>
        </p:nvGrpSpPr>
        <p:grpSpPr bwMode="auto">
          <a:xfrm>
            <a:off x="1912938" y="1624010"/>
            <a:ext cx="7933191" cy="4973639"/>
            <a:chOff x="580608" y="-291734"/>
            <a:chExt cx="11873157" cy="770069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B143DD0-660E-3B49-BE66-8AD61571B81D}"/>
                </a:ext>
              </a:extLst>
            </p:cNvPr>
            <p:cNvCxnSpPr/>
            <p:nvPr/>
          </p:nvCxnSpPr>
          <p:spPr>
            <a:xfrm>
              <a:off x="8225689" y="1991492"/>
              <a:ext cx="1360029" cy="23408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94" name="Group 24">
              <a:extLst>
                <a:ext uri="{FF2B5EF4-FFF2-40B4-BE49-F238E27FC236}">
                  <a16:creationId xmlns:a16="http://schemas.microsoft.com/office/drawing/2014/main" id="{87028ED6-0DDB-264E-B453-4C2AAEF54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608" y="-291734"/>
              <a:ext cx="11873157" cy="7700697"/>
              <a:chOff x="580608" y="-291734"/>
              <a:chExt cx="11873157" cy="77006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71A7464-8824-C849-84A8-CFFC0A24555F}"/>
                  </a:ext>
                </a:extLst>
              </p:cNvPr>
              <p:cNvSpPr/>
              <p:nvPr/>
            </p:nvSpPr>
            <p:spPr>
              <a:xfrm>
                <a:off x="580608" y="497017"/>
                <a:ext cx="1942899" cy="192575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Triangle 53">
                <a:extLst>
                  <a:ext uri="{FF2B5EF4-FFF2-40B4-BE49-F238E27FC236}">
                    <a16:creationId xmlns:a16="http://schemas.microsoft.com/office/drawing/2014/main" id="{FB4E97FC-6865-D147-B36C-9A952A860C24}"/>
                  </a:ext>
                </a:extLst>
              </p:cNvPr>
              <p:cNvSpPr/>
              <p:nvPr/>
            </p:nvSpPr>
            <p:spPr>
              <a:xfrm>
                <a:off x="3982940" y="3741964"/>
                <a:ext cx="2078450" cy="1858869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897" name="TextBox 104">
                <a:extLst>
                  <a:ext uri="{FF2B5EF4-FFF2-40B4-BE49-F238E27FC236}">
                    <a16:creationId xmlns:a16="http://schemas.microsoft.com/office/drawing/2014/main" id="{F6D3C4A4-1FC1-D045-92D6-5BC88CBE12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1262" y="-291734"/>
                <a:ext cx="3293096" cy="134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Helvetica Neue" panose="02000503000000020004" pitchFamily="2" charset="0"/>
                  </a:rPr>
                  <a:t>Decompose species set into </a:t>
                </a:r>
                <a:r>
                  <a:rPr lang="en-US" altLang="en-US" sz="1800" i="1">
                    <a:latin typeface="Helvetica Neue" panose="02000503000000020004" pitchFamily="2" charset="0"/>
                  </a:rPr>
                  <a:t>pairwise disjoint </a:t>
                </a:r>
                <a:r>
                  <a:rPr lang="en-US" altLang="en-US" sz="1800">
                    <a:latin typeface="Helvetica Neue" panose="02000503000000020004" pitchFamily="2" charset="0"/>
                  </a:rPr>
                  <a:t>subsets.</a:t>
                </a:r>
              </a:p>
            </p:txBody>
          </p:sp>
          <p:sp>
            <p:nvSpPr>
              <p:cNvPr id="37898" name="TextBox 109">
                <a:extLst>
                  <a:ext uri="{FF2B5EF4-FFF2-40B4-BE49-F238E27FC236}">
                    <a16:creationId xmlns:a16="http://schemas.microsoft.com/office/drawing/2014/main" id="{A25BE617-985B-164C-A6C8-7379EA5B60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7896" y="913304"/>
                <a:ext cx="1467299" cy="134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Full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species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set</a:t>
                </a:r>
              </a:p>
            </p:txBody>
          </p:sp>
          <p:sp>
            <p:nvSpPr>
              <p:cNvPr id="116" name="Triangle 115">
                <a:extLst>
                  <a:ext uri="{FF2B5EF4-FFF2-40B4-BE49-F238E27FC236}">
                    <a16:creationId xmlns:a16="http://schemas.microsoft.com/office/drawing/2014/main" id="{C9E4E1C0-F178-824E-9CB0-0DB9B946CF58}"/>
                  </a:ext>
                </a:extLst>
              </p:cNvPr>
              <p:cNvSpPr/>
              <p:nvPr/>
            </p:nvSpPr>
            <p:spPr>
              <a:xfrm>
                <a:off x="9660271" y="4980442"/>
                <a:ext cx="546723" cy="51199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37900" name="TextBox 120">
                <a:extLst>
                  <a:ext uri="{FF2B5EF4-FFF2-40B4-BE49-F238E27FC236}">
                    <a16:creationId xmlns:a16="http://schemas.microsoft.com/office/drawing/2014/main" id="{493BDFF6-0DAD-D34C-89E2-C4846B7399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9307" y="2767656"/>
                <a:ext cx="3384458" cy="938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432FF"/>
                    </a:solidFill>
                    <a:latin typeface="Helvetica Neue" panose="02000503000000020004" pitchFamily="2" charset="0"/>
                  </a:rPr>
                  <a:t>Build a tree on each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432FF"/>
                    </a:solidFill>
                    <a:latin typeface="Helvetica Neue" panose="02000503000000020004" pitchFamily="2" charset="0"/>
                  </a:rPr>
                  <a:t>subset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E0DA62C-C738-AC48-8083-90D4A072E54E}"/>
                  </a:ext>
                </a:extLst>
              </p:cNvPr>
              <p:cNvSpPr txBox="1"/>
              <p:nvPr/>
            </p:nvSpPr>
            <p:spPr>
              <a:xfrm>
                <a:off x="2523507" y="6537186"/>
                <a:ext cx="6287311" cy="871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650" b="1" dirty="0">
                    <a:solidFill>
                      <a:srgbClr val="0432FF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Compute tree on entire set of species using “Disjoint Tree Merger” method</a:t>
                </a:r>
                <a:endParaRPr lang="en-US" sz="165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37902" name="TextBox 136">
                <a:extLst>
                  <a:ext uri="{FF2B5EF4-FFF2-40B4-BE49-F238E27FC236}">
                    <a16:creationId xmlns:a16="http://schemas.microsoft.com/office/drawing/2014/main" id="{2CC884C6-9B22-B045-96C7-EF2AD53E5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1808" y="4339705"/>
                <a:ext cx="2039892" cy="134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Tree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on full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Helvetica Neue" panose="02000503000000020004" pitchFamily="2" charset="0"/>
                  </a:rPr>
                  <a:t>species set</a:t>
                </a:r>
              </a:p>
            </p:txBody>
          </p:sp>
          <p:sp>
            <p:nvSpPr>
              <p:cNvPr id="139" name="Triangle 138">
                <a:extLst>
                  <a:ext uri="{FF2B5EF4-FFF2-40B4-BE49-F238E27FC236}">
                    <a16:creationId xmlns:a16="http://schemas.microsoft.com/office/drawing/2014/main" id="{4D2ABEF4-04F9-F84E-AD10-2874845F13DA}"/>
                  </a:ext>
                </a:extLst>
              </p:cNvPr>
              <p:cNvSpPr/>
              <p:nvPr/>
            </p:nvSpPr>
            <p:spPr>
              <a:xfrm>
                <a:off x="9233286" y="4493814"/>
                <a:ext cx="546723" cy="509691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41" name="Triangle 140">
                <a:extLst>
                  <a:ext uri="{FF2B5EF4-FFF2-40B4-BE49-F238E27FC236}">
                    <a16:creationId xmlns:a16="http://schemas.microsoft.com/office/drawing/2014/main" id="{ED71DB30-D00E-E94F-9691-AE93153CE0DF}"/>
                  </a:ext>
                </a:extLst>
              </p:cNvPr>
              <p:cNvSpPr/>
              <p:nvPr/>
            </p:nvSpPr>
            <p:spPr>
              <a:xfrm>
                <a:off x="9660271" y="4030251"/>
                <a:ext cx="546723" cy="51199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43" name="Triangle 142">
                <a:extLst>
                  <a:ext uri="{FF2B5EF4-FFF2-40B4-BE49-F238E27FC236}">
                    <a16:creationId xmlns:a16="http://schemas.microsoft.com/office/drawing/2014/main" id="{70C5DD8C-3DA3-144E-824A-52A1C314E59C}"/>
                  </a:ext>
                </a:extLst>
              </p:cNvPr>
              <p:cNvSpPr/>
              <p:nvPr/>
            </p:nvSpPr>
            <p:spPr>
              <a:xfrm>
                <a:off x="10150515" y="4496121"/>
                <a:ext cx="548981" cy="509689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45" name="Triangle 144">
                <a:extLst>
                  <a:ext uri="{FF2B5EF4-FFF2-40B4-BE49-F238E27FC236}">
                    <a16:creationId xmlns:a16="http://schemas.microsoft.com/office/drawing/2014/main" id="{61CFB168-B74C-4A40-8193-699DADD1D6C0}"/>
                  </a:ext>
                </a:extLst>
              </p:cNvPr>
              <p:cNvSpPr/>
              <p:nvPr/>
            </p:nvSpPr>
            <p:spPr>
              <a:xfrm>
                <a:off x="10627202" y="4985054"/>
                <a:ext cx="548983" cy="509689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50" name="Triangle 149">
                <a:extLst>
                  <a:ext uri="{FF2B5EF4-FFF2-40B4-BE49-F238E27FC236}">
                    <a16:creationId xmlns:a16="http://schemas.microsoft.com/office/drawing/2014/main" id="{74B667A1-1874-9246-A78F-677299CBA6A8}"/>
                  </a:ext>
                </a:extLst>
              </p:cNvPr>
              <p:cNvSpPr/>
              <p:nvPr/>
            </p:nvSpPr>
            <p:spPr>
              <a:xfrm>
                <a:off x="10627202" y="4030251"/>
                <a:ext cx="548983" cy="51199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52" name="Triangle 151">
                <a:extLst>
                  <a:ext uri="{FF2B5EF4-FFF2-40B4-BE49-F238E27FC236}">
                    <a16:creationId xmlns:a16="http://schemas.microsoft.com/office/drawing/2014/main" id="{7E1D33AC-798F-FB44-9AB6-3BD139C89079}"/>
                  </a:ext>
                </a:extLst>
              </p:cNvPr>
              <p:cNvSpPr/>
              <p:nvPr/>
            </p:nvSpPr>
            <p:spPr>
              <a:xfrm>
                <a:off x="11085817" y="4493814"/>
                <a:ext cx="546723" cy="509691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92F49D0-B65A-C949-946C-515D7D21AD54}"/>
                  </a:ext>
                </a:extLst>
              </p:cNvPr>
              <p:cNvSpPr/>
              <p:nvPr/>
            </p:nvSpPr>
            <p:spPr>
              <a:xfrm>
                <a:off x="7550192" y="1673224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6C1DCDE-CA20-3843-954D-B8D23C81A2D8}"/>
                  </a:ext>
                </a:extLst>
              </p:cNvPr>
              <p:cNvSpPr/>
              <p:nvPr/>
            </p:nvSpPr>
            <p:spPr>
              <a:xfrm>
                <a:off x="8096915" y="1410307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3300B23-7706-8341-A15F-85291B201049}"/>
                  </a:ext>
                </a:extLst>
              </p:cNvPr>
              <p:cNvSpPr/>
              <p:nvPr/>
            </p:nvSpPr>
            <p:spPr>
              <a:xfrm>
                <a:off x="8659453" y="1156615"/>
                <a:ext cx="544463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1938EE5-B7DB-D24C-AB31-1BD73DC33692}"/>
                  </a:ext>
                </a:extLst>
              </p:cNvPr>
              <p:cNvSpPr/>
              <p:nvPr/>
            </p:nvSpPr>
            <p:spPr>
              <a:xfrm>
                <a:off x="8139840" y="831428"/>
                <a:ext cx="544463" cy="5096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33099F-8A8F-8347-BA9F-91D0DD9F6BF6}"/>
                  </a:ext>
                </a:extLst>
              </p:cNvPr>
              <p:cNvSpPr/>
              <p:nvPr/>
            </p:nvSpPr>
            <p:spPr>
              <a:xfrm>
                <a:off x="7568266" y="1101264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60133E0-DA9B-5544-8269-6EAF3D4CAD37}"/>
                  </a:ext>
                </a:extLst>
              </p:cNvPr>
              <p:cNvSpPr/>
              <p:nvPr/>
            </p:nvSpPr>
            <p:spPr>
              <a:xfrm>
                <a:off x="7037358" y="778384"/>
                <a:ext cx="54220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CC694C99-A2F2-AC41-86ED-E9A5D7FB7BE8}"/>
                  </a:ext>
                </a:extLst>
              </p:cNvPr>
              <p:cNvCxnSpPr/>
              <p:nvPr/>
            </p:nvCxnSpPr>
            <p:spPr>
              <a:xfrm>
                <a:off x="1524947" y="2561144"/>
                <a:ext cx="0" cy="12131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CFD922-5629-BB4F-9611-E2FDB4FE1FF6}"/>
                  </a:ext>
                </a:extLst>
              </p:cNvPr>
              <p:cNvSpPr/>
              <p:nvPr/>
            </p:nvSpPr>
            <p:spPr>
              <a:xfrm>
                <a:off x="609977" y="3859586"/>
                <a:ext cx="1829940" cy="183349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5ACA5CA-CD7B-4B47-9D68-E26653386A24}"/>
                  </a:ext>
                </a:extLst>
              </p:cNvPr>
              <p:cNvSpPr/>
              <p:nvPr/>
            </p:nvSpPr>
            <p:spPr>
              <a:xfrm>
                <a:off x="7595376" y="526998"/>
                <a:ext cx="544464" cy="50738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C491D6B-D8D3-8B46-9D8F-7F8E06E05D23}"/>
                  </a:ext>
                </a:extLst>
              </p:cNvPr>
              <p:cNvCxnSpPr/>
              <p:nvPr/>
            </p:nvCxnSpPr>
            <p:spPr>
              <a:xfrm>
                <a:off x="1524947" y="5822236"/>
                <a:ext cx="0" cy="51660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C5265A0-8A12-9949-900D-58BE16D9F2E3}"/>
                  </a:ext>
                </a:extLst>
              </p:cNvPr>
              <p:cNvCxnSpPr/>
              <p:nvPr/>
            </p:nvCxnSpPr>
            <p:spPr>
              <a:xfrm>
                <a:off x="1506874" y="6322702"/>
                <a:ext cx="893055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3B87B55-390A-3D4F-87BD-4528B141F627}"/>
                  </a:ext>
                </a:extLst>
              </p:cNvPr>
              <p:cNvCxnSpPr/>
              <p:nvPr/>
            </p:nvCxnSpPr>
            <p:spPr>
              <a:xfrm>
                <a:off x="10437431" y="5492438"/>
                <a:ext cx="0" cy="8417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31992B93-0392-2F49-BC7B-947DBCFBA47C}"/>
                  </a:ext>
                </a:extLst>
              </p:cNvPr>
              <p:cNvCxnSpPr/>
              <p:nvPr/>
            </p:nvCxnSpPr>
            <p:spPr>
              <a:xfrm>
                <a:off x="2652280" y="1463351"/>
                <a:ext cx="480302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208165-56D2-4144-9457-9CD83B78F84F}"/>
              </a:ext>
            </a:extLst>
          </p:cNvPr>
          <p:cNvCxnSpPr/>
          <p:nvPr/>
        </p:nvCxnSpPr>
        <p:spPr>
          <a:xfrm flipV="1">
            <a:off x="5172075" y="5399089"/>
            <a:ext cx="0" cy="471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9D0AA20-3DFA-644E-9601-E441F8FADC53}"/>
              </a:ext>
            </a:extLst>
          </p:cNvPr>
          <p:cNvSpPr txBox="1"/>
          <p:nvPr/>
        </p:nvSpPr>
        <p:spPr>
          <a:xfrm>
            <a:off x="1912939" y="4195764"/>
            <a:ext cx="1273175" cy="103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Auxiliary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Info</a:t>
            </a:r>
          </a:p>
          <a:p>
            <a:pPr algn="ctr">
              <a:defRPr/>
            </a:pPr>
            <a:r>
              <a:rPr lang="en-US" sz="1275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(e.g., distance</a:t>
            </a:r>
          </a:p>
          <a:p>
            <a:pPr algn="ctr">
              <a:defRPr/>
            </a:pPr>
            <a:r>
              <a:rPr lang="en-US" sz="1275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matrix)</a:t>
            </a:r>
          </a:p>
        </p:txBody>
      </p:sp>
      <p:sp>
        <p:nvSpPr>
          <p:cNvPr id="37892" name="TextBox 1">
            <a:extLst>
              <a:ext uri="{FF2B5EF4-FFF2-40B4-BE49-F238E27FC236}">
                <a16:creationId xmlns:a16="http://schemas.microsoft.com/office/drawing/2014/main" id="{E24BD09D-8EAF-4146-B763-F336FF8A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53" y="238126"/>
            <a:ext cx="9760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432FF"/>
                </a:solidFill>
              </a:rPr>
              <a:t>Disjoint Tree Mergers for Species Tree Estimation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59C58-F803-D849-82C9-79EB191A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294" y="204787"/>
            <a:ext cx="1408614" cy="1477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B96351-35F1-D34D-B229-0930A61A50EE}"/>
              </a:ext>
            </a:extLst>
          </p:cNvPr>
          <p:cNvSpPr txBox="1"/>
          <p:nvPr/>
        </p:nvSpPr>
        <p:spPr>
          <a:xfrm>
            <a:off x="8232418" y="1167473"/>
            <a:ext cx="1764697" cy="147732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use most accurate method on subsets, and treat as absolute constraints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0C90F-7376-644D-82E1-FDE91E5D740E}"/>
              </a:ext>
            </a:extLst>
          </p:cNvPr>
          <p:cNvSpPr txBox="1"/>
          <p:nvPr/>
        </p:nvSpPr>
        <p:spPr>
          <a:xfrm>
            <a:off x="10363559" y="1737372"/>
            <a:ext cx="1610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Erin Molloy,</a:t>
            </a:r>
          </a:p>
          <a:p>
            <a:r>
              <a:rPr lang="en-US" dirty="0"/>
              <a:t>Introduced this</a:t>
            </a:r>
          </a:p>
          <a:p>
            <a:r>
              <a:rPr lang="en-US" dirty="0"/>
              <a:t>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40083-97DD-2E43-A019-449A0ACD7935}"/>
              </a:ext>
            </a:extLst>
          </p:cNvPr>
          <p:cNvSpPr txBox="1"/>
          <p:nvPr/>
        </p:nvSpPr>
        <p:spPr>
          <a:xfrm>
            <a:off x="10271760" y="3377222"/>
            <a:ext cx="1702112" cy="2031325"/>
          </a:xfrm>
          <a:prstGeom prst="rect">
            <a:avLst/>
          </a:prstGeom>
          <a:solidFill>
            <a:schemeClr val="accent1">
              <a:alpha val="23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 ASTRAL or Concatenation for subtree construction!</a:t>
            </a:r>
          </a:p>
          <a:p>
            <a:endParaRPr lang="en-US" b="1" dirty="0"/>
          </a:p>
          <a:p>
            <a:r>
              <a:rPr lang="en-US" b="1" dirty="0"/>
              <a:t>Combine with DTM method.</a:t>
            </a:r>
          </a:p>
        </p:txBody>
      </p:sp>
    </p:spTree>
    <p:extLst>
      <p:ext uri="{BB962C8B-B14F-4D97-AF65-F5344CB8AC3E}">
        <p14:creationId xmlns:p14="http://schemas.microsoft.com/office/powerpoint/2010/main" val="2865642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27CA9-DB5B-E04E-AB62-090A694A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454025"/>
            <a:ext cx="5429040" cy="1946275"/>
          </a:xfrm>
        </p:spPr>
        <p:txBody>
          <a:bodyPr>
            <a:normAutofit/>
          </a:bodyPr>
          <a:lstStyle/>
          <a:p>
            <a:r>
              <a:rPr lang="en-US" dirty="0"/>
              <a:t>GTM+ASTRAL: </a:t>
            </a:r>
            <a:br>
              <a:rPr lang="en-US" dirty="0"/>
            </a:br>
            <a:r>
              <a:rPr lang="en-US" dirty="0"/>
              <a:t>faster and more accurate than ASTRAL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FA777C-0F90-FB45-86BF-96E82B240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6061" y="365125"/>
            <a:ext cx="6025939" cy="601300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73A682-DE2D-164B-A93C-09ECEA7ED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5601" y="2882900"/>
            <a:ext cx="7124321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5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3C72-244F-A64C-BD49-3C6DF37C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summary about tree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B0939-C993-8747-9CF1-DA915EEBC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Large-scale phylogenetic tree estimation is becoming truly feasible!</a:t>
            </a:r>
          </a:p>
          <a:p>
            <a:pPr lvl="1"/>
            <a:r>
              <a:rPr lang="en-US" dirty="0"/>
              <a:t>Large numbers of sequences no longer a major impediment</a:t>
            </a:r>
          </a:p>
          <a:p>
            <a:pPr lvl="1"/>
            <a:r>
              <a:rPr lang="en-US" dirty="0"/>
              <a:t>Heterogeneity across the genome presents challenges, but methods are being developed that address biological heterogeneity</a:t>
            </a:r>
          </a:p>
          <a:p>
            <a:r>
              <a:rPr lang="en-US" dirty="0"/>
              <a:t>GTM-pipelines improve scalability, reduce runtime, and sometimes improve accuracy</a:t>
            </a:r>
          </a:p>
          <a:p>
            <a:r>
              <a:rPr lang="en-US" dirty="0"/>
              <a:t>However, we should be able to do better</a:t>
            </a:r>
          </a:p>
          <a:p>
            <a:pPr lvl="1"/>
            <a:r>
              <a:rPr lang="en-US" dirty="0"/>
              <a:t>Develop new techniques for the division into subsets</a:t>
            </a:r>
          </a:p>
          <a:p>
            <a:pPr lvl="1"/>
            <a:r>
              <a:rPr lang="en-US" dirty="0"/>
              <a:t>Take advantage of massive parallelism for the middle step (constructing trees on the subsets)</a:t>
            </a:r>
          </a:p>
          <a:p>
            <a:pPr lvl="1"/>
            <a:r>
              <a:rPr lang="en-US" dirty="0"/>
              <a:t>Improve GTM (allow blending)</a:t>
            </a:r>
          </a:p>
        </p:txBody>
      </p:sp>
    </p:spTree>
    <p:extLst>
      <p:ext uri="{BB962C8B-B14F-4D97-AF65-F5344CB8AC3E}">
        <p14:creationId xmlns:p14="http://schemas.microsoft.com/office/powerpoint/2010/main" val="1744638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97B-1B4E-4B54-76AF-21913267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over to Minhyuk and Chengze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5FDD4-128A-028D-8E9D-374822AEC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will go into greater detail about the methods and results, covering:</a:t>
            </a:r>
          </a:p>
          <a:p>
            <a:pPr lvl="1"/>
            <a:r>
              <a:rPr lang="en-US" dirty="0"/>
              <a:t>Maximum Likelihood gene tree estimation (Minhyuk)</a:t>
            </a:r>
          </a:p>
          <a:p>
            <a:pPr lvl="1"/>
            <a:r>
              <a:rPr lang="en-US" dirty="0"/>
              <a:t>Multiple sequence alignment (Chengze)</a:t>
            </a:r>
          </a:p>
        </p:txBody>
      </p:sp>
    </p:spTree>
    <p:extLst>
      <p:ext uri="{BB962C8B-B14F-4D97-AF65-F5344CB8AC3E}">
        <p14:creationId xmlns:p14="http://schemas.microsoft.com/office/powerpoint/2010/main" val="190622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376" y="312573"/>
            <a:ext cx="5318449" cy="1143000"/>
          </a:xfrm>
        </p:spPr>
        <p:txBody>
          <a:bodyPr/>
          <a:lstStyle/>
          <a:p>
            <a:r>
              <a:rPr lang="en-US" dirty="0" err="1"/>
              <a:t>Phylogenomic</a:t>
            </a:r>
            <a:r>
              <a:rPr lang="en-US" dirty="0"/>
              <a:t>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5" y="1455573"/>
            <a:ext cx="11084767" cy="577565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Select taxon set and markers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Gather and screen sequence data, possibly identify </a:t>
            </a:r>
            <a:r>
              <a:rPr lang="en-US" sz="2400" dirty="0" err="1"/>
              <a:t>orthologs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432FF"/>
                </a:solidFill>
              </a:rPr>
              <a:t>Compute multiple sequence alignments for each locus, and construct gene trees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432FF"/>
                </a:solidFill>
              </a:rPr>
              <a:t>Compute species tree or network: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432FF"/>
                </a:solidFill>
              </a:rPr>
              <a:t>Combine the estimated gene trees, OR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432FF"/>
                </a:solidFill>
              </a:rPr>
              <a:t>Estimate a tree from a concatenation of the multiple sequence alignments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Get statistical support on each branch (e.g., bootstrapping)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Estimate dates on the nodes of the phylogeny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Use species tree with branch support and dates </a:t>
            </a:r>
            <a:r>
              <a:rPr lang="en-US" sz="2400" u="sng" dirty="0"/>
              <a:t>to understand biology</a:t>
            </a:r>
          </a:p>
        </p:txBody>
      </p:sp>
    </p:spTree>
    <p:extLst>
      <p:ext uri="{BB962C8B-B14F-4D97-AF65-F5344CB8AC3E}">
        <p14:creationId xmlns:p14="http://schemas.microsoft.com/office/powerpoint/2010/main" val="199459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03F27-2FDA-0A43-BB2B-D26DBAC8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483" y="346464"/>
            <a:ext cx="6365033" cy="1325563"/>
          </a:xfrm>
        </p:spPr>
        <p:txBody>
          <a:bodyPr/>
          <a:lstStyle/>
          <a:p>
            <a:r>
              <a:rPr lang="en-US" b="1" dirty="0"/>
              <a:t>Large datasets are difficult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DF7F2-F9F8-B647-A634-7BC06BC4E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Two dimensions: </a:t>
            </a:r>
          </a:p>
          <a:p>
            <a:pPr lvl="1"/>
            <a:r>
              <a:rPr lang="en-US" sz="3600" dirty="0"/>
              <a:t>Number of loci</a:t>
            </a:r>
          </a:p>
          <a:p>
            <a:pPr lvl="1"/>
            <a:r>
              <a:rPr lang="en-US" sz="3600" dirty="0"/>
              <a:t>Number of species (or individuals)</a:t>
            </a:r>
          </a:p>
          <a:p>
            <a:r>
              <a:rPr lang="en-US" sz="3600" dirty="0"/>
              <a:t>Missing data</a:t>
            </a:r>
          </a:p>
          <a:p>
            <a:r>
              <a:rPr lang="en-US" sz="3600" dirty="0"/>
              <a:t>Heterogeneity</a:t>
            </a:r>
          </a:p>
          <a:p>
            <a:r>
              <a:rPr lang="en-US" sz="3600" dirty="0"/>
              <a:t>Many analytical pipelines involve Maximum likelihood and Bayesian estimation  </a:t>
            </a:r>
          </a:p>
          <a:p>
            <a:pPr lvl="1"/>
            <a:endParaRPr lang="en-US" sz="3600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AFEC-843E-AB48-9D6B-D0535318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hope to convince you of: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E337F-216F-FF49-8D6A-431846705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Great progress in large-scale phylogeny estimation (both for gene trees and species trees) and large-scale multiple sequence alignment</a:t>
            </a:r>
          </a:p>
          <a:p>
            <a:r>
              <a:rPr lang="en-US" dirty="0"/>
              <a:t>For all these problems, divide-and-conquer improves runtime, scalability, and sometimes accuracy</a:t>
            </a:r>
          </a:p>
          <a:p>
            <a:r>
              <a:rPr lang="en-US" dirty="0"/>
              <a:t>Yet there are opportunities to make even bigger advances – including in accuracy – through high-level algorithm design. Massive parallelism will also help runtime/memory and scalability to very large datasets.</a:t>
            </a:r>
          </a:p>
          <a:p>
            <a:r>
              <a:rPr lang="en-US" dirty="0"/>
              <a:t>Today’s talk:</a:t>
            </a:r>
          </a:p>
          <a:p>
            <a:pPr lvl="1"/>
            <a:r>
              <a:rPr lang="en-US" dirty="0"/>
              <a:t>High-level by me</a:t>
            </a:r>
          </a:p>
          <a:p>
            <a:pPr lvl="1"/>
            <a:r>
              <a:rPr lang="en-US" dirty="0"/>
              <a:t>Then Minhyuk will go into detail about gene tree estimation</a:t>
            </a:r>
          </a:p>
          <a:p>
            <a:pPr lvl="1"/>
            <a:r>
              <a:rPr lang="en-US" dirty="0"/>
              <a:t>Then Chengze will go into detail about multiple sequence alignment</a:t>
            </a:r>
          </a:p>
        </p:txBody>
      </p:sp>
    </p:spTree>
    <p:extLst>
      <p:ext uri="{BB962C8B-B14F-4D97-AF65-F5344CB8AC3E}">
        <p14:creationId xmlns:p14="http://schemas.microsoft.com/office/powerpoint/2010/main" val="210385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376" y="312573"/>
            <a:ext cx="5318449" cy="1143000"/>
          </a:xfrm>
        </p:spPr>
        <p:txBody>
          <a:bodyPr/>
          <a:lstStyle/>
          <a:p>
            <a:r>
              <a:rPr lang="en-US" dirty="0" err="1"/>
              <a:t>Phylogenomic</a:t>
            </a:r>
            <a:r>
              <a:rPr lang="en-US" dirty="0"/>
              <a:t>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5" y="1455573"/>
            <a:ext cx="11084767" cy="577565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Select taxon set and markers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Gather and screen sequence data, possibly identify </a:t>
            </a:r>
            <a:r>
              <a:rPr lang="en-US" sz="2400" dirty="0" err="1"/>
              <a:t>orthologs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432FF"/>
                </a:solidFill>
              </a:rPr>
              <a:t>Compute multiple sequence alignments for each locus, and construct gene trees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Compute species tree or network: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Combine the estimated gene trees, OR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Estimate a tree from a concatenation of the multiple sequence alignments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Get statistical support on each branch (e.g., bootstrapping)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Estimate dates on the nodes of the phylogeny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Use species tree with branch support and dates </a:t>
            </a:r>
            <a:r>
              <a:rPr lang="en-US" sz="2400" u="sng" dirty="0"/>
              <a:t>to understand biology</a:t>
            </a:r>
          </a:p>
        </p:txBody>
      </p:sp>
    </p:spTree>
    <p:extLst>
      <p:ext uri="{BB962C8B-B14F-4D97-AF65-F5344CB8AC3E}">
        <p14:creationId xmlns:p14="http://schemas.microsoft.com/office/powerpoint/2010/main" val="298418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E93F35-94AE-9549-8751-DEFC6C78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DNA Sequence Evolution (Idealized)</a:t>
            </a:r>
          </a:p>
        </p:txBody>
      </p:sp>
      <p:grpSp>
        <p:nvGrpSpPr>
          <p:cNvPr id="29698" name="Group 3">
            <a:extLst>
              <a:ext uri="{FF2B5EF4-FFF2-40B4-BE49-F238E27FC236}">
                <a16:creationId xmlns:a16="http://schemas.microsoft.com/office/drawing/2014/main" id="{4778AD91-95A0-4842-A0D2-EDA61273CAF1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2057400"/>
            <a:ext cx="1455738" cy="641350"/>
            <a:chOff x="2304" y="1296"/>
            <a:chExt cx="917" cy="404"/>
          </a:xfrm>
        </p:grpSpPr>
        <p:sp>
          <p:nvSpPr>
            <p:cNvPr id="29784" name="Text Box 4">
              <a:extLst>
                <a:ext uri="{FF2B5EF4-FFF2-40B4-BE49-F238E27FC236}">
                  <a16:creationId xmlns:a16="http://schemas.microsoft.com/office/drawing/2014/main" id="{69B40A7B-1C08-CB4F-8BFB-2F1CCE28E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488"/>
              <a:ext cx="7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Verdana" panose="020B0604030504040204" pitchFamily="34" charset="0"/>
                </a:rPr>
                <a:t>AAGACTT</a:t>
              </a:r>
            </a:p>
          </p:txBody>
        </p:sp>
        <p:sp>
          <p:nvSpPr>
            <p:cNvPr id="29785" name="Line 5">
              <a:extLst>
                <a:ext uri="{FF2B5EF4-FFF2-40B4-BE49-F238E27FC236}">
                  <a16:creationId xmlns:a16="http://schemas.microsoft.com/office/drawing/2014/main" id="{FD889EF4-5159-C540-B5AC-E5F1CEA934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Oval 6">
              <a:extLst>
                <a:ext uri="{FF2B5EF4-FFF2-40B4-BE49-F238E27FC236}">
                  <a16:creationId xmlns:a16="http://schemas.microsoft.com/office/drawing/2014/main" id="{6B266CA5-A525-B443-8003-5C307DECB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4519" name="Group 7">
            <a:extLst>
              <a:ext uri="{FF2B5EF4-FFF2-40B4-BE49-F238E27FC236}">
                <a16:creationId xmlns:a16="http://schemas.microsoft.com/office/drawing/2014/main" id="{FB5BAC94-7443-3145-8E5F-311089BDB33A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590800"/>
            <a:ext cx="4737100" cy="793750"/>
            <a:chOff x="768" y="1632"/>
            <a:chExt cx="2984" cy="500"/>
          </a:xfrm>
        </p:grpSpPr>
        <p:sp>
          <p:nvSpPr>
            <p:cNvPr id="29778" name="Line 8">
              <a:extLst>
                <a:ext uri="{FF2B5EF4-FFF2-40B4-BE49-F238E27FC236}">
                  <a16:creationId xmlns:a16="http://schemas.microsoft.com/office/drawing/2014/main" id="{420FD0AA-FC19-5842-83E0-0C3F03FD8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632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Text Box 9">
              <a:extLst>
                <a:ext uri="{FF2B5EF4-FFF2-40B4-BE49-F238E27FC236}">
                  <a16:creationId xmlns:a16="http://schemas.microsoft.com/office/drawing/2014/main" id="{4884561B-F3D9-6341-8B31-A3274AD59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Verdana" panose="020B0604030504040204" pitchFamily="34" charset="0"/>
                </a:rPr>
                <a:t>TG</a:t>
              </a:r>
              <a:r>
                <a:rPr lang="en-US" altLang="en-US" sz="1600">
                  <a:latin typeface="Verdana" panose="020B0604030504040204" pitchFamily="34" charset="0"/>
                </a:rPr>
                <a:t>GACTT</a:t>
              </a:r>
            </a:p>
          </p:txBody>
        </p:sp>
        <p:sp>
          <p:nvSpPr>
            <p:cNvPr id="29780" name="Oval 10">
              <a:extLst>
                <a:ext uri="{FF2B5EF4-FFF2-40B4-BE49-F238E27FC236}">
                  <a16:creationId xmlns:a16="http://schemas.microsoft.com/office/drawing/2014/main" id="{D82F191B-9CED-AB4B-B7F8-D8B3BAB5C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81" name="Line 11">
              <a:extLst>
                <a:ext uri="{FF2B5EF4-FFF2-40B4-BE49-F238E27FC236}">
                  <a16:creationId xmlns:a16="http://schemas.microsoft.com/office/drawing/2014/main" id="{C2CD9238-220B-DB40-9760-EA90C57054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1632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Text Box 12">
              <a:extLst>
                <a:ext uri="{FF2B5EF4-FFF2-40B4-BE49-F238E27FC236}">
                  <a16:creationId xmlns:a16="http://schemas.microsoft.com/office/drawing/2014/main" id="{EE029168-2E75-A041-82FA-9872B293B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Verdana" panose="020B0604030504040204" pitchFamily="34" charset="0"/>
                </a:rPr>
                <a:t>AAG</a:t>
              </a:r>
              <a:r>
                <a:rPr lang="en-US" altLang="en-US" sz="1600">
                  <a:solidFill>
                    <a:srgbClr val="FF0000"/>
                  </a:solidFill>
                  <a:latin typeface="Verdana" panose="020B0604030504040204" pitchFamily="34" charset="0"/>
                </a:rPr>
                <a:t>G</a:t>
              </a:r>
              <a:r>
                <a:rPr lang="en-US" altLang="en-US" sz="1600">
                  <a:latin typeface="Verdana" panose="020B0604030504040204" pitchFamily="34" charset="0"/>
                </a:rPr>
                <a:t>C</a:t>
              </a:r>
              <a:r>
                <a:rPr lang="en-US" altLang="en-US" sz="1600">
                  <a:solidFill>
                    <a:srgbClr val="FF0000"/>
                  </a:solidFill>
                  <a:latin typeface="Verdana" panose="020B0604030504040204" pitchFamily="34" charset="0"/>
                </a:rPr>
                <a:t>C</a:t>
              </a:r>
              <a:r>
                <a:rPr lang="en-US" altLang="en-US" sz="1600">
                  <a:latin typeface="Verdana" panose="020B0604030504040204" pitchFamily="34" charset="0"/>
                </a:rPr>
                <a:t>T</a:t>
              </a:r>
            </a:p>
          </p:txBody>
        </p:sp>
        <p:sp>
          <p:nvSpPr>
            <p:cNvPr id="29783" name="Oval 13">
              <a:extLst>
                <a:ext uri="{FF2B5EF4-FFF2-40B4-BE49-F238E27FC236}">
                  <a16:creationId xmlns:a16="http://schemas.microsoft.com/office/drawing/2014/main" id="{6FA1F754-90FD-C44B-9BC9-66667F0A6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9700" name="Group 14">
            <a:extLst>
              <a:ext uri="{FF2B5EF4-FFF2-40B4-BE49-F238E27FC236}">
                <a16:creationId xmlns:a16="http://schemas.microsoft.com/office/drawing/2014/main" id="{B9AFC01E-1A87-A842-A1E0-DDBFEA5FDD86}"/>
              </a:ext>
            </a:extLst>
          </p:cNvPr>
          <p:cNvGrpSpPr>
            <a:grpSpLocks/>
          </p:cNvGrpSpPr>
          <p:nvPr/>
        </p:nvGrpSpPr>
        <p:grpSpPr bwMode="auto">
          <a:xfrm>
            <a:off x="8810626" y="1600200"/>
            <a:ext cx="1471613" cy="3765550"/>
            <a:chOff x="4590" y="1008"/>
            <a:chExt cx="927" cy="2372"/>
          </a:xfrm>
        </p:grpSpPr>
        <p:sp>
          <p:nvSpPr>
            <p:cNvPr id="29770" name="Line 15">
              <a:extLst>
                <a:ext uri="{FF2B5EF4-FFF2-40B4-BE49-F238E27FC236}">
                  <a16:creationId xmlns:a16="http://schemas.microsoft.com/office/drawing/2014/main" id="{CE9B4F25-A08C-024F-81F0-BF14AE36F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1008"/>
              <a:ext cx="0" cy="20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Line 16">
              <a:extLst>
                <a:ext uri="{FF2B5EF4-FFF2-40B4-BE49-F238E27FC236}">
                  <a16:creationId xmlns:a16="http://schemas.microsoft.com/office/drawing/2014/main" id="{A8BC4083-AB35-6640-AAE4-0BA8D092B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1632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Line 17">
              <a:extLst>
                <a:ext uri="{FF2B5EF4-FFF2-40B4-BE49-F238E27FC236}">
                  <a16:creationId xmlns:a16="http://schemas.microsoft.com/office/drawing/2014/main" id="{6D1834DE-A343-C244-B587-5D1DC3F3E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2016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Line 18">
              <a:extLst>
                <a:ext uri="{FF2B5EF4-FFF2-40B4-BE49-F238E27FC236}">
                  <a16:creationId xmlns:a16="http://schemas.microsoft.com/office/drawing/2014/main" id="{A88CB199-7FB0-204B-8ED8-8BF7DFAFC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2544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Rectangle 19">
              <a:extLst>
                <a:ext uri="{FF2B5EF4-FFF2-40B4-BE49-F238E27FC236}">
                  <a16:creationId xmlns:a16="http://schemas.microsoft.com/office/drawing/2014/main" id="{37765111-E486-5D41-8242-B5919CFDE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0" y="1420"/>
              <a:ext cx="7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accent2"/>
                  </a:solidFill>
                  <a:latin typeface="Verdana" panose="020B0604030504040204" pitchFamily="34" charset="0"/>
                </a:rPr>
                <a:t>-3 mil yrs</a:t>
              </a:r>
            </a:p>
          </p:txBody>
        </p:sp>
        <p:sp>
          <p:nvSpPr>
            <p:cNvPr id="29775" name="Rectangle 20">
              <a:extLst>
                <a:ext uri="{FF2B5EF4-FFF2-40B4-BE49-F238E27FC236}">
                  <a16:creationId xmlns:a16="http://schemas.microsoft.com/office/drawing/2014/main" id="{B1A65DD3-C74E-004D-AF61-4AAA9C10A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0" y="1804"/>
              <a:ext cx="7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accent2"/>
                  </a:solidFill>
                  <a:latin typeface="Verdana" panose="020B0604030504040204" pitchFamily="34" charset="0"/>
                </a:rPr>
                <a:t>-2 mil yrs</a:t>
              </a:r>
            </a:p>
          </p:txBody>
        </p:sp>
        <p:sp>
          <p:nvSpPr>
            <p:cNvPr id="29776" name="Rectangle 21">
              <a:extLst>
                <a:ext uri="{FF2B5EF4-FFF2-40B4-BE49-F238E27FC236}">
                  <a16:creationId xmlns:a16="http://schemas.microsoft.com/office/drawing/2014/main" id="{AC32CFEB-2049-B94C-BC2F-1C710D77E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0" y="2332"/>
              <a:ext cx="7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accent2"/>
                  </a:solidFill>
                  <a:latin typeface="Verdana" panose="020B0604030504040204" pitchFamily="34" charset="0"/>
                </a:rPr>
                <a:t>-1 mil yrs</a:t>
              </a:r>
            </a:p>
          </p:txBody>
        </p:sp>
        <p:sp>
          <p:nvSpPr>
            <p:cNvPr id="29777" name="Rectangle 22">
              <a:extLst>
                <a:ext uri="{FF2B5EF4-FFF2-40B4-BE49-F238E27FC236}">
                  <a16:creationId xmlns:a16="http://schemas.microsoft.com/office/drawing/2014/main" id="{D5EB752A-13FE-D24B-AA40-083F48A4A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168"/>
              <a:ext cx="4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accent2"/>
                  </a:solidFill>
                  <a:latin typeface="Verdana" panose="020B0604030504040204" pitchFamily="34" charset="0"/>
                </a:rPr>
                <a:t>today</a:t>
              </a:r>
            </a:p>
          </p:txBody>
        </p:sp>
      </p:grpSp>
      <p:grpSp>
        <p:nvGrpSpPr>
          <p:cNvPr id="64535" name="Group 23">
            <a:extLst>
              <a:ext uri="{FF2B5EF4-FFF2-40B4-BE49-F238E27FC236}">
                <a16:creationId xmlns:a16="http://schemas.microsoft.com/office/drawing/2014/main" id="{377F5275-E767-E34A-8187-9E25691A2B97}"/>
              </a:ext>
            </a:extLst>
          </p:cNvPr>
          <p:cNvGrpSpPr>
            <a:grpSpLocks/>
          </p:cNvGrpSpPr>
          <p:nvPr/>
        </p:nvGrpSpPr>
        <p:grpSpPr bwMode="auto">
          <a:xfrm>
            <a:off x="2151063" y="3048000"/>
            <a:ext cx="6242050" cy="1143000"/>
            <a:chOff x="395" y="1920"/>
            <a:chExt cx="3932" cy="720"/>
          </a:xfrm>
        </p:grpSpPr>
        <p:sp>
          <p:nvSpPr>
            <p:cNvPr id="29759" name="Oval 24">
              <a:extLst>
                <a:ext uri="{FF2B5EF4-FFF2-40B4-BE49-F238E27FC236}">
                  <a16:creationId xmlns:a16="http://schemas.microsoft.com/office/drawing/2014/main" id="{F11160E3-77B8-EC43-91B0-5BB266AFC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60" name="Line 25">
              <a:extLst>
                <a:ext uri="{FF2B5EF4-FFF2-40B4-BE49-F238E27FC236}">
                  <a16:creationId xmlns:a16="http://schemas.microsoft.com/office/drawing/2014/main" id="{6598B951-3584-564E-9BFF-5C8FFD0940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6" y="2016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Line 26">
              <a:extLst>
                <a:ext uri="{FF2B5EF4-FFF2-40B4-BE49-F238E27FC236}">
                  <a16:creationId xmlns:a16="http://schemas.microsoft.com/office/drawing/2014/main" id="{89111329-95FA-BD41-9FFA-B03BC2D07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016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Text Box 27">
              <a:extLst>
                <a:ext uri="{FF2B5EF4-FFF2-40B4-BE49-F238E27FC236}">
                  <a16:creationId xmlns:a16="http://schemas.microsoft.com/office/drawing/2014/main" id="{6D355B22-A1F4-5B48-8F9F-9227590C1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Verdana" panose="020B0604030504040204" pitchFamily="34" charset="0"/>
                </a:rPr>
                <a:t>A</a:t>
              </a:r>
              <a:r>
                <a:rPr lang="en-US" altLang="en-US" sz="1600">
                  <a:solidFill>
                    <a:srgbClr val="FF0000"/>
                  </a:solidFill>
                  <a:latin typeface="Verdana" panose="020B0604030504040204" pitchFamily="34" charset="0"/>
                </a:rPr>
                <a:t>G</a:t>
              </a:r>
              <a:r>
                <a:rPr lang="en-US" altLang="en-US" sz="1600">
                  <a:latin typeface="Verdana" panose="020B0604030504040204" pitchFamily="34" charset="0"/>
                </a:rPr>
                <a:t>GGC</a:t>
              </a:r>
              <a:r>
                <a:rPr lang="en-US" altLang="en-US" sz="1600">
                  <a:solidFill>
                    <a:srgbClr val="FF0000"/>
                  </a:solidFill>
                  <a:latin typeface="Verdana" panose="020B0604030504040204" pitchFamily="34" charset="0"/>
                </a:rPr>
                <a:t>A</a:t>
              </a:r>
              <a:r>
                <a:rPr lang="en-US" altLang="en-US" sz="1600">
                  <a:latin typeface="Verdana" panose="020B0604030504040204" pitchFamily="34" charset="0"/>
                </a:rPr>
                <a:t>T</a:t>
              </a:r>
            </a:p>
          </p:txBody>
        </p:sp>
        <p:sp>
          <p:nvSpPr>
            <p:cNvPr id="29763" name="Text Box 28">
              <a:extLst>
                <a:ext uri="{FF2B5EF4-FFF2-40B4-BE49-F238E27FC236}">
                  <a16:creationId xmlns:a16="http://schemas.microsoft.com/office/drawing/2014/main" id="{E0BEBEE9-01CF-034B-A3AA-CAD87C0E9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Verdana" panose="020B0604030504040204" pitchFamily="34" charset="0"/>
                </a:rPr>
                <a:t>T</a:t>
              </a:r>
              <a:r>
                <a:rPr lang="en-US" altLang="en-US" sz="1600">
                  <a:latin typeface="Verdana" panose="020B0604030504040204" pitchFamily="34" charset="0"/>
                </a:rPr>
                <a:t>AG</a:t>
              </a:r>
              <a:r>
                <a:rPr lang="en-US" altLang="en-US" sz="1600">
                  <a:solidFill>
                    <a:srgbClr val="FF0000"/>
                  </a:solidFill>
                  <a:latin typeface="Verdana" panose="020B0604030504040204" pitchFamily="34" charset="0"/>
                </a:rPr>
                <a:t>C</a:t>
              </a:r>
              <a:r>
                <a:rPr lang="en-US" altLang="en-US" sz="1600">
                  <a:latin typeface="Verdana" panose="020B0604030504040204" pitchFamily="34" charset="0"/>
                </a:rPr>
                <a:t>CCT</a:t>
              </a:r>
            </a:p>
          </p:txBody>
        </p:sp>
        <p:sp>
          <p:nvSpPr>
            <p:cNvPr id="29764" name="Line 29">
              <a:extLst>
                <a:ext uri="{FF2B5EF4-FFF2-40B4-BE49-F238E27FC236}">
                  <a16:creationId xmlns:a16="http://schemas.microsoft.com/office/drawing/2014/main" id="{5D8948BA-77A0-CE43-A612-9560011F4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016"/>
              <a:ext cx="57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Text Box 30">
              <a:extLst>
                <a:ext uri="{FF2B5EF4-FFF2-40B4-BE49-F238E27FC236}">
                  <a16:creationId xmlns:a16="http://schemas.microsoft.com/office/drawing/2014/main" id="{13893065-19DF-D048-A892-C16111CD0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Verdana" panose="020B0604030504040204" pitchFamily="34" charset="0"/>
                </a:rPr>
                <a:t>A</a:t>
              </a:r>
              <a:r>
                <a:rPr lang="en-US" altLang="en-US" sz="1600">
                  <a:latin typeface="Verdana" panose="020B0604030504040204" pitchFamily="34" charset="0"/>
                </a:rPr>
                <a:t>G</a:t>
              </a:r>
              <a:r>
                <a:rPr lang="en-US" altLang="en-US" sz="1600">
                  <a:solidFill>
                    <a:srgbClr val="FF0000"/>
                  </a:solidFill>
                  <a:latin typeface="Verdana" panose="020B0604030504040204" pitchFamily="34" charset="0"/>
                </a:rPr>
                <a:t>C</a:t>
              </a:r>
              <a:r>
                <a:rPr lang="en-US" altLang="en-US" sz="1600">
                  <a:latin typeface="Verdana" panose="020B0604030504040204" pitchFamily="34" charset="0"/>
                </a:rPr>
                <a:t>ACTT</a:t>
              </a:r>
            </a:p>
          </p:txBody>
        </p:sp>
        <p:sp>
          <p:nvSpPr>
            <p:cNvPr id="29766" name="Oval 31">
              <a:extLst>
                <a:ext uri="{FF2B5EF4-FFF2-40B4-BE49-F238E27FC236}">
                  <a16:creationId xmlns:a16="http://schemas.microsoft.com/office/drawing/2014/main" id="{E164FA04-BFDD-B145-9428-9BBF70A01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67" name="Oval 32">
              <a:extLst>
                <a:ext uri="{FF2B5EF4-FFF2-40B4-BE49-F238E27FC236}">
                  <a16:creationId xmlns:a16="http://schemas.microsoft.com/office/drawing/2014/main" id="{BEB9ACCB-4414-8444-A721-E491E897D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68" name="Rectangle 33">
              <a:extLst>
                <a:ext uri="{FF2B5EF4-FFF2-40B4-BE49-F238E27FC236}">
                  <a16:creationId xmlns:a16="http://schemas.microsoft.com/office/drawing/2014/main" id="{857AB989-213D-CF47-A871-1B342B8B6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Verdana" panose="020B0604030504040204" pitchFamily="34" charset="0"/>
                </a:rPr>
                <a:t>AAGGCCT</a:t>
              </a:r>
            </a:p>
          </p:txBody>
        </p:sp>
        <p:sp>
          <p:nvSpPr>
            <p:cNvPr id="29769" name="Rectangle 34">
              <a:extLst>
                <a:ext uri="{FF2B5EF4-FFF2-40B4-BE49-F238E27FC236}">
                  <a16:creationId xmlns:a16="http://schemas.microsoft.com/office/drawing/2014/main" id="{BA850198-CFFE-1B49-94D9-776548A0A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Verdana" panose="020B0604030504040204" pitchFamily="34" charset="0"/>
                </a:rPr>
                <a:t>TGGACTT</a:t>
              </a:r>
            </a:p>
          </p:txBody>
        </p:sp>
      </p:grpSp>
      <p:grpSp>
        <p:nvGrpSpPr>
          <p:cNvPr id="64547" name="Group 35">
            <a:extLst>
              <a:ext uri="{FF2B5EF4-FFF2-40B4-BE49-F238E27FC236}">
                <a16:creationId xmlns:a16="http://schemas.microsoft.com/office/drawing/2014/main" id="{739DB08B-4829-1A4F-96B5-AEE5BF57F266}"/>
              </a:ext>
            </a:extLst>
          </p:cNvPr>
          <p:cNvGrpSpPr>
            <a:grpSpLocks/>
          </p:cNvGrpSpPr>
          <p:nvPr/>
        </p:nvGrpSpPr>
        <p:grpSpPr bwMode="auto">
          <a:xfrm>
            <a:off x="2151063" y="3854451"/>
            <a:ext cx="6565900" cy="1563688"/>
            <a:chOff x="395" y="2428"/>
            <a:chExt cx="4136" cy="985"/>
          </a:xfrm>
        </p:grpSpPr>
        <p:sp>
          <p:nvSpPr>
            <p:cNvPr id="29741" name="Line 36">
              <a:extLst>
                <a:ext uri="{FF2B5EF4-FFF2-40B4-BE49-F238E27FC236}">
                  <a16:creationId xmlns:a16="http://schemas.microsoft.com/office/drawing/2014/main" id="{CF455627-0239-5648-9C17-F5681C56C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544"/>
              <a:ext cx="38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37">
              <a:extLst>
                <a:ext uri="{FF2B5EF4-FFF2-40B4-BE49-F238E27FC236}">
                  <a16:creationId xmlns:a16="http://schemas.microsoft.com/office/drawing/2014/main" id="{6027ADC6-D8F0-BD47-873B-1363119E39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32" y="259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Line 38">
              <a:extLst>
                <a:ext uri="{FF2B5EF4-FFF2-40B4-BE49-F238E27FC236}">
                  <a16:creationId xmlns:a16="http://schemas.microsoft.com/office/drawing/2014/main" id="{6E6DD669-706F-C040-B481-E1BF124B2F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20" y="2736"/>
              <a:ext cx="52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Text Box 39">
              <a:extLst>
                <a:ext uri="{FF2B5EF4-FFF2-40B4-BE49-F238E27FC236}">
                  <a16:creationId xmlns:a16="http://schemas.microsoft.com/office/drawing/2014/main" id="{6A9DF156-1EDC-FE41-8867-697AE69FD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200"/>
              <a:ext cx="7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Verdana" panose="020B0604030504040204" pitchFamily="34" charset="0"/>
                </a:rPr>
                <a:t>TAGCCC</a:t>
              </a:r>
              <a:r>
                <a:rPr lang="en-US" altLang="en-US" sz="1600">
                  <a:solidFill>
                    <a:srgbClr val="FF0000"/>
                  </a:solidFill>
                  <a:latin typeface="Verdana" panose="020B0604030504040204" pitchFamily="34" charset="0"/>
                </a:rPr>
                <a:t>A</a:t>
              </a:r>
            </a:p>
          </p:txBody>
        </p:sp>
        <p:sp>
          <p:nvSpPr>
            <p:cNvPr id="29745" name="Text Box 40">
              <a:extLst>
                <a:ext uri="{FF2B5EF4-FFF2-40B4-BE49-F238E27FC236}">
                  <a16:creationId xmlns:a16="http://schemas.microsoft.com/office/drawing/2014/main" id="{71981242-D23B-3C45-9822-43FD0601F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200"/>
              <a:ext cx="7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Verdana" panose="020B0604030504040204" pitchFamily="34" charset="0"/>
                </a:rPr>
                <a:t>TAG</a:t>
              </a:r>
              <a:r>
                <a:rPr lang="en-US" altLang="en-US" sz="1600">
                  <a:solidFill>
                    <a:srgbClr val="FF0000"/>
                  </a:solidFill>
                  <a:latin typeface="Verdana" panose="020B0604030504040204" pitchFamily="34" charset="0"/>
                </a:rPr>
                <a:t>A</a:t>
              </a:r>
              <a:r>
                <a:rPr lang="en-US" altLang="en-US" sz="1600">
                  <a:latin typeface="Verdana" panose="020B0604030504040204" pitchFamily="34" charset="0"/>
                </a:rPr>
                <a:t>C</a:t>
              </a:r>
              <a:r>
                <a:rPr lang="en-US" altLang="en-US" sz="1600">
                  <a:solidFill>
                    <a:srgbClr val="FF0000"/>
                  </a:solidFill>
                  <a:latin typeface="Verdana" panose="020B0604030504040204" pitchFamily="34" charset="0"/>
                </a:rPr>
                <a:t>T</a:t>
              </a:r>
              <a:r>
                <a:rPr lang="en-US" altLang="en-US" sz="1600">
                  <a:latin typeface="Verdana" panose="020B0604030504040204" pitchFamily="34" charset="0"/>
                </a:rPr>
                <a:t>T</a:t>
              </a:r>
            </a:p>
          </p:txBody>
        </p:sp>
        <p:sp>
          <p:nvSpPr>
            <p:cNvPr id="29746" name="Text Box 41">
              <a:extLst>
                <a:ext uri="{FF2B5EF4-FFF2-40B4-BE49-F238E27FC236}">
                  <a16:creationId xmlns:a16="http://schemas.microsoft.com/office/drawing/2014/main" id="{36C61CC0-29BC-3B4A-B99B-A2619A7DD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200"/>
              <a:ext cx="7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Verdana" panose="020B0604030504040204" pitchFamily="34" charset="0"/>
                </a:rPr>
                <a:t>AGC</a:t>
              </a:r>
              <a:r>
                <a:rPr lang="en-US" altLang="en-US" sz="1600">
                  <a:solidFill>
                    <a:srgbClr val="FF0000"/>
                  </a:solidFill>
                  <a:latin typeface="Verdana" panose="020B0604030504040204" pitchFamily="34" charset="0"/>
                </a:rPr>
                <a:t>G</a:t>
              </a:r>
              <a:r>
                <a:rPr lang="en-US" altLang="en-US" sz="1600">
                  <a:latin typeface="Verdana" panose="020B0604030504040204" pitchFamily="34" charset="0"/>
                </a:rPr>
                <a:t>CTT</a:t>
              </a:r>
            </a:p>
          </p:txBody>
        </p:sp>
        <p:sp>
          <p:nvSpPr>
            <p:cNvPr id="29747" name="Text Box 42">
              <a:extLst>
                <a:ext uri="{FF2B5EF4-FFF2-40B4-BE49-F238E27FC236}">
                  <a16:creationId xmlns:a16="http://schemas.microsoft.com/office/drawing/2014/main" id="{D95A1403-0764-E84D-BFE5-7C45A2483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200"/>
              <a:ext cx="75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Verdana" panose="020B0604030504040204" pitchFamily="34" charset="0"/>
                </a:rPr>
                <a:t>AGCAC</a:t>
              </a:r>
              <a:r>
                <a:rPr lang="en-US" altLang="en-US" sz="1600">
                  <a:solidFill>
                    <a:srgbClr val="FF0000"/>
                  </a:solidFill>
                  <a:latin typeface="Verdana" panose="020B0604030504040204" pitchFamily="34" charset="0"/>
                </a:rPr>
                <a:t>AA</a:t>
              </a:r>
            </a:p>
          </p:txBody>
        </p:sp>
        <p:sp>
          <p:nvSpPr>
            <p:cNvPr id="29748" name="Line 43">
              <a:extLst>
                <a:ext uri="{FF2B5EF4-FFF2-40B4-BE49-F238E27FC236}">
                  <a16:creationId xmlns:a16="http://schemas.microsoft.com/office/drawing/2014/main" id="{D5F3BC87-7898-3C40-9F0B-1C261BD725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552" y="2448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Line 44">
              <a:extLst>
                <a:ext uri="{FF2B5EF4-FFF2-40B4-BE49-F238E27FC236}">
                  <a16:creationId xmlns:a16="http://schemas.microsoft.com/office/drawing/2014/main" id="{14AD63EE-714E-8F41-BD75-20586A1AD5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768" y="2544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Oval 45">
              <a:extLst>
                <a:ext uri="{FF2B5EF4-FFF2-40B4-BE49-F238E27FC236}">
                  <a16:creationId xmlns:a16="http://schemas.microsoft.com/office/drawing/2014/main" id="{D7846D76-E13E-544C-9066-A85D003D3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51" name="Oval 46">
              <a:extLst>
                <a:ext uri="{FF2B5EF4-FFF2-40B4-BE49-F238E27FC236}">
                  <a16:creationId xmlns:a16="http://schemas.microsoft.com/office/drawing/2014/main" id="{99475EFE-CD50-0A49-BC1F-B6C2D6BD7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52" name="Oval 47">
              <a:extLst>
                <a:ext uri="{FF2B5EF4-FFF2-40B4-BE49-F238E27FC236}">
                  <a16:creationId xmlns:a16="http://schemas.microsoft.com/office/drawing/2014/main" id="{937A885A-BEF1-9C4E-857F-75B70FB9F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53" name="Oval 48">
              <a:extLst>
                <a:ext uri="{FF2B5EF4-FFF2-40B4-BE49-F238E27FC236}">
                  <a16:creationId xmlns:a16="http://schemas.microsoft.com/office/drawing/2014/main" id="{00B399B8-3D2C-9243-AA95-DD1E5F5F2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54" name="Oval 49">
              <a:extLst>
                <a:ext uri="{FF2B5EF4-FFF2-40B4-BE49-F238E27FC236}">
                  <a16:creationId xmlns:a16="http://schemas.microsoft.com/office/drawing/2014/main" id="{96950B7E-3453-9047-A859-2FF883E62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55" name="Text Box 50">
              <a:extLst>
                <a:ext uri="{FF2B5EF4-FFF2-40B4-BE49-F238E27FC236}">
                  <a16:creationId xmlns:a16="http://schemas.microsoft.com/office/drawing/2014/main" id="{FA08C623-7DDC-2B43-958E-FA5D1DA00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" y="3200"/>
              <a:ext cx="7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Verdana" panose="020B0604030504040204" pitchFamily="34" charset="0"/>
                </a:rPr>
                <a:t>AGGGCAT</a:t>
              </a:r>
            </a:p>
          </p:txBody>
        </p:sp>
        <p:sp>
          <p:nvSpPr>
            <p:cNvPr id="29756" name="Rectangle 51">
              <a:extLst>
                <a:ext uri="{FF2B5EF4-FFF2-40B4-BE49-F238E27FC236}">
                  <a16:creationId xmlns:a16="http://schemas.microsoft.com/office/drawing/2014/main" id="{B36161CC-80F7-754B-B9C2-C7DC1CBC4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Verdana" panose="020B0604030504040204" pitchFamily="34" charset="0"/>
                </a:rPr>
                <a:t>AGGGCAT</a:t>
              </a:r>
            </a:p>
          </p:txBody>
        </p:sp>
        <p:sp>
          <p:nvSpPr>
            <p:cNvPr id="29757" name="Rectangle 52">
              <a:extLst>
                <a:ext uri="{FF2B5EF4-FFF2-40B4-BE49-F238E27FC236}">
                  <a16:creationId xmlns:a16="http://schemas.microsoft.com/office/drawing/2014/main" id="{AD893D4F-9B49-3F47-95EE-4445CCDEC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Verdana" panose="020B0604030504040204" pitchFamily="34" charset="0"/>
                </a:rPr>
                <a:t>TAGCCCT</a:t>
              </a:r>
            </a:p>
          </p:txBody>
        </p:sp>
        <p:sp>
          <p:nvSpPr>
            <p:cNvPr id="29758" name="Rectangle 53">
              <a:extLst>
                <a:ext uri="{FF2B5EF4-FFF2-40B4-BE49-F238E27FC236}">
                  <a16:creationId xmlns:a16="http://schemas.microsoft.com/office/drawing/2014/main" id="{516B5214-BF33-A040-B6EB-CB72995F1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Verdana" panose="020B0604030504040204" pitchFamily="34" charset="0"/>
                </a:rPr>
                <a:t>AGCACTT</a:t>
              </a:r>
            </a:p>
          </p:txBody>
        </p:sp>
      </p:grpSp>
      <p:grpSp>
        <p:nvGrpSpPr>
          <p:cNvPr id="64566" name="Group 54">
            <a:extLst>
              <a:ext uri="{FF2B5EF4-FFF2-40B4-BE49-F238E27FC236}">
                <a16:creationId xmlns:a16="http://schemas.microsoft.com/office/drawing/2014/main" id="{CF6BB79B-1089-C84A-BDFA-AB23C05353B9}"/>
              </a:ext>
            </a:extLst>
          </p:cNvPr>
          <p:cNvGrpSpPr>
            <a:grpSpLocks/>
          </p:cNvGrpSpPr>
          <p:nvPr/>
        </p:nvGrpSpPr>
        <p:grpSpPr bwMode="auto">
          <a:xfrm>
            <a:off x="2152650" y="2057400"/>
            <a:ext cx="6565900" cy="3354388"/>
            <a:chOff x="395" y="1296"/>
            <a:chExt cx="4136" cy="2113"/>
          </a:xfrm>
        </p:grpSpPr>
        <p:grpSp>
          <p:nvGrpSpPr>
            <p:cNvPr id="29704" name="Group 55">
              <a:extLst>
                <a:ext uri="{FF2B5EF4-FFF2-40B4-BE49-F238E27FC236}">
                  <a16:creationId xmlns:a16="http://schemas.microsoft.com/office/drawing/2014/main" id="{4BBE0A52-A662-D941-9890-9AAB1DB44E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" y="1296"/>
              <a:ext cx="4136" cy="2113"/>
              <a:chOff x="395" y="1296"/>
              <a:chExt cx="4136" cy="2113"/>
            </a:xfrm>
          </p:grpSpPr>
          <p:grpSp>
            <p:nvGrpSpPr>
              <p:cNvPr id="29710" name="Group 56">
                <a:extLst>
                  <a:ext uri="{FF2B5EF4-FFF2-40B4-BE49-F238E27FC236}">
                    <a16:creationId xmlns:a16="http://schemas.microsoft.com/office/drawing/2014/main" id="{0382E74C-A3A3-0D4D-93D5-DE2C7D8223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" y="1296"/>
                <a:ext cx="3932" cy="1776"/>
                <a:chOff x="395" y="1296"/>
                <a:chExt cx="3932" cy="1776"/>
              </a:xfrm>
            </p:grpSpPr>
            <p:sp>
              <p:nvSpPr>
                <p:cNvPr id="29716" name="Text Box 57">
                  <a:extLst>
                    <a:ext uri="{FF2B5EF4-FFF2-40B4-BE49-F238E27FC236}">
                      <a16:creationId xmlns:a16="http://schemas.microsoft.com/office/drawing/2014/main" id="{18BA1553-8267-8148-BC64-09E71CBC82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96" y="1488"/>
                  <a:ext cx="725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chemeClr val="folHlink"/>
                      </a:solidFill>
                      <a:latin typeface="Verdana" panose="020B0604030504040204" pitchFamily="34" charset="0"/>
                    </a:rPr>
                    <a:t>AAGACTT</a:t>
                  </a:r>
                </a:p>
              </p:txBody>
            </p:sp>
            <p:sp>
              <p:nvSpPr>
                <p:cNvPr id="29717" name="Line 58">
                  <a:extLst>
                    <a:ext uri="{FF2B5EF4-FFF2-40B4-BE49-F238E27FC236}">
                      <a16:creationId xmlns:a16="http://schemas.microsoft.com/office/drawing/2014/main" id="{9158564F-79AD-564A-B0EE-FFDF478133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52" y="129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8" name="Oval 59">
                  <a:extLst>
                    <a:ext uri="{FF2B5EF4-FFF2-40B4-BE49-F238E27FC236}">
                      <a16:creationId xmlns:a16="http://schemas.microsoft.com/office/drawing/2014/main" id="{9A92638F-9991-9C4C-9A0F-CB76DB338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1584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19" name="Line 60">
                  <a:extLst>
                    <a:ext uri="{FF2B5EF4-FFF2-40B4-BE49-F238E27FC236}">
                      <a16:creationId xmlns:a16="http://schemas.microsoft.com/office/drawing/2014/main" id="{615B6623-C8E6-1D42-AE94-42062C0EAF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1632"/>
                  <a:ext cx="528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0" name="Text Box 61">
                  <a:extLst>
                    <a:ext uri="{FF2B5EF4-FFF2-40B4-BE49-F238E27FC236}">
                      <a16:creationId xmlns:a16="http://schemas.microsoft.com/office/drawing/2014/main" id="{B41CE6C6-8403-4043-9949-873E3A2EF4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chemeClr val="folHlink"/>
                      </a:solidFill>
                      <a:latin typeface="Verdana" panose="020B0604030504040204" pitchFamily="34" charset="0"/>
                    </a:rPr>
                    <a:t>TGGACTT</a:t>
                  </a:r>
                </a:p>
              </p:txBody>
            </p:sp>
            <p:sp>
              <p:nvSpPr>
                <p:cNvPr id="29721" name="Oval 62">
                  <a:extLst>
                    <a:ext uri="{FF2B5EF4-FFF2-40B4-BE49-F238E27FC236}">
                      <a16:creationId xmlns:a16="http://schemas.microsoft.com/office/drawing/2014/main" id="{2B538CE5-F7C5-9743-B3F7-0F3D3D454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22" name="Line 63">
                  <a:extLst>
                    <a:ext uri="{FF2B5EF4-FFF2-40B4-BE49-F238E27FC236}">
                      <a16:creationId xmlns:a16="http://schemas.microsoft.com/office/drawing/2014/main" id="{32726648-8ED7-5E49-A3D0-ABDBCEE086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672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3" name="Text Box 64">
                  <a:extLst>
                    <a:ext uri="{FF2B5EF4-FFF2-40B4-BE49-F238E27FC236}">
                      <a16:creationId xmlns:a16="http://schemas.microsoft.com/office/drawing/2014/main" id="{7EA241D9-B55C-B841-A335-E247CBB673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chemeClr val="folHlink"/>
                      </a:solidFill>
                      <a:latin typeface="Verdana" panose="020B0604030504040204" pitchFamily="34" charset="0"/>
                    </a:rPr>
                    <a:t>AAGGCCT</a:t>
                  </a:r>
                </a:p>
              </p:txBody>
            </p:sp>
            <p:sp>
              <p:nvSpPr>
                <p:cNvPr id="29724" name="Oval 65">
                  <a:extLst>
                    <a:ext uri="{FF2B5EF4-FFF2-40B4-BE49-F238E27FC236}">
                      <a16:creationId xmlns:a16="http://schemas.microsoft.com/office/drawing/2014/main" id="{5245673D-FD7B-D245-AC17-DD192A3AB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25" name="Oval 66">
                  <a:extLst>
                    <a:ext uri="{FF2B5EF4-FFF2-40B4-BE49-F238E27FC236}">
                      <a16:creationId xmlns:a16="http://schemas.microsoft.com/office/drawing/2014/main" id="{EE9AE02D-0C93-7941-AC6F-534C293F9A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26" name="Line 67">
                  <a:extLst>
                    <a:ext uri="{FF2B5EF4-FFF2-40B4-BE49-F238E27FC236}">
                      <a16:creationId xmlns:a16="http://schemas.microsoft.com/office/drawing/2014/main" id="{5B37CE18-8BD5-3446-97E9-4A516781AE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96" y="2016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7" name="Line 68">
                  <a:extLst>
                    <a:ext uri="{FF2B5EF4-FFF2-40B4-BE49-F238E27FC236}">
                      <a16:creationId xmlns:a16="http://schemas.microsoft.com/office/drawing/2014/main" id="{85D81A30-4779-EC4D-9740-D94A7B5659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0" y="2016"/>
                  <a:ext cx="432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8" name="Text Box 69">
                  <a:extLst>
                    <a:ext uri="{FF2B5EF4-FFF2-40B4-BE49-F238E27FC236}">
                      <a16:creationId xmlns:a16="http://schemas.microsoft.com/office/drawing/2014/main" id="{DCB6B130-46A1-E74A-8D81-C7F31A1DA8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5" y="2428"/>
                  <a:ext cx="75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chemeClr val="folHlink"/>
                      </a:solidFill>
                      <a:latin typeface="Verdana" panose="020B0604030504040204" pitchFamily="34" charset="0"/>
                    </a:rPr>
                    <a:t>AGGGCAT</a:t>
                  </a:r>
                </a:p>
              </p:txBody>
            </p:sp>
            <p:sp>
              <p:nvSpPr>
                <p:cNvPr id="29729" name="Text Box 70">
                  <a:extLst>
                    <a:ext uri="{FF2B5EF4-FFF2-40B4-BE49-F238E27FC236}">
                      <a16:creationId xmlns:a16="http://schemas.microsoft.com/office/drawing/2014/main" id="{F4675706-75FF-0542-A029-88B4C04ABB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56" y="2428"/>
                  <a:ext cx="72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chemeClr val="folHlink"/>
                      </a:solidFill>
                      <a:latin typeface="Verdana" panose="020B0604030504040204" pitchFamily="34" charset="0"/>
                    </a:rPr>
                    <a:t>TAGCCCT</a:t>
                  </a:r>
                </a:p>
              </p:txBody>
            </p:sp>
            <p:sp>
              <p:nvSpPr>
                <p:cNvPr id="29730" name="Line 71">
                  <a:extLst>
                    <a:ext uri="{FF2B5EF4-FFF2-40B4-BE49-F238E27FC236}">
                      <a16:creationId xmlns:a16="http://schemas.microsoft.com/office/drawing/2014/main" id="{AC967121-1C4E-D94C-ADDC-4C20F997B9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576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1" name="Text Box 72">
                  <a:extLst>
                    <a:ext uri="{FF2B5EF4-FFF2-40B4-BE49-F238E27FC236}">
                      <a16:creationId xmlns:a16="http://schemas.microsoft.com/office/drawing/2014/main" id="{028D025C-EA9E-5C4A-A7CA-DDAB99EE4A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2428"/>
                  <a:ext cx="72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chemeClr val="folHlink"/>
                      </a:solidFill>
                      <a:latin typeface="Verdana" panose="020B0604030504040204" pitchFamily="34" charset="0"/>
                    </a:rPr>
                    <a:t>AGCACTT</a:t>
                  </a:r>
                </a:p>
              </p:txBody>
            </p:sp>
            <p:sp>
              <p:nvSpPr>
                <p:cNvPr id="29732" name="Oval 73">
                  <a:extLst>
                    <a:ext uri="{FF2B5EF4-FFF2-40B4-BE49-F238E27FC236}">
                      <a16:creationId xmlns:a16="http://schemas.microsoft.com/office/drawing/2014/main" id="{E05C4FA6-0EE4-2D45-BF5E-A9A051067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33" name="Oval 74">
                  <a:extLst>
                    <a:ext uri="{FF2B5EF4-FFF2-40B4-BE49-F238E27FC236}">
                      <a16:creationId xmlns:a16="http://schemas.microsoft.com/office/drawing/2014/main" id="{9FB9E7C9-5AAE-FE4F-9CB9-9F5B05FC86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34" name="Rectangle 75">
                  <a:extLst>
                    <a:ext uri="{FF2B5EF4-FFF2-40B4-BE49-F238E27FC236}">
                      <a16:creationId xmlns:a16="http://schemas.microsoft.com/office/drawing/2014/main" id="{B98EDE48-3A23-3B47-A383-2733DD8A7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chemeClr val="folHlink"/>
                      </a:solidFill>
                      <a:latin typeface="Verdana" panose="020B0604030504040204" pitchFamily="34" charset="0"/>
                    </a:rPr>
                    <a:t>AAGGCCT</a:t>
                  </a:r>
                </a:p>
              </p:txBody>
            </p:sp>
            <p:sp>
              <p:nvSpPr>
                <p:cNvPr id="29735" name="Rectangle 76">
                  <a:extLst>
                    <a:ext uri="{FF2B5EF4-FFF2-40B4-BE49-F238E27FC236}">
                      <a16:creationId xmlns:a16="http://schemas.microsoft.com/office/drawing/2014/main" id="{354116CB-48A4-6045-823B-F4EA91FB4B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chemeClr val="folHlink"/>
                      </a:solidFill>
                      <a:latin typeface="Verdana" panose="020B0604030504040204" pitchFamily="34" charset="0"/>
                    </a:rPr>
                    <a:t>TGGACTT</a:t>
                  </a:r>
                </a:p>
              </p:txBody>
            </p:sp>
            <p:sp>
              <p:nvSpPr>
                <p:cNvPr id="29736" name="Line 77">
                  <a:extLst>
                    <a:ext uri="{FF2B5EF4-FFF2-40B4-BE49-F238E27FC236}">
                      <a16:creationId xmlns:a16="http://schemas.microsoft.com/office/drawing/2014/main" id="{C0EA6449-3174-074E-A0F2-4C03EB0E41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" y="2544"/>
                  <a:ext cx="384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7" name="Line 78">
                  <a:extLst>
                    <a:ext uri="{FF2B5EF4-FFF2-40B4-BE49-F238E27FC236}">
                      <a16:creationId xmlns:a16="http://schemas.microsoft.com/office/drawing/2014/main" id="{8C9109B6-E71F-4F41-B5B8-6D1299A27D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632" y="259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8" name="Line 79">
                  <a:extLst>
                    <a:ext uri="{FF2B5EF4-FFF2-40B4-BE49-F238E27FC236}">
                      <a16:creationId xmlns:a16="http://schemas.microsoft.com/office/drawing/2014/main" id="{FAA308D5-241A-7447-96C3-F642C20123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120" y="2736"/>
                  <a:ext cx="528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9" name="Line 80">
                  <a:extLst>
                    <a:ext uri="{FF2B5EF4-FFF2-40B4-BE49-F238E27FC236}">
                      <a16:creationId xmlns:a16="http://schemas.microsoft.com/office/drawing/2014/main" id="{9B0F9B20-5A3B-7144-9AD8-A61E48529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>
                  <a:off x="3552" y="2448"/>
                  <a:ext cx="528" cy="72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0" name="Line 81">
                  <a:extLst>
                    <a:ext uri="{FF2B5EF4-FFF2-40B4-BE49-F238E27FC236}">
                      <a16:creationId xmlns:a16="http://schemas.microsoft.com/office/drawing/2014/main" id="{0B681ACA-C9C3-AA46-991D-7D6AD52E9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768" y="2544"/>
                  <a:ext cx="576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11" name="Rectangle 82">
                <a:extLst>
                  <a:ext uri="{FF2B5EF4-FFF2-40B4-BE49-F238E27FC236}">
                    <a16:creationId xmlns:a16="http://schemas.microsoft.com/office/drawing/2014/main" id="{34ED52E8-D3ED-E446-B381-9CE30A089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196"/>
                <a:ext cx="73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Verdana" panose="020B0604030504040204" pitchFamily="34" charset="0"/>
                  </a:rPr>
                  <a:t>AGCGCTT</a:t>
                </a:r>
              </a:p>
            </p:txBody>
          </p:sp>
          <p:sp>
            <p:nvSpPr>
              <p:cNvPr id="29712" name="Rectangle 83">
                <a:extLst>
                  <a:ext uri="{FF2B5EF4-FFF2-40B4-BE49-F238E27FC236}">
                    <a16:creationId xmlns:a16="http://schemas.microsoft.com/office/drawing/2014/main" id="{2152269C-12BE-FD44-AC7F-453BA4ED9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196"/>
                <a:ext cx="75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Verdana" panose="020B0604030504040204" pitchFamily="34" charset="0"/>
                  </a:rPr>
                  <a:t>AGCACAA</a:t>
                </a:r>
              </a:p>
            </p:txBody>
          </p:sp>
          <p:sp>
            <p:nvSpPr>
              <p:cNvPr id="29713" name="Rectangle 84">
                <a:extLst>
                  <a:ext uri="{FF2B5EF4-FFF2-40B4-BE49-F238E27FC236}">
                    <a16:creationId xmlns:a16="http://schemas.microsoft.com/office/drawing/2014/main" id="{75FF9A22-881C-D647-B5B9-A2AFCA9D1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3196"/>
                <a:ext cx="71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Verdana" panose="020B0604030504040204" pitchFamily="34" charset="0"/>
                  </a:rPr>
                  <a:t>TAGACTT</a:t>
                </a:r>
              </a:p>
            </p:txBody>
          </p:sp>
          <p:sp>
            <p:nvSpPr>
              <p:cNvPr id="29714" name="Rectangle 85">
                <a:extLst>
                  <a:ext uri="{FF2B5EF4-FFF2-40B4-BE49-F238E27FC236}">
                    <a16:creationId xmlns:a16="http://schemas.microsoft.com/office/drawing/2014/main" id="{C2990B0A-300D-CF40-84D3-FF6B4B2A4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196"/>
                <a:ext cx="73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Verdana" panose="020B0604030504040204" pitchFamily="34" charset="0"/>
                  </a:rPr>
                  <a:t>TAGCCCA</a:t>
                </a:r>
              </a:p>
            </p:txBody>
          </p:sp>
          <p:sp>
            <p:nvSpPr>
              <p:cNvPr id="29715" name="Rectangle 86">
                <a:extLst>
                  <a:ext uri="{FF2B5EF4-FFF2-40B4-BE49-F238E27FC236}">
                    <a16:creationId xmlns:a16="http://schemas.microsoft.com/office/drawing/2014/main" id="{34B77AAF-F64D-B540-AC26-B2D97B415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" y="3196"/>
                <a:ext cx="75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Verdana" panose="020B0604030504040204" pitchFamily="34" charset="0"/>
                  </a:rPr>
                  <a:t>AGGGCAT</a:t>
                </a:r>
              </a:p>
            </p:txBody>
          </p:sp>
        </p:grpSp>
        <p:sp>
          <p:nvSpPr>
            <p:cNvPr id="29705" name="Oval 87">
              <a:extLst>
                <a:ext uri="{FF2B5EF4-FFF2-40B4-BE49-F238E27FC236}">
                  <a16:creationId xmlns:a16="http://schemas.microsoft.com/office/drawing/2014/main" id="{001A3B06-0382-024D-B724-220AAC183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06" name="Oval 88">
              <a:extLst>
                <a:ext uri="{FF2B5EF4-FFF2-40B4-BE49-F238E27FC236}">
                  <a16:creationId xmlns:a16="http://schemas.microsoft.com/office/drawing/2014/main" id="{E3AF0F6D-8440-8645-9C35-9CA93667A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07" name="Oval 89">
              <a:extLst>
                <a:ext uri="{FF2B5EF4-FFF2-40B4-BE49-F238E27FC236}">
                  <a16:creationId xmlns:a16="http://schemas.microsoft.com/office/drawing/2014/main" id="{D2E95CD4-8503-C849-94DD-8C4953FFE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08" name="Oval 90">
              <a:extLst>
                <a:ext uri="{FF2B5EF4-FFF2-40B4-BE49-F238E27FC236}">
                  <a16:creationId xmlns:a16="http://schemas.microsoft.com/office/drawing/2014/main" id="{1C8CC077-86DC-724B-966E-A1E6554F2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09" name="Oval 91">
              <a:extLst>
                <a:ext uri="{FF2B5EF4-FFF2-40B4-BE49-F238E27FC236}">
                  <a16:creationId xmlns:a16="http://schemas.microsoft.com/office/drawing/2014/main" id="{A99F883D-1915-7044-AE27-A5A014EC4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5916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2">
            <a:extLst>
              <a:ext uri="{FF2B5EF4-FFF2-40B4-BE49-F238E27FC236}">
                <a16:creationId xmlns:a16="http://schemas.microsoft.com/office/drawing/2014/main" id="{A1CB0500-B7D4-F24C-B3C3-473D41918B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6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9" name="Line 3">
            <a:extLst>
              <a:ext uri="{FF2B5EF4-FFF2-40B4-BE49-F238E27FC236}">
                <a16:creationId xmlns:a16="http://schemas.microsoft.com/office/drawing/2014/main" id="{E1D10519-A9E2-244E-B943-EEEDBC1DDB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35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0" name="Line 4">
            <a:extLst>
              <a:ext uri="{FF2B5EF4-FFF2-40B4-BE49-F238E27FC236}">
                <a16:creationId xmlns:a16="http://schemas.microsoft.com/office/drawing/2014/main" id="{C8341C31-3554-3E42-BFEA-A183BE8EE9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1" name="Line 5">
            <a:extLst>
              <a:ext uri="{FF2B5EF4-FFF2-40B4-BE49-F238E27FC236}">
                <a16:creationId xmlns:a16="http://schemas.microsoft.com/office/drawing/2014/main" id="{992947D9-31F8-0740-8BF4-88471E4203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5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2" name="Line 6">
            <a:extLst>
              <a:ext uri="{FF2B5EF4-FFF2-40B4-BE49-F238E27FC236}">
                <a16:creationId xmlns:a16="http://schemas.microsoft.com/office/drawing/2014/main" id="{386E6D9D-F01C-0E40-94B6-0AFFD59925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81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3" name="Line 7">
            <a:extLst>
              <a:ext uri="{FF2B5EF4-FFF2-40B4-BE49-F238E27FC236}">
                <a16:creationId xmlns:a16="http://schemas.microsoft.com/office/drawing/2014/main" id="{6BC21ED1-2A7E-B14B-A543-50D08EDAF9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81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5" name="Rectangle 8">
            <a:extLst>
              <a:ext uri="{FF2B5EF4-FFF2-40B4-BE49-F238E27FC236}">
                <a16:creationId xmlns:a16="http://schemas.microsoft.com/office/drawing/2014/main" id="{20920CB4-6F38-E043-A70B-4736141B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Phylogeny Problem</a:t>
            </a:r>
          </a:p>
        </p:txBody>
      </p:sp>
      <p:sp>
        <p:nvSpPr>
          <p:cNvPr id="101385" name="Rectangle 9">
            <a:extLst>
              <a:ext uri="{FF2B5EF4-FFF2-40B4-BE49-F238E27FC236}">
                <a16:creationId xmlns:a16="http://schemas.microsoft.com/office/drawing/2014/main" id="{FB4AE752-AB81-F94F-8551-86AA5BD65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089" y="2346325"/>
            <a:ext cx="1417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Verdana" charset="0"/>
              </a:rPr>
              <a:t>TAGCCCA</a:t>
            </a:r>
          </a:p>
        </p:txBody>
      </p:sp>
      <p:sp>
        <p:nvSpPr>
          <p:cNvPr id="101386" name="Rectangle 10">
            <a:extLst>
              <a:ext uri="{FF2B5EF4-FFF2-40B4-BE49-F238E27FC236}">
                <a16:creationId xmlns:a16="http://schemas.microsoft.com/office/drawing/2014/main" id="{0D957C06-0454-3645-91CE-F3679BF00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76" y="2346325"/>
            <a:ext cx="13747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Verdana" charset="0"/>
              </a:rPr>
              <a:t>TAGACTT</a:t>
            </a:r>
          </a:p>
        </p:txBody>
      </p:sp>
      <p:sp>
        <p:nvSpPr>
          <p:cNvPr id="101387" name="Rectangle 11">
            <a:extLst>
              <a:ext uri="{FF2B5EF4-FFF2-40B4-BE49-F238E27FC236}">
                <a16:creationId xmlns:a16="http://schemas.microsoft.com/office/drawing/2014/main" id="{DCE65512-56CA-AD4A-9BE9-92F2825DC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389" y="2346325"/>
            <a:ext cx="1412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Verdana" charset="0"/>
              </a:rPr>
              <a:t>TGCACAA</a:t>
            </a:r>
          </a:p>
        </p:txBody>
      </p:sp>
      <p:sp>
        <p:nvSpPr>
          <p:cNvPr id="101388" name="Rectangle 12">
            <a:extLst>
              <a:ext uri="{FF2B5EF4-FFF2-40B4-BE49-F238E27FC236}">
                <a16:creationId xmlns:a16="http://schemas.microsoft.com/office/drawing/2014/main" id="{F4FC4C14-C38C-EA49-91BF-0D0CC2AA6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1" y="2346325"/>
            <a:ext cx="140176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Verdana" charset="0"/>
              </a:rPr>
              <a:t>TGCGCTT</a:t>
            </a:r>
          </a:p>
        </p:txBody>
      </p:sp>
      <p:sp>
        <p:nvSpPr>
          <p:cNvPr id="101389" name="Rectangle 13">
            <a:extLst>
              <a:ext uri="{FF2B5EF4-FFF2-40B4-BE49-F238E27FC236}">
                <a16:creationId xmlns:a16="http://schemas.microsoft.com/office/drawing/2014/main" id="{745DB17C-42F6-334A-82FA-50FC302C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346325"/>
            <a:ext cx="1455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Verdana" charset="0"/>
              </a:rPr>
              <a:t>AGGGCAT</a:t>
            </a:r>
          </a:p>
        </p:txBody>
      </p:sp>
      <p:sp>
        <p:nvSpPr>
          <p:cNvPr id="101390" name="Oval 14">
            <a:extLst>
              <a:ext uri="{FF2B5EF4-FFF2-40B4-BE49-F238E27FC236}">
                <a16:creationId xmlns:a16="http://schemas.microsoft.com/office/drawing/2014/main" id="{83ABE939-A4FC-0946-AB25-BC54DAC2B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1" name="Oval 15">
            <a:extLst>
              <a:ext uri="{FF2B5EF4-FFF2-40B4-BE49-F238E27FC236}">
                <a16:creationId xmlns:a16="http://schemas.microsoft.com/office/drawing/2014/main" id="{D496A16E-5852-034A-A783-6180B914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2" name="Oval 16">
            <a:extLst>
              <a:ext uri="{FF2B5EF4-FFF2-40B4-BE49-F238E27FC236}">
                <a16:creationId xmlns:a16="http://schemas.microsoft.com/office/drawing/2014/main" id="{E271930F-5B09-1643-81BE-2A63EED52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3" name="Oval 17">
            <a:extLst>
              <a:ext uri="{FF2B5EF4-FFF2-40B4-BE49-F238E27FC236}">
                <a16:creationId xmlns:a16="http://schemas.microsoft.com/office/drawing/2014/main" id="{3E4C139C-58E8-2249-B642-16A2AAE20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4" name="Oval 18">
            <a:extLst>
              <a:ext uri="{FF2B5EF4-FFF2-40B4-BE49-F238E27FC236}">
                <a16:creationId xmlns:a16="http://schemas.microsoft.com/office/drawing/2014/main" id="{99F711D0-8876-A049-932B-32CA46E0A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5" name="Rectangle 19">
            <a:extLst>
              <a:ext uri="{FF2B5EF4-FFF2-40B4-BE49-F238E27FC236}">
                <a16:creationId xmlns:a16="http://schemas.microsoft.com/office/drawing/2014/main" id="{5F5ED35B-15CE-264D-84B4-A4AD1E75C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101396" name="Rectangle 20">
            <a:extLst>
              <a:ext uri="{FF2B5EF4-FFF2-40B4-BE49-F238E27FC236}">
                <a16:creationId xmlns:a16="http://schemas.microsoft.com/office/drawing/2014/main" id="{62C4EB39-B7E3-654B-A3C1-BB4A32F39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6764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101397" name="Rectangle 21">
            <a:extLst>
              <a:ext uri="{FF2B5EF4-FFF2-40B4-BE49-F238E27FC236}">
                <a16:creationId xmlns:a16="http://schemas.microsoft.com/office/drawing/2014/main" id="{6378A05E-6929-2B4F-9860-6D10358F5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676400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101398" name="Rectangle 22">
            <a:extLst>
              <a:ext uri="{FF2B5EF4-FFF2-40B4-BE49-F238E27FC236}">
                <a16:creationId xmlns:a16="http://schemas.microsoft.com/office/drawing/2014/main" id="{31097E03-F473-6E42-A9AE-C7321F1BE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16764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101399" name="Rectangle 23">
            <a:extLst>
              <a:ext uri="{FF2B5EF4-FFF2-40B4-BE49-F238E27FC236}">
                <a16:creationId xmlns:a16="http://schemas.microsoft.com/office/drawing/2014/main" id="{98B4BFC5-56DC-3C49-9910-756017FF0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2988" y="16764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101400" name="AutoShape 24">
            <a:extLst>
              <a:ext uri="{FF2B5EF4-FFF2-40B4-BE49-F238E27FC236}">
                <a16:creationId xmlns:a16="http://schemas.microsoft.com/office/drawing/2014/main" id="{9FC142F8-1FCC-4946-8768-2E67FB4A0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1" name="Rectangle 25">
            <a:extLst>
              <a:ext uri="{FF2B5EF4-FFF2-40B4-BE49-F238E27FC236}">
                <a16:creationId xmlns:a16="http://schemas.microsoft.com/office/drawing/2014/main" id="{381C2593-F158-5A4A-B829-7A0D4139B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9624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101402" name="Rectangle 26">
            <a:extLst>
              <a:ext uri="{FF2B5EF4-FFF2-40B4-BE49-F238E27FC236}">
                <a16:creationId xmlns:a16="http://schemas.microsoft.com/office/drawing/2014/main" id="{6814F2A3-8F0A-034E-A5A3-4D15CA926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54864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101403" name="Rectangle 27">
            <a:extLst>
              <a:ext uri="{FF2B5EF4-FFF2-40B4-BE49-F238E27FC236}">
                <a16:creationId xmlns:a16="http://schemas.microsoft.com/office/drawing/2014/main" id="{A4D30F54-7911-8B42-AAF6-37D11044E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486400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101404" name="Rectangle 28">
            <a:extLst>
              <a:ext uri="{FF2B5EF4-FFF2-40B4-BE49-F238E27FC236}">
                <a16:creationId xmlns:a16="http://schemas.microsoft.com/office/drawing/2014/main" id="{77BC51E0-B07F-604C-A53A-78A3670DA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35814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101405" name="Rectangle 29">
            <a:extLst>
              <a:ext uri="{FF2B5EF4-FFF2-40B4-BE49-F238E27FC236}">
                <a16:creationId xmlns:a16="http://schemas.microsoft.com/office/drawing/2014/main" id="{C3FC62F4-AFA4-6540-8A32-FA34FCEFB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45720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101406" name="Oval 30">
            <a:extLst>
              <a:ext uri="{FF2B5EF4-FFF2-40B4-BE49-F238E27FC236}">
                <a16:creationId xmlns:a16="http://schemas.microsoft.com/office/drawing/2014/main" id="{E241F8D5-FD4F-AA46-ADE0-39D1C69A5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7" name="Oval 31">
            <a:extLst>
              <a:ext uri="{FF2B5EF4-FFF2-40B4-BE49-F238E27FC236}">
                <a16:creationId xmlns:a16="http://schemas.microsoft.com/office/drawing/2014/main" id="{2C1F6622-98F9-4340-9F61-EFF5C7FD2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8" name="Oval 32">
            <a:extLst>
              <a:ext uri="{FF2B5EF4-FFF2-40B4-BE49-F238E27FC236}">
                <a16:creationId xmlns:a16="http://schemas.microsoft.com/office/drawing/2014/main" id="{E3D6CC20-3FD3-CE4D-913D-319462D26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9" name="Oval 33">
            <a:extLst>
              <a:ext uri="{FF2B5EF4-FFF2-40B4-BE49-F238E27FC236}">
                <a16:creationId xmlns:a16="http://schemas.microsoft.com/office/drawing/2014/main" id="{2AECD855-3A32-0B44-B310-B4D0D5ACA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10" name="Oval 34">
            <a:extLst>
              <a:ext uri="{FF2B5EF4-FFF2-40B4-BE49-F238E27FC236}">
                <a16:creationId xmlns:a16="http://schemas.microsoft.com/office/drawing/2014/main" id="{206FA294-DADC-BE44-8021-476180947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4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7622</TotalTime>
  <Words>2183</Words>
  <Application>Microsoft Macintosh PowerPoint</Application>
  <PresentationFormat>Widescreen</PresentationFormat>
  <Paragraphs>351</Paragraphs>
  <Slides>34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Ｐゴシック</vt:lpstr>
      <vt:lpstr>Apple Chancery</vt:lpstr>
      <vt:lpstr>Arial</vt:lpstr>
      <vt:lpstr>Calibri</vt:lpstr>
      <vt:lpstr>Calibri Light</vt:lpstr>
      <vt:lpstr>Helvetica</vt:lpstr>
      <vt:lpstr>Helvetica Neue</vt:lpstr>
      <vt:lpstr>Helvetica Neue Light</vt:lpstr>
      <vt:lpstr>Times New Roman</vt:lpstr>
      <vt:lpstr>Verdana</vt:lpstr>
      <vt:lpstr>Office Theme</vt:lpstr>
      <vt:lpstr>Divide-and-conquer techniques for large-scale evolutionary tree estimation</vt:lpstr>
      <vt:lpstr>PowerPoint Presentation</vt:lpstr>
      <vt:lpstr>Phylogenomic pipeline</vt:lpstr>
      <vt:lpstr>Phylogenomic pipeline</vt:lpstr>
      <vt:lpstr>Large datasets are difficult</vt:lpstr>
      <vt:lpstr>What I hope to convince you of:</vt:lpstr>
      <vt:lpstr>Phylogenomic pipeline</vt:lpstr>
      <vt:lpstr>DNA Sequence Evolution (Idealized)</vt:lpstr>
      <vt:lpstr>Phylogeny Problem</vt:lpstr>
      <vt:lpstr>PowerPoint Presentation</vt:lpstr>
      <vt:lpstr>Is method M statistically consistent under model G?</vt:lpstr>
      <vt:lpstr>Markov Models of Sequence Evolution</vt:lpstr>
      <vt:lpstr>Maximum likelihood tree estimation</vt:lpstr>
      <vt:lpstr>Maximum likelihood tree estimation</vt:lpstr>
      <vt:lpstr>Maximum Likelihood Software (heuristics)</vt:lpstr>
      <vt:lpstr>PowerPoint Presentation</vt:lpstr>
      <vt:lpstr>DTMs Merge Subset Trees</vt:lpstr>
      <vt:lpstr>PowerPoint Presentation</vt:lpstr>
      <vt:lpstr>Disjoint Tree Mergers (DTMs)</vt:lpstr>
      <vt:lpstr>Guide Tree Merger  </vt:lpstr>
      <vt:lpstr>PowerPoint Presentation</vt:lpstr>
      <vt:lpstr>PowerPoint Presentation</vt:lpstr>
      <vt:lpstr>PowerPoint Presentation</vt:lpstr>
      <vt:lpstr>PowerPoint Presentation</vt:lpstr>
      <vt:lpstr>             Species Tree Estimation  </vt:lpstr>
      <vt:lpstr>PowerPoint Presentation</vt:lpstr>
      <vt:lpstr>PowerPoint Presentation</vt:lpstr>
      <vt:lpstr>Is method M statistically consistent under model G?</vt:lpstr>
      <vt:lpstr>Main Approaches for Species Tree Estimation under ILS </vt:lpstr>
      <vt:lpstr>PowerPoint Presentation</vt:lpstr>
      <vt:lpstr>PowerPoint Presentation</vt:lpstr>
      <vt:lpstr>GTM+ASTRAL:  faster and more accurate than ASTRAL</vt:lpstr>
      <vt:lpstr>Overall summary about tree estimation</vt:lpstr>
      <vt:lpstr>Turning over to Minhyuk and Chengze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Species Tree estimation under Gene Duplication and Loss (GDL)</dc:title>
  <dc:creator>Warnow, Tandy</dc:creator>
  <cp:lastModifiedBy>Warnow, Tandy</cp:lastModifiedBy>
  <cp:revision>158</cp:revision>
  <cp:lastPrinted>2023-07-15T23:49:30Z</cp:lastPrinted>
  <dcterms:created xsi:type="dcterms:W3CDTF">2021-01-30T12:25:22Z</dcterms:created>
  <dcterms:modified xsi:type="dcterms:W3CDTF">2024-02-29T12:07:42Z</dcterms:modified>
</cp:coreProperties>
</file>