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85" r:id="rId2"/>
    <p:sldId id="286" r:id="rId3"/>
    <p:sldId id="488" r:id="rId4"/>
    <p:sldId id="868" r:id="rId5"/>
    <p:sldId id="575" r:id="rId6"/>
    <p:sldId id="862" r:id="rId7"/>
    <p:sldId id="801" r:id="rId8"/>
    <p:sldId id="443" r:id="rId9"/>
    <p:sldId id="495" r:id="rId10"/>
    <p:sldId id="802" r:id="rId11"/>
    <p:sldId id="872" r:id="rId12"/>
    <p:sldId id="759" r:id="rId13"/>
    <p:sldId id="851" r:id="rId14"/>
    <p:sldId id="380" r:id="rId15"/>
    <p:sldId id="817" r:id="rId16"/>
    <p:sldId id="588" r:id="rId17"/>
    <p:sldId id="860" r:id="rId18"/>
    <p:sldId id="818" r:id="rId19"/>
    <p:sldId id="861" r:id="rId20"/>
    <p:sldId id="299" r:id="rId21"/>
    <p:sldId id="859" r:id="rId22"/>
    <p:sldId id="850" r:id="rId23"/>
    <p:sldId id="550" r:id="rId24"/>
    <p:sldId id="858" r:id="rId25"/>
    <p:sldId id="811" r:id="rId26"/>
    <p:sldId id="484" r:id="rId27"/>
    <p:sldId id="734" r:id="rId28"/>
    <p:sldId id="746" r:id="rId29"/>
    <p:sldId id="833" r:id="rId30"/>
    <p:sldId id="740" r:id="rId31"/>
    <p:sldId id="834" r:id="rId32"/>
    <p:sldId id="881" r:id="rId33"/>
    <p:sldId id="869" r:id="rId34"/>
    <p:sldId id="530" r:id="rId35"/>
    <p:sldId id="870" r:id="rId36"/>
    <p:sldId id="873" r:id="rId37"/>
    <p:sldId id="845" r:id="rId38"/>
    <p:sldId id="786" r:id="rId39"/>
    <p:sldId id="789" r:id="rId40"/>
    <p:sldId id="863" r:id="rId41"/>
    <p:sldId id="879" r:id="rId42"/>
    <p:sldId id="788" r:id="rId43"/>
    <p:sldId id="796" r:id="rId44"/>
    <p:sldId id="849" r:id="rId45"/>
    <p:sldId id="865" r:id="rId46"/>
    <p:sldId id="259" r:id="rId47"/>
    <p:sldId id="876" r:id="rId48"/>
    <p:sldId id="874" r:id="rId49"/>
    <p:sldId id="867" r:id="rId50"/>
    <p:sldId id="857" r:id="rId51"/>
    <p:sldId id="871" r:id="rId52"/>
    <p:sldId id="880" r:id="rId53"/>
    <p:sldId id="877" r:id="rId54"/>
    <p:sldId id="882" r:id="rId55"/>
    <p:sldId id="752" r:id="rId56"/>
    <p:sldId id="875" r:id="rId57"/>
    <p:sldId id="257" r:id="rId58"/>
    <p:sldId id="258" r:id="rId59"/>
    <p:sldId id="808" r:id="rId60"/>
    <p:sldId id="878" r:id="rId61"/>
    <p:sldId id="866" r:id="rId62"/>
    <p:sldId id="836" r:id="rId63"/>
    <p:sldId id="260" r:id="rId64"/>
    <p:sldId id="564" r:id="rId65"/>
    <p:sldId id="790" r:id="rId66"/>
    <p:sldId id="262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67"/>
    <p:restoredTop sz="94663"/>
  </p:normalViewPr>
  <p:slideViewPr>
    <p:cSldViewPr snapToGrid="0" snapToObjects="1">
      <p:cViewPr varScale="1">
        <p:scale>
          <a:sx n="107" d="100"/>
          <a:sy n="107" d="100"/>
        </p:scale>
        <p:origin x="18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1066A-606A-9C42-8429-7CACA41D292A}" type="datetimeFigureOut">
              <a:rPr lang="en-US" smtClean="0"/>
              <a:t>6/15/21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97E67-8793-0B49-8AD1-B07A7FF0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5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0BC490DB-7F9B-CD43-B118-11ABDFE4B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93E5CF-3F5C-614A-BFC1-C1001B426EB4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0E6F2F60-D3AB-A24F-83D6-D62CC39DE0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84196F20-1A68-F64A-9692-803981D79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653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0BDCE09B-58D3-2E47-A137-172A53BA12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33E959-557A-6640-8153-6E84937031A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AF42D80-26F9-5545-B1BF-EBA06252C2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3A86908-C748-4E41-97F6-4606A4E14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753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5EE62F0A-A718-B74F-9397-C7D762A10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7F465BF-0EB4-1F44-B87D-52C742D8DE48}" type="slidenum">
              <a:rPr lang="en-US" altLang="en-US" smtClean="0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B5091884-D895-5F40-84DF-FEB584A40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21848A6-3A54-3542-B402-15B64C7CA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9907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7C8C7E0-CBF6-0041-9361-06F62D9A5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65F3E9-86FA-8243-AD62-58A7A555227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Text Box 2">
            <a:extLst>
              <a:ext uri="{FF2B5EF4-FFF2-40B4-BE49-F238E27FC236}">
                <a16:creationId xmlns:a16="http://schemas.microsoft.com/office/drawing/2014/main" id="{997C0431-2F1F-6448-BAD4-676B327AA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Text Box 3">
            <a:extLst>
              <a:ext uri="{FF2B5EF4-FFF2-40B4-BE49-F238E27FC236}">
                <a16:creationId xmlns:a16="http://schemas.microsoft.com/office/drawing/2014/main" id="{81B5CACE-119C-1B4F-A908-D9CF7116D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56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6718931-805D-A54E-B4BB-D4A09CBA1F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99886C-676D-6D4A-85B9-428E22FAB3FB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AD65827C-EAC4-A44A-A3C6-2725618B7A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367C227-9143-7543-A06D-7C1071EEC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point out that supertree methods take overlaping trees and produce a tree, and that the whole process of first generating small trees and then applying a supertree method is often referred to as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supertree approach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1762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333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452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7C8C7E0-CBF6-0041-9361-06F62D9A5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65F3E9-86FA-8243-AD62-58A7A555227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Text Box 2">
            <a:extLst>
              <a:ext uri="{FF2B5EF4-FFF2-40B4-BE49-F238E27FC236}">
                <a16:creationId xmlns:a16="http://schemas.microsoft.com/office/drawing/2014/main" id="{997C0431-2F1F-6448-BAD4-676B327AA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Text Box 3">
            <a:extLst>
              <a:ext uri="{FF2B5EF4-FFF2-40B4-BE49-F238E27FC236}">
                <a16:creationId xmlns:a16="http://schemas.microsoft.com/office/drawing/2014/main" id="{81B5CACE-119C-1B4F-A908-D9CF7116D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924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00CB7826-BAE9-DD45-94A1-FF761E8BE6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7935B0-028E-8740-B16A-7212F3BBCA9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9331" name="Text Box 2">
            <a:extLst>
              <a:ext uri="{FF2B5EF4-FFF2-40B4-BE49-F238E27FC236}">
                <a16:creationId xmlns:a16="http://schemas.microsoft.com/office/drawing/2014/main" id="{74E6A565-ED17-3F41-83D9-4C7EE9692F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Text Box 3">
            <a:extLst>
              <a:ext uri="{FF2B5EF4-FFF2-40B4-BE49-F238E27FC236}">
                <a16:creationId xmlns:a16="http://schemas.microsoft.com/office/drawing/2014/main" id="{8B7F260C-2681-2845-9C27-FD73CD8D4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85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5AE2F-2405-3642-90F7-0139AA475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BF072-9FFB-8A40-B0A7-3198BD56B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11CFA-559E-7D44-AA6B-88941069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3F9DC-5A29-1146-990A-2634422B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0B1C9-961C-584B-82FB-CB7F38DC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1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2597-AD90-B34D-B2C8-1169CCC27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B74CF-7319-A84E-9987-89804D779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CB7C1-8034-9444-A8E5-5FA536D7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39163-B055-BF4F-9FBC-1DFD535E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F0C0B-E568-8B41-8A68-B626E347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4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60696-DD82-BC4D-A12C-47A2756FE5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D2059-36B4-AC49-A7C3-D7461A022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EB8C9-5974-884C-8A27-9CBC187A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2862F-4DC3-2447-9819-FBAD18DB0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4EB53-0127-8E48-BFD8-96561020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6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0BD34F-12D1-4147-8EB5-59ECE12EE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369DF1-39C9-AC42-8910-5B7B58857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04DD29-C6DA-1A40-BE6D-C8AE297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B9C2F-51F6-9B4D-A255-1760087459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52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390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4E2EC-E79B-944B-B759-2B8725C37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F73AB-A3E5-E04F-A3DF-BCE6C0328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0AEC-A571-B341-805D-9CF7DAF5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E8476-B0FD-B048-9F2D-1AC1532E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A573C-528B-B547-BEE8-BEEB2E25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4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29322-F2B0-3841-B781-BBA605DE0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C75DE-2BE8-FC4F-8311-83E4BB490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68E6-961B-C64E-86AD-1652F5BCE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A0618-C7D6-EB4B-9C44-7C14C5FA6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446BA-AE5D-8F4E-BDE1-909423B2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6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B8F8-4E0A-B147-8FB3-C777E7C3C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DDEC0-C079-9D40-9D19-F2C6022AA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1B770-DDE5-334A-85D0-E1893D65F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35509C-2C56-4647-B67C-DB613621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38C5B-4417-0C48-BA12-55EC50E89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95624-4FC9-F945-8944-47E41001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4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F18D-0D1D-FE49-9916-0E1BB14DA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FCA90-E38F-E747-98B3-05D5F4C4A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9A594-4ABC-F24C-AA71-ACA5A4BF7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EDBDC-2FA6-AF46-9E55-673E4468C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BA0C72-8CE3-6B4B-A7F0-C71BAA0AD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F52591-1CE6-B44F-A0A5-8CB5DD73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374021-F72B-7C48-8C14-2B39F21DE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70D6CE-17CC-9F4F-8B69-9C33D6251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4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F959-1A1D-414F-BF5A-C021051DC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1E6C4B-639A-DA4B-BCCE-4926DF00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14D40-520C-FA4E-9E97-08B7BA0E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21453-4404-4B46-85D1-4029ED9A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0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391B04-591D-5A44-80AF-4CFB6AA3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67780-59EE-4F4F-B186-2762DB56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3D878-49D0-2246-9065-A5FD8EAA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7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D885-BAF0-7846-9861-1093882E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FF47-86A3-6045-A978-BF47C7434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A31E4-E5AB-534F-9E08-BC9CB4FDC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4EA3A-E8F6-F44C-9FC4-3F40DCA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E9F03-8176-D941-9230-34C57963D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092E0-29C7-814B-A590-952A2848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2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79FB-AD1B-5441-91E5-E0950DC9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9BD658-5E62-2A40-A397-3EA2356EF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03FC7-A287-2440-98B1-CA57555B2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5165B-E9E9-8E4D-82EC-D321AAA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3EAE4-7BCF-8444-B109-93B1A4BDA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3E31A-490E-D74A-82D6-CD6FB15C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2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7DB7C-153D-554F-985F-82EC8205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9E94E-58AC-F04B-9C4A-1CA340C06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6FE32-5F4D-6F4C-B591-898DC0F8F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BEC7E-5A93-4948-90FF-54315F8375F5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947A1-A151-6C48-9E9E-C429B82FB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5F3D9-8C0E-DD4F-AABE-1B0E58052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FA942-B094-794F-B94C-9DDF5A25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8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tandy.cs.illinois.edu/papers.html" TargetMode="External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28.jpeg"/><Relationship Id="rId4" Type="http://schemas.openxmlformats.org/officeDocument/2006/relationships/hyperlink" Target="http://tandy.cs.illinois.edu/talks.html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7255A6A9-0B13-6F4F-B05D-F1138B72A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1" y="2130426"/>
            <a:ext cx="8124825" cy="1470025"/>
          </a:xfrm>
        </p:spPr>
        <p:txBody>
          <a:bodyPr>
            <a:normAutofit/>
          </a:bodyPr>
          <a:lstStyle/>
          <a:p>
            <a:r>
              <a:rPr lang="en-US" sz="4000" b="1" dirty="0"/>
              <a:t>Entering the genomic era of the </a:t>
            </a:r>
            <a:br>
              <a:rPr lang="en-US" sz="4000" b="1" dirty="0"/>
            </a:br>
            <a:r>
              <a:rPr lang="en-US" sz="4000" b="1" dirty="0"/>
              <a:t>Tree of Life</a:t>
            </a:r>
            <a:endParaRPr lang="en-US" altLang="en-US" sz="4000" b="1" dirty="0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04DFA-1939-2B45-8BFF-35D489D6A0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Tandy Warnow</a:t>
            </a:r>
          </a:p>
          <a:p>
            <a:pPr>
              <a:defRPr/>
            </a:pPr>
            <a:r>
              <a:rPr lang="en-US" dirty="0">
                <a:ea typeface="+mn-ea"/>
                <a:cs typeface="+mn-cs"/>
              </a:rPr>
              <a:t>The University of Illinois</a:t>
            </a:r>
          </a:p>
        </p:txBody>
      </p:sp>
      <p:pic>
        <p:nvPicPr>
          <p:cNvPr id="15363" name="Picture 4" descr="images.jpeg">
            <a:extLst>
              <a:ext uri="{FF2B5EF4-FFF2-40B4-BE49-F238E27FC236}">
                <a16:creationId xmlns:a16="http://schemas.microsoft.com/office/drawing/2014/main" id="{E935FEB4-7D26-954B-86BD-C93DD67A7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4" y="-127000"/>
            <a:ext cx="2701925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Unknown-3.jpeg">
            <a:extLst>
              <a:ext uri="{FF2B5EF4-FFF2-40B4-BE49-F238E27FC236}">
                <a16:creationId xmlns:a16="http://schemas.microsoft.com/office/drawing/2014/main" id="{0855ADDB-5B32-0040-9FB2-9B154573D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9" y="5094289"/>
            <a:ext cx="26384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Unknown-1.jpeg">
            <a:extLst>
              <a:ext uri="{FF2B5EF4-FFF2-40B4-BE49-F238E27FC236}">
                <a16:creationId xmlns:a16="http://schemas.microsoft.com/office/drawing/2014/main" id="{8456077A-8480-9F41-AC5D-E2FAE4AA5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978400"/>
            <a:ext cx="287813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Unknown.jpeg">
            <a:extLst>
              <a:ext uri="{FF2B5EF4-FFF2-40B4-BE49-F238E27FC236}">
                <a16:creationId xmlns:a16="http://schemas.microsoft.com/office/drawing/2014/main" id="{DB4FBD9A-D45B-A441-BB61-7A302333F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-6350"/>
            <a:ext cx="24320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Unknown-2.jpeg">
            <a:extLst>
              <a:ext uri="{FF2B5EF4-FFF2-40B4-BE49-F238E27FC236}">
                <a16:creationId xmlns:a16="http://schemas.microsoft.com/office/drawing/2014/main" id="{CF87FD52-33A9-EA47-898C-CFCF7DE53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1"/>
            <a:ext cx="285115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Unknown-5.jpeg">
            <a:extLst>
              <a:ext uri="{FF2B5EF4-FFF2-40B4-BE49-F238E27FC236}">
                <a16:creationId xmlns:a16="http://schemas.microsoft.com/office/drawing/2014/main" id="{9FEAE1CC-030E-3F4B-B8D0-24FF200008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5092700"/>
            <a:ext cx="143668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Unknown-4.jpeg">
            <a:extLst>
              <a:ext uri="{FF2B5EF4-FFF2-40B4-BE49-F238E27FC236}">
                <a16:creationId xmlns:a16="http://schemas.microsoft.com/office/drawing/2014/main" id="{58984176-6ECF-A84B-997F-D747CAEF7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75038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Unknown-1.jpeg">
            <a:extLst>
              <a:ext uri="{FF2B5EF4-FFF2-40B4-BE49-F238E27FC236}">
                <a16:creationId xmlns:a16="http://schemas.microsoft.com/office/drawing/2014/main" id="{306CB4E3-D4DF-7D49-B9CC-304B6B9F0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9" y="3457575"/>
            <a:ext cx="24161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169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siavash-astral2-talk 3.pdf">
            <a:extLst>
              <a:ext uri="{FF2B5EF4-FFF2-40B4-BE49-F238E27FC236}">
                <a16:creationId xmlns:a16="http://schemas.microsoft.com/office/drawing/2014/main" id="{7532FC6E-9996-EB4C-BBCB-8C4676A8A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FD41742E-D4C5-9948-83CD-C9A83D66E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2014538"/>
            <a:ext cx="4048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/>
              <a:t>Multiple causes for discord, including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Incomplete Lineage Sorting (ILS),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Gene Duplication and Loss (GDL), and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Horizontal Gene Transfer (HGT)</a:t>
            </a:r>
          </a:p>
        </p:txBody>
      </p:sp>
    </p:spTree>
    <p:extLst>
      <p:ext uri="{BB962C8B-B14F-4D97-AF65-F5344CB8AC3E}">
        <p14:creationId xmlns:p14="http://schemas.microsoft.com/office/powerpoint/2010/main" val="506739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081A-2B5E-154E-85E8-0DF42DCE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ABBB-8618-BA4B-AF59-9F39E0ECE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Species tree estimation when ILS is the only ”problem”</a:t>
            </a:r>
          </a:p>
          <a:p>
            <a:pPr lvl="1"/>
            <a:r>
              <a:rPr lang="en-US" dirty="0"/>
              <a:t>Proof of identifiability and statistically consistent methods (and those which aren’t)</a:t>
            </a:r>
          </a:p>
          <a:p>
            <a:pPr lvl="1"/>
            <a:r>
              <a:rPr lang="en-US" dirty="0"/>
              <a:t>What works in practice – and how to improve estimation on large datasets</a:t>
            </a:r>
          </a:p>
          <a:p>
            <a:r>
              <a:rPr lang="en-US" dirty="0"/>
              <a:t>Species tree estimation when GDL is present</a:t>
            </a:r>
          </a:p>
          <a:p>
            <a:pPr lvl="1"/>
            <a:r>
              <a:rPr lang="en-US" dirty="0"/>
              <a:t>Tremendous advances in the last two years</a:t>
            </a:r>
          </a:p>
          <a:p>
            <a:r>
              <a:rPr lang="en-US" dirty="0"/>
              <a:t>What next?</a:t>
            </a:r>
          </a:p>
          <a:p>
            <a:endParaRPr lang="en-US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36D623F-B4F9-C940-BDF1-923B3E4026EF}"/>
              </a:ext>
            </a:extLst>
          </p:cNvPr>
          <p:cNvSpPr/>
          <p:nvPr/>
        </p:nvSpPr>
        <p:spPr>
          <a:xfrm>
            <a:off x="139483" y="1937295"/>
            <a:ext cx="604434" cy="283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26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siavash-astral2-talk 3.pdf">
            <a:extLst>
              <a:ext uri="{FF2B5EF4-FFF2-40B4-BE49-F238E27FC236}">
                <a16:creationId xmlns:a16="http://schemas.microsoft.com/office/drawing/2014/main" id="{7532FC6E-9996-EB4C-BBCB-8C4676A8A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FD41742E-D4C5-9948-83CD-C9A83D66E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2014538"/>
            <a:ext cx="4048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/>
              <a:t>Multiple causes for discord, including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>
                <a:solidFill>
                  <a:srgbClr val="0432FF"/>
                </a:solidFill>
              </a:rPr>
              <a:t>Incomplete Lineage Sorting (ILS),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Gene Duplication and Loss (GDL), and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Horizontal Gene Transfer (HGT)</a:t>
            </a:r>
          </a:p>
        </p:txBody>
      </p:sp>
    </p:spTree>
    <p:extLst>
      <p:ext uri="{BB962C8B-B14F-4D97-AF65-F5344CB8AC3E}">
        <p14:creationId xmlns:p14="http://schemas.microsoft.com/office/powerpoint/2010/main" val="4119400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>
            <a:extLst>
              <a:ext uri="{FF2B5EF4-FFF2-40B4-BE49-F238E27FC236}">
                <a16:creationId xmlns:a16="http://schemas.microsoft.com/office/drawing/2014/main" id="{D8682BD6-5F78-AC4C-93CE-0BAD0192A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3" y="1454725"/>
            <a:ext cx="7204367" cy="540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DDE330-17BA-4548-8ED4-B871B6B1BDA7}"/>
              </a:ext>
            </a:extLst>
          </p:cNvPr>
          <p:cNvSpPr txBox="1"/>
          <p:nvPr/>
        </p:nvSpPr>
        <p:spPr>
          <a:xfrm>
            <a:off x="2143046" y="394855"/>
            <a:ext cx="6275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MSC+GTR Hierarchical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D3A957-59B1-B442-A712-27192350161B}"/>
              </a:ext>
            </a:extLst>
          </p:cNvPr>
          <p:cNvSpPr txBox="1"/>
          <p:nvPr/>
        </p:nvSpPr>
        <p:spPr>
          <a:xfrm>
            <a:off x="8333510" y="1843950"/>
            <a:ext cx="32419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Gene trees evolve within the species tree (under the Multi-Species Coalescent model)</a:t>
            </a:r>
          </a:p>
          <a:p>
            <a:pPr marL="342900" indent="-342900">
              <a:buAutoNum type="arabicPeriod"/>
            </a:pPr>
            <a:r>
              <a:rPr lang="en-US" sz="2000" dirty="0"/>
              <a:t>Sequences evolve down the gene trees (under GTR model)</a:t>
            </a:r>
          </a:p>
        </p:txBody>
      </p:sp>
    </p:spTree>
    <p:extLst>
      <p:ext uri="{BB962C8B-B14F-4D97-AF65-F5344CB8AC3E}">
        <p14:creationId xmlns:p14="http://schemas.microsoft.com/office/powerpoint/2010/main" val="233914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1914E789-74BE-7249-82D0-A0197E94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130175"/>
            <a:ext cx="7942263" cy="1144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35203" rIns="0" bIns="0" rtlCol="0" anchor="ctr">
            <a:normAutofit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4000" dirty="0"/>
              <a:t>1KP: Thousand </a:t>
            </a:r>
            <a:r>
              <a:rPr lang="en-US" sz="4000" dirty="0" err="1"/>
              <a:t>Transcriptome</a:t>
            </a:r>
            <a:r>
              <a:rPr lang="en-US" sz="4000" dirty="0"/>
              <a:t> Project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DCE8A685-A2A8-5746-916F-E1415CB68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5107" y="3150394"/>
            <a:ext cx="8456957" cy="11128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25602" rIns="0" bIns="0" rtlCol="0">
            <a:normAutofit/>
          </a:bodyPr>
          <a:lstStyle/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2014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PNAS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103 plant transcriptomes, 400-800 single copy “genes”</a:t>
            </a:r>
          </a:p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2019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Nature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much larger!  </a:t>
            </a: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A88093CE-1255-1B4C-B291-893F7DDE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92226"/>
            <a:ext cx="8032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>
            <a:extLst>
              <a:ext uri="{FF2B5EF4-FFF2-40B4-BE49-F238E27FC236}">
                <a16:creationId xmlns:a16="http://schemas.microsoft.com/office/drawing/2014/main" id="{CA96D745-83C7-7747-86C1-E58054D8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1" y="1282701"/>
            <a:ext cx="9683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>
            <a:extLst>
              <a:ext uri="{FF2B5EF4-FFF2-40B4-BE49-F238E27FC236}">
                <a16:creationId xmlns:a16="http://schemas.microsoft.com/office/drawing/2014/main" id="{8FE9A781-8289-424F-85ED-F8E456B7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4" y="1358901"/>
            <a:ext cx="7127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7">
            <a:extLst>
              <a:ext uri="{FF2B5EF4-FFF2-40B4-BE49-F238E27FC236}">
                <a16:creationId xmlns:a16="http://schemas.microsoft.com/office/drawing/2014/main" id="{C0552171-5F83-8443-9EE0-33A2DF92F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33663"/>
            <a:ext cx="14097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G. Ka-Shu Wong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Alberta</a:t>
            </a:r>
          </a:p>
        </p:txBody>
      </p:sp>
      <p:sp>
        <p:nvSpPr>
          <p:cNvPr id="54279" name="Text Box 8">
            <a:extLst>
              <a:ext uri="{FF2B5EF4-FFF2-40B4-BE49-F238E27FC236}">
                <a16:creationId xmlns:a16="http://schemas.microsoft.com/office/drawing/2014/main" id="{3858374F-56A2-9B45-81F0-0915FB598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654301"/>
            <a:ext cx="1219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Wickett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Northwestern</a:t>
            </a:r>
          </a:p>
        </p:txBody>
      </p:sp>
      <p:sp>
        <p:nvSpPr>
          <p:cNvPr id="54280" name="Text Box 9">
            <a:extLst>
              <a:ext uri="{FF2B5EF4-FFF2-40B4-BE49-F238E27FC236}">
                <a16:creationId xmlns:a16="http://schemas.microsoft.com/office/drawing/2014/main" id="{D3A3A6D9-5D9A-EB44-9CF1-101CB716E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662239"/>
            <a:ext cx="1327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J. Leebens-Mack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Georgia</a:t>
            </a:r>
          </a:p>
        </p:txBody>
      </p:sp>
      <p:pic>
        <p:nvPicPr>
          <p:cNvPr id="54281" name="Picture 10">
            <a:extLst>
              <a:ext uri="{FF2B5EF4-FFF2-40B4-BE49-F238E27FC236}">
                <a16:creationId xmlns:a16="http://schemas.microsoft.com/office/drawing/2014/main" id="{3F84D450-74B0-E640-8C2D-37229F58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358900"/>
            <a:ext cx="104298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11">
            <a:extLst>
              <a:ext uri="{FF2B5EF4-FFF2-40B4-BE49-F238E27FC236}">
                <a16:creationId xmlns:a16="http://schemas.microsoft.com/office/drawing/2014/main" id="{40DAE13D-A387-3642-8146-3024346E4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1" y="2665413"/>
            <a:ext cx="87471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Matasci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iPlant</a:t>
            </a:r>
          </a:p>
        </p:txBody>
      </p:sp>
      <p:pic>
        <p:nvPicPr>
          <p:cNvPr id="54283" name="Picture 12" descr="siavash">
            <a:extLst>
              <a:ext uri="{FF2B5EF4-FFF2-40B4-BE49-F238E27FC236}">
                <a16:creationId xmlns:a16="http://schemas.microsoft.com/office/drawing/2014/main" id="{F9B0DC7B-B9C0-CE49-8AD7-CADC1865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9" y="1373189"/>
            <a:ext cx="896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3" descr="warnow">
            <a:extLst>
              <a:ext uri="{FF2B5EF4-FFF2-40B4-BE49-F238E27FC236}">
                <a16:creationId xmlns:a16="http://schemas.microsoft.com/office/drawing/2014/main" id="{0A7F6913-1EC9-C44D-A4A8-C0ABFEBD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1373189"/>
            <a:ext cx="7794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Text Box 14">
            <a:extLst>
              <a:ext uri="{FF2B5EF4-FFF2-40B4-BE49-F238E27FC236}">
                <a16:creationId xmlns:a16="http://schemas.microsoft.com/office/drawing/2014/main" id="{3E042E59-4ED0-DD48-B304-D06917315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4" y="2616200"/>
            <a:ext cx="436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T. Warnow,                S. Mirarab,                     N. Nguyen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UT-Austin/UIUC          UT-Austin /UCSD          UT-Austin/UCSD</a:t>
            </a:r>
          </a:p>
        </p:txBody>
      </p:sp>
      <p:pic>
        <p:nvPicPr>
          <p:cNvPr id="54286" name="Picture 2" descr="nam-nguyen.jpg">
            <a:extLst>
              <a:ext uri="{FF2B5EF4-FFF2-40B4-BE49-F238E27FC236}">
                <a16:creationId xmlns:a16="http://schemas.microsoft.com/office/drawing/2014/main" id="{313C7F4C-A68E-704F-9BA9-FFE9CF3C55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1433514"/>
            <a:ext cx="1044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AF728-C1C2-B443-B7AC-DB653A65837A}"/>
              </a:ext>
            </a:extLst>
          </p:cNvPr>
          <p:cNvSpPr txBox="1"/>
          <p:nvPr/>
        </p:nvSpPr>
        <p:spPr>
          <a:xfrm>
            <a:off x="2105026" y="4487863"/>
            <a:ext cx="752930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Major Challenges: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Multi-copy genes omitted (9500 -&gt; 400)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Massive gene tree heterogeneity consistent with 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466F3-6921-B54E-B789-9A8AB385F1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9834" y="31130"/>
            <a:ext cx="2039936" cy="27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61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warnow-bigdata-jan8 19.pdf">
            <a:extLst>
              <a:ext uri="{FF2B5EF4-FFF2-40B4-BE49-F238E27FC236}">
                <a16:creationId xmlns:a16="http://schemas.microsoft.com/office/drawing/2014/main" id="{AFF9FC54-44FA-2E46-9EE6-ECE1E53F2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-384175"/>
            <a:ext cx="9372600" cy="724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EDE71-6046-E348-830E-4E1917467056}"/>
              </a:ext>
            </a:extLst>
          </p:cNvPr>
          <p:cNvSpPr txBox="1"/>
          <p:nvPr/>
        </p:nvSpPr>
        <p:spPr>
          <a:xfrm>
            <a:off x="2444750" y="5061904"/>
            <a:ext cx="576961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FF"/>
                </a:solidFill>
              </a:rPr>
              <a:t>Major challenge: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</a:rPr>
              <a:t>Multi-copy genes omitted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</a:rPr>
              <a:t>Massive gene tree heterogeneity consistent with ILS.</a:t>
            </a:r>
          </a:p>
        </p:txBody>
      </p:sp>
    </p:spTree>
    <p:extLst>
      <p:ext uri="{BB962C8B-B14F-4D97-AF65-F5344CB8AC3E}">
        <p14:creationId xmlns:p14="http://schemas.microsoft.com/office/powerpoint/2010/main" val="2518080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7518771-E07D-4F42-A736-14FC2BB3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Four major approaches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3A0486A7-368E-B449-877A-40F6077EE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Concatenation using Maximum likelihood </a:t>
            </a:r>
            <a:r>
              <a:rPr lang="en-US" altLang="en-US" dirty="0">
                <a:ea typeface="ＭＳ Ｐゴシック" panose="020B0600070205080204" pitchFamily="34" charset="-128"/>
              </a:rPr>
              <a:t>(CA-ML): NP-hard, and not consistent in the presence of ILS</a:t>
            </a: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Summary methods (e.g., ASTRAL, ASTRID, MP-EST):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consistent, and much faster than CA-ML, but impacted by gene tree estimation error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Site-based methods (e.g., SVDquartets, SVDquest):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 but not very computationally efficient</a:t>
            </a: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Co-estimation methods (</a:t>
            </a:r>
            <a:r>
              <a:rPr lang="en-US" altLang="en-US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StarBEAST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and StarBEAST2):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consistent, very accurate, but very expensive</a:t>
            </a:r>
          </a:p>
        </p:txBody>
      </p:sp>
    </p:spTree>
    <p:extLst>
      <p:ext uri="{BB962C8B-B14F-4D97-AF65-F5344CB8AC3E}">
        <p14:creationId xmlns:p14="http://schemas.microsoft.com/office/powerpoint/2010/main" val="971720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7518771-E07D-4F42-A736-14FC2BB3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Four major approaches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3A0486A7-368E-B449-877A-40F6077EE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Concatenation using Maximum likelihood </a:t>
            </a:r>
            <a:r>
              <a:rPr lang="en-US" altLang="en-US" dirty="0">
                <a:ea typeface="ＭＳ Ｐゴシック" panose="020B0600070205080204" pitchFamily="34" charset="-128"/>
              </a:rPr>
              <a:t>(CA-ML): NP-hard, and not consistent in the presence of ILS</a:t>
            </a: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Summary methods (e.g., ASTRAL, ASTRID, MP-EST):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consistent, and much faster than CA-ML, but impacted by gene tree estimation error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Site-based methods (e.g., SVDquartets, SVDquest):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 but not very computationally efficient</a:t>
            </a: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Co-estimation methods (</a:t>
            </a:r>
            <a:r>
              <a:rPr lang="en-US" altLang="en-US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StarBEAST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and StarBEAST2):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consistent, very accurate, but very expensive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09BECC14-1C84-6C42-8AD5-BEFDCC11F80A}"/>
              </a:ext>
            </a:extLst>
          </p:cNvPr>
          <p:cNvSpPr/>
          <p:nvPr/>
        </p:nvSpPr>
        <p:spPr>
          <a:xfrm>
            <a:off x="139483" y="1937295"/>
            <a:ext cx="604434" cy="283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95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iavash-astral2-talk 11.pdf">
            <a:extLst>
              <a:ext uri="{FF2B5EF4-FFF2-40B4-BE49-F238E27FC236}">
                <a16:creationId xmlns:a16="http://schemas.microsoft.com/office/drawing/2014/main" id="{7B01477D-4E27-A045-81D7-26A027E1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6725"/>
            <a:ext cx="9342438" cy="700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195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7518771-E07D-4F42-A736-14FC2BB3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Four major approaches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3A0486A7-368E-B449-877A-40F6077EE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Concatenation using Maximum likelihood </a:t>
            </a:r>
            <a:r>
              <a:rPr lang="en-US" altLang="en-US" dirty="0">
                <a:ea typeface="ＭＳ Ｐゴシック" panose="020B0600070205080204" pitchFamily="34" charset="-128"/>
              </a:rPr>
              <a:t>(CA-ML): NP-hard, and not consistent in the presence of ILS</a:t>
            </a: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Summary methods (e.g., ASTRAL, ASTRID, MP-EST):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consistent, and much faster than CA-ML, but impacted by gene tree estimation error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Site-based methods (e.g., SVDquartets, SVDquest):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 but not very computationally efficient</a:t>
            </a:r>
          </a:p>
          <a:p>
            <a:pPr>
              <a:defRPr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Co-estimation methods (</a:t>
            </a:r>
            <a:r>
              <a:rPr lang="en-US" altLang="en-US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StarBEAST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and StarBEAST2): </a:t>
            </a:r>
            <a:r>
              <a:rPr lang="en-US" altLang="en-US" dirty="0">
                <a:ea typeface="ＭＳ Ｐゴシック" panose="020B0600070205080204" pitchFamily="34" charset="-128"/>
              </a:rPr>
              <a:t>consistent, very accurate, but very expensive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09BECC14-1C84-6C42-8AD5-BEFDCC11F80A}"/>
              </a:ext>
            </a:extLst>
          </p:cNvPr>
          <p:cNvSpPr/>
          <p:nvPr/>
        </p:nvSpPr>
        <p:spPr>
          <a:xfrm>
            <a:off x="139483" y="2805200"/>
            <a:ext cx="604434" cy="283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13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026">
            <a:extLst>
              <a:ext uri="{FF2B5EF4-FFF2-40B4-BE49-F238E27FC236}">
                <a16:creationId xmlns:a16="http://schemas.microsoft.com/office/drawing/2014/main" id="{CA5BFBCA-7D0D-884B-A139-E19B53EC7E0D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981200"/>
            <a:ext cx="5943600" cy="1447800"/>
            <a:chOff x="1104" y="1200"/>
            <a:chExt cx="3456" cy="1728"/>
          </a:xfrm>
        </p:grpSpPr>
        <p:sp>
          <p:nvSpPr>
            <p:cNvPr id="705539" name="Line 1027">
              <a:extLst>
                <a:ext uri="{FF2B5EF4-FFF2-40B4-BE49-F238E27FC236}">
                  <a16:creationId xmlns:a16="http://schemas.microsoft.com/office/drawing/2014/main" id="{04E2EE01-5270-D94C-9D1F-6C3138D261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0" name="Line 1028">
              <a:extLst>
                <a:ext uri="{FF2B5EF4-FFF2-40B4-BE49-F238E27FC236}">
                  <a16:creationId xmlns:a16="http://schemas.microsoft.com/office/drawing/2014/main" id="{DC34B173-51D6-9047-918D-41F94B49A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32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1" name="Line 1029">
              <a:extLst>
                <a:ext uri="{FF2B5EF4-FFF2-40B4-BE49-F238E27FC236}">
                  <a16:creationId xmlns:a16="http://schemas.microsoft.com/office/drawing/2014/main" id="{1C18A910-0529-6A42-B9A5-83AD3A826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776"/>
              <a:ext cx="1152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2" name="Line 1030">
              <a:extLst>
                <a:ext uri="{FF2B5EF4-FFF2-40B4-BE49-F238E27FC236}">
                  <a16:creationId xmlns:a16="http://schemas.microsoft.com/office/drawing/2014/main" id="{397D162F-FC4B-C746-B01A-FD8A0E618D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08" y="2352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9458" name="Picture 1031" descr="orang2">
            <a:extLst>
              <a:ext uri="{FF2B5EF4-FFF2-40B4-BE49-F238E27FC236}">
                <a16:creationId xmlns:a16="http://schemas.microsoft.com/office/drawing/2014/main" id="{21987A16-7A79-0843-91A8-D5A7297B9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824288"/>
            <a:ext cx="14255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032" descr="chimp3">
            <a:extLst>
              <a:ext uri="{FF2B5EF4-FFF2-40B4-BE49-F238E27FC236}">
                <a16:creationId xmlns:a16="http://schemas.microsoft.com/office/drawing/2014/main" id="{A60A1100-A44C-114B-B2A0-F1479330F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849688"/>
            <a:ext cx="14414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45" name="Text Box 1033">
            <a:extLst>
              <a:ext uri="{FF2B5EF4-FFF2-40B4-BE49-F238E27FC236}">
                <a16:creationId xmlns:a16="http://schemas.microsoft.com/office/drawing/2014/main" id="{C9838FF9-53E4-7248-BEF0-88D4FFFF9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3355975"/>
            <a:ext cx="13636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Orangutan</a:t>
            </a:r>
          </a:p>
        </p:txBody>
      </p:sp>
      <p:sp>
        <p:nvSpPr>
          <p:cNvPr id="705546" name="Text Box 1034">
            <a:extLst>
              <a:ext uri="{FF2B5EF4-FFF2-40B4-BE49-F238E27FC236}">
                <a16:creationId xmlns:a16="http://schemas.microsoft.com/office/drawing/2014/main" id="{AFD63395-9271-5346-9D63-B4BA773D9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370264"/>
            <a:ext cx="9763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Gorilla</a:t>
            </a:r>
          </a:p>
        </p:txBody>
      </p:sp>
      <p:sp>
        <p:nvSpPr>
          <p:cNvPr id="705547" name="Text Box 1035">
            <a:extLst>
              <a:ext uri="{FF2B5EF4-FFF2-40B4-BE49-F238E27FC236}">
                <a16:creationId xmlns:a16="http://schemas.microsoft.com/office/drawing/2014/main" id="{2F6E7A75-DC2D-9E45-9989-7845AB482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70264"/>
            <a:ext cx="1581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Chimpanzee</a:t>
            </a:r>
          </a:p>
        </p:txBody>
      </p:sp>
      <p:sp>
        <p:nvSpPr>
          <p:cNvPr id="705548" name="Text Box 1036">
            <a:extLst>
              <a:ext uri="{FF2B5EF4-FFF2-40B4-BE49-F238E27FC236}">
                <a16:creationId xmlns:a16="http://schemas.microsoft.com/office/drawing/2014/main" id="{A4268CFC-70A8-F945-929B-E9B47D85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6939" y="3355975"/>
            <a:ext cx="1006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Human</a:t>
            </a:r>
          </a:p>
        </p:txBody>
      </p:sp>
      <p:pic>
        <p:nvPicPr>
          <p:cNvPr id="19464" name="Picture 1037" descr="gorilla2">
            <a:extLst>
              <a:ext uri="{FF2B5EF4-FFF2-40B4-BE49-F238E27FC236}">
                <a16:creationId xmlns:a16="http://schemas.microsoft.com/office/drawing/2014/main" id="{6DF3CD0D-96F2-3E48-8BC7-28E570F12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3835400"/>
            <a:ext cx="14589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50" name="Text Box 1038">
            <a:extLst>
              <a:ext uri="{FF2B5EF4-FFF2-40B4-BE49-F238E27FC236}">
                <a16:creationId xmlns:a16="http://schemas.microsoft.com/office/drawing/2014/main" id="{4D8810FC-1F4F-BE49-8135-AA0DC1C07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391" y="6172200"/>
            <a:ext cx="19495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i="1">
                <a:latin typeface="Times New Roman" charset="0"/>
              </a:rPr>
              <a:t>From the Tree of the Life Website,</a:t>
            </a:r>
            <a:br>
              <a:rPr lang="en-US" sz="1000" i="1">
                <a:latin typeface="Times New Roman" charset="0"/>
              </a:rPr>
            </a:br>
            <a:r>
              <a:rPr lang="en-US" sz="1000" i="1">
                <a:latin typeface="Times New Roman" charset="0"/>
              </a:rPr>
              <a:t>University of Arizona</a:t>
            </a:r>
          </a:p>
        </p:txBody>
      </p:sp>
      <p:sp>
        <p:nvSpPr>
          <p:cNvPr id="705551" name="Rectangle 1039">
            <a:extLst>
              <a:ext uri="{FF2B5EF4-FFF2-40B4-BE49-F238E27FC236}">
                <a16:creationId xmlns:a16="http://schemas.microsoft.com/office/drawing/2014/main" id="{417F734F-1A55-784A-B5C3-B32EB4918A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57344" y="355600"/>
            <a:ext cx="29718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Species Tree</a:t>
            </a:r>
          </a:p>
        </p:txBody>
      </p:sp>
      <p:pic>
        <p:nvPicPr>
          <p:cNvPr id="19467" name="Picture 1040" descr="mountain_icecream_cropped_2">
            <a:extLst>
              <a:ext uri="{FF2B5EF4-FFF2-40B4-BE49-F238E27FC236}">
                <a16:creationId xmlns:a16="http://schemas.microsoft.com/office/drawing/2014/main" id="{C2A51842-044E-6C4C-BC78-3A888050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86200"/>
            <a:ext cx="1481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636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242" name="Group 2">
            <a:extLst>
              <a:ext uri="{FF2B5EF4-FFF2-40B4-BE49-F238E27FC236}">
                <a16:creationId xmlns:a16="http://schemas.microsoft.com/office/drawing/2014/main" id="{B8039C92-2B2E-D54D-8385-BEF0E81A7E7E}"/>
              </a:ext>
            </a:extLst>
          </p:cNvPr>
          <p:cNvGrpSpPr>
            <a:grpSpLocks/>
          </p:cNvGrpSpPr>
          <p:nvPr/>
        </p:nvGrpSpPr>
        <p:grpSpPr bwMode="auto">
          <a:xfrm>
            <a:off x="3082925" y="3651250"/>
            <a:ext cx="3556000" cy="2046288"/>
            <a:chOff x="349" y="2347"/>
            <a:chExt cx="2987" cy="1719"/>
          </a:xfrm>
        </p:grpSpPr>
        <p:sp>
          <p:nvSpPr>
            <p:cNvPr id="42041" name="Line 3">
              <a:extLst>
                <a:ext uri="{FF2B5EF4-FFF2-40B4-BE49-F238E27FC236}">
                  <a16:creationId xmlns:a16="http://schemas.microsoft.com/office/drawing/2014/main" id="{209989BB-D8CC-374C-9989-EB059EF6CB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" y="2347"/>
              <a:ext cx="0" cy="86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2" name="Line 4">
              <a:extLst>
                <a:ext uri="{FF2B5EF4-FFF2-40B4-BE49-F238E27FC236}">
                  <a16:creationId xmlns:a16="http://schemas.microsoft.com/office/drawing/2014/main" id="{D19B579D-58C5-9A4D-9369-3FE7DBD9A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2348"/>
              <a:ext cx="0" cy="869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3" name="Line 5">
              <a:extLst>
                <a:ext uri="{FF2B5EF4-FFF2-40B4-BE49-F238E27FC236}">
                  <a16:creationId xmlns:a16="http://schemas.microsoft.com/office/drawing/2014/main" id="{0293388B-E11F-BF41-B1F8-4906E4CF53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2348"/>
              <a:ext cx="0" cy="86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4" name="Text Box 6">
              <a:extLst>
                <a:ext uri="{FF2B5EF4-FFF2-40B4-BE49-F238E27FC236}">
                  <a16:creationId xmlns:a16="http://schemas.microsoft.com/office/drawing/2014/main" id="{5E97475E-EF81-D74E-B447-7316CB7154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3" y="3712"/>
              <a:ext cx="42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Helvetica" pitchFamily="2" charset="0"/>
                </a:rPr>
                <a:t>. . .</a:t>
              </a:r>
            </a:p>
          </p:txBody>
        </p:sp>
        <p:sp>
          <p:nvSpPr>
            <p:cNvPr id="42045" name="Line 7">
              <a:extLst>
                <a:ext uri="{FF2B5EF4-FFF2-40B4-BE49-F238E27FC236}">
                  <a16:creationId xmlns:a16="http://schemas.microsoft.com/office/drawing/2014/main" id="{B25B00E3-5952-CB42-9793-7F3520040D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9" y="3562"/>
              <a:ext cx="362" cy="48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6" name="Line 8">
              <a:extLst>
                <a:ext uri="{FF2B5EF4-FFF2-40B4-BE49-F238E27FC236}">
                  <a16:creationId xmlns:a16="http://schemas.microsoft.com/office/drawing/2014/main" id="{B689DFB5-45E6-504D-B312-4E39F2DF92F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475779" flipH="1">
              <a:off x="1416" y="3573"/>
              <a:ext cx="220" cy="50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7" name="Line 9">
              <a:extLst>
                <a:ext uri="{FF2B5EF4-FFF2-40B4-BE49-F238E27FC236}">
                  <a16:creationId xmlns:a16="http://schemas.microsoft.com/office/drawing/2014/main" id="{B118E86C-3FB7-8540-8F83-6562DE4EA3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" y="3562"/>
              <a:ext cx="294" cy="4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8" name="Line 10">
              <a:extLst>
                <a:ext uri="{FF2B5EF4-FFF2-40B4-BE49-F238E27FC236}">
                  <a16:creationId xmlns:a16="http://schemas.microsoft.com/office/drawing/2014/main" id="{E5BD4609-C28B-EF41-B656-1C21598633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19" y="3599"/>
              <a:ext cx="285" cy="45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9" name="Line 11">
              <a:extLst>
                <a:ext uri="{FF2B5EF4-FFF2-40B4-BE49-F238E27FC236}">
                  <a16:creationId xmlns:a16="http://schemas.microsoft.com/office/drawing/2014/main" id="{50DEB248-86EC-4D45-8409-37CBFF9692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83" y="3811"/>
              <a:ext cx="140" cy="25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0" name="Line 12">
              <a:extLst>
                <a:ext uri="{FF2B5EF4-FFF2-40B4-BE49-F238E27FC236}">
                  <a16:creationId xmlns:a16="http://schemas.microsoft.com/office/drawing/2014/main" id="{B845D168-A16E-8A46-B3F5-0D91F92A47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6" y="3935"/>
              <a:ext cx="64" cy="12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1" name="Line 13">
              <a:extLst>
                <a:ext uri="{FF2B5EF4-FFF2-40B4-BE49-F238E27FC236}">
                  <a16:creationId xmlns:a16="http://schemas.microsoft.com/office/drawing/2014/main" id="{B89B42F4-652E-0645-A56F-1383CC39B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" y="3633"/>
              <a:ext cx="246" cy="41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2" name="Line 14">
              <a:extLst>
                <a:ext uri="{FF2B5EF4-FFF2-40B4-BE49-F238E27FC236}">
                  <a16:creationId xmlns:a16="http://schemas.microsoft.com/office/drawing/2014/main" id="{65B39A64-D28C-7746-A9C7-06BD13707A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" y="3786"/>
              <a:ext cx="85" cy="26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3" name="Line 15">
              <a:extLst>
                <a:ext uri="{FF2B5EF4-FFF2-40B4-BE49-F238E27FC236}">
                  <a16:creationId xmlns:a16="http://schemas.microsoft.com/office/drawing/2014/main" id="{3A75443E-550E-4144-AC4F-DD58F44AC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" y="3902"/>
              <a:ext cx="59" cy="14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4" name="Line 16">
              <a:extLst>
                <a:ext uri="{FF2B5EF4-FFF2-40B4-BE49-F238E27FC236}">
                  <a16:creationId xmlns:a16="http://schemas.microsoft.com/office/drawing/2014/main" id="{FC637FC2-D6D8-CB43-B297-5CA6DC56DC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2" y="3862"/>
              <a:ext cx="78" cy="18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5" name="Line 17">
              <a:extLst>
                <a:ext uri="{FF2B5EF4-FFF2-40B4-BE49-F238E27FC236}">
                  <a16:creationId xmlns:a16="http://schemas.microsoft.com/office/drawing/2014/main" id="{2E5B69DA-68C8-2E40-82A1-56B2D4678D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2" y="3955"/>
              <a:ext cx="47" cy="1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6" name="Line 18">
              <a:extLst>
                <a:ext uri="{FF2B5EF4-FFF2-40B4-BE49-F238E27FC236}">
                  <a16:creationId xmlns:a16="http://schemas.microsoft.com/office/drawing/2014/main" id="{A96430DA-C57B-B340-95F7-F841BB6BBD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475779" flipH="1">
              <a:off x="2242" y="3716"/>
              <a:ext cx="167" cy="35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7" name="Line 19">
              <a:extLst>
                <a:ext uri="{FF2B5EF4-FFF2-40B4-BE49-F238E27FC236}">
                  <a16:creationId xmlns:a16="http://schemas.microsoft.com/office/drawing/2014/main" id="{9308D0F4-C2A3-6140-A62D-97A0514DEF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5" y="3553"/>
              <a:ext cx="267" cy="508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8" name="Line 20">
              <a:extLst>
                <a:ext uri="{FF2B5EF4-FFF2-40B4-BE49-F238E27FC236}">
                  <a16:creationId xmlns:a16="http://schemas.microsoft.com/office/drawing/2014/main" id="{580C8462-0123-0643-88A4-FC395A9FEE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7" y="3951"/>
              <a:ext cx="65" cy="11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9" name="Line 21">
              <a:extLst>
                <a:ext uri="{FF2B5EF4-FFF2-40B4-BE49-F238E27FC236}">
                  <a16:creationId xmlns:a16="http://schemas.microsoft.com/office/drawing/2014/main" id="{476A3F31-B834-9F4C-9E46-2F35D82A4D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2" y="3942"/>
              <a:ext cx="57" cy="11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0" name="Line 22">
              <a:extLst>
                <a:ext uri="{FF2B5EF4-FFF2-40B4-BE49-F238E27FC236}">
                  <a16:creationId xmlns:a16="http://schemas.microsoft.com/office/drawing/2014/main" id="{50853CE8-E10E-D341-890F-08B8A1476A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3" y="3560"/>
              <a:ext cx="272" cy="49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1" name="Text Box 23">
              <a:extLst>
                <a:ext uri="{FF2B5EF4-FFF2-40B4-BE49-F238E27FC236}">
                  <a16:creationId xmlns:a16="http://schemas.microsoft.com/office/drawing/2014/main" id="{813B3B59-A85D-A84B-956E-8012DA2BF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" y="2552"/>
              <a:ext cx="90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Helvetica" pitchFamily="2" charset="0"/>
                </a:rPr>
                <a:t>Analyze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Helvetica" pitchFamily="2" charset="0"/>
                </a:rPr>
                <a:t>separately</a:t>
              </a:r>
            </a:p>
          </p:txBody>
        </p:sp>
        <p:sp>
          <p:nvSpPr>
            <p:cNvPr id="42062" name="Line 24">
              <a:extLst>
                <a:ext uri="{FF2B5EF4-FFF2-40B4-BE49-F238E27FC236}">
                  <a16:creationId xmlns:a16="http://schemas.microsoft.com/office/drawing/2014/main" id="{E8076D09-66F8-FD4F-9DC1-E8F553B1B3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7" y="3978"/>
              <a:ext cx="37" cy="7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3" name="Line 25">
              <a:extLst>
                <a:ext uri="{FF2B5EF4-FFF2-40B4-BE49-F238E27FC236}">
                  <a16:creationId xmlns:a16="http://schemas.microsoft.com/office/drawing/2014/main" id="{12EB8B17-2705-7E4F-841B-2C5E20D992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5" y="3710"/>
              <a:ext cx="209" cy="35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4" name="Line 26">
              <a:extLst>
                <a:ext uri="{FF2B5EF4-FFF2-40B4-BE49-F238E27FC236}">
                  <a16:creationId xmlns:a16="http://schemas.microsoft.com/office/drawing/2014/main" id="{22FF2A55-51AB-9E4E-A08E-C042683AB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6" y="3843"/>
              <a:ext cx="120" cy="22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4267" name="Group 27">
            <a:extLst>
              <a:ext uri="{FF2B5EF4-FFF2-40B4-BE49-F238E27FC236}">
                <a16:creationId xmlns:a16="http://schemas.microsoft.com/office/drawing/2014/main" id="{0F2EAAAC-B1D0-CE4C-94FD-950AC2064833}"/>
              </a:ext>
            </a:extLst>
          </p:cNvPr>
          <p:cNvGrpSpPr>
            <a:grpSpLocks/>
          </p:cNvGrpSpPr>
          <p:nvPr/>
        </p:nvGrpSpPr>
        <p:grpSpPr bwMode="auto">
          <a:xfrm>
            <a:off x="5619750" y="4117976"/>
            <a:ext cx="3962400" cy="1597025"/>
            <a:chOff x="2480" y="2739"/>
            <a:chExt cx="3328" cy="1341"/>
          </a:xfrm>
        </p:grpSpPr>
        <p:grpSp>
          <p:nvGrpSpPr>
            <p:cNvPr id="42027" name="Group 28">
              <a:extLst>
                <a:ext uri="{FF2B5EF4-FFF2-40B4-BE49-F238E27FC236}">
                  <a16:creationId xmlns:a16="http://schemas.microsoft.com/office/drawing/2014/main" id="{53CB939A-F59D-EC4D-A205-49249F857C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3" y="2739"/>
              <a:ext cx="1835" cy="1341"/>
              <a:chOff x="2108" y="2832"/>
              <a:chExt cx="1835" cy="1493"/>
            </a:xfrm>
          </p:grpSpPr>
          <p:sp>
            <p:nvSpPr>
              <p:cNvPr id="42030" name="Line 29">
                <a:extLst>
                  <a:ext uri="{FF2B5EF4-FFF2-40B4-BE49-F238E27FC236}">
                    <a16:creationId xmlns:a16="http://schemas.microsoft.com/office/drawing/2014/main" id="{11AF2BA2-3C16-FF40-8375-33402E152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08" y="2832"/>
                <a:ext cx="741" cy="1493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1" name="Line 30">
                <a:extLst>
                  <a:ext uri="{FF2B5EF4-FFF2-40B4-BE49-F238E27FC236}">
                    <a16:creationId xmlns:a16="http://schemas.microsoft.com/office/drawing/2014/main" id="{4DCA14C8-63D6-6D4A-AD01-DC6F88075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475779" flipH="1">
                <a:off x="2834" y="2832"/>
                <a:ext cx="740" cy="147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2" name="Line 31">
                <a:extLst>
                  <a:ext uri="{FF2B5EF4-FFF2-40B4-BE49-F238E27FC236}">
                    <a16:creationId xmlns:a16="http://schemas.microsoft.com/office/drawing/2014/main" id="{CC1CBB39-A79C-2248-B024-29B9E8803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1" y="3237"/>
                <a:ext cx="332" cy="108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3" name="Line 32">
                <a:extLst>
                  <a:ext uri="{FF2B5EF4-FFF2-40B4-BE49-F238E27FC236}">
                    <a16:creationId xmlns:a16="http://schemas.microsoft.com/office/drawing/2014/main" id="{F9123275-74D6-5943-80D0-9E960A299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7" y="3793"/>
                <a:ext cx="172" cy="529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4" name="Line 33">
                <a:extLst>
                  <a:ext uri="{FF2B5EF4-FFF2-40B4-BE49-F238E27FC236}">
                    <a16:creationId xmlns:a16="http://schemas.microsoft.com/office/drawing/2014/main" id="{2BD816D8-8B7C-A841-A674-71AF8492A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4106"/>
                <a:ext cx="84" cy="215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5" name="Line 34">
                <a:extLst>
                  <a:ext uri="{FF2B5EF4-FFF2-40B4-BE49-F238E27FC236}">
                    <a16:creationId xmlns:a16="http://schemas.microsoft.com/office/drawing/2014/main" id="{7C39FBA1-FE10-3C42-8A91-DAAE0B204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06" y="4122"/>
                <a:ext cx="57" cy="19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6" name="Line 35">
                <a:extLst>
                  <a:ext uri="{FF2B5EF4-FFF2-40B4-BE49-F238E27FC236}">
                    <a16:creationId xmlns:a16="http://schemas.microsoft.com/office/drawing/2014/main" id="{B60DA4E8-6FEB-544C-9AFA-BA386F83D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9" y="3455"/>
                <a:ext cx="250" cy="865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7" name="Line 36">
                <a:extLst>
                  <a:ext uri="{FF2B5EF4-FFF2-40B4-BE49-F238E27FC236}">
                    <a16:creationId xmlns:a16="http://schemas.microsoft.com/office/drawing/2014/main" id="{7EAC950A-497E-7348-8DA4-2C8320DFE3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6" y="3893"/>
                <a:ext cx="117" cy="42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8" name="Line 37">
                <a:extLst>
                  <a:ext uri="{FF2B5EF4-FFF2-40B4-BE49-F238E27FC236}">
                    <a16:creationId xmlns:a16="http://schemas.microsoft.com/office/drawing/2014/main" id="{4C037AF7-F73C-6C49-89BC-D3C44C628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9" y="4085"/>
                <a:ext cx="80" cy="236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39" name="Line 38">
                <a:extLst>
                  <a:ext uri="{FF2B5EF4-FFF2-40B4-BE49-F238E27FC236}">
                    <a16:creationId xmlns:a16="http://schemas.microsoft.com/office/drawing/2014/main" id="{AFF24709-8EDC-4D4C-AA71-FFBE49F809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738"/>
                <a:ext cx="183" cy="586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40" name="Line 39">
                <a:extLst>
                  <a:ext uri="{FF2B5EF4-FFF2-40B4-BE49-F238E27FC236}">
                    <a16:creationId xmlns:a16="http://schemas.microsoft.com/office/drawing/2014/main" id="{5F3AC5F4-89F2-9549-9173-33678923A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78" y="4145"/>
                <a:ext cx="64" cy="176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028" name="Line 40">
              <a:extLst>
                <a:ext uri="{FF2B5EF4-FFF2-40B4-BE49-F238E27FC236}">
                  <a16:creationId xmlns:a16="http://schemas.microsoft.com/office/drawing/2014/main" id="{E5499677-8074-C74A-A68D-2392E73FB0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383472">
              <a:off x="3326" y="3230"/>
              <a:ext cx="3" cy="833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9" name="Text Box 41">
              <a:extLst>
                <a:ext uri="{FF2B5EF4-FFF2-40B4-BE49-F238E27FC236}">
                  <a16:creationId xmlns:a16="http://schemas.microsoft.com/office/drawing/2014/main" id="{8965807A-97FF-6C43-9F69-9E2C5A39B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3719"/>
              <a:ext cx="147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Helvetica" pitchFamily="2" charset="0"/>
                </a:rPr>
                <a:t> Summary Method</a:t>
              </a:r>
            </a:p>
          </p:txBody>
        </p:sp>
      </p:grpSp>
      <p:sp>
        <p:nvSpPr>
          <p:cNvPr id="41987" name="Rectangle 42">
            <a:extLst>
              <a:ext uri="{FF2B5EF4-FFF2-40B4-BE49-F238E27FC236}">
                <a16:creationId xmlns:a16="http://schemas.microsoft.com/office/drawing/2014/main" id="{31EE5913-3C45-1F45-9E34-89FB3584BE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97175" y="100013"/>
            <a:ext cx="7399338" cy="85725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Main competing approaches </a:t>
            </a:r>
          </a:p>
        </p:txBody>
      </p:sp>
      <p:grpSp>
        <p:nvGrpSpPr>
          <p:cNvPr id="41988" name="Group 43">
            <a:extLst>
              <a:ext uri="{FF2B5EF4-FFF2-40B4-BE49-F238E27FC236}">
                <a16:creationId xmlns:a16="http://schemas.microsoft.com/office/drawing/2014/main" id="{C4D680CE-8B89-9B49-858E-65502A555F8A}"/>
              </a:ext>
            </a:extLst>
          </p:cNvPr>
          <p:cNvGrpSpPr>
            <a:grpSpLocks/>
          </p:cNvGrpSpPr>
          <p:nvPr/>
        </p:nvGrpSpPr>
        <p:grpSpPr bwMode="auto">
          <a:xfrm>
            <a:off x="2797175" y="1560514"/>
            <a:ext cx="3189288" cy="1679575"/>
            <a:chOff x="109" y="750"/>
            <a:chExt cx="2679" cy="1410"/>
          </a:xfrm>
        </p:grpSpPr>
        <p:sp>
          <p:nvSpPr>
            <p:cNvPr id="42004" name="Line 44">
              <a:extLst>
                <a:ext uri="{FF2B5EF4-FFF2-40B4-BE49-F238E27FC236}">
                  <a16:creationId xmlns:a16="http://schemas.microsoft.com/office/drawing/2014/main" id="{05C1DC7B-8C11-CA4F-9907-C5261F6D8A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" y="928"/>
              <a:ext cx="0" cy="12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Line 45">
              <a:extLst>
                <a:ext uri="{FF2B5EF4-FFF2-40B4-BE49-F238E27FC236}">
                  <a16:creationId xmlns:a16="http://schemas.microsoft.com/office/drawing/2014/main" id="{46D2E1F6-17DF-E84E-89B2-490FB3583B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" y="1128"/>
              <a:ext cx="26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Text Box 46">
              <a:extLst>
                <a:ext uri="{FF2B5EF4-FFF2-40B4-BE49-F238E27FC236}">
                  <a16:creationId xmlns:a16="http://schemas.microsoft.com/office/drawing/2014/main" id="{164C555C-4B7D-9B48-BF6A-9F6CA0030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" y="750"/>
              <a:ext cx="243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folHlink"/>
                  </a:solidFill>
                  <a:latin typeface="Helvetica" pitchFamily="2" charset="0"/>
                </a:rPr>
                <a:t>gene 1</a:t>
              </a:r>
              <a:r>
                <a:rPr lang="en-US" altLang="en-US" sz="1800">
                  <a:latin typeface="Helvetica" pitchFamily="2" charset="0"/>
                </a:rPr>
                <a:t>  </a:t>
              </a:r>
              <a:r>
                <a:rPr lang="en-US" altLang="en-US" sz="1800">
                  <a:solidFill>
                    <a:schemeClr val="accent1"/>
                  </a:solidFill>
                  <a:latin typeface="Helvetica" pitchFamily="2" charset="0"/>
                </a:rPr>
                <a:t>gene 2 …</a:t>
              </a:r>
              <a:r>
                <a:rPr lang="en-US" altLang="en-US" sz="1800">
                  <a:latin typeface="Helvetica" pitchFamily="2" charset="0"/>
                </a:rPr>
                <a:t>   </a:t>
              </a:r>
              <a:r>
                <a:rPr lang="en-US" altLang="en-US" sz="1800">
                  <a:solidFill>
                    <a:srgbClr val="CC0000"/>
                  </a:solidFill>
                  <a:latin typeface="Helvetica" pitchFamily="2" charset="0"/>
                </a:rPr>
                <a:t>gene </a:t>
              </a:r>
              <a:r>
                <a:rPr lang="en-US" altLang="en-US" sz="1800" i="1">
                  <a:solidFill>
                    <a:srgbClr val="CC0000"/>
                  </a:solidFill>
                  <a:latin typeface="Helvetica" pitchFamily="2" charset="0"/>
                </a:rPr>
                <a:t>k</a:t>
              </a:r>
              <a:endParaRPr lang="en-US" altLang="en-US" sz="1800">
                <a:latin typeface="Helvetica" pitchFamily="2" charset="0"/>
              </a:endParaRPr>
            </a:p>
          </p:txBody>
        </p:sp>
        <p:sp>
          <p:nvSpPr>
            <p:cNvPr id="42007" name="Line 47">
              <a:extLst>
                <a:ext uri="{FF2B5EF4-FFF2-40B4-BE49-F238E27FC236}">
                  <a16:creationId xmlns:a16="http://schemas.microsoft.com/office/drawing/2014/main" id="{9315FCE8-01CD-A148-B87D-DA1E88F80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243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Line 48">
              <a:extLst>
                <a:ext uri="{FF2B5EF4-FFF2-40B4-BE49-F238E27FC236}">
                  <a16:creationId xmlns:a16="http://schemas.microsoft.com/office/drawing/2014/main" id="{71CDFFD3-0D3E-3545-89A9-3082007EA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329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9" name="Line 49">
              <a:extLst>
                <a:ext uri="{FF2B5EF4-FFF2-40B4-BE49-F238E27FC236}">
                  <a16:creationId xmlns:a16="http://schemas.microsoft.com/office/drawing/2014/main" id="{8F57B36D-ABED-E14B-B1F6-679E3CF336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" y="1416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0" name="Line 50">
              <a:extLst>
                <a:ext uri="{FF2B5EF4-FFF2-40B4-BE49-F238E27FC236}">
                  <a16:creationId xmlns:a16="http://schemas.microsoft.com/office/drawing/2014/main" id="{70636A48-2413-AE4E-BD8B-66FE90EA9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502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1" name="Line 51">
              <a:extLst>
                <a:ext uri="{FF2B5EF4-FFF2-40B4-BE49-F238E27FC236}">
                  <a16:creationId xmlns:a16="http://schemas.microsoft.com/office/drawing/2014/main" id="{931680E4-1FFF-854F-A2F7-45FE32B9E7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588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2" name="Line 52">
              <a:extLst>
                <a:ext uri="{FF2B5EF4-FFF2-40B4-BE49-F238E27FC236}">
                  <a16:creationId xmlns:a16="http://schemas.microsoft.com/office/drawing/2014/main" id="{56AA6CE8-AAC1-AA46-8972-4C9DE268C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933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Line 53">
              <a:extLst>
                <a:ext uri="{FF2B5EF4-FFF2-40B4-BE49-F238E27FC236}">
                  <a16:creationId xmlns:a16="http://schemas.microsoft.com/office/drawing/2014/main" id="{CC0AAEDD-7928-9C4F-BE34-74C5168E73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2019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4" name="Line 54">
              <a:extLst>
                <a:ext uri="{FF2B5EF4-FFF2-40B4-BE49-F238E27FC236}">
                  <a16:creationId xmlns:a16="http://schemas.microsoft.com/office/drawing/2014/main" id="{D8E20DF0-824B-774D-BDF1-9CBFFBE595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2105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5" name="Line 55">
              <a:extLst>
                <a:ext uri="{FF2B5EF4-FFF2-40B4-BE49-F238E27FC236}">
                  <a16:creationId xmlns:a16="http://schemas.microsoft.com/office/drawing/2014/main" id="{E2CE60F3-C0A2-2F44-81B8-8BF5D7387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588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6" name="Line 56">
              <a:extLst>
                <a:ext uri="{FF2B5EF4-FFF2-40B4-BE49-F238E27FC236}">
                  <a16:creationId xmlns:a16="http://schemas.microsoft.com/office/drawing/2014/main" id="{7D2F4603-C00C-EE4F-BB47-0401D76AE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674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7" name="Line 57">
              <a:extLst>
                <a:ext uri="{FF2B5EF4-FFF2-40B4-BE49-F238E27FC236}">
                  <a16:creationId xmlns:a16="http://schemas.microsoft.com/office/drawing/2014/main" id="{EADF222D-8723-8847-94E0-3ABE09F0A2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760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8" name="Line 58">
              <a:extLst>
                <a:ext uri="{FF2B5EF4-FFF2-40B4-BE49-F238E27FC236}">
                  <a16:creationId xmlns:a16="http://schemas.microsoft.com/office/drawing/2014/main" id="{DC2FC8C7-754F-3845-ADB1-9288143C66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847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9" name="Line 59">
              <a:extLst>
                <a:ext uri="{FF2B5EF4-FFF2-40B4-BE49-F238E27FC236}">
                  <a16:creationId xmlns:a16="http://schemas.microsoft.com/office/drawing/2014/main" id="{367AB22A-E7B7-8943-A4A0-5659614BE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933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0" name="Line 60">
              <a:extLst>
                <a:ext uri="{FF2B5EF4-FFF2-40B4-BE49-F238E27FC236}">
                  <a16:creationId xmlns:a16="http://schemas.microsoft.com/office/drawing/2014/main" id="{E57EC943-0EF8-3148-9E5D-772F5C61B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243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1" name="Line 61">
              <a:extLst>
                <a:ext uri="{FF2B5EF4-FFF2-40B4-BE49-F238E27FC236}">
                  <a16:creationId xmlns:a16="http://schemas.microsoft.com/office/drawing/2014/main" id="{86749025-E37A-9B4D-9689-8DA2A6E6B0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502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2" name="Line 62">
              <a:extLst>
                <a:ext uri="{FF2B5EF4-FFF2-40B4-BE49-F238E27FC236}">
                  <a16:creationId xmlns:a16="http://schemas.microsoft.com/office/drawing/2014/main" id="{97515FA2-4411-1A40-9D10-60B4C01D1E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588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3" name="Line 63">
              <a:extLst>
                <a:ext uri="{FF2B5EF4-FFF2-40B4-BE49-F238E27FC236}">
                  <a16:creationId xmlns:a16="http://schemas.microsoft.com/office/drawing/2014/main" id="{ED71380D-0AF4-7B48-AB87-C3DBF6D08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674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4" name="Line 64">
              <a:extLst>
                <a:ext uri="{FF2B5EF4-FFF2-40B4-BE49-F238E27FC236}">
                  <a16:creationId xmlns:a16="http://schemas.microsoft.com/office/drawing/2014/main" id="{DF3F1FD3-B68D-394D-9A55-B57E5BD14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2019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5" name="Line 65">
              <a:extLst>
                <a:ext uri="{FF2B5EF4-FFF2-40B4-BE49-F238E27FC236}">
                  <a16:creationId xmlns:a16="http://schemas.microsoft.com/office/drawing/2014/main" id="{F76354D3-3390-8B48-BD73-2B1420FBF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2105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6" name="Text Box 66">
              <a:extLst>
                <a:ext uri="{FF2B5EF4-FFF2-40B4-BE49-F238E27FC236}">
                  <a16:creationId xmlns:a16="http://schemas.microsoft.com/office/drawing/2014/main" id="{CBACFB9C-025C-9147-BFD3-38EFBA7DD7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6" y="1450"/>
              <a:ext cx="42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Helvetica" pitchFamily="2" charset="0"/>
                </a:rPr>
                <a:t>. . .</a:t>
              </a:r>
            </a:p>
          </p:txBody>
        </p:sp>
      </p:grpSp>
      <p:grpSp>
        <p:nvGrpSpPr>
          <p:cNvPr id="41989" name="Group 67">
            <a:extLst>
              <a:ext uri="{FF2B5EF4-FFF2-40B4-BE49-F238E27FC236}">
                <a16:creationId xmlns:a16="http://schemas.microsoft.com/office/drawing/2014/main" id="{83081B8B-30F2-9344-BE39-5D8188E2E0E1}"/>
              </a:ext>
            </a:extLst>
          </p:cNvPr>
          <p:cNvGrpSpPr>
            <a:grpSpLocks/>
          </p:cNvGrpSpPr>
          <p:nvPr/>
        </p:nvGrpSpPr>
        <p:grpSpPr bwMode="auto">
          <a:xfrm>
            <a:off x="7404100" y="1952626"/>
            <a:ext cx="2178050" cy="1590675"/>
            <a:chOff x="3934" y="2837"/>
            <a:chExt cx="1829" cy="1488"/>
          </a:xfrm>
        </p:grpSpPr>
        <p:sp>
          <p:nvSpPr>
            <p:cNvPr id="41993" name="Line 68">
              <a:extLst>
                <a:ext uri="{FF2B5EF4-FFF2-40B4-BE49-F238E27FC236}">
                  <a16:creationId xmlns:a16="http://schemas.microsoft.com/office/drawing/2014/main" id="{487C90BD-5E36-5F47-93BA-EE8ADB2A5F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4" y="2837"/>
              <a:ext cx="741" cy="1482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Line 69">
              <a:extLst>
                <a:ext uri="{FF2B5EF4-FFF2-40B4-BE49-F238E27FC236}">
                  <a16:creationId xmlns:a16="http://schemas.microsoft.com/office/drawing/2014/main" id="{36C4A1F1-671B-2844-8773-5F00E13966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475779" flipH="1">
              <a:off x="4663" y="2839"/>
              <a:ext cx="732" cy="146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Line 70">
              <a:extLst>
                <a:ext uri="{FF2B5EF4-FFF2-40B4-BE49-F238E27FC236}">
                  <a16:creationId xmlns:a16="http://schemas.microsoft.com/office/drawing/2014/main" id="{4E994AEE-DA10-0B4D-A255-158E907AB8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7" y="3242"/>
              <a:ext cx="332" cy="107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Line 71">
              <a:extLst>
                <a:ext uri="{FF2B5EF4-FFF2-40B4-BE49-F238E27FC236}">
                  <a16:creationId xmlns:a16="http://schemas.microsoft.com/office/drawing/2014/main" id="{0DDA1D24-EE34-1D42-9BEC-2F5130CBDA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69" y="3735"/>
              <a:ext cx="134" cy="586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Line 72">
              <a:extLst>
                <a:ext uri="{FF2B5EF4-FFF2-40B4-BE49-F238E27FC236}">
                  <a16:creationId xmlns:a16="http://schemas.microsoft.com/office/drawing/2014/main" id="{F1DA1D42-F2AB-0C49-A1D4-2A3ADE79FB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18" y="3935"/>
              <a:ext cx="77" cy="37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Line 73">
              <a:extLst>
                <a:ext uri="{FF2B5EF4-FFF2-40B4-BE49-F238E27FC236}">
                  <a16:creationId xmlns:a16="http://schemas.microsoft.com/office/drawing/2014/main" id="{44424BCA-ED97-DB4F-99FA-878A551910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52" y="4127"/>
              <a:ext cx="42" cy="194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Line 74">
              <a:extLst>
                <a:ext uri="{FF2B5EF4-FFF2-40B4-BE49-F238E27FC236}">
                  <a16:creationId xmlns:a16="http://schemas.microsoft.com/office/drawing/2014/main" id="{EA5BA421-743D-2D42-89EC-9168031204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6" y="3444"/>
              <a:ext cx="239" cy="881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Line 75">
              <a:extLst>
                <a:ext uri="{FF2B5EF4-FFF2-40B4-BE49-F238E27FC236}">
                  <a16:creationId xmlns:a16="http://schemas.microsoft.com/office/drawing/2014/main" id="{C7B839EC-7199-FB49-A333-349988B3CB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7" y="3871"/>
              <a:ext cx="144" cy="454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Line 76">
              <a:extLst>
                <a:ext uri="{FF2B5EF4-FFF2-40B4-BE49-F238E27FC236}">
                  <a16:creationId xmlns:a16="http://schemas.microsoft.com/office/drawing/2014/main" id="{3028EE7C-001A-E647-AE22-40E25DB802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4090"/>
              <a:ext cx="80" cy="235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Line 77">
              <a:extLst>
                <a:ext uri="{FF2B5EF4-FFF2-40B4-BE49-F238E27FC236}">
                  <a16:creationId xmlns:a16="http://schemas.microsoft.com/office/drawing/2014/main" id="{858DD350-CBC7-5E4A-8828-8BD73E7ADA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98" y="3951"/>
              <a:ext cx="116" cy="362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Line 78">
              <a:extLst>
                <a:ext uri="{FF2B5EF4-FFF2-40B4-BE49-F238E27FC236}">
                  <a16:creationId xmlns:a16="http://schemas.microsoft.com/office/drawing/2014/main" id="{6C408369-F422-4B46-BE2E-7C85003890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04" y="4149"/>
              <a:ext cx="64" cy="176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990" name="Line 79">
            <a:extLst>
              <a:ext uri="{FF2B5EF4-FFF2-40B4-BE49-F238E27FC236}">
                <a16:creationId xmlns:a16="http://schemas.microsoft.com/office/drawing/2014/main" id="{A41FF06A-5370-5842-A054-24FFCFC42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8850" y="2514600"/>
            <a:ext cx="1257300" cy="158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Text Box 80">
            <a:extLst>
              <a:ext uri="{FF2B5EF4-FFF2-40B4-BE49-F238E27FC236}">
                <a16:creationId xmlns:a16="http://schemas.microsoft.com/office/drawing/2014/main" id="{594F7DEB-FCEC-8846-97C9-AB9599D76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400" y="2611438"/>
            <a:ext cx="14287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Helvetica" pitchFamily="2" charset="0"/>
              </a:rPr>
              <a:t>Concatenation</a:t>
            </a:r>
          </a:p>
        </p:txBody>
      </p:sp>
      <p:sp>
        <p:nvSpPr>
          <p:cNvPr id="41992" name="Text Box 81">
            <a:extLst>
              <a:ext uri="{FF2B5EF4-FFF2-40B4-BE49-F238E27FC236}">
                <a16:creationId xmlns:a16="http://schemas.microsoft.com/office/drawing/2014/main" id="{224951E2-FC64-9D43-8992-653D02249D7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606675" y="2193925"/>
            <a:ext cx="7683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/>
              <a:t>Species</a:t>
            </a:r>
          </a:p>
        </p:txBody>
      </p:sp>
    </p:spTree>
    <p:extLst>
      <p:ext uri="{BB962C8B-B14F-4D97-AF65-F5344CB8AC3E}">
        <p14:creationId xmlns:p14="http://schemas.microsoft.com/office/powerpoint/2010/main" val="1282071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>
            <a:extLst>
              <a:ext uri="{FF2B5EF4-FFF2-40B4-BE49-F238E27FC236}">
                <a16:creationId xmlns:a16="http://schemas.microsoft.com/office/drawing/2014/main" id="{D8682BD6-5F78-AC4C-93CE-0BAD0192A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3" y="1454725"/>
            <a:ext cx="7204367" cy="540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DDE330-17BA-4548-8ED4-B871B6B1BDA7}"/>
              </a:ext>
            </a:extLst>
          </p:cNvPr>
          <p:cNvSpPr txBox="1"/>
          <p:nvPr/>
        </p:nvSpPr>
        <p:spPr>
          <a:xfrm>
            <a:off x="2701186" y="228601"/>
            <a:ext cx="6275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MSC+GTR Hierarchical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D3A957-59B1-B442-A712-27192350161B}"/>
              </a:ext>
            </a:extLst>
          </p:cNvPr>
          <p:cNvSpPr txBox="1"/>
          <p:nvPr/>
        </p:nvSpPr>
        <p:spPr>
          <a:xfrm>
            <a:off x="8333510" y="1843950"/>
            <a:ext cx="32419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Gene trees evolve within the species tree (e.g., under the Multi-Species Coalescent model)</a:t>
            </a:r>
          </a:p>
          <a:p>
            <a:pPr marL="342900" indent="-342900">
              <a:buAutoNum type="arabicPeriod"/>
            </a:pPr>
            <a:r>
              <a:rPr lang="en-US" sz="2000" dirty="0"/>
              <a:t>Sequences evolve down the gene trees (e.g., under GTR model, possibly with indels)</a:t>
            </a:r>
          </a:p>
        </p:txBody>
      </p:sp>
    </p:spTree>
    <p:extLst>
      <p:ext uri="{BB962C8B-B14F-4D97-AF65-F5344CB8AC3E}">
        <p14:creationId xmlns:p14="http://schemas.microsoft.com/office/powerpoint/2010/main" val="2990119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>
            <a:extLst>
              <a:ext uri="{FF2B5EF4-FFF2-40B4-BE49-F238E27FC236}">
                <a16:creationId xmlns:a16="http://schemas.microsoft.com/office/drawing/2014/main" id="{15511678-14B6-FE40-B023-D6AF49D83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23555"/>
            <a:ext cx="7245927" cy="543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B45D02-2F42-BB40-84BA-4049417A1686}"/>
              </a:ext>
            </a:extLst>
          </p:cNvPr>
          <p:cNvSpPr txBox="1"/>
          <p:nvPr/>
        </p:nvSpPr>
        <p:spPr>
          <a:xfrm>
            <a:off x="3117272" y="221645"/>
            <a:ext cx="644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Summary Method Protocol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ABEB0-E6E4-B14C-B4B3-BE4309C2811B}"/>
              </a:ext>
            </a:extLst>
          </p:cNvPr>
          <p:cNvSpPr txBox="1"/>
          <p:nvPr/>
        </p:nvSpPr>
        <p:spPr>
          <a:xfrm>
            <a:off x="8077201" y="2078674"/>
            <a:ext cx="38723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0432FF"/>
                </a:solidFill>
              </a:rPr>
              <a:t>Given gene sequence alignments, compute gene trees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432FF"/>
                </a:solidFill>
              </a:rPr>
              <a:t>Given gene trees, combine into species tree</a:t>
            </a:r>
          </a:p>
          <a:p>
            <a:endParaRPr lang="en-US" sz="2400" dirty="0">
              <a:solidFill>
                <a:srgbClr val="0432FF"/>
              </a:solidFill>
            </a:endParaRPr>
          </a:p>
          <a:p>
            <a:r>
              <a:rPr lang="en-US" sz="2400" dirty="0">
                <a:solidFill>
                  <a:srgbClr val="0432FF"/>
                </a:solidFill>
              </a:rPr>
              <a:t>Faster than concatenation,</a:t>
            </a:r>
          </a:p>
          <a:p>
            <a:r>
              <a:rPr lang="en-US" sz="2400" dirty="0">
                <a:solidFill>
                  <a:srgbClr val="0432FF"/>
                </a:solidFill>
              </a:rPr>
              <a:t>and can be parallelized</a:t>
            </a:r>
          </a:p>
        </p:txBody>
      </p:sp>
    </p:spTree>
    <p:extLst>
      <p:ext uri="{BB962C8B-B14F-4D97-AF65-F5344CB8AC3E}">
        <p14:creationId xmlns:p14="http://schemas.microsoft.com/office/powerpoint/2010/main" val="2415903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 descr="siavash-michigan-opt-problem.pdf">
            <a:extLst>
              <a:ext uri="{FF2B5EF4-FFF2-40B4-BE49-F238E27FC236}">
                <a16:creationId xmlns:a16="http://schemas.microsoft.com/office/drawing/2014/main" id="{603EF19C-1B82-954F-9E03-392ABFDD2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2">
            <a:extLst>
              <a:ext uri="{FF2B5EF4-FFF2-40B4-BE49-F238E27FC236}">
                <a16:creationId xmlns:a16="http://schemas.microsoft.com/office/drawing/2014/main" id="{A17CD7B0-2C9D-9448-9FB6-82DE3049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25" y="190500"/>
            <a:ext cx="1155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05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 descr="siavash-michigan-opt-problem.pdf">
            <a:extLst>
              <a:ext uri="{FF2B5EF4-FFF2-40B4-BE49-F238E27FC236}">
                <a16:creationId xmlns:a16="http://schemas.microsoft.com/office/drawing/2014/main" id="{603EF19C-1B82-954F-9E03-392ABFDD2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2">
            <a:extLst>
              <a:ext uri="{FF2B5EF4-FFF2-40B4-BE49-F238E27FC236}">
                <a16:creationId xmlns:a16="http://schemas.microsoft.com/office/drawing/2014/main" id="{A17CD7B0-2C9D-9448-9FB6-82DE3049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25" y="190500"/>
            <a:ext cx="1155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65FE1-3C68-C446-A2E3-FA686E9347F1}"/>
              </a:ext>
            </a:extLst>
          </p:cNvPr>
          <p:cNvSpPr txBox="1"/>
          <p:nvPr/>
        </p:nvSpPr>
        <p:spPr>
          <a:xfrm>
            <a:off x="593767" y="3429000"/>
            <a:ext cx="3206338" cy="1200329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dirty="0"/>
              <a:t>Theorem: Under MSC, most probable quartet tree is the species tree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268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 descr="siavash-michigan-opt-problem.pdf">
            <a:extLst>
              <a:ext uri="{FF2B5EF4-FFF2-40B4-BE49-F238E27FC236}">
                <a16:creationId xmlns:a16="http://schemas.microsoft.com/office/drawing/2014/main" id="{603EF19C-1B82-954F-9E03-392ABFDD2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2">
            <a:extLst>
              <a:ext uri="{FF2B5EF4-FFF2-40B4-BE49-F238E27FC236}">
                <a16:creationId xmlns:a16="http://schemas.microsoft.com/office/drawing/2014/main" id="{A17CD7B0-2C9D-9448-9FB6-82DE3049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25" y="190500"/>
            <a:ext cx="1155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6D3885-8636-8440-A493-186B6ECE5B3C}"/>
              </a:ext>
            </a:extLst>
          </p:cNvPr>
          <p:cNvSpPr txBox="1"/>
          <p:nvPr/>
        </p:nvSpPr>
        <p:spPr>
          <a:xfrm>
            <a:off x="10434181" y="2542784"/>
            <a:ext cx="1628383" cy="286232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ASTRAL uses dynamic programming to solve a constrained version of this problem, and is provably statistically consistent</a:t>
            </a:r>
          </a:p>
        </p:txBody>
      </p:sp>
    </p:spTree>
    <p:extLst>
      <p:ext uri="{BB962C8B-B14F-4D97-AF65-F5344CB8AC3E}">
        <p14:creationId xmlns:p14="http://schemas.microsoft.com/office/powerpoint/2010/main" val="2340056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 descr="image.png">
            <a:extLst>
              <a:ext uri="{FF2B5EF4-FFF2-40B4-BE49-F238E27FC236}">
                <a16:creationId xmlns:a16="http://schemas.microsoft.com/office/drawing/2014/main" id="{0381998E-B248-D943-A472-4E9AEC187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>
            <a:extLst>
              <a:ext uri="{FF2B5EF4-FFF2-40B4-BE49-F238E27FC236}">
                <a16:creationId xmlns:a16="http://schemas.microsoft.com/office/drawing/2014/main" id="{5F23B841-08DA-D64D-B8D4-9B6EFB523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125414"/>
            <a:ext cx="8366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17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072F5B20-DB20-7243-9D72-4459A09F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ASTRAL – pros and cons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3CB8AA85-41E3-CE4E-A111-E3BE0D1BB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good: ASTRAL is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Very popular statistically consistent method for species tree estimation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Very fast for many datasets (much faster than concatenation)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mixed: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Concatenation can be more accurate under some conditions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bad: </a:t>
            </a:r>
          </a:p>
          <a:p>
            <a:pPr lvl="1"/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ASTRAL can fail to complete on large enough datasets within reasonable time frames (days of computation)</a:t>
            </a:r>
          </a:p>
        </p:txBody>
      </p:sp>
    </p:spTree>
    <p:extLst>
      <p:ext uri="{BB962C8B-B14F-4D97-AF65-F5344CB8AC3E}">
        <p14:creationId xmlns:p14="http://schemas.microsoft.com/office/powerpoint/2010/main" val="254797831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using Disjoint Tree Mergers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59C58-F803-D849-82C9-79EB191A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294" y="204787"/>
            <a:ext cx="1408614" cy="147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absolute constraints</a:t>
            </a:r>
          </a:p>
        </p:txBody>
      </p:sp>
    </p:spTree>
    <p:extLst>
      <p:ext uri="{BB962C8B-B14F-4D97-AF65-F5344CB8AC3E}">
        <p14:creationId xmlns:p14="http://schemas.microsoft.com/office/powerpoint/2010/main" val="669764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Species Tree Estimation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solidFill>
            <a:srgbClr val="FFFF00">
              <a:alpha val="73000"/>
            </a:srgbClr>
          </a:solidFill>
          <a:ln w="25400">
            <a:solidFill>
              <a:schemeClr val="accent1">
                <a:alpha val="6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</a:t>
            </a:r>
            <a:r>
              <a:rPr lang="en-US" b="1" dirty="0">
                <a:solidFill>
                  <a:srgbClr val="0432FF"/>
                </a:solidFill>
              </a:rPr>
              <a:t>absolute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C8528-62AA-9344-9DA8-18E1BCAD38D0}"/>
              </a:ext>
            </a:extLst>
          </p:cNvPr>
          <p:cNvSpPr txBox="1"/>
          <p:nvPr/>
        </p:nvSpPr>
        <p:spPr>
          <a:xfrm>
            <a:off x="9114766" y="6034596"/>
            <a:ext cx="2914965" cy="523220"/>
          </a:xfrm>
          <a:prstGeom prst="rect">
            <a:avLst/>
          </a:prstGeom>
          <a:solidFill>
            <a:srgbClr val="FFFF00">
              <a:alpha val="71000"/>
            </a:srgb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Guide Tree Merger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1642E-2B55-4D41-833A-0CECB2781879}"/>
              </a:ext>
            </a:extLst>
          </p:cNvPr>
          <p:cNvCxnSpPr/>
          <p:nvPr/>
        </p:nvCxnSpPr>
        <p:spPr>
          <a:xfrm flipH="1">
            <a:off x="7298838" y="6280877"/>
            <a:ext cx="163328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C645BC-2E7D-764D-9509-88D9D45CFE7F}"/>
              </a:ext>
            </a:extLst>
          </p:cNvPr>
          <p:cNvSpPr txBox="1"/>
          <p:nvPr/>
        </p:nvSpPr>
        <p:spPr>
          <a:xfrm>
            <a:off x="10238282" y="3040938"/>
            <a:ext cx="1285095" cy="523220"/>
          </a:xfrm>
          <a:prstGeom prst="rect">
            <a:avLst/>
          </a:prstGeom>
          <a:solidFill>
            <a:srgbClr val="FFFF00">
              <a:alpha val="69000"/>
            </a:srgb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ASTRAL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BFE1A9-7CC8-4C4F-9D7B-D01623CFE816}"/>
              </a:ext>
            </a:extLst>
          </p:cNvPr>
          <p:cNvCxnSpPr/>
          <p:nvPr/>
        </p:nvCxnSpPr>
        <p:spPr>
          <a:xfrm flipH="1">
            <a:off x="9297417" y="3377222"/>
            <a:ext cx="780862" cy="222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40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nature-reviews-tree-of-life">
            <a:extLst>
              <a:ext uri="{FF2B5EF4-FFF2-40B4-BE49-F238E27FC236}">
                <a16:creationId xmlns:a16="http://schemas.microsoft.com/office/drawing/2014/main" id="{2773805F-4F91-1843-BE8F-EC699E081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1681164"/>
            <a:ext cx="40497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787B77F8-5B7C-2B4E-A7E6-C7D450A72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1282" y="-103909"/>
            <a:ext cx="7740382" cy="128014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00" dirty="0"/>
              <a:t>				       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Phylogenomics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pic>
        <p:nvPicPr>
          <p:cNvPr id="21507" name="Picture 1" descr="genome-10K.jpg">
            <a:extLst>
              <a:ext uri="{FF2B5EF4-FFF2-40B4-BE49-F238E27FC236}">
                <a16:creationId xmlns:a16="http://schemas.microsoft.com/office/drawing/2014/main" id="{3918933F-6F62-0A45-AF3D-5ED14E37C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9" y="1747839"/>
            <a:ext cx="3227387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2">
            <a:extLst>
              <a:ext uri="{FF2B5EF4-FFF2-40B4-BE49-F238E27FC236}">
                <a16:creationId xmlns:a16="http://schemas.microsoft.com/office/drawing/2014/main" id="{F6FD4CEB-B0CA-874C-8CF8-4E5355BB9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4" y="5715001"/>
            <a:ext cx="89169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Phylogeny + genomics = genome-scale phylogeny estimation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3706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C068-6777-D348-B68B-22912DC6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370" y="305269"/>
            <a:ext cx="6973882" cy="763600"/>
          </a:xfrm>
        </p:spPr>
        <p:txBody>
          <a:bodyPr/>
          <a:lstStyle/>
          <a:p>
            <a:r>
              <a:rPr lang="en-US" dirty="0"/>
              <a:t>GTM-ASTRAL vs ASTRAL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9B7BD-06A3-5241-A227-FD689297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4" y="2144763"/>
            <a:ext cx="7086806" cy="3540196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F53EF2D-9658-F44A-98BB-A32BFBA49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289" y="45707"/>
            <a:ext cx="1624711" cy="1729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43309E-F608-774C-B214-55DEA7F1FB1B}"/>
              </a:ext>
            </a:extLst>
          </p:cNvPr>
          <p:cNvSpPr txBox="1"/>
          <p:nvPr/>
        </p:nvSpPr>
        <p:spPr>
          <a:xfrm>
            <a:off x="6910087" y="2437533"/>
            <a:ext cx="487294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GTM-pipeline vs ASTRAL (seconds) on 1000 species (after gene trees estimated):</a:t>
            </a:r>
          </a:p>
          <a:p>
            <a:endParaRPr lang="en-US" sz="2400" dirty="0"/>
          </a:p>
          <a:p>
            <a:r>
              <a:rPr lang="en-US" sz="2400" dirty="0"/>
              <a:t>                               GTM            ASTRAL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 genes:           98    vs        8,656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25 genes:         175    vs        5,539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1000 genes:  7,949   vs    153,046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260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B4C5-1799-2A40-A60A-16F98208F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DTM pipeline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6EDB1-8785-C54A-8313-6E19B5C4F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Divide-and-conquer pipelines using DTMs </a:t>
            </a:r>
            <a:r>
              <a:rPr lang="en-US" dirty="0">
                <a:solidFill>
                  <a:srgbClr val="0432FF"/>
                </a:solidFill>
              </a:rPr>
              <a:t>maintain statistical consistency and run in polynomial time</a:t>
            </a:r>
          </a:p>
          <a:p>
            <a:r>
              <a:rPr lang="en-US" dirty="0">
                <a:solidFill>
                  <a:srgbClr val="0432FF"/>
                </a:solidFill>
              </a:rPr>
              <a:t>Used with ASTRAL or RAxML</a:t>
            </a:r>
            <a:r>
              <a:rPr lang="en-US" dirty="0"/>
              <a:t>, DTM pipelines reduce running time and memory usage, and produce species trees of comparable or better accuracy </a:t>
            </a:r>
          </a:p>
          <a:p>
            <a:r>
              <a:rPr lang="en-US" dirty="0"/>
              <a:t>Runtimes are generally only slightly more expensive than the starting tree</a:t>
            </a:r>
          </a:p>
          <a:p>
            <a:r>
              <a:rPr lang="en-US" dirty="0" err="1"/>
              <a:t>Embarassingly</a:t>
            </a:r>
            <a:r>
              <a:rPr lang="en-US" dirty="0"/>
              <a:t> parallel </a:t>
            </a:r>
          </a:p>
        </p:txBody>
      </p:sp>
    </p:spTree>
    <p:extLst>
      <p:ext uri="{BB962C8B-B14F-4D97-AF65-F5344CB8AC3E}">
        <p14:creationId xmlns:p14="http://schemas.microsoft.com/office/powerpoint/2010/main" val="3682180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1AD7-A5B5-3241-8BEB-E9D202E6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gene tree estimation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928A1-5C02-7C47-BAF9-63716D18C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questions:</a:t>
            </a:r>
          </a:p>
          <a:p>
            <a:pPr lvl="1"/>
            <a:r>
              <a:rPr lang="en-US" dirty="0"/>
              <a:t>How do methods perform when there is low signal per gene?</a:t>
            </a:r>
          </a:p>
          <a:p>
            <a:pPr lvl="1"/>
            <a:r>
              <a:rPr lang="en-US" dirty="0"/>
              <a:t>Can statistical consistency still be guaranteed?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93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8BFD9-0774-EC42-B0EE-F8F22CE49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consistency (two variants)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31CF9-C1D1-D44B-85BC-1F237B76F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US" dirty="0"/>
              <a:t>Type 1: the number of loci and number of sites per gene both increase. </a:t>
            </a:r>
          </a:p>
          <a:p>
            <a:r>
              <a:rPr lang="en-US" dirty="0"/>
              <a:t>Type 2: the number of loci increases, but the number of sites per gene is bounded by a fixed value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Roch</a:t>
            </a:r>
            <a:r>
              <a:rPr lang="en-US" dirty="0"/>
              <a:t>, Nute, and Warnow (Syst Biol 2019)</a:t>
            </a:r>
          </a:p>
          <a:p>
            <a:r>
              <a:rPr lang="en-US" dirty="0">
                <a:solidFill>
                  <a:srgbClr val="FF0000"/>
                </a:solidFill>
              </a:rPr>
              <a:t>Summary methods and fully partitioned ML can be positively misleading in the Type 2 setting.</a:t>
            </a:r>
          </a:p>
          <a:p>
            <a:r>
              <a:rPr lang="en-US" dirty="0"/>
              <a:t>Proof is basically an elaboration on the </a:t>
            </a:r>
            <a:r>
              <a:rPr lang="en-US" dirty="0" err="1"/>
              <a:t>Felsenstein</a:t>
            </a:r>
            <a:r>
              <a:rPr lang="en-US" dirty="0"/>
              <a:t> Zone argument</a:t>
            </a:r>
          </a:p>
        </p:txBody>
      </p:sp>
    </p:spTree>
    <p:extLst>
      <p:ext uri="{BB962C8B-B14F-4D97-AF65-F5344CB8AC3E}">
        <p14:creationId xmlns:p14="http://schemas.microsoft.com/office/powerpoint/2010/main" val="155136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4BA530E2-A651-DD48-B2E2-872B0E706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9526"/>
            <a:ext cx="7886700" cy="1325563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Impact of Gene Tree Estimation Error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(from Molloy and Warnow 2017)</a:t>
            </a:r>
          </a:p>
        </p:txBody>
      </p:sp>
      <p:grpSp>
        <p:nvGrpSpPr>
          <p:cNvPr id="56322" name="Group 14">
            <a:extLst>
              <a:ext uri="{FF2B5EF4-FFF2-40B4-BE49-F238E27FC236}">
                <a16:creationId xmlns:a16="http://schemas.microsoft.com/office/drawing/2014/main" id="{A5FB49C5-E354-5040-A49D-4873F11E6781}"/>
              </a:ext>
            </a:extLst>
          </p:cNvPr>
          <p:cNvGrpSpPr>
            <a:grpSpLocks/>
          </p:cNvGrpSpPr>
          <p:nvPr/>
        </p:nvGrpSpPr>
        <p:grpSpPr bwMode="auto">
          <a:xfrm>
            <a:off x="1895475" y="5607050"/>
            <a:ext cx="8401050" cy="1036638"/>
            <a:chOff x="371517" y="5708788"/>
            <a:chExt cx="8400965" cy="1035944"/>
          </a:xfrm>
        </p:grpSpPr>
        <p:pic>
          <p:nvPicPr>
            <p:cNvPr id="56331" name="Picture 8">
              <a:extLst>
                <a:ext uri="{FF2B5EF4-FFF2-40B4-BE49-F238E27FC236}">
                  <a16:creationId xmlns:a16="http://schemas.microsoft.com/office/drawing/2014/main" id="{50184B45-BE21-FB41-9ABE-D38CDFDF7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17" y="5708788"/>
              <a:ext cx="8400965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9EE1A1A4-5049-3747-8681-6E7D720FA9FD}"/>
                </a:ext>
              </a:extLst>
            </p:cNvPr>
            <p:cNvSpPr/>
            <p:nvPr/>
          </p:nvSpPr>
          <p:spPr>
            <a:xfrm rot="16200000">
              <a:off x="2557611" y="3806676"/>
              <a:ext cx="387091" cy="4733877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6333" name="TextBox 11">
              <a:extLst>
                <a:ext uri="{FF2B5EF4-FFF2-40B4-BE49-F238E27FC236}">
                  <a16:creationId xmlns:a16="http://schemas.microsoft.com/office/drawing/2014/main" id="{550783FB-F66E-6E40-92C5-21A97F2D3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4477" y="6375400"/>
              <a:ext cx="19733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Summary Methods</a:t>
              </a:r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B11744B4-1005-0943-A8F6-CF8863D9ABB0}"/>
                </a:ext>
              </a:extLst>
            </p:cNvPr>
            <p:cNvSpPr/>
            <p:nvPr/>
          </p:nvSpPr>
          <p:spPr>
            <a:xfrm rot="16200000">
              <a:off x="6132624" y="5248111"/>
              <a:ext cx="387091" cy="1851006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6335" name="TextBox 13">
              <a:extLst>
                <a:ext uri="{FF2B5EF4-FFF2-40B4-BE49-F238E27FC236}">
                  <a16:creationId xmlns:a16="http://schemas.microsoft.com/office/drawing/2014/main" id="{999C29E7-2CB3-644F-ACA0-B33E33B95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1135" y="6375400"/>
              <a:ext cx="1970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Site-based Method</a:t>
              </a:r>
            </a:p>
          </p:txBody>
        </p:sp>
      </p:grpSp>
      <p:grpSp>
        <p:nvGrpSpPr>
          <p:cNvPr id="56323" name="Group 3">
            <a:extLst>
              <a:ext uri="{FF2B5EF4-FFF2-40B4-BE49-F238E27FC236}">
                <a16:creationId xmlns:a16="http://schemas.microsoft.com/office/drawing/2014/main" id="{052A86C0-8DF9-E84A-87A2-C3924E2AA9EE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1209675"/>
            <a:ext cx="6216650" cy="4260850"/>
            <a:chOff x="1219200" y="1206500"/>
            <a:chExt cx="6216650" cy="4260988"/>
          </a:xfrm>
        </p:grpSpPr>
        <p:grpSp>
          <p:nvGrpSpPr>
            <p:cNvPr id="56327" name="Group 7">
              <a:extLst>
                <a:ext uri="{FF2B5EF4-FFF2-40B4-BE49-F238E27FC236}">
                  <a16:creationId xmlns:a16="http://schemas.microsoft.com/office/drawing/2014/main" id="{94BA125A-35F0-104B-9895-32F974BCE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8150" y="1206500"/>
              <a:ext cx="5727700" cy="4260988"/>
              <a:chOff x="1708150" y="1409700"/>
              <a:chExt cx="5727700" cy="4260988"/>
            </a:xfrm>
          </p:grpSpPr>
          <p:pic>
            <p:nvPicPr>
              <p:cNvPr id="56329" name="Picture 5">
                <a:extLst>
                  <a:ext uri="{FF2B5EF4-FFF2-40B4-BE49-F238E27FC236}">
                    <a16:creationId xmlns:a16="http://schemas.microsoft.com/office/drawing/2014/main" id="{F4754B53-78E7-3C46-8BDA-921639B2D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8150" y="1409700"/>
                <a:ext cx="5727700" cy="4260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AA8FEF-F4E7-6343-951A-1C6B0C43F44E}"/>
                  </a:ext>
                </a:extLst>
              </p:cNvPr>
              <p:cNvSpPr/>
              <p:nvPr/>
            </p:nvSpPr>
            <p:spPr>
              <a:xfrm>
                <a:off x="3327400" y="1538292"/>
                <a:ext cx="292100" cy="355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pic>
          <p:nvPicPr>
            <p:cNvPr id="56328" name="Picture 2">
              <a:extLst>
                <a:ext uri="{FF2B5EF4-FFF2-40B4-BE49-F238E27FC236}">
                  <a16:creationId xmlns:a16="http://schemas.microsoft.com/office/drawing/2014/main" id="{7757E950-F9D4-2547-AA35-331D84CAD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061914"/>
              <a:ext cx="488950" cy="234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4" name="TextBox 1">
            <a:extLst>
              <a:ext uri="{FF2B5EF4-FFF2-40B4-BE49-F238E27FC236}">
                <a16:creationId xmlns:a16="http://schemas.microsoft.com/office/drawing/2014/main" id="{E69A3593-5A84-2640-831C-46547F557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6" y="2247901"/>
            <a:ext cx="1477963" cy="10779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Error is fraction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of bipartitions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that are not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recovered</a:t>
            </a:r>
          </a:p>
        </p:txBody>
      </p:sp>
      <p:sp>
        <p:nvSpPr>
          <p:cNvPr id="56325" name="TextBox 2">
            <a:extLst>
              <a:ext uri="{FF2B5EF4-FFF2-40B4-BE49-F238E27FC236}">
                <a16:creationId xmlns:a16="http://schemas.microsoft.com/office/drawing/2014/main" id="{2AE39BE2-8507-0845-AF67-95E25165E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025" y="1927226"/>
            <a:ext cx="2777053" cy="341632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en-US" altLang="en-US" sz="1800" dirty="0"/>
              <a:t>GTEE: gene tree estimation error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/>
              <a:t>CA-ML: concatenation with ML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/>
              <a:t>26 species, 1000 genes, with high ILS (anomaly zone)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Note: Summary methods better than CA-ML for low GTEE, then worse!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56326" name="Picture 2">
            <a:extLst>
              <a:ext uri="{FF2B5EF4-FFF2-40B4-BE49-F238E27FC236}">
                <a16:creationId xmlns:a16="http://schemas.microsoft.com/office/drawing/2014/main" id="{31A05C95-1011-2147-ACDB-CD67698C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600" y="125413"/>
            <a:ext cx="1041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54356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F7CF-6123-F54E-A731-D7C03B308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ILS-based species tree estimation (Summary)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E00AA-D891-C843-BE23-100A578CD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7114" cy="4667250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Last few years have seen a revolution in methods and theory</a:t>
            </a:r>
          </a:p>
          <a:p>
            <a:r>
              <a:rPr lang="en-US" dirty="0">
                <a:solidFill>
                  <a:srgbClr val="0432FF"/>
                </a:solidFill>
              </a:rPr>
              <a:t>Several methods have excellent accuracy – but choice of method depends on data</a:t>
            </a:r>
          </a:p>
          <a:p>
            <a:r>
              <a:rPr lang="en-US" dirty="0">
                <a:solidFill>
                  <a:srgbClr val="0432FF"/>
                </a:solidFill>
              </a:rPr>
              <a:t>Statistical consistency is complicated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432FF"/>
                </a:solidFill>
              </a:rPr>
              <a:t>Empirical accuracy (biological and simulated data) also complicated:</a:t>
            </a:r>
          </a:p>
          <a:p>
            <a:r>
              <a:rPr lang="en-US" dirty="0">
                <a:solidFill>
                  <a:srgbClr val="0432FF"/>
                </a:solidFill>
              </a:rPr>
              <a:t>Scaling to large datasets an issue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8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081A-2B5E-154E-85E8-0DF42DCE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ABBB-8618-BA4B-AF59-9F39E0ECE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Species tree estimation when ILS is the only ”problem”</a:t>
            </a:r>
          </a:p>
          <a:p>
            <a:pPr lvl="1"/>
            <a:r>
              <a:rPr lang="en-US" dirty="0"/>
              <a:t>Proof of identifiability and statistically consistent methods (and those which aren’t)</a:t>
            </a:r>
          </a:p>
          <a:p>
            <a:pPr lvl="1"/>
            <a:r>
              <a:rPr lang="en-US" dirty="0"/>
              <a:t>What works in practice – and how to improve estimation on large datasets</a:t>
            </a:r>
          </a:p>
          <a:p>
            <a:r>
              <a:rPr lang="en-US" dirty="0"/>
              <a:t>Species tree estimation when GDL is present</a:t>
            </a:r>
          </a:p>
          <a:p>
            <a:pPr lvl="1"/>
            <a:r>
              <a:rPr lang="en-US" dirty="0"/>
              <a:t>Tremendous advances in the last two years</a:t>
            </a:r>
          </a:p>
          <a:p>
            <a:r>
              <a:rPr lang="en-US" dirty="0"/>
              <a:t>What next?</a:t>
            </a:r>
          </a:p>
          <a:p>
            <a:endParaRPr lang="en-US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B66D1C5-6C1E-1D4E-87D8-841DA280456D}"/>
              </a:ext>
            </a:extLst>
          </p:cNvPr>
          <p:cNvSpPr/>
          <p:nvPr/>
        </p:nvSpPr>
        <p:spPr>
          <a:xfrm>
            <a:off x="139483" y="3540460"/>
            <a:ext cx="604434" cy="283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50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1914E789-74BE-7249-82D0-A0197E94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130175"/>
            <a:ext cx="7942263" cy="1144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35203" rIns="0" bIns="0" rtlCol="0" anchor="ctr">
            <a:normAutofit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4000" dirty="0"/>
              <a:t>1KP: Thousand </a:t>
            </a:r>
            <a:r>
              <a:rPr lang="en-US" sz="4000" dirty="0" err="1"/>
              <a:t>Transcriptome</a:t>
            </a:r>
            <a:r>
              <a:rPr lang="en-US" sz="4000" dirty="0"/>
              <a:t> Project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DCE8A685-A2A8-5746-916F-E1415CB68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5107" y="3150394"/>
            <a:ext cx="8456957" cy="11128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25602" rIns="0" bIns="0" rtlCol="0">
            <a:normAutofit/>
          </a:bodyPr>
          <a:lstStyle/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2014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PNAS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103 plant transcriptomes, 400-800 single copy “genes”</a:t>
            </a:r>
          </a:p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2019 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Nature</a:t>
            </a:r>
            <a:r>
              <a:rPr lang="en-US" altLang="en-US" sz="2000" dirty="0">
                <a:ea typeface="ＭＳ Ｐゴシック" panose="020B0600070205080204" pitchFamily="34" charset="-128"/>
              </a:rPr>
              <a:t> study: much larger!  </a:t>
            </a: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A88093CE-1255-1B4C-B291-893F7DDE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92226"/>
            <a:ext cx="8032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>
            <a:extLst>
              <a:ext uri="{FF2B5EF4-FFF2-40B4-BE49-F238E27FC236}">
                <a16:creationId xmlns:a16="http://schemas.microsoft.com/office/drawing/2014/main" id="{CA96D745-83C7-7747-86C1-E58054D8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1" y="1282701"/>
            <a:ext cx="9683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>
            <a:extLst>
              <a:ext uri="{FF2B5EF4-FFF2-40B4-BE49-F238E27FC236}">
                <a16:creationId xmlns:a16="http://schemas.microsoft.com/office/drawing/2014/main" id="{8FE9A781-8289-424F-85ED-F8E456B7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4" y="1358901"/>
            <a:ext cx="7127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7">
            <a:extLst>
              <a:ext uri="{FF2B5EF4-FFF2-40B4-BE49-F238E27FC236}">
                <a16:creationId xmlns:a16="http://schemas.microsoft.com/office/drawing/2014/main" id="{C0552171-5F83-8443-9EE0-33A2DF92F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33663"/>
            <a:ext cx="14097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G. Ka-Shu Wong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Alberta</a:t>
            </a:r>
          </a:p>
        </p:txBody>
      </p:sp>
      <p:sp>
        <p:nvSpPr>
          <p:cNvPr id="54279" name="Text Box 8">
            <a:extLst>
              <a:ext uri="{FF2B5EF4-FFF2-40B4-BE49-F238E27FC236}">
                <a16:creationId xmlns:a16="http://schemas.microsoft.com/office/drawing/2014/main" id="{3858374F-56A2-9B45-81F0-0915FB598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654301"/>
            <a:ext cx="1219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Wickett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Northwestern</a:t>
            </a:r>
          </a:p>
        </p:txBody>
      </p:sp>
      <p:sp>
        <p:nvSpPr>
          <p:cNvPr id="54280" name="Text Box 9">
            <a:extLst>
              <a:ext uri="{FF2B5EF4-FFF2-40B4-BE49-F238E27FC236}">
                <a16:creationId xmlns:a16="http://schemas.microsoft.com/office/drawing/2014/main" id="{D3A3A6D9-5D9A-EB44-9CF1-101CB716E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662239"/>
            <a:ext cx="1327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J. Leebens-Mack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Georgia</a:t>
            </a:r>
          </a:p>
        </p:txBody>
      </p:sp>
      <p:pic>
        <p:nvPicPr>
          <p:cNvPr id="54281" name="Picture 10">
            <a:extLst>
              <a:ext uri="{FF2B5EF4-FFF2-40B4-BE49-F238E27FC236}">
                <a16:creationId xmlns:a16="http://schemas.microsoft.com/office/drawing/2014/main" id="{3F84D450-74B0-E640-8C2D-37229F58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358900"/>
            <a:ext cx="104298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11">
            <a:extLst>
              <a:ext uri="{FF2B5EF4-FFF2-40B4-BE49-F238E27FC236}">
                <a16:creationId xmlns:a16="http://schemas.microsoft.com/office/drawing/2014/main" id="{40DAE13D-A387-3642-8146-3024346E4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1" y="2665413"/>
            <a:ext cx="87471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Matasci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iPlant</a:t>
            </a:r>
          </a:p>
        </p:txBody>
      </p:sp>
      <p:pic>
        <p:nvPicPr>
          <p:cNvPr id="54283" name="Picture 12" descr="siavash">
            <a:extLst>
              <a:ext uri="{FF2B5EF4-FFF2-40B4-BE49-F238E27FC236}">
                <a16:creationId xmlns:a16="http://schemas.microsoft.com/office/drawing/2014/main" id="{F9B0DC7B-B9C0-CE49-8AD7-CADC1865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9" y="1373189"/>
            <a:ext cx="896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3" descr="warnow">
            <a:extLst>
              <a:ext uri="{FF2B5EF4-FFF2-40B4-BE49-F238E27FC236}">
                <a16:creationId xmlns:a16="http://schemas.microsoft.com/office/drawing/2014/main" id="{0A7F6913-1EC9-C44D-A4A8-C0ABFEBD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1373189"/>
            <a:ext cx="7794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Text Box 14">
            <a:extLst>
              <a:ext uri="{FF2B5EF4-FFF2-40B4-BE49-F238E27FC236}">
                <a16:creationId xmlns:a16="http://schemas.microsoft.com/office/drawing/2014/main" id="{3E042E59-4ED0-DD48-B304-D06917315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4" y="2616200"/>
            <a:ext cx="436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T. Warnow,                S. Mirarab,                     N. Nguyen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UT-Austin/UIUC          UT-Austin /UCSD          UT-Austin/UCSD</a:t>
            </a:r>
          </a:p>
        </p:txBody>
      </p:sp>
      <p:pic>
        <p:nvPicPr>
          <p:cNvPr id="54286" name="Picture 2" descr="nam-nguyen.jpg">
            <a:extLst>
              <a:ext uri="{FF2B5EF4-FFF2-40B4-BE49-F238E27FC236}">
                <a16:creationId xmlns:a16="http://schemas.microsoft.com/office/drawing/2014/main" id="{313C7F4C-A68E-704F-9BA9-FFE9CF3C55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1433514"/>
            <a:ext cx="1044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AF728-C1C2-B443-B7AC-DB653A65837A}"/>
              </a:ext>
            </a:extLst>
          </p:cNvPr>
          <p:cNvSpPr txBox="1"/>
          <p:nvPr/>
        </p:nvSpPr>
        <p:spPr>
          <a:xfrm>
            <a:off x="2105026" y="4487863"/>
            <a:ext cx="752930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Major Challenges: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</a:rPr>
              <a:t>Multi-copy genes omitted (9500 -&gt; 400)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Massive gene tree heterogeneity consistent with 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466F3-6921-B54E-B789-9A8AB385F1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9834" y="31130"/>
            <a:ext cx="2039936" cy="27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094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D34A4E-A96A-874E-A6A1-86CB36045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100" y="1485574"/>
            <a:ext cx="18090340" cy="3841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5DF76-D603-F547-BD28-B4CE53C871F6}"/>
              </a:ext>
            </a:extLst>
          </p:cNvPr>
          <p:cNvSpPr txBox="1"/>
          <p:nvPr/>
        </p:nvSpPr>
        <p:spPr>
          <a:xfrm>
            <a:off x="839237" y="5536828"/>
            <a:ext cx="344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by Luay Nakhleh, TREE 2013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C4747-C478-C54A-95C7-701AB1870CC7}"/>
              </a:ext>
            </a:extLst>
          </p:cNvPr>
          <p:cNvSpPr txBox="1"/>
          <p:nvPr/>
        </p:nvSpPr>
        <p:spPr>
          <a:xfrm>
            <a:off x="5715658" y="1128447"/>
            <a:ext cx="7903229" cy="5914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5157A-3588-1941-975B-FAA2C20AA9E6}"/>
              </a:ext>
            </a:extLst>
          </p:cNvPr>
          <p:cNvSpPr txBox="1"/>
          <p:nvPr/>
        </p:nvSpPr>
        <p:spPr>
          <a:xfrm>
            <a:off x="6307782" y="1569105"/>
            <a:ext cx="5028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species tree has one duplication (at the root), which produces a </a:t>
            </a:r>
            <a:r>
              <a:rPr lang="en-US" sz="3200" dirty="0">
                <a:solidFill>
                  <a:srgbClr val="0432FF"/>
                </a:solidFill>
              </a:rPr>
              <a:t>gene family tree </a:t>
            </a:r>
            <a:r>
              <a:rPr lang="en-US" sz="3200" dirty="0"/>
              <a:t>that has two copies of the species tree!</a:t>
            </a:r>
          </a:p>
          <a:p>
            <a:endParaRPr lang="en-US" sz="3200" dirty="0"/>
          </a:p>
          <a:p>
            <a:r>
              <a:rPr lang="en-US" sz="3200" dirty="0"/>
              <a:t>Multi-copy trees: </a:t>
            </a:r>
            <a:r>
              <a:rPr lang="en-US" sz="3200" dirty="0">
                <a:solidFill>
                  <a:srgbClr val="0432FF"/>
                </a:solidFill>
              </a:rPr>
              <a:t>MUL-trees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B794D-440E-1F4B-8D16-932AD1B3E10C}"/>
              </a:ext>
            </a:extLst>
          </p:cNvPr>
          <p:cNvSpPr txBox="1"/>
          <p:nvPr/>
        </p:nvSpPr>
        <p:spPr>
          <a:xfrm>
            <a:off x="3305908" y="504092"/>
            <a:ext cx="3963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Gene Family Trees</a:t>
            </a:r>
          </a:p>
        </p:txBody>
      </p:sp>
    </p:spTree>
    <p:extLst>
      <p:ext uri="{BB962C8B-B14F-4D97-AF65-F5344CB8AC3E}">
        <p14:creationId xmlns:p14="http://schemas.microsoft.com/office/powerpoint/2010/main" val="2651416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73B8-18FD-EA46-8B3F-4B934D54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" y="365125"/>
            <a:ext cx="1093338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   Problem: Given set of MUL-trees, infer the species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312BE-0C9D-1446-A19A-5BFC4397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539" y="1690689"/>
            <a:ext cx="7108425" cy="3991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5DA71-B338-EF45-B1F5-81CF5357DDF2}"/>
              </a:ext>
            </a:extLst>
          </p:cNvPr>
          <p:cNvSpPr txBox="1"/>
          <p:nvPr/>
        </p:nvSpPr>
        <p:spPr>
          <a:xfrm>
            <a:off x="8697972" y="1750991"/>
            <a:ext cx="3060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Note: no orthology detection </a:t>
            </a:r>
          </a:p>
        </p:txBody>
      </p:sp>
    </p:spTree>
    <p:extLst>
      <p:ext uri="{BB962C8B-B14F-4D97-AF65-F5344CB8AC3E}">
        <p14:creationId xmlns:p14="http://schemas.microsoft.com/office/powerpoint/2010/main" val="3050982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371A-2F81-8548-B376-60B4CEB1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remarks: this is an exciting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474D6-E797-174A-9028-0379EDA41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My goal: Phylogenomics for all! </a:t>
            </a:r>
          </a:p>
          <a:p>
            <a:pPr lvl="1"/>
            <a:r>
              <a:rPr lang="en-US" dirty="0"/>
              <a:t>without a supercomputer or large compute farm!</a:t>
            </a:r>
          </a:p>
          <a:p>
            <a:r>
              <a:rPr lang="en-US" sz="2400" dirty="0"/>
              <a:t>I predict tremendous advances over the next 3-5 years for species tree estimation in the presence of GDL+ILS+HGT:</a:t>
            </a:r>
          </a:p>
          <a:p>
            <a:pPr lvl="1"/>
            <a:r>
              <a:rPr lang="en-US" dirty="0"/>
              <a:t>theoretical foundations (what is consistent, new statistical models)</a:t>
            </a:r>
          </a:p>
          <a:p>
            <a:pPr lvl="1"/>
            <a:r>
              <a:rPr lang="en-US" dirty="0"/>
              <a:t>development of new methods (with strong empirical and theoretical performance)</a:t>
            </a:r>
          </a:p>
          <a:p>
            <a:pPr lvl="1"/>
            <a:r>
              <a:rPr lang="en-US" dirty="0"/>
              <a:t>advances in scalable methods (thousands of species and tens of thousands of genes)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6495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5883-FDE2-6D40-96DA-D7CD7A24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tree estimation under GDL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07101-7C7B-6E4D-BE42-295F59B3F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Concatenation: requires restriction to single-copy genes (throws out data) OR knowledge of orthology (not reliable)</a:t>
            </a:r>
          </a:p>
          <a:p>
            <a:r>
              <a:rPr lang="en-US" dirty="0"/>
              <a:t>Summary methods: gene tree parsimony (e.g., </a:t>
            </a:r>
            <a:r>
              <a:rPr lang="en-US" dirty="0">
                <a:solidFill>
                  <a:srgbClr val="0432FF"/>
                </a:solidFill>
              </a:rPr>
              <a:t>DupTree</a:t>
            </a:r>
            <a:r>
              <a:rPr lang="en-US" dirty="0"/>
              <a:t> and </a:t>
            </a:r>
            <a:r>
              <a:rPr lang="en-US" dirty="0">
                <a:solidFill>
                  <a:srgbClr val="0432FF"/>
                </a:solidFill>
              </a:rPr>
              <a:t>iGTP</a:t>
            </a:r>
            <a:r>
              <a:rPr lang="en-US" dirty="0"/>
              <a:t>) and supertree methods adapted to MUL-trees (e.g., </a:t>
            </a:r>
            <a:r>
              <a:rPr lang="en-US" dirty="0">
                <a:solidFill>
                  <a:srgbClr val="0432FF"/>
                </a:solidFill>
              </a:rPr>
              <a:t>MulRF </a:t>
            </a:r>
            <a:r>
              <a:rPr lang="en-US" dirty="0"/>
              <a:t>and </a:t>
            </a:r>
            <a:r>
              <a:rPr lang="en-US" dirty="0">
                <a:solidFill>
                  <a:srgbClr val="0432FF"/>
                </a:solidFill>
              </a:rPr>
              <a:t>FastMulRFS</a:t>
            </a:r>
            <a:r>
              <a:rPr lang="en-US" dirty="0"/>
              <a:t>), also </a:t>
            </a:r>
            <a:r>
              <a:rPr lang="en-US" dirty="0" err="1">
                <a:solidFill>
                  <a:srgbClr val="0432FF"/>
                </a:solidFill>
              </a:rPr>
              <a:t>guenomo</a:t>
            </a:r>
            <a:r>
              <a:rPr lang="en-US" dirty="0"/>
              <a:t> (Bayesian method).  </a:t>
            </a:r>
          </a:p>
          <a:p>
            <a:r>
              <a:rPr lang="en-US" dirty="0"/>
              <a:t>Bayesian co-estimation of gene trees and species trees (e.g., </a:t>
            </a:r>
            <a:r>
              <a:rPr lang="en-US" dirty="0" err="1">
                <a:solidFill>
                  <a:srgbClr val="0432FF"/>
                </a:solidFill>
              </a:rPr>
              <a:t>PhylDog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Note: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Nothing proven to be statistically consistent under GDL… until 2019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Nothing proven to be statistically consistent under GDL… until 2019</a:t>
            </a:r>
          </a:p>
        </p:txBody>
      </p:sp>
    </p:spTree>
    <p:extLst>
      <p:ext uri="{BB962C8B-B14F-4D97-AF65-F5344CB8AC3E}">
        <p14:creationId xmlns:p14="http://schemas.microsoft.com/office/powerpoint/2010/main" val="1497336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5883-FDE2-6D40-96DA-D7CD7A24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tree estimation under GDL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07101-7C7B-6E4D-BE42-295F59B3F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Concatenation: requires restriction to single-copy genes (throws out data) OR knowledge of orthology (not reliable)</a:t>
            </a:r>
          </a:p>
          <a:p>
            <a:r>
              <a:rPr lang="en-US" dirty="0"/>
              <a:t>Summary methods: gene tree parsimony (e.g., </a:t>
            </a:r>
            <a:r>
              <a:rPr lang="en-US" dirty="0">
                <a:solidFill>
                  <a:srgbClr val="0432FF"/>
                </a:solidFill>
              </a:rPr>
              <a:t>DupTree</a:t>
            </a:r>
            <a:r>
              <a:rPr lang="en-US" dirty="0"/>
              <a:t> and </a:t>
            </a:r>
            <a:r>
              <a:rPr lang="en-US" dirty="0">
                <a:solidFill>
                  <a:srgbClr val="0432FF"/>
                </a:solidFill>
              </a:rPr>
              <a:t>iGTP</a:t>
            </a:r>
            <a:r>
              <a:rPr lang="en-US" dirty="0"/>
              <a:t>) and supertree methods adapted to MUL-trees (e.g., </a:t>
            </a:r>
            <a:r>
              <a:rPr lang="en-US" dirty="0">
                <a:solidFill>
                  <a:srgbClr val="0432FF"/>
                </a:solidFill>
              </a:rPr>
              <a:t>MulRF </a:t>
            </a:r>
            <a:r>
              <a:rPr lang="en-US" dirty="0"/>
              <a:t>and </a:t>
            </a:r>
            <a:r>
              <a:rPr lang="en-US" dirty="0">
                <a:solidFill>
                  <a:srgbClr val="0432FF"/>
                </a:solidFill>
              </a:rPr>
              <a:t>FastMulRFS</a:t>
            </a:r>
            <a:r>
              <a:rPr lang="en-US" dirty="0"/>
              <a:t>), also </a:t>
            </a:r>
            <a:r>
              <a:rPr lang="en-US" dirty="0" err="1">
                <a:solidFill>
                  <a:srgbClr val="0432FF"/>
                </a:solidFill>
              </a:rPr>
              <a:t>guenomo</a:t>
            </a:r>
            <a:r>
              <a:rPr lang="en-US" dirty="0"/>
              <a:t> (Bayesian method).  </a:t>
            </a:r>
          </a:p>
          <a:p>
            <a:r>
              <a:rPr lang="en-US" dirty="0"/>
              <a:t>Bayesian co-estimation of gene trees and species trees (e.g., </a:t>
            </a:r>
            <a:r>
              <a:rPr lang="en-US" dirty="0" err="1">
                <a:solidFill>
                  <a:srgbClr val="0432FF"/>
                </a:solidFill>
              </a:rPr>
              <a:t>PhylDog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Note: </a:t>
            </a:r>
          </a:p>
          <a:p>
            <a:pPr marL="0" indent="0">
              <a:buNone/>
            </a:pPr>
            <a:r>
              <a:rPr lang="en-US"/>
              <a:t>    Nothing proven to be statistically consistent under GDL… until 2019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Nothing proven to be statistically consistent under GDL… until 2019</a:t>
            </a:r>
          </a:p>
        </p:txBody>
      </p:sp>
    </p:spTree>
    <p:extLst>
      <p:ext uri="{BB962C8B-B14F-4D97-AF65-F5344CB8AC3E}">
        <p14:creationId xmlns:p14="http://schemas.microsoft.com/office/powerpoint/2010/main" val="1426396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9A4115-C243-E143-B982-3B546930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99" y="3062283"/>
            <a:ext cx="1325153" cy="1389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FCB140-D6DC-1A4C-A9E0-87CC34E0F133}"/>
              </a:ext>
            </a:extLst>
          </p:cNvPr>
          <p:cNvSpPr txBox="1"/>
          <p:nvPr/>
        </p:nvSpPr>
        <p:spPr>
          <a:xfrm>
            <a:off x="988425" y="645466"/>
            <a:ext cx="740987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Theorem (</a:t>
            </a:r>
            <a:r>
              <a:rPr lang="en-US" sz="2800" dirty="0" err="1"/>
              <a:t>Legried</a:t>
            </a:r>
            <a:r>
              <a:rPr lang="en-US" sz="2800" dirty="0"/>
              <a:t>, Molloy, Warnow, and Roch, 2019): </a:t>
            </a:r>
            <a:r>
              <a:rPr lang="en-US" sz="2800" b="1" dirty="0">
                <a:solidFill>
                  <a:srgbClr val="0432FF"/>
                </a:solidFill>
              </a:rPr>
              <a:t>ASTRAL-multi</a:t>
            </a:r>
            <a:r>
              <a:rPr lang="en-US" sz="2800" dirty="0"/>
              <a:t> is statistically consistent under GDL and runs in polynomial time.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</a:rPr>
              <a:t>Theorem (Molloy and Warnow, 2019): </a:t>
            </a:r>
            <a:r>
              <a:rPr lang="en-US" sz="2800" b="1" dirty="0" err="1">
                <a:solidFill>
                  <a:schemeClr val="bg1"/>
                </a:solidFill>
              </a:rPr>
              <a:t>FastMulRFS</a:t>
            </a:r>
            <a:r>
              <a:rPr lang="en-US" sz="2800" dirty="0">
                <a:solidFill>
                  <a:schemeClr val="bg1"/>
                </a:solidFill>
              </a:rPr>
              <a:t> is statistically consistent under a generic duplication-only or loss-only model, and runs in polynomial time.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Note: Both methods use dynamic programming to solve NP-hard </a:t>
            </a:r>
            <a:r>
              <a:rPr lang="en-US" sz="2800" b="1" dirty="0">
                <a:solidFill>
                  <a:schemeClr val="bg1"/>
                </a:solidFill>
              </a:rPr>
              <a:t>discrete optimization problems </a:t>
            </a:r>
            <a:r>
              <a:rPr lang="en-US" sz="2800" dirty="0">
                <a:solidFill>
                  <a:schemeClr val="bg1"/>
                </a:solidFill>
              </a:rPr>
              <a:t>within constrained search space in polynomial time.</a:t>
            </a:r>
          </a:p>
          <a:p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9500F-479B-6149-A3C7-600EA8F71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177" y="993600"/>
            <a:ext cx="1161850" cy="1749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9C4CC-608B-1241-8178-7860DE85B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83644" y="993600"/>
            <a:ext cx="1166403" cy="1749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75DC09-46F3-224D-AB3B-D6A90A953B57}"/>
              </a:ext>
            </a:extLst>
          </p:cNvPr>
          <p:cNvSpPr txBox="1"/>
          <p:nvPr/>
        </p:nvSpPr>
        <p:spPr>
          <a:xfrm>
            <a:off x="2137558" y="2541319"/>
            <a:ext cx="6579558" cy="64633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en-US" dirty="0"/>
              <a:t>Theorem: Under GDL,  most probable quartet tree is the species tree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80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73B8-18FD-EA46-8B3F-4B934D54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94" y="426056"/>
            <a:ext cx="9330706" cy="994172"/>
          </a:xfrm>
        </p:spPr>
        <p:txBody>
          <a:bodyPr>
            <a:normAutofit/>
          </a:bodyPr>
          <a:lstStyle/>
          <a:p>
            <a:r>
              <a:rPr lang="en-US" sz="3200" b="1" dirty="0"/>
              <a:t>But…ASTRAL-multi is not as accurate as other methods!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45851-E6E3-D047-87DA-08BB5A442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59" y="1709530"/>
            <a:ext cx="7953008" cy="4154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80D02-9F22-ED43-A5D4-A8640DE6A800}"/>
              </a:ext>
            </a:extLst>
          </p:cNvPr>
          <p:cNvSpPr txBox="1"/>
          <p:nvPr/>
        </p:nvSpPr>
        <p:spPr>
          <a:xfrm>
            <a:off x="2280282" y="5784057"/>
            <a:ext cx="844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on 100-species datasets with moderate GDL, moderately high ILS, and high GTEE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9A4115-C243-E143-B982-3B5469300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00" y="-3080"/>
            <a:ext cx="2177773" cy="228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98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AA0D1-FA88-B345-A958-FAEFB52A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70E13-DD1C-A84B-AB79-24E100F43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190"/>
            <a:ext cx="12192000" cy="477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28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70E13-DD1C-A84B-AB79-24E100F43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190"/>
            <a:ext cx="12192000" cy="4777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70350-225F-5446-B885-94B4C5CA6A29}"/>
              </a:ext>
            </a:extLst>
          </p:cNvPr>
          <p:cNvSpPr txBox="1"/>
          <p:nvPr/>
        </p:nvSpPr>
        <p:spPr>
          <a:xfrm>
            <a:off x="1505240" y="211011"/>
            <a:ext cx="855316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ASTRAL-Pro was designed to specifically address GDL:</a:t>
            </a:r>
          </a:p>
          <a:p>
            <a:pPr marL="342900" indent="-342900">
              <a:buAutoNum type="arabicPeriod"/>
            </a:pPr>
            <a:r>
              <a:rPr lang="en-US" dirty="0"/>
              <a:t>Root and “tag” each gene tree (nodes are identified as duplications or </a:t>
            </a:r>
            <a:r>
              <a:rPr lang="en-US" dirty="0" err="1"/>
              <a:t>speciations</a:t>
            </a:r>
            <a:r>
              <a:rPr lang="en-US" dirty="0"/>
              <a:t>)</a:t>
            </a:r>
          </a:p>
          <a:p>
            <a:pPr marL="342900" indent="-342900">
              <a:buAutoNum type="arabicPeriod"/>
            </a:pPr>
            <a:r>
              <a:rPr lang="en-US" dirty="0"/>
              <a:t>Modify weighting on quartet trees to reflect speciation</a:t>
            </a:r>
          </a:p>
        </p:txBody>
      </p:sp>
    </p:spTree>
    <p:extLst>
      <p:ext uri="{BB962C8B-B14F-4D97-AF65-F5344CB8AC3E}">
        <p14:creationId xmlns:p14="http://schemas.microsoft.com/office/powerpoint/2010/main" val="2275195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6B8-8E22-1042-84DC-DF8FD950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Results on 1000-taxon Species Trees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B71A2-2D4D-7849-96CC-B8C5BBE30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082" y="1295400"/>
            <a:ext cx="8534400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32D8F0-565D-9A40-B033-5346FC32C71B}"/>
              </a:ext>
            </a:extLst>
          </p:cNvPr>
          <p:cNvSpPr txBox="1"/>
          <p:nvPr/>
        </p:nvSpPr>
        <p:spPr>
          <a:xfrm>
            <a:off x="563652" y="5701146"/>
            <a:ext cx="110646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species and 1000 gene trees estimated from 100bp alignments (approx. 44% mean gene tree error), AD=20%,  </a:t>
            </a:r>
          </a:p>
          <a:p>
            <a:r>
              <a:rPr lang="en-US" dirty="0"/>
              <a:t>duplication rate of 5.0 × 10−10, and loss/dup = 1.</a:t>
            </a:r>
          </a:p>
          <a:p>
            <a:r>
              <a:rPr lang="en-US" dirty="0"/>
              <a:t>James Willson, Mrinmoy </a:t>
            </a:r>
            <a:r>
              <a:rPr lang="en-US" dirty="0" err="1"/>
              <a:t>Ruddur</a:t>
            </a:r>
            <a:r>
              <a:rPr lang="en-US" dirty="0"/>
              <a:t>, and Tandy Warnow. </a:t>
            </a:r>
            <a:r>
              <a:rPr lang="en-US" dirty="0" err="1"/>
              <a:t>AlCoB</a:t>
            </a:r>
            <a:r>
              <a:rPr lang="en-US" dirty="0"/>
              <a:t> 2021. Lecture Notes in Computer Science, vol 12715. </a:t>
            </a:r>
          </a:p>
          <a:p>
            <a:r>
              <a:rPr lang="en-US" dirty="0"/>
              <a:t>Springer, Cham. https://</a:t>
            </a:r>
            <a:r>
              <a:rPr lang="en-US" dirty="0" err="1"/>
              <a:t>doi.org</a:t>
            </a:r>
            <a:r>
              <a:rPr lang="en-US" dirty="0"/>
              <a:t>/10.1007/978-3-030-74432-8_8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7254C-DA08-ED47-876F-CD121E52FD01}"/>
              </a:ext>
            </a:extLst>
          </p:cNvPr>
          <p:cNvSpPr txBox="1"/>
          <p:nvPr/>
        </p:nvSpPr>
        <p:spPr>
          <a:xfrm>
            <a:off x="355070" y="2620963"/>
            <a:ext cx="3177839" cy="2308324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accent1">
                <a:alpha val="28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Accuracy: no important differences on these large datasets. </a:t>
            </a:r>
          </a:p>
          <a:p>
            <a:endParaRPr lang="en-US" dirty="0"/>
          </a:p>
          <a:p>
            <a:r>
              <a:rPr lang="en-US" dirty="0"/>
              <a:t>Speed: ASTRID-multi fastest, but </a:t>
            </a:r>
            <a:r>
              <a:rPr lang="en-US" dirty="0" err="1"/>
              <a:t>ASTRAl</a:t>
            </a:r>
            <a:r>
              <a:rPr lang="en-US" dirty="0"/>
              <a:t>-Pro nearly same. FastMulRFS slowest (max about 7 hours).  </a:t>
            </a:r>
          </a:p>
        </p:txBody>
      </p:sp>
    </p:spTree>
    <p:extLst>
      <p:ext uri="{BB962C8B-B14F-4D97-AF65-F5344CB8AC3E}">
        <p14:creationId xmlns:p14="http://schemas.microsoft.com/office/powerpoint/2010/main" val="433980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6F8B6-8C5B-B247-887A-58FB73D8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2386"/>
            <a:ext cx="10515600" cy="1325563"/>
          </a:xfrm>
        </p:spPr>
        <p:txBody>
          <a:bodyPr/>
          <a:lstStyle/>
          <a:p>
            <a:r>
              <a:rPr lang="en-US" dirty="0"/>
              <a:t>Summary for GDL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25040-B737-8E43-ADA9-EEC0A4886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14986"/>
            <a:ext cx="10894621" cy="5121440"/>
          </a:xfrm>
        </p:spPr>
        <p:txBody>
          <a:bodyPr/>
          <a:lstStyle/>
          <a:p>
            <a:r>
              <a:rPr lang="en-US" dirty="0"/>
              <a:t>ASTRAL-Pro and ASTRID-multi</a:t>
            </a:r>
          </a:p>
          <a:p>
            <a:pPr lvl="1"/>
            <a:r>
              <a:rPr lang="en-US" dirty="0"/>
              <a:t>Very accurate (more accurate than ASTRAL-multi) – both hard to beat!</a:t>
            </a:r>
          </a:p>
          <a:p>
            <a:pPr lvl="1"/>
            <a:r>
              <a:rPr lang="en-US" dirty="0"/>
              <a:t>Can run on very large datasets (1000 species, 1000 genes)</a:t>
            </a:r>
          </a:p>
          <a:p>
            <a:pPr lvl="1"/>
            <a:r>
              <a:rPr lang="en-US" dirty="0"/>
              <a:t>Does not require orthology detection</a:t>
            </a:r>
          </a:p>
          <a:p>
            <a:pPr lvl="1"/>
            <a:r>
              <a:rPr lang="en-US" dirty="0"/>
              <a:t>Guaranteed polynomial time</a:t>
            </a:r>
          </a:p>
          <a:p>
            <a:r>
              <a:rPr lang="en-US" dirty="0"/>
              <a:t>But </a:t>
            </a:r>
          </a:p>
          <a:p>
            <a:pPr lvl="1"/>
            <a:r>
              <a:rPr lang="en-US" dirty="0"/>
              <a:t>ASTRAL-Pro can be slow on large datasets with high rates of GDL, and proof of consistency depends on correct “rooting and tagging” </a:t>
            </a:r>
          </a:p>
          <a:p>
            <a:pPr lvl="1"/>
            <a:r>
              <a:rPr lang="en-US" dirty="0"/>
              <a:t>ASTRID-multi: no proof of consistency under any GDL model</a:t>
            </a:r>
          </a:p>
          <a:p>
            <a:r>
              <a:rPr lang="en-US" dirty="0"/>
              <a:t>Note: </a:t>
            </a:r>
          </a:p>
          <a:p>
            <a:pPr lvl="1"/>
            <a:r>
              <a:rPr lang="en-US" dirty="0"/>
              <a:t>Same tricks used for ASTRAL (e.g., GTM and TreeMerge, FASTRAL) can be used on ASTRAL-Pro to improve scalability</a:t>
            </a:r>
          </a:p>
        </p:txBody>
      </p:sp>
    </p:spTree>
    <p:extLst>
      <p:ext uri="{BB962C8B-B14F-4D97-AF65-F5344CB8AC3E}">
        <p14:creationId xmlns:p14="http://schemas.microsoft.com/office/powerpoint/2010/main" val="3494564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081A-2B5E-154E-85E8-0DF42DCE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ABBB-8618-BA4B-AF59-9F39E0ECE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Species tree estimation when ILS is the only ”problem”</a:t>
            </a:r>
          </a:p>
          <a:p>
            <a:pPr lvl="1"/>
            <a:r>
              <a:rPr lang="en-US" dirty="0"/>
              <a:t>Proof of identifiability and statistically consistent methods (and those which aren’t)</a:t>
            </a:r>
          </a:p>
          <a:p>
            <a:pPr lvl="1"/>
            <a:r>
              <a:rPr lang="en-US" dirty="0"/>
              <a:t>What works in practice – and how to improve estimation on large datasets</a:t>
            </a:r>
          </a:p>
          <a:p>
            <a:r>
              <a:rPr lang="en-US" dirty="0"/>
              <a:t>Species tree estimation when GDL is present</a:t>
            </a:r>
          </a:p>
          <a:p>
            <a:pPr lvl="1"/>
            <a:r>
              <a:rPr lang="en-US" dirty="0"/>
              <a:t>Tremendous advances in the last two years</a:t>
            </a:r>
          </a:p>
          <a:p>
            <a:r>
              <a:rPr lang="en-US" dirty="0"/>
              <a:t>What next?</a:t>
            </a:r>
          </a:p>
          <a:p>
            <a:endParaRPr lang="en-US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B66D1C5-6C1E-1D4E-87D8-841DA280456D}"/>
              </a:ext>
            </a:extLst>
          </p:cNvPr>
          <p:cNvSpPr/>
          <p:nvPr/>
        </p:nvSpPr>
        <p:spPr>
          <a:xfrm>
            <a:off x="139483" y="4419231"/>
            <a:ext cx="604434" cy="283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70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07928-D39E-EA49-A90C-674A917D8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HGT?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9662-6A3D-844C-B538-547EC231C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HGT also makes heterogeneous gene trees</a:t>
            </a:r>
          </a:p>
          <a:p>
            <a:r>
              <a:rPr lang="en-US" dirty="0"/>
              <a:t>Under some assumptions of random HGT operating, it may be possible to define the “underlying” species tree.</a:t>
            </a:r>
          </a:p>
          <a:p>
            <a:r>
              <a:rPr lang="en-US" dirty="0"/>
              <a:t>Can the underlying species tree be inferred from the gene trees, or via concatenation?</a:t>
            </a:r>
          </a:p>
          <a:p>
            <a:endParaRPr lang="en-US" dirty="0"/>
          </a:p>
          <a:p>
            <a:r>
              <a:rPr lang="en-US" dirty="0"/>
              <a:t>Statistical consistency of quartet-based methods established by:</a:t>
            </a:r>
          </a:p>
          <a:p>
            <a:pPr lvl="2"/>
            <a:r>
              <a:rPr lang="en-US" dirty="0" err="1"/>
              <a:t>Roch</a:t>
            </a:r>
            <a:r>
              <a:rPr lang="en-US" dirty="0"/>
              <a:t> &amp; </a:t>
            </a:r>
            <a:r>
              <a:rPr lang="en-US" dirty="0" err="1"/>
              <a:t>Snir</a:t>
            </a:r>
            <a:r>
              <a:rPr lang="en-US" dirty="0"/>
              <a:t>, JCB 2013</a:t>
            </a:r>
          </a:p>
          <a:p>
            <a:pPr lvl="2"/>
            <a:r>
              <a:rPr lang="en-US" dirty="0"/>
              <a:t>Daskalakis &amp; </a:t>
            </a:r>
            <a:r>
              <a:rPr lang="en-US" dirty="0" err="1"/>
              <a:t>Roch</a:t>
            </a:r>
            <a:r>
              <a:rPr lang="en-US" dirty="0"/>
              <a:t>, </a:t>
            </a:r>
            <a:r>
              <a:rPr lang="en-US" dirty="0" err="1"/>
              <a:t>arXiv</a:t>
            </a:r>
            <a:r>
              <a:rPr lang="en-US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72999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Line 2">
            <a:extLst>
              <a:ext uri="{FF2B5EF4-FFF2-40B4-BE49-F238E27FC236}">
                <a16:creationId xmlns:a16="http://schemas.microsoft.com/office/drawing/2014/main" id="{A1CB0500-B7D4-F24C-B3C3-473D41918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60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9" name="Line 3">
            <a:extLst>
              <a:ext uri="{FF2B5EF4-FFF2-40B4-BE49-F238E27FC236}">
                <a16:creationId xmlns:a16="http://schemas.microsoft.com/office/drawing/2014/main" id="{E1D10519-A9E2-244E-B943-EEEDBC1DDB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356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0" name="Line 4">
            <a:extLst>
              <a:ext uri="{FF2B5EF4-FFF2-40B4-BE49-F238E27FC236}">
                <a16:creationId xmlns:a16="http://schemas.microsoft.com/office/drawing/2014/main" id="{C8341C31-3554-3E42-BFEA-A183BE8EE9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42672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1" name="Line 5">
            <a:extLst>
              <a:ext uri="{FF2B5EF4-FFF2-40B4-BE49-F238E27FC236}">
                <a16:creationId xmlns:a16="http://schemas.microsoft.com/office/drawing/2014/main" id="{992947D9-31F8-0740-8BF4-88471E4203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5650" y="4267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2" name="Line 6">
            <a:extLst>
              <a:ext uri="{FF2B5EF4-FFF2-40B4-BE49-F238E27FC236}">
                <a16:creationId xmlns:a16="http://schemas.microsoft.com/office/drawing/2014/main" id="{386E6D9D-F01C-0E40-94B6-0AFFD59925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81788" y="42672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3" name="Line 7">
            <a:extLst>
              <a:ext uri="{FF2B5EF4-FFF2-40B4-BE49-F238E27FC236}">
                <a16:creationId xmlns:a16="http://schemas.microsoft.com/office/drawing/2014/main" id="{6BC21ED1-2A7E-B14B-A543-50D08EDAF9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1788" y="38100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20920CB4-6F38-E043-A70B-4736141B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581" y="321191"/>
            <a:ext cx="5265738" cy="1143000"/>
          </a:xfrm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Phylogeny Estimation</a:t>
            </a:r>
          </a:p>
        </p:txBody>
      </p:sp>
      <p:sp>
        <p:nvSpPr>
          <p:cNvPr id="101385" name="Rectangle 9">
            <a:extLst>
              <a:ext uri="{FF2B5EF4-FFF2-40B4-BE49-F238E27FC236}">
                <a16:creationId xmlns:a16="http://schemas.microsoft.com/office/drawing/2014/main" id="{FB4AE752-AB81-F94F-8551-86AA5BD6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9" y="2346325"/>
            <a:ext cx="1417637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TAGCCCA</a:t>
            </a:r>
          </a:p>
        </p:txBody>
      </p:sp>
      <p:sp>
        <p:nvSpPr>
          <p:cNvPr id="101386" name="Rectangle 10">
            <a:extLst>
              <a:ext uri="{FF2B5EF4-FFF2-40B4-BE49-F238E27FC236}">
                <a16:creationId xmlns:a16="http://schemas.microsoft.com/office/drawing/2014/main" id="{0D957C06-0454-3645-91CE-F3679BF0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76" y="2346325"/>
            <a:ext cx="13747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TAGACTT</a:t>
            </a:r>
          </a:p>
        </p:txBody>
      </p:sp>
      <p:sp>
        <p:nvSpPr>
          <p:cNvPr id="101387" name="Rectangle 11">
            <a:extLst>
              <a:ext uri="{FF2B5EF4-FFF2-40B4-BE49-F238E27FC236}">
                <a16:creationId xmlns:a16="http://schemas.microsoft.com/office/drawing/2014/main" id="{DCE65512-56CA-AD4A-9BE9-92F2825DC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9" y="2346325"/>
            <a:ext cx="1412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TGCACAA</a:t>
            </a:r>
          </a:p>
        </p:txBody>
      </p:sp>
      <p:sp>
        <p:nvSpPr>
          <p:cNvPr id="101388" name="Rectangle 12">
            <a:extLst>
              <a:ext uri="{FF2B5EF4-FFF2-40B4-BE49-F238E27FC236}">
                <a16:creationId xmlns:a16="http://schemas.microsoft.com/office/drawing/2014/main" id="{F4FC4C14-C38C-EA49-91BF-0D0CC2AA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1" y="2346325"/>
            <a:ext cx="1401763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TGCGCTT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745DB17C-42F6-334A-82FA-50FC302C4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46325"/>
            <a:ext cx="1455738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AGGGCAT</a:t>
            </a:r>
          </a:p>
        </p:txBody>
      </p:sp>
      <p:sp>
        <p:nvSpPr>
          <p:cNvPr id="101390" name="Oval 14">
            <a:extLst>
              <a:ext uri="{FF2B5EF4-FFF2-40B4-BE49-F238E27FC236}">
                <a16:creationId xmlns:a16="http://schemas.microsoft.com/office/drawing/2014/main" id="{83ABE939-A4FC-0946-AB25-BC54DAC2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1" name="Oval 15">
            <a:extLst>
              <a:ext uri="{FF2B5EF4-FFF2-40B4-BE49-F238E27FC236}">
                <a16:creationId xmlns:a16="http://schemas.microsoft.com/office/drawing/2014/main" id="{D496A16E-5852-034A-A783-6180B914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2" name="Oval 16">
            <a:extLst>
              <a:ext uri="{FF2B5EF4-FFF2-40B4-BE49-F238E27FC236}">
                <a16:creationId xmlns:a16="http://schemas.microsoft.com/office/drawing/2014/main" id="{E271930F-5B09-1643-81BE-2A63EED52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3" name="Oval 17">
            <a:extLst>
              <a:ext uri="{FF2B5EF4-FFF2-40B4-BE49-F238E27FC236}">
                <a16:creationId xmlns:a16="http://schemas.microsoft.com/office/drawing/2014/main" id="{3E4C139C-58E8-2249-B642-16A2AAE20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4" name="Oval 18">
            <a:extLst>
              <a:ext uri="{FF2B5EF4-FFF2-40B4-BE49-F238E27FC236}">
                <a16:creationId xmlns:a16="http://schemas.microsoft.com/office/drawing/2014/main" id="{99F711D0-8876-A049-932B-32CA46E0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5" name="Rectangle 19">
            <a:extLst>
              <a:ext uri="{FF2B5EF4-FFF2-40B4-BE49-F238E27FC236}">
                <a16:creationId xmlns:a16="http://schemas.microsoft.com/office/drawing/2014/main" id="{5F5ED35B-15CE-264D-84B4-A4AD1E75C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396" name="Rectangle 20">
            <a:extLst>
              <a:ext uri="{FF2B5EF4-FFF2-40B4-BE49-F238E27FC236}">
                <a16:creationId xmlns:a16="http://schemas.microsoft.com/office/drawing/2014/main" id="{62C4EB39-B7E3-654B-A3C1-BB4A32F39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397" name="Rectangle 21">
            <a:extLst>
              <a:ext uri="{FF2B5EF4-FFF2-40B4-BE49-F238E27FC236}">
                <a16:creationId xmlns:a16="http://schemas.microsoft.com/office/drawing/2014/main" id="{6378A05E-6929-2B4F-9860-6D10358F5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398" name="Rectangle 22">
            <a:extLst>
              <a:ext uri="{FF2B5EF4-FFF2-40B4-BE49-F238E27FC236}">
                <a16:creationId xmlns:a16="http://schemas.microsoft.com/office/drawing/2014/main" id="{31097E03-F473-6E42-A9AE-C7321F1BE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485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399" name="Rectangle 23">
            <a:extLst>
              <a:ext uri="{FF2B5EF4-FFF2-40B4-BE49-F238E27FC236}">
                <a16:creationId xmlns:a16="http://schemas.microsoft.com/office/drawing/2014/main" id="{98B4BFC5-56DC-3C49-9910-756017FF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988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0" name="AutoShape 24">
            <a:extLst>
              <a:ext uri="{FF2B5EF4-FFF2-40B4-BE49-F238E27FC236}">
                <a16:creationId xmlns:a16="http://schemas.microsoft.com/office/drawing/2014/main" id="{9FC142F8-1FCC-4946-8768-2E67FB4A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600200" cy="685800"/>
          </a:xfrm>
          <a:prstGeom prst="downArrow">
            <a:avLst>
              <a:gd name="adj1" fmla="val 67463"/>
              <a:gd name="adj2" fmla="val 53704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1" name="Rectangle 25">
            <a:extLst>
              <a:ext uri="{FF2B5EF4-FFF2-40B4-BE49-F238E27FC236}">
                <a16:creationId xmlns:a16="http://schemas.microsoft.com/office/drawing/2014/main" id="{381C2593-F158-5A4A-B829-7A0D4139B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962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402" name="Rectangle 26">
            <a:extLst>
              <a:ext uri="{FF2B5EF4-FFF2-40B4-BE49-F238E27FC236}">
                <a16:creationId xmlns:a16="http://schemas.microsoft.com/office/drawing/2014/main" id="{6814F2A3-8F0A-034E-A5A3-4D15CA926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548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403" name="Rectangle 27">
            <a:extLst>
              <a:ext uri="{FF2B5EF4-FFF2-40B4-BE49-F238E27FC236}">
                <a16:creationId xmlns:a16="http://schemas.microsoft.com/office/drawing/2014/main" id="{A4D30F54-7911-8B42-AAF6-37D11044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48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404" name="Rectangle 28">
            <a:extLst>
              <a:ext uri="{FF2B5EF4-FFF2-40B4-BE49-F238E27FC236}">
                <a16:creationId xmlns:a16="http://schemas.microsoft.com/office/drawing/2014/main" id="{77BC51E0-B07F-604C-A53A-78A3670DA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3581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405" name="Rectangle 29">
            <a:extLst>
              <a:ext uri="{FF2B5EF4-FFF2-40B4-BE49-F238E27FC236}">
                <a16:creationId xmlns:a16="http://schemas.microsoft.com/office/drawing/2014/main" id="{C3FC62F4-AFA4-6540-8A32-FA34FCEF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45720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6" name="Oval 30">
            <a:extLst>
              <a:ext uri="{FF2B5EF4-FFF2-40B4-BE49-F238E27FC236}">
                <a16:creationId xmlns:a16="http://schemas.microsoft.com/office/drawing/2014/main" id="{E241F8D5-FD4F-AA46-ADE0-39D1C69A5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7" name="Oval 31">
            <a:extLst>
              <a:ext uri="{FF2B5EF4-FFF2-40B4-BE49-F238E27FC236}">
                <a16:creationId xmlns:a16="http://schemas.microsoft.com/office/drawing/2014/main" id="{2C1F6622-98F9-4340-9F61-EFF5C7FD2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8" name="Oval 32">
            <a:extLst>
              <a:ext uri="{FF2B5EF4-FFF2-40B4-BE49-F238E27FC236}">
                <a16:creationId xmlns:a16="http://schemas.microsoft.com/office/drawing/2014/main" id="{E3D6CC20-3FD3-CE4D-913D-319462D2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9" name="Oval 33">
            <a:extLst>
              <a:ext uri="{FF2B5EF4-FFF2-40B4-BE49-F238E27FC236}">
                <a16:creationId xmlns:a16="http://schemas.microsoft.com/office/drawing/2014/main" id="{2AECD855-3A32-0B44-B310-B4D0D5ACA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464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10" name="Oval 34">
            <a:extLst>
              <a:ext uri="{FF2B5EF4-FFF2-40B4-BE49-F238E27FC236}">
                <a16:creationId xmlns:a16="http://schemas.microsoft.com/office/drawing/2014/main" id="{206FA294-DADC-BE44-8021-47618094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3733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82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4">
            <a:extLst>
              <a:ext uri="{FF2B5EF4-FFF2-40B4-BE49-F238E27FC236}">
                <a16:creationId xmlns:a16="http://schemas.microsoft.com/office/drawing/2014/main" id="{3529595E-6819-304D-9320-6BEC51EDD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890" y="296039"/>
            <a:ext cx="6446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Accuracy in the presence of HGT + ILS</a:t>
            </a:r>
          </a:p>
        </p:txBody>
      </p:sp>
      <p:sp>
        <p:nvSpPr>
          <p:cNvPr id="59395" name="TextBox 5">
            <a:extLst>
              <a:ext uri="{FF2B5EF4-FFF2-40B4-BE49-F238E27FC236}">
                <a16:creationId xmlns:a16="http://schemas.microsoft.com/office/drawing/2014/main" id="{78A3AA7C-9BA8-EE4C-BA61-EA7CBB699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464" y="6318250"/>
            <a:ext cx="4910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Davidson et al., RECOMB-CG, BMC Genomics 2015</a:t>
            </a:r>
          </a:p>
        </p:txBody>
      </p:sp>
      <p:sp>
        <p:nvSpPr>
          <p:cNvPr id="59396" name="TextBox 1">
            <a:extLst>
              <a:ext uri="{FF2B5EF4-FFF2-40B4-BE49-F238E27FC236}">
                <a16:creationId xmlns:a16="http://schemas.microsoft.com/office/drawing/2014/main" id="{6CF2E971-D5ED-0844-9292-27807066D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76" y="296039"/>
            <a:ext cx="2441821" cy="1477328"/>
          </a:xfrm>
          <a:prstGeom prst="rect">
            <a:avLst/>
          </a:prstGeom>
          <a:solidFill>
            <a:srgbClr val="FFFF00">
              <a:alpha val="27000"/>
            </a:srgbClr>
          </a:solidFill>
          <a:ln w="9525">
            <a:solidFill>
              <a:schemeClr val="accent1">
                <a:alpha val="99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Theorem (Snir and </a:t>
            </a:r>
            <a:r>
              <a:rPr lang="en-US" altLang="en-US" dirty="0" err="1"/>
              <a:t>Roch</a:t>
            </a:r>
            <a:r>
              <a:rPr lang="en-US" altLang="en-US" dirty="0"/>
              <a:t>):  Under bounded but random HGT,  most probable quartet tree is the species tree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1F69C-BD21-BC40-AE04-42942B820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26" y="2435372"/>
            <a:ext cx="11206338" cy="309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8431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1D0B-806D-EC48-A95E-7F66136E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Quartet tree robustness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12124-B841-0B45-95B1-A095626E3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Recurring theme: the most probable quartet tree is the species tree for:</a:t>
            </a:r>
          </a:p>
          <a:p>
            <a:pPr lvl="1"/>
            <a:r>
              <a:rPr lang="en-US" dirty="0"/>
              <a:t>ILS (Multi-species coalescent)</a:t>
            </a:r>
          </a:p>
          <a:p>
            <a:pPr lvl="1"/>
            <a:r>
              <a:rPr lang="en-US" dirty="0"/>
              <a:t>ILS+GDL (DLCOAL)</a:t>
            </a:r>
          </a:p>
          <a:p>
            <a:pPr lvl="1"/>
            <a:r>
              <a:rPr lang="en-US" dirty="0"/>
              <a:t>Random HGT</a:t>
            </a:r>
          </a:p>
          <a:p>
            <a:r>
              <a:rPr lang="en-US" dirty="0"/>
              <a:t>Hence, quartet-based species tree estimation (from gene trees) is often statistically consistent, if performed properly.</a:t>
            </a:r>
          </a:p>
          <a:p>
            <a:r>
              <a:rPr lang="en-US" dirty="0"/>
              <a:t>Interestingly, it is also fairly robust</a:t>
            </a:r>
          </a:p>
        </p:txBody>
      </p:sp>
    </p:spTree>
    <p:extLst>
      <p:ext uri="{BB962C8B-B14F-4D97-AF65-F5344CB8AC3E}">
        <p14:creationId xmlns:p14="http://schemas.microsoft.com/office/powerpoint/2010/main" val="1226459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F7CF-6123-F54E-A731-D7C03B308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to large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E00AA-D891-C843-BE23-100A578CD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7114" cy="4667250"/>
          </a:xfrm>
        </p:spPr>
        <p:txBody>
          <a:bodyPr/>
          <a:lstStyle/>
          <a:p>
            <a:r>
              <a:rPr lang="en-US" dirty="0"/>
              <a:t>Scaling to large datasets an issue – affects accuracy and runtime/memory usage</a:t>
            </a:r>
          </a:p>
          <a:p>
            <a:pPr lvl="1"/>
            <a:r>
              <a:rPr lang="en-US" dirty="0"/>
              <a:t>Number of species (affects all methods)</a:t>
            </a:r>
          </a:p>
          <a:p>
            <a:pPr lvl="1"/>
            <a:r>
              <a:rPr lang="en-US" dirty="0"/>
              <a:t>Number of loci (affects *BEAST and ASTRAL)</a:t>
            </a:r>
          </a:p>
          <a:p>
            <a:pPr lvl="1"/>
            <a:r>
              <a:rPr lang="en-US" dirty="0"/>
              <a:t>Amount of gene tree heterogeneity (affects runtime for ASTRAL)</a:t>
            </a:r>
          </a:p>
          <a:p>
            <a:r>
              <a:rPr lang="en-US" dirty="0"/>
              <a:t>Techniques</a:t>
            </a:r>
          </a:p>
          <a:p>
            <a:pPr lvl="1"/>
            <a:r>
              <a:rPr lang="en-US" dirty="0"/>
              <a:t>GTM/TreeMerge for scaling ASTRAL and RAxML to large numbers of species</a:t>
            </a:r>
          </a:p>
          <a:p>
            <a:pPr lvl="1"/>
            <a:r>
              <a:rPr lang="en-US" dirty="0"/>
              <a:t>FASTRAL (not shown): scales ASTRAL to large numbers of loci </a:t>
            </a:r>
          </a:p>
          <a:p>
            <a:pPr lvl="1"/>
            <a:r>
              <a:rPr lang="en-US" dirty="0"/>
              <a:t>BBCA (not shown): scales *BEAST to large numbers of loci</a:t>
            </a:r>
          </a:p>
        </p:txBody>
      </p:sp>
    </p:spTree>
    <p:extLst>
      <p:ext uri="{BB962C8B-B14F-4D97-AF65-F5344CB8AC3E}">
        <p14:creationId xmlns:p14="http://schemas.microsoft.com/office/powerpoint/2010/main" val="13229616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6F8B6-8C5B-B247-887A-58FB73D8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2386"/>
            <a:ext cx="10515600" cy="1325563"/>
          </a:xfrm>
        </p:spPr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25040-B737-8E43-ADA9-EEC0A4886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986"/>
            <a:ext cx="10515600" cy="5543013"/>
          </a:xfrm>
        </p:spPr>
        <p:txBody>
          <a:bodyPr/>
          <a:lstStyle/>
          <a:p>
            <a:r>
              <a:rPr lang="en-US" dirty="0"/>
              <a:t>Excellent methods for different conditions!</a:t>
            </a:r>
          </a:p>
          <a:p>
            <a:pPr lvl="1"/>
            <a:r>
              <a:rPr lang="en-US" dirty="0"/>
              <a:t>ASTRAL-Pro: excellent for GDL+ILS</a:t>
            </a:r>
          </a:p>
          <a:p>
            <a:pPr lvl="1"/>
            <a:r>
              <a:rPr lang="en-US" dirty="0"/>
              <a:t>SpeciesRax: shows promise for GDL+HGT</a:t>
            </a:r>
          </a:p>
          <a:p>
            <a:pPr lvl="1"/>
            <a:r>
              <a:rPr lang="en-US" dirty="0"/>
              <a:t>Concatenation good for many conditions</a:t>
            </a:r>
          </a:p>
          <a:p>
            <a:pPr lvl="1"/>
            <a:r>
              <a:rPr lang="en-US" dirty="0"/>
              <a:t>Disjoint Tree Mergers: Enable scalability to large datasets</a:t>
            </a:r>
          </a:p>
          <a:p>
            <a:pPr lvl="1"/>
            <a:endParaRPr lang="en-US" dirty="0"/>
          </a:p>
          <a:p>
            <a:r>
              <a:rPr lang="en-US" dirty="0"/>
              <a:t>Lots of theory needs to be established</a:t>
            </a:r>
          </a:p>
          <a:p>
            <a:pPr lvl="1"/>
            <a:r>
              <a:rPr lang="en-US" dirty="0"/>
              <a:t>Statistical consistency?</a:t>
            </a:r>
          </a:p>
          <a:p>
            <a:pPr lvl="1"/>
            <a:r>
              <a:rPr lang="en-US" dirty="0"/>
              <a:t>Sample complexity?</a:t>
            </a:r>
          </a:p>
          <a:p>
            <a:pPr lvl="1"/>
            <a:r>
              <a:rPr lang="en-US" dirty="0"/>
              <a:t>Robustness (missing data, gene tree estimation error)?</a:t>
            </a:r>
          </a:p>
        </p:txBody>
      </p:sp>
    </p:spTree>
    <p:extLst>
      <p:ext uri="{BB962C8B-B14F-4D97-AF65-F5344CB8AC3E}">
        <p14:creationId xmlns:p14="http://schemas.microsoft.com/office/powerpoint/2010/main" val="37001458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371A-2F81-8548-B376-60B4CEB1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remarks: this is an exciting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474D6-E797-174A-9028-0379EDA41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 predict tremendous advances over the next 3-5 years for species tree estimation in the presence of GDL+ILS+HGT:</a:t>
            </a:r>
          </a:p>
          <a:p>
            <a:pPr lvl="1"/>
            <a:r>
              <a:rPr lang="en-US" dirty="0"/>
              <a:t>theoretical foundations (what is consistent, new statistical models)</a:t>
            </a:r>
          </a:p>
          <a:p>
            <a:pPr lvl="1"/>
            <a:r>
              <a:rPr lang="en-US" dirty="0"/>
              <a:t>development of new methods (with strong empirical and theoretical performance)</a:t>
            </a:r>
          </a:p>
          <a:p>
            <a:pPr lvl="1"/>
            <a:r>
              <a:rPr lang="en-US" dirty="0"/>
              <a:t>Advances in scalable methods (thousands of species and tens of thousands of genes)</a:t>
            </a:r>
          </a:p>
          <a:p>
            <a:r>
              <a:rPr lang="en-US" dirty="0"/>
              <a:t>My goal:</a:t>
            </a:r>
          </a:p>
          <a:p>
            <a:pPr lvl="1"/>
            <a:r>
              <a:rPr lang="en-US" dirty="0"/>
              <a:t>Phylogenomics for all! (without a supercomputer or large compute farm!)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55029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E26CA581-F5C1-2149-9F56-CF4B83719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3988" cy="1144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35203" rIns="0" bIns="0" rtlCol="0" anchor="ctr">
            <a:normAutofit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dirty="0">
                <a:ea typeface="+mj-ea"/>
                <a:cs typeface="+mj-cs"/>
              </a:rPr>
              <a:t>Acknowledgments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C787786A-1161-6D41-A97E-F5E0B2109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49426" y="3532188"/>
            <a:ext cx="8759825" cy="34226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25602" rIns="0" bIns="0" rtlCol="0">
            <a:normAutofit/>
          </a:bodyPr>
          <a:lstStyle/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dirty="0"/>
              <a:t>Papers available at </a:t>
            </a:r>
            <a:r>
              <a:rPr lang="en-US" sz="2000" dirty="0">
                <a:hlinkClick r:id="rId3"/>
              </a:rPr>
              <a:t>http://tandy.cs.illinois.edu/papers.html</a:t>
            </a:r>
            <a:r>
              <a:rPr lang="en-US" sz="2000" dirty="0"/>
              <a:t> 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dirty="0"/>
              <a:t>Presentations available at </a:t>
            </a:r>
            <a:r>
              <a:rPr lang="en-US" sz="2000" dirty="0">
                <a:hlinkClick r:id="rId4"/>
              </a:rPr>
              <a:t>http://tandy.cs.illinois.edu/talks.html</a:t>
            </a:r>
            <a:r>
              <a:rPr lang="en-US" sz="2000" dirty="0"/>
              <a:t> 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en-US" sz="2000" b="1" dirty="0"/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b="1" dirty="0"/>
              <a:t>Funding</a:t>
            </a:r>
            <a:r>
              <a:rPr lang="en-US" sz="2000" dirty="0"/>
              <a:t>: NSF (CCF 1535977 and also NSF Graduate Fellowship to Erin Molloy)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b="1" dirty="0"/>
              <a:t>Supercomputers:</a:t>
            </a:r>
            <a:r>
              <a:rPr lang="en-US" sz="2000" dirty="0"/>
              <a:t> Blue Waters and Campus Cluster, both supported by NCSA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en-US" sz="2000" dirty="0"/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b="1" dirty="0">
                <a:solidFill>
                  <a:srgbClr val="0432FF"/>
                </a:solidFill>
              </a:rPr>
              <a:t>		</a:t>
            </a:r>
            <a:r>
              <a:rPr lang="en-US" sz="3200" b="1" dirty="0">
                <a:solidFill>
                  <a:srgbClr val="0432FF"/>
                </a:solidFill>
              </a:rPr>
              <a:t>Write to me: </a:t>
            </a:r>
            <a:r>
              <a:rPr lang="en-US" sz="3200" b="1" dirty="0" err="1">
                <a:solidFill>
                  <a:srgbClr val="0432FF"/>
                </a:solidFill>
              </a:rPr>
              <a:t>warnow@Illinois.edu</a:t>
            </a:r>
            <a:endParaRPr lang="en-US" sz="3200" b="1" dirty="0">
              <a:solidFill>
                <a:srgbClr val="0432FF"/>
              </a:solidFill>
            </a:endParaRPr>
          </a:p>
        </p:txBody>
      </p:sp>
      <p:pic>
        <p:nvPicPr>
          <p:cNvPr id="98307" name="Picture 5" descr="siavash-photo.jpeg">
            <a:extLst>
              <a:ext uri="{FF2B5EF4-FFF2-40B4-BE49-F238E27FC236}">
                <a16:creationId xmlns:a16="http://schemas.microsoft.com/office/drawing/2014/main" id="{483E403C-8C6F-BD4F-AA15-07B55CB49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58" y="1307172"/>
            <a:ext cx="1317601" cy="197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1" descr="erin-photo.jpeg">
            <a:extLst>
              <a:ext uri="{FF2B5EF4-FFF2-40B4-BE49-F238E27FC236}">
                <a16:creationId xmlns:a16="http://schemas.microsoft.com/office/drawing/2014/main" id="{83061BD0-E46F-8444-BE30-E2FD9D318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72" y="1268287"/>
            <a:ext cx="2018640" cy="201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9E382-9026-0941-9075-3D9292D928F4}"/>
              </a:ext>
            </a:extLst>
          </p:cNvPr>
          <p:cNvSpPr txBox="1"/>
          <p:nvPr/>
        </p:nvSpPr>
        <p:spPr>
          <a:xfrm>
            <a:off x="9882554" y="6365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D5A6A26-D284-2848-A3E1-CEA8F1FDE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3931" y="1271547"/>
            <a:ext cx="1900048" cy="202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85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F59C3-9EBB-294D-AB42-E8F8A64A9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247"/>
            <a:ext cx="10515600" cy="1325563"/>
          </a:xfrm>
        </p:spPr>
        <p:txBody>
          <a:bodyPr/>
          <a:lstStyle/>
          <a:p>
            <a:r>
              <a:rPr lang="en-US" dirty="0"/>
              <a:t>Selection of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B4231-339D-6544-996B-061C4038B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59" y="1564366"/>
            <a:ext cx="11524014" cy="5578641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600" dirty="0"/>
              <a:t>Willson et al., ALCOB (2021) (simulation study for GDL)</a:t>
            </a:r>
          </a:p>
          <a:p>
            <a:r>
              <a:rPr lang="en-US" altLang="en-US" sz="2600" dirty="0"/>
              <a:t>Morel et al. (2021). </a:t>
            </a:r>
            <a:r>
              <a:rPr lang="en-US" altLang="en-US" sz="2600" dirty="0" err="1"/>
              <a:t>bioRxiv</a:t>
            </a:r>
            <a:r>
              <a:rPr lang="en-US" altLang="en-US" sz="2600" dirty="0"/>
              <a:t> DOI: 10.1101/2021.03.29.437460 (SpeciesRax)</a:t>
            </a:r>
          </a:p>
          <a:p>
            <a:r>
              <a:rPr lang="en-US" altLang="en-US" sz="2600" dirty="0"/>
              <a:t>Markin &amp; Eulenstein, Bioinformatics (2021). (Consistency of ASTRAL-multi under DLCOAL)</a:t>
            </a:r>
          </a:p>
          <a:p>
            <a:r>
              <a:rPr lang="en-US" altLang="en-US" sz="2600" dirty="0"/>
              <a:t>Richards and Kubatko, arXiv (2020) arXiv:2010.06063 (Lily-Q and Lily-T)</a:t>
            </a:r>
          </a:p>
          <a:p>
            <a:r>
              <a:rPr lang="en-US" altLang="en-US" sz="2600" dirty="0"/>
              <a:t>Zhang et al., MBE (2020) doi:10.1093/</a:t>
            </a:r>
            <a:r>
              <a:rPr lang="en-US" altLang="en-US" sz="2600" dirty="0" err="1"/>
              <a:t>molbev</a:t>
            </a:r>
            <a:r>
              <a:rPr lang="en-US" altLang="en-US" sz="2600" dirty="0"/>
              <a:t>/msaa139 (ASTRAL-Pro)</a:t>
            </a:r>
          </a:p>
          <a:p>
            <a:r>
              <a:rPr lang="en-US" altLang="en-US" sz="2600" dirty="0"/>
              <a:t>Hill, Legried, and </a:t>
            </a:r>
            <a:r>
              <a:rPr lang="en-US" altLang="en-US" sz="2600" dirty="0" err="1"/>
              <a:t>Roch</a:t>
            </a:r>
            <a:r>
              <a:rPr lang="en-US" altLang="en-US" sz="2600" dirty="0"/>
              <a:t> (2020). </a:t>
            </a:r>
            <a:r>
              <a:rPr lang="en-US" altLang="en-US" sz="2600" dirty="0" err="1"/>
              <a:t>arXiv</a:t>
            </a:r>
            <a:r>
              <a:rPr lang="en-US" altLang="en-US" sz="2600" dirty="0"/>
              <a:t>: 2007.06697. (Sample complexity for ASTRAL-multi)</a:t>
            </a:r>
          </a:p>
          <a:p>
            <a:r>
              <a:rPr lang="en-US" sz="2600" dirty="0"/>
              <a:t>Molloy and Warnow, </a:t>
            </a:r>
            <a:r>
              <a:rPr lang="en-US" sz="2600" dirty="0" err="1"/>
              <a:t>Bioinf</a:t>
            </a:r>
            <a:r>
              <a:rPr lang="en-US" sz="2600" dirty="0"/>
              <a:t> (2020) 36.Supplement_1: i57-i65 (FastMulRFS)</a:t>
            </a:r>
            <a:endParaRPr lang="en-US" altLang="en-US" sz="2600" dirty="0"/>
          </a:p>
          <a:p>
            <a:r>
              <a:rPr lang="en-US" sz="2600" dirty="0"/>
              <a:t>Legried et al., J Comp Biol (2020) doi:10.1089/cmb.2020.0424 (ASTRAL-multi and GDL)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665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6B8-8E22-1042-84DC-DF8FD950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Impact of Gene Tree Estimation Error (GTEE)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1DB93-8D57-134F-8B7E-64DF669E8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597" y="1349828"/>
            <a:ext cx="8926286" cy="4463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3D668-7CAA-7A42-B902-05E1316D3885}"/>
              </a:ext>
            </a:extLst>
          </p:cNvPr>
          <p:cNvSpPr txBox="1"/>
          <p:nvPr/>
        </p:nvSpPr>
        <p:spPr>
          <a:xfrm>
            <a:off x="1669107" y="6123543"/>
            <a:ext cx="872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species, 1000 gene trees, AD=20%, duplication rate of 5.0 × 10−10 and loss/dup = 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36601-4B5A-2E40-A5E8-F511EA12995A}"/>
              </a:ext>
            </a:extLst>
          </p:cNvPr>
          <p:cNvSpPr txBox="1"/>
          <p:nvPr/>
        </p:nvSpPr>
        <p:spPr>
          <a:xfrm>
            <a:off x="457200" y="1798429"/>
            <a:ext cx="2576945" cy="3693319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Accuracy: No important differences given moderately high GTEE.</a:t>
            </a:r>
          </a:p>
          <a:p>
            <a:r>
              <a:rPr lang="en-US" dirty="0" err="1"/>
              <a:t>FastMuLRFS</a:t>
            </a:r>
            <a:r>
              <a:rPr lang="en-US" dirty="0"/>
              <a:t> more impacted by GTEE.</a:t>
            </a:r>
          </a:p>
          <a:p>
            <a:endParaRPr lang="en-US" dirty="0"/>
          </a:p>
          <a:p>
            <a:r>
              <a:rPr lang="en-US" dirty="0"/>
              <a:t>Speed: ASTRID-multi and ASTRAL-Pro tied for high accuracy gene trees; ASTRID-multi faster given moderate to high GTEE.  </a:t>
            </a:r>
          </a:p>
          <a:p>
            <a:r>
              <a:rPr lang="en-US" dirty="0"/>
              <a:t>FastMulRFS slowest (max at 2.5 minutes).</a:t>
            </a:r>
          </a:p>
        </p:txBody>
      </p:sp>
    </p:spTree>
    <p:extLst>
      <p:ext uri="{BB962C8B-B14F-4D97-AF65-F5344CB8AC3E}">
        <p14:creationId xmlns:p14="http://schemas.microsoft.com/office/powerpoint/2010/main" val="24672193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6B8-8E22-1042-84DC-DF8FD950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Impact of ILS (incomplete lineage sorting)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AE7C9-01FD-1A49-A940-11965FC59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620" y="1530805"/>
            <a:ext cx="8732099" cy="4366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44D4F-952B-D144-912E-3368E73C570E}"/>
              </a:ext>
            </a:extLst>
          </p:cNvPr>
          <p:cNvSpPr txBox="1"/>
          <p:nvPr/>
        </p:nvSpPr>
        <p:spPr>
          <a:xfrm>
            <a:off x="1135627" y="6172199"/>
            <a:ext cx="977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species, 1000 gene trees, 100-site alignments, duplication rate of 5.0 × 10−10 and loss/dup = 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AEDCD-F2D6-2541-864A-95F536796324}"/>
              </a:ext>
            </a:extLst>
          </p:cNvPr>
          <p:cNvSpPr txBox="1"/>
          <p:nvPr/>
        </p:nvSpPr>
        <p:spPr>
          <a:xfrm>
            <a:off x="457199" y="2098963"/>
            <a:ext cx="2847110" cy="230832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Accuracy: No important differences for low or moderate ILS. </a:t>
            </a:r>
          </a:p>
          <a:p>
            <a:r>
              <a:rPr lang="en-US" dirty="0"/>
              <a:t>FastMulRFS poor if high ILS.</a:t>
            </a:r>
          </a:p>
          <a:p>
            <a:endParaRPr lang="en-US" dirty="0"/>
          </a:p>
          <a:p>
            <a:r>
              <a:rPr lang="en-US" dirty="0"/>
              <a:t>Speed: ASTRID-multi fastest, FastMulRFS slowest (max at 4 minutes). </a:t>
            </a:r>
          </a:p>
        </p:txBody>
      </p:sp>
    </p:spTree>
    <p:extLst>
      <p:ext uri="{BB962C8B-B14F-4D97-AF65-F5344CB8AC3E}">
        <p14:creationId xmlns:p14="http://schemas.microsoft.com/office/powerpoint/2010/main" val="29075305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9A4115-C243-E143-B982-3B546930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99" y="3062283"/>
            <a:ext cx="1325153" cy="1389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FCB140-D6DC-1A4C-A9E0-87CC34E0F133}"/>
              </a:ext>
            </a:extLst>
          </p:cNvPr>
          <p:cNvSpPr txBox="1"/>
          <p:nvPr/>
        </p:nvSpPr>
        <p:spPr>
          <a:xfrm>
            <a:off x="988425" y="645466"/>
            <a:ext cx="740987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Theorem (</a:t>
            </a:r>
            <a:r>
              <a:rPr lang="en-US" sz="2800" dirty="0" err="1"/>
              <a:t>Legried</a:t>
            </a:r>
            <a:r>
              <a:rPr lang="en-US" sz="2800" dirty="0"/>
              <a:t>, Molloy, Warnow, and Roch, 2019): </a:t>
            </a:r>
            <a:r>
              <a:rPr lang="en-US" sz="2800" b="1" dirty="0">
                <a:solidFill>
                  <a:srgbClr val="0432FF"/>
                </a:solidFill>
              </a:rPr>
              <a:t>ASTRAL-multi</a:t>
            </a:r>
            <a:r>
              <a:rPr lang="en-US" sz="2800" dirty="0"/>
              <a:t> is statistically consistent under GDL and runs in polynomial time.</a:t>
            </a:r>
          </a:p>
          <a:p>
            <a:endParaRPr lang="en-US" sz="2800" dirty="0"/>
          </a:p>
          <a:p>
            <a:r>
              <a:rPr lang="en-US" sz="2800" dirty="0"/>
              <a:t>Theorem (Molloy and Warnow, 2019): </a:t>
            </a:r>
            <a:r>
              <a:rPr lang="en-US" sz="2800" b="1" dirty="0" err="1">
                <a:solidFill>
                  <a:srgbClr val="0432FF"/>
                </a:solidFill>
              </a:rPr>
              <a:t>FastMulRFS</a:t>
            </a:r>
            <a:r>
              <a:rPr lang="en-US" sz="2800" dirty="0"/>
              <a:t> is statistically consistent under a generic duplication-only or loss-only model, and runs in polynomial time.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</a:rPr>
              <a:t>Note: Both methods use dynamic programming to solve NP-hard </a:t>
            </a:r>
            <a:r>
              <a:rPr lang="en-US" sz="2800" b="1" dirty="0">
                <a:solidFill>
                  <a:schemeClr val="bg1"/>
                </a:solidFill>
              </a:rPr>
              <a:t>discrete optimization problems </a:t>
            </a:r>
            <a:r>
              <a:rPr lang="en-US" sz="2800" dirty="0">
                <a:solidFill>
                  <a:schemeClr val="bg1"/>
                </a:solidFill>
              </a:rPr>
              <a:t>within constrained search space in polynomial time.</a:t>
            </a:r>
          </a:p>
          <a:p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9500F-479B-6149-A3C7-600EA8F71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177" y="993600"/>
            <a:ext cx="1161850" cy="1749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9C4CC-608B-1241-8178-7860DE85B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83644" y="993600"/>
            <a:ext cx="1166403" cy="17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25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6DD4-F0D5-8F48-A905-CD27FF4D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Phylogeny estimation: CS and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65FF-F4F5-434D-B590-A51965177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Assume DNA sequences are generated on an </a:t>
            </a:r>
            <a:r>
              <a:rPr lang="en-US" dirty="0">
                <a:solidFill>
                  <a:srgbClr val="0432FF"/>
                </a:solidFill>
              </a:rPr>
              <a:t>unknown model tree</a:t>
            </a:r>
            <a:r>
              <a:rPr lang="en-US" dirty="0"/>
              <a:t>, and try to infer the tree from the observed sequences seen at the leaves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NP-hard optimization problems</a:t>
            </a:r>
          </a:p>
          <a:p>
            <a:pPr marL="0" indent="0">
              <a:buNone/>
            </a:pPr>
            <a:r>
              <a:rPr lang="en-US" dirty="0"/>
              <a:t>Large datasets</a:t>
            </a:r>
          </a:p>
          <a:p>
            <a:pPr marL="0" indent="0">
              <a:buNone/>
            </a:pPr>
            <a:r>
              <a:rPr lang="en-US" dirty="0"/>
              <a:t>Years of CPU time for standard methods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research combines mathematics, statistics, and computer science:</a:t>
            </a:r>
          </a:p>
          <a:p>
            <a:pPr marL="0" indent="0">
              <a:buNone/>
            </a:pPr>
            <a:r>
              <a:rPr lang="en-US" dirty="0"/>
              <a:t>    Algorithm design, proofs, implementation, simulations and testing		</a:t>
            </a:r>
          </a:p>
        </p:txBody>
      </p:sp>
    </p:spTree>
    <p:extLst>
      <p:ext uri="{BB962C8B-B14F-4D97-AF65-F5344CB8AC3E}">
        <p14:creationId xmlns:p14="http://schemas.microsoft.com/office/powerpoint/2010/main" val="5538053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21F18-C8CD-6848-9536-38042D4B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SpeciesRax (Morel…Stamatakis, </a:t>
            </a:r>
            <a:r>
              <a:rPr lang="en-US" dirty="0" err="1"/>
              <a:t>biorxiv</a:t>
            </a:r>
            <a:r>
              <a:rPr lang="en-US" dirty="0"/>
              <a:t> 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CCF8BB-6E1A-8547-8BE2-DFFEB049F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98" y="1477489"/>
            <a:ext cx="5943600" cy="495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4B40B-3E22-8A4E-97A6-425C5AB1C95C}"/>
              </a:ext>
            </a:extLst>
          </p:cNvPr>
          <p:cNvSpPr txBox="1"/>
          <p:nvPr/>
        </p:nvSpPr>
        <p:spPr>
          <a:xfrm>
            <a:off x="7081983" y="6308209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DOI: 10.1101/2021.03.29.437460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9D549-5545-8B40-B7BE-F22C460A8880}"/>
              </a:ext>
            </a:extLst>
          </p:cNvPr>
          <p:cNvSpPr txBox="1"/>
          <p:nvPr/>
        </p:nvSpPr>
        <p:spPr>
          <a:xfrm>
            <a:off x="7310584" y="1748202"/>
            <a:ext cx="35390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SpeciesRax: estimates species tree from gene trees, taking HGT and GDL into account</a:t>
            </a:r>
          </a:p>
          <a:p>
            <a:endParaRPr lang="en-US" dirty="0"/>
          </a:p>
          <a:p>
            <a:r>
              <a:rPr lang="en-US" dirty="0"/>
              <a:t>Simulation study (from </a:t>
            </a:r>
            <a:r>
              <a:rPr lang="en-US" dirty="0" err="1"/>
              <a:t>bioRxiv</a:t>
            </a:r>
            <a:r>
              <a:rPr lang="en-US" dirty="0"/>
              <a:t>) shows good robustness to many model conditions</a:t>
            </a:r>
          </a:p>
          <a:p>
            <a:br>
              <a:rPr lang="en-US" dirty="0"/>
            </a:br>
            <a:r>
              <a:rPr lang="en-US" dirty="0"/>
              <a:t>Results shown here are for 25 species, 100 genes, no ILS, HGT=Dup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133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42EC-5E4B-3C4D-9A67-F1DFF1FA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study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8B64E-FACF-5747-B6CA-E655D2B94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/>
              <a:t>Methods: </a:t>
            </a:r>
            <a:r>
              <a:rPr lang="en-US" dirty="0">
                <a:solidFill>
                  <a:srgbClr val="0432FF"/>
                </a:solidFill>
              </a:rPr>
              <a:t>ASTRAL-Pro, ASTRID-multi, </a:t>
            </a:r>
            <a:r>
              <a:rPr lang="en-US" dirty="0"/>
              <a:t>and </a:t>
            </a:r>
            <a:r>
              <a:rPr lang="en-US" dirty="0">
                <a:solidFill>
                  <a:srgbClr val="0432FF"/>
                </a:solidFill>
              </a:rPr>
              <a:t>FastMulRFS</a:t>
            </a:r>
            <a:r>
              <a:rPr lang="en-US" dirty="0"/>
              <a:t> (none proven consistent under GDL, but ASTRAL-Pro and FastMulRFS shown to be more accurate in simulations than ASTRAL-multi)</a:t>
            </a:r>
          </a:p>
          <a:p>
            <a:r>
              <a:rPr lang="en-US" dirty="0"/>
              <a:t>Simulated datasets (SimPhy and INDELible): </a:t>
            </a:r>
          </a:p>
          <a:p>
            <a:pPr lvl="1"/>
            <a:r>
              <a:rPr lang="en-US" dirty="0"/>
              <a:t>100 to 1,000 species</a:t>
            </a:r>
          </a:p>
          <a:p>
            <a:pPr lvl="1"/>
            <a:r>
              <a:rPr lang="en-US" dirty="0"/>
              <a:t>Up to 10,000 gene trees evolved under GDL+ILS </a:t>
            </a:r>
          </a:p>
          <a:p>
            <a:pPr lvl="1"/>
            <a:r>
              <a:rPr lang="en-US" dirty="0"/>
              <a:t>sequence length varied per gene</a:t>
            </a:r>
          </a:p>
          <a:p>
            <a:r>
              <a:rPr lang="en-US" dirty="0"/>
              <a:t>James Willson, Mrinmoy </a:t>
            </a:r>
            <a:r>
              <a:rPr lang="en-US" dirty="0" err="1"/>
              <a:t>Ruddur</a:t>
            </a:r>
            <a:r>
              <a:rPr lang="en-US" dirty="0"/>
              <a:t>, and Tandy Warnow. </a:t>
            </a:r>
            <a:r>
              <a:rPr lang="en-US" dirty="0" err="1"/>
              <a:t>AlCoB</a:t>
            </a:r>
            <a:r>
              <a:rPr lang="en-US" dirty="0"/>
              <a:t> 2021. Lecture Notes in Computer Science, vol 12715. Springer, Cham. https://</a:t>
            </a:r>
            <a:r>
              <a:rPr lang="en-US" dirty="0" err="1"/>
              <a:t>doi.org</a:t>
            </a:r>
            <a:r>
              <a:rPr lang="en-US" dirty="0"/>
              <a:t>/10.1007/978-3-030-74432-8_8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CCC0D-76EB-1349-9949-F18A405A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482" y="100524"/>
            <a:ext cx="870769" cy="116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AE50F-CCFD-794A-BC9C-F8FB34784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8995" y="98837"/>
            <a:ext cx="936672" cy="116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704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FC7D88A3-6FCD-2548-AB9B-E29A88C6B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Alternatives to ASTRAL</a:t>
            </a:r>
          </a:p>
        </p:txBody>
      </p:sp>
      <p:sp>
        <p:nvSpPr>
          <p:cNvPr id="73730" name="Content Placeholder 2">
            <a:extLst>
              <a:ext uri="{FF2B5EF4-FFF2-40B4-BE49-F238E27FC236}">
                <a16:creationId xmlns:a16="http://schemas.microsoft.com/office/drawing/2014/main" id="{AB25056E-ADA9-F24E-BAC3-14BA3DABE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Concatenation Analyses (e.g., using maximum likelihood):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most commonly used method, not statistically consistent, sometimes more accurate than summary methods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computationally intensive (e.g.,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250 CPU years </a:t>
            </a:r>
            <a:r>
              <a:rPr lang="en-US" altLang="en-US" dirty="0">
                <a:ea typeface="ＭＳ Ｐゴシック" panose="020B0600070205080204" pitchFamily="34" charset="-128"/>
              </a:rPr>
              <a:t>for the Avian Phylogenomics project with only 48 species) and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do not scale to large numbers of species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Co-estimation of gene trees and species trees: too expensive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Other statistically consistent methods: not as accurate as ASTRAL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3200" b="1" i="1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So we need to make ASTRAL and Concatenation Analyses truly scalable to large datasets!</a:t>
            </a:r>
          </a:p>
        </p:txBody>
      </p:sp>
    </p:spTree>
    <p:extLst>
      <p:ext uri="{BB962C8B-B14F-4D97-AF65-F5344CB8AC3E}">
        <p14:creationId xmlns:p14="http://schemas.microsoft.com/office/powerpoint/2010/main" val="2204923988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6B8-8E22-1042-84DC-DF8FD950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Impact of number of gene trees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23C2B-F36D-1046-9431-DE0E5EEB6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39" y="1567542"/>
            <a:ext cx="8127521" cy="4063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054BE-6C74-EF4B-B40F-2275C673180D}"/>
              </a:ext>
            </a:extLst>
          </p:cNvPr>
          <p:cNvSpPr txBox="1"/>
          <p:nvPr/>
        </p:nvSpPr>
        <p:spPr>
          <a:xfrm>
            <a:off x="838200" y="5685314"/>
            <a:ext cx="9404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species, 100bp alignments (approx. 43% mean gene tree error), AD=20%,  duplication rate of 5.0 × 10−10 and loss/dup = 1.</a:t>
            </a:r>
          </a:p>
          <a:p>
            <a:r>
              <a:rPr lang="en-US" dirty="0"/>
              <a:t>James Willson, Mrinmoy </a:t>
            </a:r>
            <a:r>
              <a:rPr lang="en-US" dirty="0" err="1"/>
              <a:t>Ruddur</a:t>
            </a:r>
            <a:r>
              <a:rPr lang="en-US" dirty="0"/>
              <a:t>, and Tandy Warnow. </a:t>
            </a:r>
            <a:r>
              <a:rPr lang="en-US" dirty="0" err="1"/>
              <a:t>AlCoB</a:t>
            </a:r>
            <a:r>
              <a:rPr lang="en-US" dirty="0"/>
              <a:t> 2021. Lecture Notes in Computer Science, vol 12715. Springer, Cham. https://</a:t>
            </a:r>
            <a:r>
              <a:rPr lang="en-US" dirty="0" err="1"/>
              <a:t>doi.org</a:t>
            </a:r>
            <a:r>
              <a:rPr lang="en-US" dirty="0"/>
              <a:t>/10.1007/978-3-030-74432-8_8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1D744-AF07-C043-B5FB-9C54E126EDC0}"/>
              </a:ext>
            </a:extLst>
          </p:cNvPr>
          <p:cNvSpPr txBox="1"/>
          <p:nvPr/>
        </p:nvSpPr>
        <p:spPr>
          <a:xfrm>
            <a:off x="9993373" y="2085294"/>
            <a:ext cx="2078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 measures</a:t>
            </a:r>
          </a:p>
          <a:p>
            <a:r>
              <a:rPr lang="en-US" dirty="0"/>
              <a:t>ILS levels (average distance between true gene trees and true species tree)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6708C-741D-934C-B1B8-D35316891033}"/>
              </a:ext>
            </a:extLst>
          </p:cNvPr>
          <p:cNvSpPr txBox="1"/>
          <p:nvPr/>
        </p:nvSpPr>
        <p:spPr>
          <a:xfrm>
            <a:off x="261710" y="2085294"/>
            <a:ext cx="2702629" cy="2862322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Accuracy: No important differences if given enough genes. </a:t>
            </a:r>
          </a:p>
          <a:p>
            <a:r>
              <a:rPr lang="en-US" dirty="0"/>
              <a:t>FastMulRFS not so good at few genes.</a:t>
            </a:r>
          </a:p>
          <a:p>
            <a:endParaRPr lang="en-US" dirty="0"/>
          </a:p>
          <a:p>
            <a:r>
              <a:rPr lang="en-US" dirty="0"/>
              <a:t>Time: ASTRID-multi fastest, FastMulRFS slowest (but never more than 2.5 hours)</a:t>
            </a:r>
          </a:p>
        </p:txBody>
      </p:sp>
    </p:spTree>
    <p:extLst>
      <p:ext uri="{BB962C8B-B14F-4D97-AF65-F5344CB8AC3E}">
        <p14:creationId xmlns:p14="http://schemas.microsoft.com/office/powerpoint/2010/main" val="39795494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Box 7">
            <a:extLst>
              <a:ext uri="{FF2B5EF4-FFF2-40B4-BE49-F238E27FC236}">
                <a16:creationId xmlns:a16="http://schemas.microsoft.com/office/drawing/2014/main" id="{1BC4CBD2-535B-1E40-B6F9-00071CE6F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163514"/>
            <a:ext cx="110054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	  </a:t>
            </a:r>
            <a:r>
              <a:rPr lang="en-US" altLang="en-US" dirty="0"/>
              <a:t>NJMerge + RAxML vs. RAxML:  Better accuracy and faster!</a:t>
            </a:r>
          </a:p>
        </p:txBody>
      </p:sp>
      <p:pic>
        <p:nvPicPr>
          <p:cNvPr id="101378" name="Picture 2">
            <a:extLst>
              <a:ext uri="{FF2B5EF4-FFF2-40B4-BE49-F238E27FC236}">
                <a16:creationId xmlns:a16="http://schemas.microsoft.com/office/drawing/2014/main" id="{B734B3D8-8380-BF4E-98B5-657902911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309688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5">
            <a:extLst>
              <a:ext uri="{FF2B5EF4-FFF2-40B4-BE49-F238E27FC236}">
                <a16:creationId xmlns:a16="http://schemas.microsoft.com/office/drawing/2014/main" id="{581F11AD-996C-0047-B4EA-96B08CB7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419100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631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9A4115-C243-E143-B982-3B546930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382" y="288713"/>
            <a:ext cx="1407083" cy="1475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6982F-DED9-EB43-BB65-C01C4FE66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6898" y="6053528"/>
            <a:ext cx="10809226" cy="1391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348F8-6DA4-E24B-80F7-8523199C4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97" y="-169691"/>
            <a:ext cx="3904376" cy="62232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FCB140-D6DC-1A4C-A9E0-87CC34E0F133}"/>
              </a:ext>
            </a:extLst>
          </p:cNvPr>
          <p:cNvSpPr txBox="1"/>
          <p:nvPr/>
        </p:nvSpPr>
        <p:spPr>
          <a:xfrm>
            <a:off x="4377861" y="981489"/>
            <a:ext cx="6505302" cy="309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FastMulRFS and MulRF better than ASTRAL-multi!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err="1"/>
              <a:t>FastMulRFS</a:t>
            </a:r>
            <a:r>
              <a:rPr lang="en-US" sz="3600" dirty="0"/>
              <a:t> is by far the fastest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552029-F5E6-B54F-8F52-E5EFA432F7E2}"/>
              </a:ext>
            </a:extLst>
          </p:cNvPr>
          <p:cNvSpPr txBox="1"/>
          <p:nvPr/>
        </p:nvSpPr>
        <p:spPr>
          <a:xfrm>
            <a:off x="6722588" y="5953734"/>
            <a:ext cx="507587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Molloy and Warnow, Bioinformatics, Vol. 36, pages i57-i65,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0203F-FC7D-0B45-A4A7-28972FFDC97A}"/>
              </a:ext>
            </a:extLst>
          </p:cNvPr>
          <p:cNvSpPr txBox="1"/>
          <p:nvPr/>
        </p:nvSpPr>
        <p:spPr>
          <a:xfrm>
            <a:off x="4586995" y="4856284"/>
            <a:ext cx="5359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Data: 100 species, moderate GDL, moderately high ILS, </a:t>
            </a:r>
          </a:p>
          <a:p>
            <a:r>
              <a:rPr lang="en-US" dirty="0"/>
              <a:t>high gene tree estimation error</a:t>
            </a:r>
          </a:p>
        </p:txBody>
      </p:sp>
    </p:spTree>
    <p:extLst>
      <p:ext uri="{BB962C8B-B14F-4D97-AF65-F5344CB8AC3E}">
        <p14:creationId xmlns:p14="http://schemas.microsoft.com/office/powerpoint/2010/main" val="19942075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AC5B-6967-BD41-B2C2-4007BDBD0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Summary for GDL and 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BFFF1-5F11-8E49-8DAF-5E395E3FB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It is not necessary to determine orthology in order to estimate species trees: ASTRAL-Pro, ASTRID-Multi, and FastMulRFS do well. </a:t>
            </a:r>
          </a:p>
          <a:p>
            <a:r>
              <a:rPr lang="en-US" dirty="0">
                <a:solidFill>
                  <a:srgbClr val="0432FF"/>
                </a:solidFill>
              </a:rPr>
              <a:t>ASTRAL-Pro and ASTRID-multi </a:t>
            </a:r>
            <a:r>
              <a:rPr lang="en-US" dirty="0"/>
              <a:t>display robustness to moderately high gene tree estimation error and and high ILS </a:t>
            </a:r>
          </a:p>
          <a:p>
            <a:r>
              <a:rPr lang="en-US" dirty="0"/>
              <a:t>Speed is good for all methods, but especially for ASTRID-multi (main expense is computing the gene trees).  Even 1000 species and 1000 genes analyzed in under 7 hours for most expensive method.</a:t>
            </a:r>
          </a:p>
          <a:p>
            <a:r>
              <a:rPr lang="en-US" dirty="0"/>
              <a:t>Statistical consistency established for ASTRAL-multi but not for the other methods, yet empirical performance favors ASTRAL-Pro and ASTRID-multi (so maybe these are also statistically consistent)</a:t>
            </a:r>
          </a:p>
          <a:p>
            <a:r>
              <a:rPr lang="en-US" dirty="0"/>
              <a:t>Much room for improvement in accuracy through novel method development</a:t>
            </a:r>
          </a:p>
        </p:txBody>
      </p:sp>
    </p:spTree>
    <p:extLst>
      <p:ext uri="{BB962C8B-B14F-4D97-AF65-F5344CB8AC3E}">
        <p14:creationId xmlns:p14="http://schemas.microsoft.com/office/powerpoint/2010/main" val="25992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6DD4-F0D5-8F48-A905-CD27FF4D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Identifiability, Consistency, and Sample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65FF-F4F5-434D-B590-A51965177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Assume DNA sequences are generated on an </a:t>
            </a:r>
            <a:r>
              <a:rPr lang="en-US" dirty="0">
                <a:solidFill>
                  <a:srgbClr val="0432FF"/>
                </a:solidFill>
              </a:rPr>
              <a:t>unknown model tree</a:t>
            </a:r>
            <a:r>
              <a:rPr lang="en-US" dirty="0"/>
              <a:t>, and try to infer the tree from the observed sequences seen at the leaves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Is the model tree </a:t>
            </a:r>
            <a:r>
              <a:rPr lang="en-US" dirty="0">
                <a:solidFill>
                  <a:srgbClr val="0432FF"/>
                </a:solidFill>
              </a:rPr>
              <a:t>identifiable</a:t>
            </a:r>
            <a:r>
              <a:rPr lang="en-US" dirty="0"/>
              <a:t>?</a:t>
            </a:r>
          </a:p>
          <a:p>
            <a:r>
              <a:rPr lang="en-US" dirty="0"/>
              <a:t>Is a given method </a:t>
            </a:r>
            <a:r>
              <a:rPr lang="en-US" dirty="0">
                <a:solidFill>
                  <a:srgbClr val="0432FF"/>
                </a:solidFill>
              </a:rPr>
              <a:t>statistically consistent</a:t>
            </a:r>
            <a:r>
              <a:rPr lang="en-US" dirty="0"/>
              <a:t>?</a:t>
            </a:r>
          </a:p>
          <a:p>
            <a:r>
              <a:rPr lang="en-US" dirty="0"/>
              <a:t>How much data does the method need to be accurate with high probability? (aka “</a:t>
            </a:r>
            <a:r>
              <a:rPr lang="en-US" dirty="0">
                <a:solidFill>
                  <a:srgbClr val="0432FF"/>
                </a:solidFill>
              </a:rPr>
              <a:t>sample complexity</a:t>
            </a:r>
            <a:r>
              <a:rPr lang="en-US" dirty="0"/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3759633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Is method M statistically consistent under model G?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65126" y="2069513"/>
            <a:ext cx="7818108" cy="3533149"/>
            <a:chOff x="2397045" y="1666120"/>
            <a:chExt cx="7818108" cy="3533149"/>
          </a:xfrm>
        </p:grpSpPr>
        <p:grpSp>
          <p:nvGrpSpPr>
            <p:cNvPr id="10" name="Group 9"/>
            <p:cNvGrpSpPr/>
            <p:nvPr/>
          </p:nvGrpSpPr>
          <p:grpSpPr>
            <a:xfrm>
              <a:off x="2520451" y="2040799"/>
              <a:ext cx="7227298" cy="3005001"/>
              <a:chOff x="2844165" y="2429148"/>
              <a:chExt cx="6619875" cy="2443163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5DEE10E7-90D4-6042-9C66-CB5B3B0840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70291" y="2429148"/>
                <a:ext cx="0" cy="2443163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AC1E9F0-1020-D541-9C6D-D01679189D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44165" y="4872311"/>
                <a:ext cx="661987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41F6D699-3B63-ED4F-BC11-2C0CF0F1E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460" y="2514079"/>
                <a:ext cx="6300788" cy="2273300"/>
              </a:xfrm>
              <a:custGeom>
                <a:avLst/>
                <a:gdLst>
                  <a:gd name="T0" fmla="*/ 0 w 6301575"/>
                  <a:gd name="T1" fmla="*/ 0 h 2272554"/>
                  <a:gd name="T2" fmla="*/ 512855 w 6301575"/>
                  <a:gd name="T3" fmla="*/ 1588303 h 2272554"/>
                  <a:gd name="T4" fmla="*/ 2564275 w 6301575"/>
                  <a:gd name="T5" fmla="*/ 2174754 h 2272554"/>
                  <a:gd name="T6" fmla="*/ 6300788 w 6301575"/>
                  <a:gd name="T7" fmla="*/ 2272496 h 22725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01575" h="2272554">
                    <a:moveTo>
                      <a:pt x="0" y="0"/>
                    </a:moveTo>
                    <a:cubicBezTo>
                      <a:pt x="42743" y="612721"/>
                      <a:pt x="85487" y="1225442"/>
                      <a:pt x="512919" y="1587782"/>
                    </a:cubicBezTo>
                    <a:cubicBezTo>
                      <a:pt x="940351" y="1950122"/>
                      <a:pt x="1599819" y="2060045"/>
                      <a:pt x="2564595" y="2174040"/>
                    </a:cubicBezTo>
                    <a:cubicBezTo>
                      <a:pt x="3529371" y="2288035"/>
                      <a:pt x="6301575" y="2271750"/>
                      <a:pt x="6301575" y="2271750"/>
                    </a:cubicBezTo>
                  </a:path>
                </a:pathLst>
              </a:cu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11" name="Triangle 10"/>
            <p:cNvSpPr/>
            <p:nvPr/>
          </p:nvSpPr>
          <p:spPr>
            <a:xfrm rot="5400000">
              <a:off x="9827983" y="4812098"/>
              <a:ext cx="306936" cy="46740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>
              <a:off x="2397045" y="1666120"/>
              <a:ext cx="303857" cy="44242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09931" y="3017969"/>
            <a:ext cx="19333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Error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in species tree inferred by  method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4942" y="5617598"/>
            <a:ext cx="3494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Amount of data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generated under model G and then given to method M as 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5171" y="2169978"/>
            <a:ext cx="318430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Question answered by mathematical proof</a:t>
            </a:r>
          </a:p>
        </p:txBody>
      </p:sp>
    </p:spTree>
    <p:extLst>
      <p:ext uri="{BB962C8B-B14F-4D97-AF65-F5344CB8AC3E}">
        <p14:creationId xmlns:p14="http://schemas.microsoft.com/office/powerpoint/2010/main" val="1287723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C514C5C-79EA-6F42-9A7D-93ADD29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Genome-scale data?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F1F0BDF2-7FD8-BF43-97BD-F05FA4D2A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error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FFBCF6-74B3-134C-937D-3F92B4F294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9925" y="2076451"/>
            <a:ext cx="0" cy="24431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C09E32-653B-B049-B206-B2422B4462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7551" y="4519613"/>
            <a:ext cx="6619875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5" name="TextBox 7">
            <a:extLst>
              <a:ext uri="{FF2B5EF4-FFF2-40B4-BE49-F238E27FC236}">
                <a16:creationId xmlns:a16="http://schemas.microsoft.com/office/drawing/2014/main" id="{53E93885-33F1-3342-9D16-1F0D1B9A4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522" y="4813106"/>
            <a:ext cx="43104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Length of the genome 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392FC83-AA74-DA49-B092-62D2C264E6F6}"/>
              </a:ext>
            </a:extLst>
          </p:cNvPr>
          <p:cNvSpPr>
            <a:spLocks/>
          </p:cNvSpPr>
          <p:nvPr/>
        </p:nvSpPr>
        <p:spPr bwMode="auto">
          <a:xfrm>
            <a:off x="3673475" y="2149475"/>
            <a:ext cx="6300788" cy="2273300"/>
          </a:xfrm>
          <a:custGeom>
            <a:avLst/>
            <a:gdLst>
              <a:gd name="T0" fmla="*/ 0 w 6301575"/>
              <a:gd name="T1" fmla="*/ 0 h 2272554"/>
              <a:gd name="T2" fmla="*/ 512855 w 6301575"/>
              <a:gd name="T3" fmla="*/ 1588303 h 2272554"/>
              <a:gd name="T4" fmla="*/ 2564275 w 6301575"/>
              <a:gd name="T5" fmla="*/ 2174754 h 2272554"/>
              <a:gd name="T6" fmla="*/ 6300788 w 6301575"/>
              <a:gd name="T7" fmla="*/ 2272496 h 22725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01575" h="2272554">
                <a:moveTo>
                  <a:pt x="0" y="0"/>
                </a:moveTo>
                <a:cubicBezTo>
                  <a:pt x="42743" y="612721"/>
                  <a:pt x="85487" y="1225442"/>
                  <a:pt x="512919" y="1587782"/>
                </a:cubicBezTo>
                <a:cubicBezTo>
                  <a:pt x="940351" y="1950122"/>
                  <a:pt x="1599819" y="2060045"/>
                  <a:pt x="2564595" y="2174040"/>
                </a:cubicBezTo>
                <a:cubicBezTo>
                  <a:pt x="3529371" y="2288035"/>
                  <a:pt x="6301575" y="2271750"/>
                  <a:pt x="6301575" y="2271750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93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3656</Words>
  <Application>Microsoft Macintosh PowerPoint</Application>
  <PresentationFormat>Widescreen</PresentationFormat>
  <Paragraphs>441</Paragraphs>
  <Slides>66</Slides>
  <Notes>9</Notes>
  <HiddenSlides>10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Arial</vt:lpstr>
      <vt:lpstr>Calibri</vt:lpstr>
      <vt:lpstr>Calibri Light</vt:lpstr>
      <vt:lpstr>Helvetica</vt:lpstr>
      <vt:lpstr>Helvetica Neue</vt:lpstr>
      <vt:lpstr>Helvetica Neue Light</vt:lpstr>
      <vt:lpstr>Times New Roman</vt:lpstr>
      <vt:lpstr>Verdana</vt:lpstr>
      <vt:lpstr>Wingdings</vt:lpstr>
      <vt:lpstr>Office Theme</vt:lpstr>
      <vt:lpstr>Entering the genomic era of the  Tree of Life</vt:lpstr>
      <vt:lpstr>Species Tree</vt:lpstr>
      <vt:lpstr>PowerPoint Presentation</vt:lpstr>
      <vt:lpstr>Opening remarks: this is an exciting time!</vt:lpstr>
      <vt:lpstr>Phylogeny Estimation</vt:lpstr>
      <vt:lpstr>Phylogeny estimation: CS and Statistics</vt:lpstr>
      <vt:lpstr>Identifiability, Consistency, and Sample Complexity</vt:lpstr>
      <vt:lpstr>Is method M statistically consistent under model G?</vt:lpstr>
      <vt:lpstr>Genome-scale data?</vt:lpstr>
      <vt:lpstr>PowerPoint Presentation</vt:lpstr>
      <vt:lpstr>This talk</vt:lpstr>
      <vt:lpstr>PowerPoint Presentation</vt:lpstr>
      <vt:lpstr>PowerPoint Presentation</vt:lpstr>
      <vt:lpstr>1KP: Thousand Transcriptome Project</vt:lpstr>
      <vt:lpstr>PowerPoint Presentation</vt:lpstr>
      <vt:lpstr>Four major approaches</vt:lpstr>
      <vt:lpstr>Four major approaches</vt:lpstr>
      <vt:lpstr>PowerPoint Presentation</vt:lpstr>
      <vt:lpstr>Four major approaches</vt:lpstr>
      <vt:lpstr>Main competing approaches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ASTRAL – pros and cons</vt:lpstr>
      <vt:lpstr>PowerPoint Presentation</vt:lpstr>
      <vt:lpstr>PowerPoint Presentation</vt:lpstr>
      <vt:lpstr>GTM-ASTRAL vs ASTRAL  </vt:lpstr>
      <vt:lpstr>Summary of DTM pipeline results</vt:lpstr>
      <vt:lpstr>Impact of gene tree estimation error</vt:lpstr>
      <vt:lpstr>Statistical consistency (two variants)</vt:lpstr>
      <vt:lpstr>Impact of Gene Tree Estimation Error (from Molloy and Warnow 2017)</vt:lpstr>
      <vt:lpstr>ILS-based species tree estimation (Summary)</vt:lpstr>
      <vt:lpstr>This talk</vt:lpstr>
      <vt:lpstr>1KP: Thousand Transcriptome Project</vt:lpstr>
      <vt:lpstr>PowerPoint Presentation</vt:lpstr>
      <vt:lpstr>   Problem: Given set of MUL-trees, infer the species tree</vt:lpstr>
      <vt:lpstr>Species tree estimation under GDL</vt:lpstr>
      <vt:lpstr>Species tree estimation under GDL</vt:lpstr>
      <vt:lpstr>PowerPoint Presentation</vt:lpstr>
      <vt:lpstr>But…ASTRAL-multi is not as accurate as other methods!</vt:lpstr>
      <vt:lpstr>PowerPoint Presentation</vt:lpstr>
      <vt:lpstr>PowerPoint Presentation</vt:lpstr>
      <vt:lpstr> Results on 1000-taxon Species Trees</vt:lpstr>
      <vt:lpstr>Summary for GDL </vt:lpstr>
      <vt:lpstr>This talk</vt:lpstr>
      <vt:lpstr>What about HGT?</vt:lpstr>
      <vt:lpstr>PowerPoint Presentation</vt:lpstr>
      <vt:lpstr>Quartet tree robustness</vt:lpstr>
      <vt:lpstr>Scaling to large datasets</vt:lpstr>
      <vt:lpstr>Summary </vt:lpstr>
      <vt:lpstr>Closing remarks: this is an exciting time!</vt:lpstr>
      <vt:lpstr>Acknowledgments</vt:lpstr>
      <vt:lpstr>Selection of papers</vt:lpstr>
      <vt:lpstr>  Impact of Gene Tree Estimation Error (GTEE)</vt:lpstr>
      <vt:lpstr> Impact of ILS (incomplete lineage sorting)</vt:lpstr>
      <vt:lpstr>PowerPoint Presentation</vt:lpstr>
      <vt:lpstr>SpeciesRax (Morel…Stamatakis, biorxiv 2021)</vt:lpstr>
      <vt:lpstr>Simulation study  </vt:lpstr>
      <vt:lpstr>Alternatives to ASTRAL</vt:lpstr>
      <vt:lpstr>  Impact of number of gene trees</vt:lpstr>
      <vt:lpstr>PowerPoint Presentation</vt:lpstr>
      <vt:lpstr>PowerPoint Presentation</vt:lpstr>
      <vt:lpstr>  Summary for GDL and ILS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Species Tree estimation under Gene Duplication and Loss (GDL)</dc:title>
  <dc:creator>Warnow, Tandy</dc:creator>
  <cp:lastModifiedBy>Warnow, Tandy</cp:lastModifiedBy>
  <cp:revision>56</cp:revision>
  <dcterms:created xsi:type="dcterms:W3CDTF">2021-01-30T12:25:22Z</dcterms:created>
  <dcterms:modified xsi:type="dcterms:W3CDTF">2021-06-15T23:39:01Z</dcterms:modified>
</cp:coreProperties>
</file>