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940" r:id="rId2"/>
    <p:sldId id="488" r:id="rId3"/>
    <p:sldId id="900" r:id="rId4"/>
    <p:sldId id="941" r:id="rId5"/>
    <p:sldId id="380" r:id="rId6"/>
    <p:sldId id="817" r:id="rId7"/>
    <p:sldId id="902" r:id="rId8"/>
    <p:sldId id="972" r:id="rId9"/>
    <p:sldId id="942" r:id="rId10"/>
    <p:sldId id="959" r:id="rId11"/>
    <p:sldId id="963" r:id="rId12"/>
    <p:sldId id="964" r:id="rId13"/>
    <p:sldId id="283" r:id="rId14"/>
    <p:sldId id="443" r:id="rId15"/>
    <p:sldId id="955" r:id="rId16"/>
    <p:sldId id="491" r:id="rId17"/>
    <p:sldId id="493" r:id="rId18"/>
    <p:sldId id="945" r:id="rId19"/>
    <p:sldId id="844" r:id="rId20"/>
    <p:sldId id="957" r:id="rId21"/>
    <p:sldId id="956" r:id="rId22"/>
    <p:sldId id="837" r:id="rId23"/>
    <p:sldId id="737" r:id="rId24"/>
    <p:sldId id="961" r:id="rId25"/>
    <p:sldId id="966" r:id="rId26"/>
    <p:sldId id="962" r:id="rId27"/>
    <p:sldId id="838" r:id="rId28"/>
    <p:sldId id="855" r:id="rId29"/>
    <p:sldId id="856" r:id="rId30"/>
    <p:sldId id="906" r:id="rId31"/>
    <p:sldId id="930" r:id="rId32"/>
    <p:sldId id="931" r:id="rId33"/>
    <p:sldId id="932" r:id="rId34"/>
    <p:sldId id="937" r:id="rId35"/>
    <p:sldId id="894" r:id="rId36"/>
    <p:sldId id="917" r:id="rId37"/>
    <p:sldId id="521" r:id="rId38"/>
    <p:sldId id="975" r:id="rId39"/>
    <p:sldId id="495" r:id="rId40"/>
    <p:sldId id="851" r:id="rId41"/>
    <p:sldId id="818" r:id="rId42"/>
    <p:sldId id="299" r:id="rId43"/>
    <p:sldId id="967" r:id="rId44"/>
    <p:sldId id="973" r:id="rId45"/>
    <p:sldId id="969" r:id="rId46"/>
    <p:sldId id="970" r:id="rId47"/>
    <p:sldId id="938" r:id="rId48"/>
    <p:sldId id="974" r:id="rId49"/>
    <p:sldId id="911" r:id="rId50"/>
    <p:sldId id="944" r:id="rId51"/>
    <p:sldId id="267" r:id="rId52"/>
    <p:sldId id="268" r:id="rId53"/>
    <p:sldId id="958" r:id="rId54"/>
    <p:sldId id="271" r:id="rId55"/>
    <p:sldId id="273" r:id="rId56"/>
    <p:sldId id="948" r:id="rId57"/>
    <p:sldId id="960" r:id="rId58"/>
    <p:sldId id="96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141"/>
    <p:restoredTop sz="94663"/>
  </p:normalViewPr>
  <p:slideViewPr>
    <p:cSldViewPr snapToGrid="0" snapToObjects="1">
      <p:cViewPr varScale="1">
        <p:scale>
          <a:sx n="100" d="100"/>
          <a:sy n="100" d="100"/>
        </p:scale>
        <p:origin x="184" y="7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7/15/23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27</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34</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284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53ACC70-E9EE-8240-AE24-D175C6B35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BD2926-AE94-0643-9D5E-469E11DA1684}" type="slidenum">
              <a:rPr lang="en-US" altLang="en-US"/>
              <a:pPr>
                <a:spcBef>
                  <a:spcPct val="0"/>
                </a:spcBef>
              </a:pPr>
              <a:t>37</a:t>
            </a:fld>
            <a:endParaRPr lang="en-US" altLang="en-US"/>
          </a:p>
        </p:txBody>
      </p:sp>
      <p:sp>
        <p:nvSpPr>
          <p:cNvPr id="36866" name="Rectangle 1026">
            <a:extLst>
              <a:ext uri="{FF2B5EF4-FFF2-40B4-BE49-F238E27FC236}">
                <a16:creationId xmlns:a16="http://schemas.microsoft.com/office/drawing/2014/main" id="{840ECAA0-5D07-3E4B-8C97-B72739F9F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1027">
            <a:extLst>
              <a:ext uri="{FF2B5EF4-FFF2-40B4-BE49-F238E27FC236}">
                <a16:creationId xmlns:a16="http://schemas.microsoft.com/office/drawing/2014/main" id="{893D7324-1E75-3F47-8BBE-54E566B7D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42</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43</a:t>
            </a:fld>
            <a:endParaRPr lang="en-US" altLang="en-US"/>
          </a:p>
        </p:txBody>
      </p:sp>
    </p:spTree>
    <p:extLst>
      <p:ext uri="{BB962C8B-B14F-4D97-AF65-F5344CB8AC3E}">
        <p14:creationId xmlns:p14="http://schemas.microsoft.com/office/powerpoint/2010/main" val="114014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44</a:t>
            </a:fld>
            <a:endParaRPr lang="en-US" altLang="en-US"/>
          </a:p>
        </p:txBody>
      </p:sp>
    </p:spTree>
    <p:extLst>
      <p:ext uri="{BB962C8B-B14F-4D97-AF65-F5344CB8AC3E}">
        <p14:creationId xmlns:p14="http://schemas.microsoft.com/office/powerpoint/2010/main" val="2643021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48</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684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b051b2434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b051b2434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phylogenetic placement? </a:t>
            </a:r>
            <a:endParaRPr/>
          </a:p>
          <a:p>
            <a:pPr marL="0" lvl="0" indent="0" algn="l" rtl="0">
              <a:spcBef>
                <a:spcPts val="0"/>
              </a:spcBef>
              <a:spcAft>
                <a:spcPts val="0"/>
              </a:spcAft>
              <a:buNone/>
            </a:pPr>
            <a:endParaRPr/>
          </a:p>
          <a:p>
            <a:pPr marL="0" lvl="0" indent="0" algn="l" rtl="0">
              <a:spcBef>
                <a:spcPts val="0"/>
              </a:spcBef>
              <a:spcAft>
                <a:spcPts val="0"/>
              </a:spcAft>
              <a:buNone/>
            </a:pPr>
            <a:r>
              <a:rPr lang="en"/>
              <a:t>Phylogenetic placement methods take as input: a set of aligned reference sequences, and a backbone, or reference tree on those aligned sequences, that has been precomputed, and the phylogenetic placement method seeks to insert one or more aligned query sequences into that precomputed tree. So here this assumes that an alignment has already been computed on both the reference and query sequences. </a:t>
            </a:r>
            <a:endParaRPr/>
          </a:p>
        </p:txBody>
      </p:sp>
    </p:spTree>
    <p:extLst>
      <p:ext uri="{BB962C8B-B14F-4D97-AF65-F5344CB8AC3E}">
        <p14:creationId xmlns:p14="http://schemas.microsoft.com/office/powerpoint/2010/main" val="410107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b051b2434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b051b2434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returns branches for insertion along with a confidence level and a distal length along which the new node would be placed, as well as a branch length for the new edge. </a:t>
            </a:r>
            <a:endParaRPr/>
          </a:p>
        </p:txBody>
      </p:sp>
    </p:spTree>
    <p:extLst>
      <p:ext uri="{BB962C8B-B14F-4D97-AF65-F5344CB8AC3E}">
        <p14:creationId xmlns:p14="http://schemas.microsoft.com/office/powerpoint/2010/main" val="741400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b051b2434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b051b2434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methods that I will be looking at fall into two categoies</a:t>
            </a:r>
            <a:endParaRPr/>
          </a:p>
        </p:txBody>
      </p:sp>
    </p:spTree>
    <p:extLst>
      <p:ext uri="{BB962C8B-B14F-4D97-AF65-F5344CB8AC3E}">
        <p14:creationId xmlns:p14="http://schemas.microsoft.com/office/powerpoint/2010/main" val="47611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34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896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005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03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2CCFC76D-9C4D-C34D-81AB-6BD7857BFD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F6182A-B56C-414D-95C9-3E711A1887C2}"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A912B070-2DB9-6247-A42E-08F070C1AB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723" name="Rectangle 3">
            <a:extLst>
              <a:ext uri="{FF2B5EF4-FFF2-40B4-BE49-F238E27FC236}">
                <a16:creationId xmlns:a16="http://schemas.microsoft.com/office/drawing/2014/main" id="{F56C5240-A760-7F4E-8B03-0BE38DE28A4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46316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3731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14B0D69-E3FA-7F42-8A34-474033621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FFFC3C5-CA25-4C48-A6DB-184E2D67FD39}" type="slidenum">
              <a:rPr lang="en-US" altLang="en-US" smtClean="0"/>
              <a:pPr/>
              <a:t>13</a:t>
            </a:fld>
            <a:endParaRPr lang="en-US" altLang="en-US"/>
          </a:p>
        </p:txBody>
      </p:sp>
      <p:sp>
        <p:nvSpPr>
          <p:cNvPr id="40962" name="Rectangle 1026">
            <a:extLst>
              <a:ext uri="{FF2B5EF4-FFF2-40B4-BE49-F238E27FC236}">
                <a16:creationId xmlns:a16="http://schemas.microsoft.com/office/drawing/2014/main" id="{F1FC1081-5105-D549-8D06-1B6BB1DF046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3" name="Rectangle 1027">
            <a:extLst>
              <a:ext uri="{FF2B5EF4-FFF2-40B4-BE49-F238E27FC236}">
                <a16:creationId xmlns:a16="http://schemas.microsoft.com/office/drawing/2014/main" id="{D1198921-D53D-4F40-875F-D895A8BBDB74}"/>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151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15</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8135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22</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51411AC8-00A8-3744-9E67-D1E8EA9D550F}"/>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28DCFE3E-3459-FF4E-A155-C7F5FBA7F374}"/>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latin typeface="Arial" panose="020B0604020202020204" pitchFamily="34" charset="0"/>
                <a:ea typeface="ＭＳ Ｐゴシック" panose="020B0600070205080204" pitchFamily="34" charset="-128"/>
                <a:cs typeface="Arial" panose="020B0604020202020204" pitchFamily="34" charset="0"/>
              </a:rPr>
              <a:t>Fig. 1. </a:t>
            </a:r>
            <a:r>
              <a:rPr lang="en-US" altLang="en-US">
                <a:latin typeface="Arial" panose="020B0604020202020204" pitchFamily="34" charset="0"/>
                <a:ea typeface="ＭＳ Ｐゴシック" panose="020B0600070205080204" pitchFamily="34" charset="-128"/>
                <a:cs typeface="Arial" panose="020B0604020202020204" pitchFamily="34" charset="0"/>
              </a:rPr>
              <a:t>Given a set of trees on pairwise disjoint leaf sets, many possible compatibility supertrees exist. Here we show two compatibility supertrees, labeled Ti,j,k and Ti,j,k′, for T={Ti,Tj,Tk}; others can also be identified. Notably, the trees in T form connected subtrees in Ti,j,k (i.e. Ti,j,k is formed by connecting the trees in T by edges), but this is not the case for Ti,j,k′. We refer to the first type of compatibility supertree as un-blended, and the second type as blended
</a:t>
            </a:r>
          </a:p>
          <a:p>
            <a:r>
              <a:rPr lang="en-US" altLang="en-US">
                <a:latin typeface="Arial" panose="020B0604020202020204" pitchFamily="34" charset="0"/>
                <a:ea typeface="ＭＳ Ｐゴシック" panose="020B0600070205080204" pitchFamily="34" charset="-128"/>
                <a:cs typeface="Arial" panose="020B0604020202020204" pitchFamily="34" charset="0"/>
              </a:rPr>
              <a:t>Unless provided in the caption above, the following copyright applies to the content of this slide: © The Author(s) 2019.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5539" name="Slide Number Placeholder 3">
            <a:extLst>
              <a:ext uri="{FF2B5EF4-FFF2-40B4-BE49-F238E27FC236}">
                <a16:creationId xmlns:a16="http://schemas.microsoft.com/office/drawing/2014/main" id="{095F8B05-DD05-7444-A1BF-2BE12BF680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a:spcBef>
                <a:spcPct val="30000"/>
              </a:spcBef>
              <a:defRPr sz="1200">
                <a:solidFill>
                  <a:schemeClr val="tx1"/>
                </a:solidFill>
                <a:latin typeface="Calibri" panose="020F0502020204030204" pitchFamily="34" charset="0"/>
                <a:ea typeface="ＭＳ Ｐゴシック" panose="020B0600070205080204" pitchFamily="34" charset="-128"/>
              </a:defRPr>
            </a:lvl2pPr>
            <a:lvl3pPr>
              <a:spcBef>
                <a:spcPct val="30000"/>
              </a:spcBef>
              <a:defRPr sz="1200">
                <a:solidFill>
                  <a:schemeClr val="tx1"/>
                </a:solidFill>
                <a:latin typeface="Calibri" panose="020F0502020204030204" pitchFamily="34" charset="0"/>
                <a:ea typeface="ＭＳ Ｐゴシック" panose="020B0600070205080204" pitchFamily="34" charset="-128"/>
              </a:defRPr>
            </a:lvl3pPr>
            <a:lvl4pPr>
              <a:spcBef>
                <a:spcPct val="30000"/>
              </a:spcBef>
              <a:defRPr sz="1200">
                <a:solidFill>
                  <a:schemeClr val="tx1"/>
                </a:solidFill>
                <a:latin typeface="Calibri" panose="020F0502020204030204" pitchFamily="34" charset="0"/>
                <a:ea typeface="ＭＳ Ｐゴシック" panose="020B0600070205080204" pitchFamily="34" charset="-128"/>
              </a:defRPr>
            </a:lvl4pPr>
            <a:lvl5pPr>
              <a:spcBef>
                <a:spcPct val="30000"/>
              </a:spcBef>
              <a:defRPr sz="1200">
                <a:solidFill>
                  <a:schemeClr val="tx1"/>
                </a:solidFill>
                <a:latin typeface="Calibri" panose="020F0502020204030204" pitchFamily="34" charset="0"/>
                <a:ea typeface="ＭＳ Ｐゴシック" panose="020B0600070205080204" pitchFamily="34" charset="-128"/>
              </a:defRPr>
            </a:lvl5pPr>
            <a:lvl6pPr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13110387-4229-2444-B2B0-18FA4FB1DD29}" type="slidenum">
              <a:rPr lang="en-US" altLang="en-US" smtClean="0">
                <a:latin typeface="Arial" panose="020B0604020202020204" pitchFamily="34" charset="0"/>
              </a:rPr>
              <a:pPr defTabSz="914400">
                <a:spcBef>
                  <a:spcPct val="0"/>
                </a:spcBef>
              </a:pPr>
              <a:t>23</a:t>
            </a:fld>
            <a:endParaRPr lang="en-US" altLang="en-US">
              <a:latin typeface="Arial" panose="020B0604020202020204" pitchFamily="34" charset="0"/>
            </a:endParaRPr>
          </a:p>
        </p:txBody>
      </p:sp>
    </p:spTree>
    <p:extLst>
      <p:ext uri="{BB962C8B-B14F-4D97-AF65-F5344CB8AC3E}">
        <p14:creationId xmlns:p14="http://schemas.microsoft.com/office/powerpoint/2010/main" val="124058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24</a:t>
            </a:fld>
            <a:endParaRPr lang="en-US" altLang="en-US"/>
          </a:p>
        </p:txBody>
      </p:sp>
    </p:spTree>
    <p:extLst>
      <p:ext uri="{BB962C8B-B14F-4D97-AF65-F5344CB8AC3E}">
        <p14:creationId xmlns:p14="http://schemas.microsoft.com/office/powerpoint/2010/main" val="2819228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16"/>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6"/>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3" name="Google Shape;73;p16"/>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576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7/15/23</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7/15/23</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42.tiff"/><Relationship Id="rId3" Type="http://schemas.openxmlformats.org/officeDocument/2006/relationships/hyperlink" Target="http://tandy.cs.illinois.edu/papers.html" TargetMode="External"/><Relationship Id="rId7" Type="http://schemas.openxmlformats.org/officeDocument/2006/relationships/image" Target="../media/image41.jpeg"/><Relationship Id="rId12"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jpeg"/><Relationship Id="rId11" Type="http://schemas.openxmlformats.org/officeDocument/2006/relationships/image" Target="../media/image22.tiff"/><Relationship Id="rId5" Type="http://schemas.openxmlformats.org/officeDocument/2006/relationships/hyperlink" Target="http://tandy.cs.illinois.edu/software.html" TargetMode="External"/><Relationship Id="rId10" Type="http://schemas.openxmlformats.org/officeDocument/2006/relationships/image" Target="../media/image21.tiff"/><Relationship Id="rId4" Type="http://schemas.openxmlformats.org/officeDocument/2006/relationships/hyperlink" Target="http://tandy.cs.illinois.edu/talks.html" TargetMode="External"/><Relationship Id="rId9" Type="http://schemas.openxmlformats.org/officeDocument/2006/relationships/image" Target="../media/image19.jp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image" Target="../media/image5.pn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1295401" y="865187"/>
            <a:ext cx="5125719" cy="2563813"/>
          </a:xfrm>
        </p:spPr>
        <p:txBody>
          <a:bodyPr>
            <a:noAutofit/>
          </a:bodyPr>
          <a:lstStyle/>
          <a:p>
            <a:r>
              <a:rPr lang="en-US" sz="4400" b="1" dirty="0"/>
              <a:t>New methods for very-large scale maximum likelihood tree estimation</a:t>
            </a:r>
            <a:endParaRPr lang="en-US" altLang="en-US" sz="44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a:xfrm>
            <a:off x="243840" y="4022727"/>
            <a:ext cx="6177280" cy="1655762"/>
          </a:xfrm>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a:p>
            <a:pPr>
              <a:defRPr/>
            </a:pPr>
            <a:r>
              <a:rPr lang="en-US" dirty="0"/>
              <a:t>Joint work with: Paul Zaharias and Minhyuk Park</a:t>
            </a:r>
            <a:endParaRPr lang="en-US" dirty="0">
              <a:ea typeface="+mn-ea"/>
              <a:cs typeface="+mn-cs"/>
            </a:endParaRPr>
          </a:p>
        </p:txBody>
      </p:sp>
      <p:pic>
        <p:nvPicPr>
          <p:cNvPr id="12" name="Picture 11">
            <a:extLst>
              <a:ext uri="{FF2B5EF4-FFF2-40B4-BE49-F238E27FC236}">
                <a16:creationId xmlns:a16="http://schemas.microsoft.com/office/drawing/2014/main" id="{5D08013C-E9D2-054A-B009-08D39A415F4A}"/>
              </a:ext>
            </a:extLst>
          </p:cNvPr>
          <p:cNvPicPr>
            <a:picLocks noChangeAspect="1"/>
          </p:cNvPicPr>
          <p:nvPr/>
        </p:nvPicPr>
        <p:blipFill>
          <a:blip r:embed="rId2"/>
          <a:stretch>
            <a:fillRect/>
          </a:stretch>
        </p:blipFill>
        <p:spPr>
          <a:xfrm>
            <a:off x="7107382" y="31130"/>
            <a:ext cx="5012388" cy="6644328"/>
          </a:xfrm>
          <a:prstGeom prst="rect">
            <a:avLst/>
          </a:prstGeom>
        </p:spPr>
      </p:pic>
    </p:spTree>
    <p:extLst>
      <p:ext uri="{BB962C8B-B14F-4D97-AF65-F5344CB8AC3E}">
        <p14:creationId xmlns:p14="http://schemas.microsoft.com/office/powerpoint/2010/main" val="351067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A2D5-F01E-744B-8855-8241ACF35970}"/>
              </a:ext>
            </a:extLst>
          </p:cNvPr>
          <p:cNvSpPr>
            <a:spLocks noGrp="1"/>
          </p:cNvSpPr>
          <p:nvPr>
            <p:ph type="title"/>
          </p:nvPr>
        </p:nvSpPr>
        <p:spPr/>
        <p:txBody>
          <a:bodyPr/>
          <a:lstStyle/>
          <a:p>
            <a:r>
              <a:rPr lang="en-US" dirty="0"/>
              <a:t>Part I</a:t>
            </a:r>
          </a:p>
        </p:txBody>
      </p:sp>
      <p:sp>
        <p:nvSpPr>
          <p:cNvPr id="3" name="Content Placeholder 2">
            <a:extLst>
              <a:ext uri="{FF2B5EF4-FFF2-40B4-BE49-F238E27FC236}">
                <a16:creationId xmlns:a16="http://schemas.microsoft.com/office/drawing/2014/main" id="{85240C1E-0522-5542-9BD7-F23E34595AC6}"/>
              </a:ext>
            </a:extLst>
          </p:cNvPr>
          <p:cNvSpPr>
            <a:spLocks noGrp="1"/>
          </p:cNvSpPr>
          <p:nvPr>
            <p:ph idx="1"/>
          </p:nvPr>
        </p:nvSpPr>
        <p:spPr/>
        <p:txBody>
          <a:bodyPr/>
          <a:lstStyle/>
          <a:p>
            <a:r>
              <a:rPr lang="en-US" dirty="0"/>
              <a:t>Models of evolution</a:t>
            </a:r>
          </a:p>
          <a:p>
            <a:r>
              <a:rPr lang="en-US" dirty="0"/>
              <a:t>Maximum likelihood tree estimation</a:t>
            </a:r>
          </a:p>
        </p:txBody>
      </p:sp>
    </p:spTree>
    <p:extLst>
      <p:ext uri="{BB962C8B-B14F-4D97-AF65-F5344CB8AC3E}">
        <p14:creationId xmlns:p14="http://schemas.microsoft.com/office/powerpoint/2010/main" val="293320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CE93F35-94AE-9549-8751-DEFC6C78A08A}"/>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9698" name="Group 3">
            <a:extLst>
              <a:ext uri="{FF2B5EF4-FFF2-40B4-BE49-F238E27FC236}">
                <a16:creationId xmlns:a16="http://schemas.microsoft.com/office/drawing/2014/main" id="{4778AD91-95A0-4842-A0D2-EDA61273CAF1}"/>
              </a:ext>
            </a:extLst>
          </p:cNvPr>
          <p:cNvGrpSpPr>
            <a:grpSpLocks/>
          </p:cNvGrpSpPr>
          <p:nvPr/>
        </p:nvGrpSpPr>
        <p:grpSpPr bwMode="auto">
          <a:xfrm>
            <a:off x="5181600" y="2057400"/>
            <a:ext cx="1455738" cy="641350"/>
            <a:chOff x="2304" y="1296"/>
            <a:chExt cx="917" cy="404"/>
          </a:xfrm>
        </p:grpSpPr>
        <p:sp>
          <p:nvSpPr>
            <p:cNvPr id="29784" name="Text Box 4">
              <a:extLst>
                <a:ext uri="{FF2B5EF4-FFF2-40B4-BE49-F238E27FC236}">
                  <a16:creationId xmlns:a16="http://schemas.microsoft.com/office/drawing/2014/main" id="{69B40A7B-1C08-CB4F-8BFB-2F1CCE28E301}"/>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AAGACTT</a:t>
              </a:r>
            </a:p>
          </p:txBody>
        </p:sp>
        <p:sp>
          <p:nvSpPr>
            <p:cNvPr id="29785" name="Line 5">
              <a:extLst>
                <a:ext uri="{FF2B5EF4-FFF2-40B4-BE49-F238E27FC236}">
                  <a16:creationId xmlns:a16="http://schemas.microsoft.com/office/drawing/2014/main" id="{FD889EF4-5159-C540-B5AC-E5F1CEA934E7}"/>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6" name="Oval 6">
              <a:extLst>
                <a:ext uri="{FF2B5EF4-FFF2-40B4-BE49-F238E27FC236}">
                  <a16:creationId xmlns:a16="http://schemas.microsoft.com/office/drawing/2014/main" id="{6B266CA5-A525-B443-8003-5C307DECB4D2}"/>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grpSp>
        <p:nvGrpSpPr>
          <p:cNvPr id="64519" name="Group 7">
            <a:extLst>
              <a:ext uri="{FF2B5EF4-FFF2-40B4-BE49-F238E27FC236}">
                <a16:creationId xmlns:a16="http://schemas.microsoft.com/office/drawing/2014/main" id="{FB5BAC94-7443-3145-8E5F-311089BDB33A}"/>
              </a:ext>
            </a:extLst>
          </p:cNvPr>
          <p:cNvGrpSpPr>
            <a:grpSpLocks/>
          </p:cNvGrpSpPr>
          <p:nvPr/>
        </p:nvGrpSpPr>
        <p:grpSpPr bwMode="auto">
          <a:xfrm>
            <a:off x="2743200" y="2590800"/>
            <a:ext cx="4737100" cy="793750"/>
            <a:chOff x="768" y="1632"/>
            <a:chExt cx="2984" cy="500"/>
          </a:xfrm>
        </p:grpSpPr>
        <p:sp>
          <p:nvSpPr>
            <p:cNvPr id="29778" name="Line 8">
              <a:extLst>
                <a:ext uri="{FF2B5EF4-FFF2-40B4-BE49-F238E27FC236}">
                  <a16:creationId xmlns:a16="http://schemas.microsoft.com/office/drawing/2014/main" id="{420FD0AA-FC19-5842-83E0-0C3F03FD8351}"/>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9" name="Text Box 9">
              <a:extLst>
                <a:ext uri="{FF2B5EF4-FFF2-40B4-BE49-F238E27FC236}">
                  <a16:creationId xmlns:a16="http://schemas.microsoft.com/office/drawing/2014/main" id="{4884561B-F3D9-6341-8B31-A3274AD59D8D}"/>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9780" name="Oval 10">
              <a:extLst>
                <a:ext uri="{FF2B5EF4-FFF2-40B4-BE49-F238E27FC236}">
                  <a16:creationId xmlns:a16="http://schemas.microsoft.com/office/drawing/2014/main" id="{D82F191B-9CED-AB4B-B7F8-D8B3BAB5C1F4}"/>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81" name="Line 11">
              <a:extLst>
                <a:ext uri="{FF2B5EF4-FFF2-40B4-BE49-F238E27FC236}">
                  <a16:creationId xmlns:a16="http://schemas.microsoft.com/office/drawing/2014/main" id="{C2CD9238-220B-DB40-9760-EA90C570542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2" name="Text Box 12">
              <a:extLst>
                <a:ext uri="{FF2B5EF4-FFF2-40B4-BE49-F238E27FC236}">
                  <a16:creationId xmlns:a16="http://schemas.microsoft.com/office/drawing/2014/main" id="{EE029168-2E75-A041-82FA-9872B293BDBD}"/>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9783" name="Oval 13">
              <a:extLst>
                <a:ext uri="{FF2B5EF4-FFF2-40B4-BE49-F238E27FC236}">
                  <a16:creationId xmlns:a16="http://schemas.microsoft.com/office/drawing/2014/main" id="{6FA1F754-90FD-C44B-9BC9-66667F0A60FA}"/>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grpSp>
        <p:nvGrpSpPr>
          <p:cNvPr id="29700" name="Group 14">
            <a:extLst>
              <a:ext uri="{FF2B5EF4-FFF2-40B4-BE49-F238E27FC236}">
                <a16:creationId xmlns:a16="http://schemas.microsoft.com/office/drawing/2014/main" id="{B9AFC01E-1A87-A842-A1E0-DDBFEA5FDD86}"/>
              </a:ext>
            </a:extLst>
          </p:cNvPr>
          <p:cNvGrpSpPr>
            <a:grpSpLocks/>
          </p:cNvGrpSpPr>
          <p:nvPr/>
        </p:nvGrpSpPr>
        <p:grpSpPr bwMode="auto">
          <a:xfrm>
            <a:off x="8810626" y="1600200"/>
            <a:ext cx="1471613" cy="3765550"/>
            <a:chOff x="4590" y="1008"/>
            <a:chExt cx="927" cy="2372"/>
          </a:xfrm>
        </p:grpSpPr>
        <p:sp>
          <p:nvSpPr>
            <p:cNvPr id="29770" name="Line 15">
              <a:extLst>
                <a:ext uri="{FF2B5EF4-FFF2-40B4-BE49-F238E27FC236}">
                  <a16:creationId xmlns:a16="http://schemas.microsoft.com/office/drawing/2014/main" id="{CE9B4F25-A08C-024F-81F0-BF14AE36FEFC}"/>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71" name="Line 16">
              <a:extLst>
                <a:ext uri="{FF2B5EF4-FFF2-40B4-BE49-F238E27FC236}">
                  <a16:creationId xmlns:a16="http://schemas.microsoft.com/office/drawing/2014/main" id="{A8BC4083-AB35-6640-AAE4-0BA8D092B202}"/>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2" name="Line 17">
              <a:extLst>
                <a:ext uri="{FF2B5EF4-FFF2-40B4-BE49-F238E27FC236}">
                  <a16:creationId xmlns:a16="http://schemas.microsoft.com/office/drawing/2014/main" id="{6D1834DE-A343-C244-B587-5D1DC3F3E0B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3" name="Line 18">
              <a:extLst>
                <a:ext uri="{FF2B5EF4-FFF2-40B4-BE49-F238E27FC236}">
                  <a16:creationId xmlns:a16="http://schemas.microsoft.com/office/drawing/2014/main" id="{A88CB199-7FB0-204B-8ED8-8BF7DFAFC387}"/>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74" name="Rectangle 19">
              <a:extLst>
                <a:ext uri="{FF2B5EF4-FFF2-40B4-BE49-F238E27FC236}">
                  <a16:creationId xmlns:a16="http://schemas.microsoft.com/office/drawing/2014/main" id="{37765111-E486-5D41-8242-B5919CFDEE12}"/>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Verdana" panose="020B0604030504040204" pitchFamily="34" charset="0"/>
                </a:rPr>
                <a:t>-3 mil yrs</a:t>
              </a:r>
            </a:p>
          </p:txBody>
        </p:sp>
        <p:sp>
          <p:nvSpPr>
            <p:cNvPr id="29775" name="Rectangle 20">
              <a:extLst>
                <a:ext uri="{FF2B5EF4-FFF2-40B4-BE49-F238E27FC236}">
                  <a16:creationId xmlns:a16="http://schemas.microsoft.com/office/drawing/2014/main" id="{B1A65DD3-C74E-004D-AF61-4AAA9C10A312}"/>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Verdana" panose="020B0604030504040204" pitchFamily="34" charset="0"/>
                </a:rPr>
                <a:t>-2 mil yrs</a:t>
              </a:r>
            </a:p>
          </p:txBody>
        </p:sp>
        <p:sp>
          <p:nvSpPr>
            <p:cNvPr id="29776" name="Rectangle 21">
              <a:extLst>
                <a:ext uri="{FF2B5EF4-FFF2-40B4-BE49-F238E27FC236}">
                  <a16:creationId xmlns:a16="http://schemas.microsoft.com/office/drawing/2014/main" id="{AC32CFEB-2049-B94C-BC2F-1C710D77E867}"/>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Verdana" panose="020B0604030504040204" pitchFamily="34" charset="0"/>
                </a:rPr>
                <a:t>-1 mil yrs</a:t>
              </a:r>
            </a:p>
          </p:txBody>
        </p:sp>
        <p:sp>
          <p:nvSpPr>
            <p:cNvPr id="29777" name="Rectangle 22">
              <a:extLst>
                <a:ext uri="{FF2B5EF4-FFF2-40B4-BE49-F238E27FC236}">
                  <a16:creationId xmlns:a16="http://schemas.microsoft.com/office/drawing/2014/main" id="{D5EB752A-13FE-D24B-AA40-083F48A4A5A6}"/>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377F5275-E767-E34A-8187-9E25691A2B97}"/>
              </a:ext>
            </a:extLst>
          </p:cNvPr>
          <p:cNvGrpSpPr>
            <a:grpSpLocks/>
          </p:cNvGrpSpPr>
          <p:nvPr/>
        </p:nvGrpSpPr>
        <p:grpSpPr bwMode="auto">
          <a:xfrm>
            <a:off x="2151063" y="3048000"/>
            <a:ext cx="6242050" cy="1143000"/>
            <a:chOff x="395" y="1920"/>
            <a:chExt cx="3932" cy="720"/>
          </a:xfrm>
        </p:grpSpPr>
        <p:sp>
          <p:nvSpPr>
            <p:cNvPr id="29759" name="Oval 24">
              <a:extLst>
                <a:ext uri="{FF2B5EF4-FFF2-40B4-BE49-F238E27FC236}">
                  <a16:creationId xmlns:a16="http://schemas.microsoft.com/office/drawing/2014/main" id="{F11160E3-77B8-EC43-91B0-5BB266AFC14F}"/>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60" name="Line 25">
              <a:extLst>
                <a:ext uri="{FF2B5EF4-FFF2-40B4-BE49-F238E27FC236}">
                  <a16:creationId xmlns:a16="http://schemas.microsoft.com/office/drawing/2014/main" id="{6598B951-3584-564E-9BFF-5C8FFD0940D5}"/>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1" name="Line 26">
              <a:extLst>
                <a:ext uri="{FF2B5EF4-FFF2-40B4-BE49-F238E27FC236}">
                  <a16:creationId xmlns:a16="http://schemas.microsoft.com/office/drawing/2014/main" id="{89111329-95FA-BD41-9FFA-B03BC2D07757}"/>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2" name="Text Box 27">
              <a:extLst>
                <a:ext uri="{FF2B5EF4-FFF2-40B4-BE49-F238E27FC236}">
                  <a16:creationId xmlns:a16="http://schemas.microsoft.com/office/drawing/2014/main" id="{6D355B22-A1F4-5B48-8F9F-9227590C1A0D}"/>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9763" name="Text Box 28">
              <a:extLst>
                <a:ext uri="{FF2B5EF4-FFF2-40B4-BE49-F238E27FC236}">
                  <a16:creationId xmlns:a16="http://schemas.microsoft.com/office/drawing/2014/main" id="{E0BEBEE9-01CF-034B-A3AA-CAD87C0E95DD}"/>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9764" name="Line 29">
              <a:extLst>
                <a:ext uri="{FF2B5EF4-FFF2-40B4-BE49-F238E27FC236}">
                  <a16:creationId xmlns:a16="http://schemas.microsoft.com/office/drawing/2014/main" id="{5D8948BA-77A0-CE43-A612-9560011F4812}"/>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5" name="Text Box 30">
              <a:extLst>
                <a:ext uri="{FF2B5EF4-FFF2-40B4-BE49-F238E27FC236}">
                  <a16:creationId xmlns:a16="http://schemas.microsoft.com/office/drawing/2014/main" id="{13893065-19DF-D048-A892-C16111CD05A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9766" name="Oval 31">
              <a:extLst>
                <a:ext uri="{FF2B5EF4-FFF2-40B4-BE49-F238E27FC236}">
                  <a16:creationId xmlns:a16="http://schemas.microsoft.com/office/drawing/2014/main" id="{E164FA04-BFDD-B145-9428-9BBF70A016D9}"/>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67" name="Oval 32">
              <a:extLst>
                <a:ext uri="{FF2B5EF4-FFF2-40B4-BE49-F238E27FC236}">
                  <a16:creationId xmlns:a16="http://schemas.microsoft.com/office/drawing/2014/main" id="{BEB9ACCB-4414-8444-A721-E491E897D5E2}"/>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68" name="Rectangle 33">
              <a:extLst>
                <a:ext uri="{FF2B5EF4-FFF2-40B4-BE49-F238E27FC236}">
                  <a16:creationId xmlns:a16="http://schemas.microsoft.com/office/drawing/2014/main" id="{857AB989-213D-CF47-A871-1B342B8B610A}"/>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AAGGCCT</a:t>
              </a:r>
            </a:p>
          </p:txBody>
        </p:sp>
        <p:sp>
          <p:nvSpPr>
            <p:cNvPr id="29769" name="Rectangle 34">
              <a:extLst>
                <a:ext uri="{FF2B5EF4-FFF2-40B4-BE49-F238E27FC236}">
                  <a16:creationId xmlns:a16="http://schemas.microsoft.com/office/drawing/2014/main" id="{BA850198-CFFE-1B49-94D9-776548A0A4B2}"/>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739DB08B-4829-1A4F-96B5-AEE5BF57F266}"/>
              </a:ext>
            </a:extLst>
          </p:cNvPr>
          <p:cNvGrpSpPr>
            <a:grpSpLocks/>
          </p:cNvGrpSpPr>
          <p:nvPr/>
        </p:nvGrpSpPr>
        <p:grpSpPr bwMode="auto">
          <a:xfrm>
            <a:off x="2151063" y="3854451"/>
            <a:ext cx="6565900" cy="1563688"/>
            <a:chOff x="395" y="2428"/>
            <a:chExt cx="4136" cy="985"/>
          </a:xfrm>
        </p:grpSpPr>
        <p:sp>
          <p:nvSpPr>
            <p:cNvPr id="29741" name="Line 36">
              <a:extLst>
                <a:ext uri="{FF2B5EF4-FFF2-40B4-BE49-F238E27FC236}">
                  <a16:creationId xmlns:a16="http://schemas.microsoft.com/office/drawing/2014/main" id="{CF455627-0239-5648-9C17-F5681C56C518}"/>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2" name="Line 37">
              <a:extLst>
                <a:ext uri="{FF2B5EF4-FFF2-40B4-BE49-F238E27FC236}">
                  <a16:creationId xmlns:a16="http://schemas.microsoft.com/office/drawing/2014/main" id="{6027ADC6-D8F0-BD47-873B-1363119E39AA}"/>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3" name="Line 38">
              <a:extLst>
                <a:ext uri="{FF2B5EF4-FFF2-40B4-BE49-F238E27FC236}">
                  <a16:creationId xmlns:a16="http://schemas.microsoft.com/office/drawing/2014/main" id="{6E6DD669-706F-C040-B481-E1BF124B2FEE}"/>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4" name="Text Box 39">
              <a:extLst>
                <a:ext uri="{FF2B5EF4-FFF2-40B4-BE49-F238E27FC236}">
                  <a16:creationId xmlns:a16="http://schemas.microsoft.com/office/drawing/2014/main" id="{6A9DF156-1EDC-FE41-8867-697AE69FD247}"/>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9745" name="Text Box 40">
              <a:extLst>
                <a:ext uri="{FF2B5EF4-FFF2-40B4-BE49-F238E27FC236}">
                  <a16:creationId xmlns:a16="http://schemas.microsoft.com/office/drawing/2014/main" id="{71981242-D23B-3C45-9822-43FD0601FA08}"/>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9746" name="Text Box 41">
              <a:extLst>
                <a:ext uri="{FF2B5EF4-FFF2-40B4-BE49-F238E27FC236}">
                  <a16:creationId xmlns:a16="http://schemas.microsoft.com/office/drawing/2014/main" id="{36C61CC0-29BC-3B4A-B99B-A2619A7DD2D2}"/>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9747" name="Text Box 42">
              <a:extLst>
                <a:ext uri="{FF2B5EF4-FFF2-40B4-BE49-F238E27FC236}">
                  <a16:creationId xmlns:a16="http://schemas.microsoft.com/office/drawing/2014/main" id="{D95A1403-0764-E84D-BFE5-7C45A24833C7}"/>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9748" name="Line 43">
              <a:extLst>
                <a:ext uri="{FF2B5EF4-FFF2-40B4-BE49-F238E27FC236}">
                  <a16:creationId xmlns:a16="http://schemas.microsoft.com/office/drawing/2014/main" id="{D5F3BC87-7898-3C40-9F0B-1C261BD72581}"/>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9" name="Line 44">
              <a:extLst>
                <a:ext uri="{FF2B5EF4-FFF2-40B4-BE49-F238E27FC236}">
                  <a16:creationId xmlns:a16="http://schemas.microsoft.com/office/drawing/2014/main" id="{14AD63EE-714E-8F41-BD75-20586A1AD579}"/>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0" name="Oval 45">
              <a:extLst>
                <a:ext uri="{FF2B5EF4-FFF2-40B4-BE49-F238E27FC236}">
                  <a16:creationId xmlns:a16="http://schemas.microsoft.com/office/drawing/2014/main" id="{D7846D76-E13E-544C-9066-A85D003D3172}"/>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51" name="Oval 46">
              <a:extLst>
                <a:ext uri="{FF2B5EF4-FFF2-40B4-BE49-F238E27FC236}">
                  <a16:creationId xmlns:a16="http://schemas.microsoft.com/office/drawing/2014/main" id="{99475EFE-CD50-0A49-BC1F-B6C2D6BD778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52" name="Oval 47">
              <a:extLst>
                <a:ext uri="{FF2B5EF4-FFF2-40B4-BE49-F238E27FC236}">
                  <a16:creationId xmlns:a16="http://schemas.microsoft.com/office/drawing/2014/main" id="{937A885A-BEF1-9C4E-857F-75B70FB9FE68}"/>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53" name="Oval 48">
              <a:extLst>
                <a:ext uri="{FF2B5EF4-FFF2-40B4-BE49-F238E27FC236}">
                  <a16:creationId xmlns:a16="http://schemas.microsoft.com/office/drawing/2014/main" id="{00B399B8-3D2C-9243-AA95-DD1E5F5F2CB7}"/>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54" name="Oval 49">
              <a:extLst>
                <a:ext uri="{FF2B5EF4-FFF2-40B4-BE49-F238E27FC236}">
                  <a16:creationId xmlns:a16="http://schemas.microsoft.com/office/drawing/2014/main" id="{96950B7E-3453-9047-A859-2FF883E622BE}"/>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55" name="Text Box 50">
              <a:extLst>
                <a:ext uri="{FF2B5EF4-FFF2-40B4-BE49-F238E27FC236}">
                  <a16:creationId xmlns:a16="http://schemas.microsoft.com/office/drawing/2014/main" id="{FA08C623-7DDC-2B43-958E-FA5D1DA005B0}"/>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AGGGCAT</a:t>
              </a:r>
            </a:p>
          </p:txBody>
        </p:sp>
        <p:sp>
          <p:nvSpPr>
            <p:cNvPr id="29756" name="Rectangle 51">
              <a:extLst>
                <a:ext uri="{FF2B5EF4-FFF2-40B4-BE49-F238E27FC236}">
                  <a16:creationId xmlns:a16="http://schemas.microsoft.com/office/drawing/2014/main" id="{B36161CC-80F7-754B-B9C2-C7DC1CBC4C77}"/>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AGGGCAT</a:t>
              </a:r>
            </a:p>
          </p:txBody>
        </p:sp>
        <p:sp>
          <p:nvSpPr>
            <p:cNvPr id="29757" name="Rectangle 52">
              <a:extLst>
                <a:ext uri="{FF2B5EF4-FFF2-40B4-BE49-F238E27FC236}">
                  <a16:creationId xmlns:a16="http://schemas.microsoft.com/office/drawing/2014/main" id="{AD893D4F-9B49-3F47-95EE-4445CCDEC68F}"/>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TAGCCCT</a:t>
              </a:r>
            </a:p>
          </p:txBody>
        </p:sp>
        <p:sp>
          <p:nvSpPr>
            <p:cNvPr id="29758" name="Rectangle 53">
              <a:extLst>
                <a:ext uri="{FF2B5EF4-FFF2-40B4-BE49-F238E27FC236}">
                  <a16:creationId xmlns:a16="http://schemas.microsoft.com/office/drawing/2014/main" id="{516B5214-BF33-A040-B6EB-CB72995F1A01}"/>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CF6BB79B-1089-C84A-BDFA-AB23C05353B9}"/>
              </a:ext>
            </a:extLst>
          </p:cNvPr>
          <p:cNvGrpSpPr>
            <a:grpSpLocks/>
          </p:cNvGrpSpPr>
          <p:nvPr/>
        </p:nvGrpSpPr>
        <p:grpSpPr bwMode="auto">
          <a:xfrm>
            <a:off x="2152650" y="2057400"/>
            <a:ext cx="6565900" cy="3354388"/>
            <a:chOff x="395" y="1296"/>
            <a:chExt cx="4136" cy="2113"/>
          </a:xfrm>
        </p:grpSpPr>
        <p:grpSp>
          <p:nvGrpSpPr>
            <p:cNvPr id="29704" name="Group 55">
              <a:extLst>
                <a:ext uri="{FF2B5EF4-FFF2-40B4-BE49-F238E27FC236}">
                  <a16:creationId xmlns:a16="http://schemas.microsoft.com/office/drawing/2014/main" id="{4BBE0A52-A662-D941-9890-9AAB1DB44E7E}"/>
                </a:ext>
              </a:extLst>
            </p:cNvPr>
            <p:cNvGrpSpPr>
              <a:grpSpLocks/>
            </p:cNvGrpSpPr>
            <p:nvPr/>
          </p:nvGrpSpPr>
          <p:grpSpPr bwMode="auto">
            <a:xfrm>
              <a:off x="395" y="1296"/>
              <a:ext cx="4136" cy="2113"/>
              <a:chOff x="395" y="1296"/>
              <a:chExt cx="4136" cy="2113"/>
            </a:xfrm>
          </p:grpSpPr>
          <p:grpSp>
            <p:nvGrpSpPr>
              <p:cNvPr id="29710" name="Group 56">
                <a:extLst>
                  <a:ext uri="{FF2B5EF4-FFF2-40B4-BE49-F238E27FC236}">
                    <a16:creationId xmlns:a16="http://schemas.microsoft.com/office/drawing/2014/main" id="{0382E74C-A3A3-0D4D-93D5-DE2C7D8223D0}"/>
                  </a:ext>
                </a:extLst>
              </p:cNvPr>
              <p:cNvGrpSpPr>
                <a:grpSpLocks/>
              </p:cNvGrpSpPr>
              <p:nvPr/>
            </p:nvGrpSpPr>
            <p:grpSpPr bwMode="auto">
              <a:xfrm>
                <a:off x="395" y="1296"/>
                <a:ext cx="3932" cy="1776"/>
                <a:chOff x="395" y="1296"/>
                <a:chExt cx="3932" cy="1776"/>
              </a:xfrm>
            </p:grpSpPr>
            <p:sp>
              <p:nvSpPr>
                <p:cNvPr id="29716" name="Text Box 57">
                  <a:extLst>
                    <a:ext uri="{FF2B5EF4-FFF2-40B4-BE49-F238E27FC236}">
                      <a16:creationId xmlns:a16="http://schemas.microsoft.com/office/drawing/2014/main" id="{18BA1553-8267-8148-BC64-09E71CBC823E}"/>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AAGACTT</a:t>
                  </a:r>
                </a:p>
              </p:txBody>
            </p:sp>
            <p:sp>
              <p:nvSpPr>
                <p:cNvPr id="29717" name="Line 58">
                  <a:extLst>
                    <a:ext uri="{FF2B5EF4-FFF2-40B4-BE49-F238E27FC236}">
                      <a16:creationId xmlns:a16="http://schemas.microsoft.com/office/drawing/2014/main" id="{9158564F-79AD-564A-B0EE-FFDF4781332D}"/>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8" name="Oval 59">
                  <a:extLst>
                    <a:ext uri="{FF2B5EF4-FFF2-40B4-BE49-F238E27FC236}">
                      <a16:creationId xmlns:a16="http://schemas.microsoft.com/office/drawing/2014/main" id="{9A92638F-9991-9C4C-9A0F-CB76DB338E81}"/>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19" name="Line 60">
                  <a:extLst>
                    <a:ext uri="{FF2B5EF4-FFF2-40B4-BE49-F238E27FC236}">
                      <a16:creationId xmlns:a16="http://schemas.microsoft.com/office/drawing/2014/main" id="{615B6623-C8E6-1D42-AE94-42062C0EAF49}"/>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0" name="Text Box 61">
                  <a:extLst>
                    <a:ext uri="{FF2B5EF4-FFF2-40B4-BE49-F238E27FC236}">
                      <a16:creationId xmlns:a16="http://schemas.microsoft.com/office/drawing/2014/main" id="{B41CE6C6-8403-4043-9949-873E3A2EF4FE}"/>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TGGACTT</a:t>
                  </a:r>
                </a:p>
              </p:txBody>
            </p:sp>
            <p:sp>
              <p:nvSpPr>
                <p:cNvPr id="29721" name="Oval 62">
                  <a:extLst>
                    <a:ext uri="{FF2B5EF4-FFF2-40B4-BE49-F238E27FC236}">
                      <a16:creationId xmlns:a16="http://schemas.microsoft.com/office/drawing/2014/main" id="{2B538CE5-F7C5-9743-B3F7-0F3D3D454CC2}"/>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22" name="Line 63">
                  <a:extLst>
                    <a:ext uri="{FF2B5EF4-FFF2-40B4-BE49-F238E27FC236}">
                      <a16:creationId xmlns:a16="http://schemas.microsoft.com/office/drawing/2014/main" id="{32726648-8ED7-5E49-A3D0-ABDBCEE086AB}"/>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Text Box 64">
                  <a:extLst>
                    <a:ext uri="{FF2B5EF4-FFF2-40B4-BE49-F238E27FC236}">
                      <a16:creationId xmlns:a16="http://schemas.microsoft.com/office/drawing/2014/main" id="{7EA241D9-B55C-B841-A335-E247CBB6736D}"/>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AAGGCCT</a:t>
                  </a:r>
                </a:p>
              </p:txBody>
            </p:sp>
            <p:sp>
              <p:nvSpPr>
                <p:cNvPr id="29724" name="Oval 65">
                  <a:extLst>
                    <a:ext uri="{FF2B5EF4-FFF2-40B4-BE49-F238E27FC236}">
                      <a16:creationId xmlns:a16="http://schemas.microsoft.com/office/drawing/2014/main" id="{5245673D-FD7B-D245-AC17-DD192A3AB03E}"/>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25" name="Oval 66">
                  <a:extLst>
                    <a:ext uri="{FF2B5EF4-FFF2-40B4-BE49-F238E27FC236}">
                      <a16:creationId xmlns:a16="http://schemas.microsoft.com/office/drawing/2014/main" id="{EE9AE02D-0C93-7941-AC6F-534C293F9AC2}"/>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26" name="Line 67">
                  <a:extLst>
                    <a:ext uri="{FF2B5EF4-FFF2-40B4-BE49-F238E27FC236}">
                      <a16:creationId xmlns:a16="http://schemas.microsoft.com/office/drawing/2014/main" id="{5B37CE18-8BD5-3446-97E9-4A516781AE51}"/>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Line 68">
                  <a:extLst>
                    <a:ext uri="{FF2B5EF4-FFF2-40B4-BE49-F238E27FC236}">
                      <a16:creationId xmlns:a16="http://schemas.microsoft.com/office/drawing/2014/main" id="{85D81A30-4779-EC4D-9740-D94A7B5659CA}"/>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Text Box 69">
                  <a:extLst>
                    <a:ext uri="{FF2B5EF4-FFF2-40B4-BE49-F238E27FC236}">
                      <a16:creationId xmlns:a16="http://schemas.microsoft.com/office/drawing/2014/main" id="{DCB6B130-46A1-E74A-8D81-C7F31A1DA895}"/>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AGGGCAT</a:t>
                  </a:r>
                </a:p>
              </p:txBody>
            </p:sp>
            <p:sp>
              <p:nvSpPr>
                <p:cNvPr id="29729" name="Text Box 70">
                  <a:extLst>
                    <a:ext uri="{FF2B5EF4-FFF2-40B4-BE49-F238E27FC236}">
                      <a16:creationId xmlns:a16="http://schemas.microsoft.com/office/drawing/2014/main" id="{F4675706-75FF-0542-A029-88B4C04ABBD1}"/>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TAGCCCT</a:t>
                  </a:r>
                </a:p>
              </p:txBody>
            </p:sp>
            <p:sp>
              <p:nvSpPr>
                <p:cNvPr id="29730" name="Line 71">
                  <a:extLst>
                    <a:ext uri="{FF2B5EF4-FFF2-40B4-BE49-F238E27FC236}">
                      <a16:creationId xmlns:a16="http://schemas.microsoft.com/office/drawing/2014/main" id="{AC967121-1C4E-D94C-ADDC-4C20F997B9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Text Box 72">
                  <a:extLst>
                    <a:ext uri="{FF2B5EF4-FFF2-40B4-BE49-F238E27FC236}">
                      <a16:creationId xmlns:a16="http://schemas.microsoft.com/office/drawing/2014/main" id="{028D025C-EA9E-5C4A-A7CA-DDAB99EE4A24}"/>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AGCACTT</a:t>
                  </a:r>
                </a:p>
              </p:txBody>
            </p:sp>
            <p:sp>
              <p:nvSpPr>
                <p:cNvPr id="29732" name="Oval 73">
                  <a:extLst>
                    <a:ext uri="{FF2B5EF4-FFF2-40B4-BE49-F238E27FC236}">
                      <a16:creationId xmlns:a16="http://schemas.microsoft.com/office/drawing/2014/main" id="{E05C4FA6-0EE4-2D45-BF5E-A9A051067996}"/>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33" name="Oval 74">
                  <a:extLst>
                    <a:ext uri="{FF2B5EF4-FFF2-40B4-BE49-F238E27FC236}">
                      <a16:creationId xmlns:a16="http://schemas.microsoft.com/office/drawing/2014/main" id="{9FB9E7C9-5AAE-FE4F-9CB9-9F5B05FC8631}"/>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34" name="Rectangle 75">
                  <a:extLst>
                    <a:ext uri="{FF2B5EF4-FFF2-40B4-BE49-F238E27FC236}">
                      <a16:creationId xmlns:a16="http://schemas.microsoft.com/office/drawing/2014/main" id="{B98EDE48-3A23-3B47-A383-2733DD8A7912}"/>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AAGGCCT</a:t>
                  </a:r>
                </a:p>
              </p:txBody>
            </p:sp>
            <p:sp>
              <p:nvSpPr>
                <p:cNvPr id="29735" name="Rectangle 76">
                  <a:extLst>
                    <a:ext uri="{FF2B5EF4-FFF2-40B4-BE49-F238E27FC236}">
                      <a16:creationId xmlns:a16="http://schemas.microsoft.com/office/drawing/2014/main" id="{354116CB-48A4-6045-823B-F4EA91FB4B99}"/>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folHlink"/>
                      </a:solidFill>
                      <a:latin typeface="Verdana" panose="020B0604030504040204" pitchFamily="34" charset="0"/>
                    </a:rPr>
                    <a:t>TGGACTT</a:t>
                  </a:r>
                </a:p>
              </p:txBody>
            </p:sp>
            <p:sp>
              <p:nvSpPr>
                <p:cNvPr id="29736" name="Line 77">
                  <a:extLst>
                    <a:ext uri="{FF2B5EF4-FFF2-40B4-BE49-F238E27FC236}">
                      <a16:creationId xmlns:a16="http://schemas.microsoft.com/office/drawing/2014/main" id="{C0EA6449-3174-074E-A0F2-4C03EB0E41B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7" name="Line 78">
                  <a:extLst>
                    <a:ext uri="{FF2B5EF4-FFF2-40B4-BE49-F238E27FC236}">
                      <a16:creationId xmlns:a16="http://schemas.microsoft.com/office/drawing/2014/main" id="{8C9109B6-E71F-4F41-B5B8-6D1299A27DDD}"/>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8" name="Line 79">
                  <a:extLst>
                    <a:ext uri="{FF2B5EF4-FFF2-40B4-BE49-F238E27FC236}">
                      <a16:creationId xmlns:a16="http://schemas.microsoft.com/office/drawing/2014/main" id="{FAA308D5-241A-7447-96C3-F642C20123B5}"/>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Line 80">
                  <a:extLst>
                    <a:ext uri="{FF2B5EF4-FFF2-40B4-BE49-F238E27FC236}">
                      <a16:creationId xmlns:a16="http://schemas.microsoft.com/office/drawing/2014/main" id="{9B0F9B20-5A3B-7144-9AD8-A61E485299B6}"/>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0" name="Line 81">
                  <a:extLst>
                    <a:ext uri="{FF2B5EF4-FFF2-40B4-BE49-F238E27FC236}">
                      <a16:creationId xmlns:a16="http://schemas.microsoft.com/office/drawing/2014/main" id="{0B681ACA-C9C3-AA46-991D-7D6AD52E9E6B}"/>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11" name="Rectangle 82">
                <a:extLst>
                  <a:ext uri="{FF2B5EF4-FFF2-40B4-BE49-F238E27FC236}">
                    <a16:creationId xmlns:a16="http://schemas.microsoft.com/office/drawing/2014/main" id="{34ED52E8-D3ED-E446-B381-9CE30A089094}"/>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AGCGCTT</a:t>
                </a:r>
              </a:p>
            </p:txBody>
          </p:sp>
          <p:sp>
            <p:nvSpPr>
              <p:cNvPr id="29712" name="Rectangle 83">
                <a:extLst>
                  <a:ext uri="{FF2B5EF4-FFF2-40B4-BE49-F238E27FC236}">
                    <a16:creationId xmlns:a16="http://schemas.microsoft.com/office/drawing/2014/main" id="{2152269C-12BE-FD44-AC7F-453BA4ED9A2F}"/>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AGCACAA</a:t>
                </a:r>
              </a:p>
            </p:txBody>
          </p:sp>
          <p:sp>
            <p:nvSpPr>
              <p:cNvPr id="29713" name="Rectangle 84">
                <a:extLst>
                  <a:ext uri="{FF2B5EF4-FFF2-40B4-BE49-F238E27FC236}">
                    <a16:creationId xmlns:a16="http://schemas.microsoft.com/office/drawing/2014/main" id="{75FF9A22-881C-D647-B5B9-A2AFCA9D1FF5}"/>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TAGACTT</a:t>
                </a:r>
              </a:p>
            </p:txBody>
          </p:sp>
          <p:sp>
            <p:nvSpPr>
              <p:cNvPr id="29714" name="Rectangle 85">
                <a:extLst>
                  <a:ext uri="{FF2B5EF4-FFF2-40B4-BE49-F238E27FC236}">
                    <a16:creationId xmlns:a16="http://schemas.microsoft.com/office/drawing/2014/main" id="{C2990B0A-300D-CF40-84D3-FF6B4B2A4841}"/>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TAGCCCA</a:t>
                </a:r>
              </a:p>
            </p:txBody>
          </p:sp>
          <p:sp>
            <p:nvSpPr>
              <p:cNvPr id="29715" name="Rectangle 86">
                <a:extLst>
                  <a:ext uri="{FF2B5EF4-FFF2-40B4-BE49-F238E27FC236}">
                    <a16:creationId xmlns:a16="http://schemas.microsoft.com/office/drawing/2014/main" id="{34B77AAF-F64D-B540-AC26-B2D97B415A22}"/>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AGGGCAT</a:t>
                </a:r>
              </a:p>
            </p:txBody>
          </p:sp>
        </p:grpSp>
        <p:sp>
          <p:nvSpPr>
            <p:cNvPr id="29705" name="Oval 87">
              <a:extLst>
                <a:ext uri="{FF2B5EF4-FFF2-40B4-BE49-F238E27FC236}">
                  <a16:creationId xmlns:a16="http://schemas.microsoft.com/office/drawing/2014/main" id="{001A3B06-0382-024D-B724-220AAC183C0F}"/>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06" name="Oval 88">
              <a:extLst>
                <a:ext uri="{FF2B5EF4-FFF2-40B4-BE49-F238E27FC236}">
                  <a16:creationId xmlns:a16="http://schemas.microsoft.com/office/drawing/2014/main" id="{E3AF0F6D-8440-8645-9C35-9CA93667A246}"/>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07" name="Oval 89">
              <a:extLst>
                <a:ext uri="{FF2B5EF4-FFF2-40B4-BE49-F238E27FC236}">
                  <a16:creationId xmlns:a16="http://schemas.microsoft.com/office/drawing/2014/main" id="{D2E95CD4-8503-C849-94DD-8C4953FFE58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08" name="Oval 90">
              <a:extLst>
                <a:ext uri="{FF2B5EF4-FFF2-40B4-BE49-F238E27FC236}">
                  <a16:creationId xmlns:a16="http://schemas.microsoft.com/office/drawing/2014/main" id="{1C8CC077-86DC-724B-966E-A1E6554F2C9D}"/>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709" name="Oval 91">
              <a:extLst>
                <a:ext uri="{FF2B5EF4-FFF2-40B4-BE49-F238E27FC236}">
                  <a16:creationId xmlns:a16="http://schemas.microsoft.com/office/drawing/2014/main" id="{A99F883D-1915-7044-AE27-A5A014EC4BFA}"/>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Tree>
    <p:extLst>
      <p:ext uri="{BB962C8B-B14F-4D97-AF65-F5344CB8AC3E}">
        <p14:creationId xmlns:p14="http://schemas.microsoft.com/office/powerpoint/2010/main" val="325916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4235242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intro3">
            <a:extLst>
              <a:ext uri="{FF2B5EF4-FFF2-40B4-BE49-F238E27FC236}">
                <a16:creationId xmlns:a16="http://schemas.microsoft.com/office/drawing/2014/main" id="{38B3CE3C-735B-4B45-8DE4-48100291B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09601"/>
            <a:ext cx="63246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a:extLst>
              <a:ext uri="{FF2B5EF4-FFF2-40B4-BE49-F238E27FC236}">
                <a16:creationId xmlns:a16="http://schemas.microsoft.com/office/drawing/2014/main" id="{14B658D7-3A7F-D948-AFA7-4006D7DC807C}"/>
              </a:ext>
            </a:extLst>
          </p:cNvPr>
          <p:cNvSpPr>
            <a:spLocks noChangeArrowheads="1"/>
          </p:cNvSpPr>
          <p:nvPr/>
        </p:nvSpPr>
        <p:spPr bwMode="auto">
          <a:xfrm>
            <a:off x="2438400" y="3668713"/>
            <a:ext cx="2544286" cy="147732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dirty="0">
                <a:latin typeface="Verdana" charset="0"/>
              </a:rPr>
              <a:t>FN: false negative</a:t>
            </a:r>
          </a:p>
          <a:p>
            <a:pPr>
              <a:defRPr/>
            </a:pPr>
            <a:r>
              <a:rPr lang="en-US" dirty="0">
                <a:latin typeface="Verdana" charset="0"/>
              </a:rPr>
              <a:t>      (missing edge)</a:t>
            </a:r>
          </a:p>
          <a:p>
            <a:pPr>
              <a:defRPr/>
            </a:pPr>
            <a:r>
              <a:rPr lang="en-US" dirty="0">
                <a:latin typeface="Verdana" charset="0"/>
              </a:rPr>
              <a:t>FP: false positive</a:t>
            </a:r>
          </a:p>
          <a:p>
            <a:pPr>
              <a:defRPr/>
            </a:pPr>
            <a:r>
              <a:rPr lang="en-US" dirty="0">
                <a:latin typeface="Verdana" charset="0"/>
              </a:rPr>
              <a:t>      (incorrect edge)</a:t>
            </a:r>
          </a:p>
          <a:p>
            <a:pPr>
              <a:defRPr/>
            </a:pPr>
            <a:endParaRPr lang="en-US" dirty="0">
              <a:latin typeface="Verdana" charset="0"/>
            </a:endParaRPr>
          </a:p>
        </p:txBody>
      </p:sp>
      <p:sp>
        <p:nvSpPr>
          <p:cNvPr id="635910" name="Line 6">
            <a:extLst>
              <a:ext uri="{FF2B5EF4-FFF2-40B4-BE49-F238E27FC236}">
                <a16:creationId xmlns:a16="http://schemas.microsoft.com/office/drawing/2014/main" id="{17AFEC42-932B-B640-8514-051CC6079C57}"/>
              </a:ext>
            </a:extLst>
          </p:cNvPr>
          <p:cNvSpPr>
            <a:spLocks noChangeShapeType="1"/>
          </p:cNvSpPr>
          <p:nvPr/>
        </p:nvSpPr>
        <p:spPr bwMode="auto">
          <a:xfrm>
            <a:off x="4419600" y="1524000"/>
            <a:ext cx="152400" cy="381000"/>
          </a:xfrm>
          <a:prstGeom prst="line">
            <a:avLst/>
          </a:prstGeom>
          <a:noFill/>
          <a:ln w="5715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635911" name="Rectangle 7">
            <a:extLst>
              <a:ext uri="{FF2B5EF4-FFF2-40B4-BE49-F238E27FC236}">
                <a16:creationId xmlns:a16="http://schemas.microsoft.com/office/drawing/2014/main" id="{09E0A253-1F44-CF43-8B1E-CBBB43A9D7AD}"/>
              </a:ext>
            </a:extLst>
          </p:cNvPr>
          <p:cNvSpPr>
            <a:spLocks noChangeArrowheads="1"/>
          </p:cNvSpPr>
          <p:nvPr/>
        </p:nvSpPr>
        <p:spPr bwMode="auto">
          <a:xfrm>
            <a:off x="4572000" y="1473201"/>
            <a:ext cx="52070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FN</a:t>
            </a:r>
          </a:p>
        </p:txBody>
      </p:sp>
      <p:sp>
        <p:nvSpPr>
          <p:cNvPr id="635912" name="Line 8">
            <a:extLst>
              <a:ext uri="{FF2B5EF4-FFF2-40B4-BE49-F238E27FC236}">
                <a16:creationId xmlns:a16="http://schemas.microsoft.com/office/drawing/2014/main" id="{FC38DE0D-0DC7-E045-A468-588C2CCD1358}"/>
              </a:ext>
            </a:extLst>
          </p:cNvPr>
          <p:cNvSpPr>
            <a:spLocks noChangeShapeType="1"/>
          </p:cNvSpPr>
          <p:nvPr/>
        </p:nvSpPr>
        <p:spPr bwMode="auto">
          <a:xfrm>
            <a:off x="8042276" y="5105400"/>
            <a:ext cx="415925" cy="0"/>
          </a:xfrm>
          <a:prstGeom prst="line">
            <a:avLst/>
          </a:prstGeom>
          <a:noFill/>
          <a:ln w="5715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635913" name="Rectangle 9">
            <a:extLst>
              <a:ext uri="{FF2B5EF4-FFF2-40B4-BE49-F238E27FC236}">
                <a16:creationId xmlns:a16="http://schemas.microsoft.com/office/drawing/2014/main" id="{C1F0EEBD-9A33-F74A-9639-36D4F5B9FE36}"/>
              </a:ext>
            </a:extLst>
          </p:cNvPr>
          <p:cNvSpPr>
            <a:spLocks noChangeArrowheads="1"/>
          </p:cNvSpPr>
          <p:nvPr/>
        </p:nvSpPr>
        <p:spPr bwMode="auto">
          <a:xfrm>
            <a:off x="7899400" y="5181601"/>
            <a:ext cx="48260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FP</a:t>
            </a:r>
          </a:p>
        </p:txBody>
      </p:sp>
      <p:sp>
        <p:nvSpPr>
          <p:cNvPr id="39943" name="TextBox 1">
            <a:extLst>
              <a:ext uri="{FF2B5EF4-FFF2-40B4-BE49-F238E27FC236}">
                <a16:creationId xmlns:a16="http://schemas.microsoft.com/office/drawing/2014/main" id="{95B97A7C-8AE3-E94B-9F73-585DA6D54154}"/>
              </a:ext>
            </a:extLst>
          </p:cNvPr>
          <p:cNvSpPr txBox="1">
            <a:spLocks noChangeArrowheads="1"/>
          </p:cNvSpPr>
          <p:nvPr/>
        </p:nvSpPr>
        <p:spPr bwMode="auto">
          <a:xfrm>
            <a:off x="2746376" y="5116514"/>
            <a:ext cx="251142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150000"/>
              </a:lnSpc>
              <a:spcBef>
                <a:spcPct val="0"/>
              </a:spcBef>
              <a:buFontTx/>
              <a:buNone/>
            </a:pPr>
            <a:r>
              <a:rPr lang="en-US" altLang="en-US" sz="2000" b="1">
                <a:latin typeface="Verdana" panose="020B0604030504040204" pitchFamily="34" charset="0"/>
              </a:rPr>
              <a:t>50% error rate</a:t>
            </a:r>
          </a:p>
          <a:p>
            <a:pPr>
              <a:spcBef>
                <a:spcPct val="0"/>
              </a:spcBef>
              <a:buFontTx/>
              <a:buNone/>
            </a:pPr>
            <a:endParaRPr lang="en-US" altLang="en-US" sz="2400"/>
          </a:p>
        </p:txBody>
      </p:sp>
    </p:spTree>
    <p:extLst>
      <p:ext uri="{BB962C8B-B14F-4D97-AF65-F5344CB8AC3E}">
        <p14:creationId xmlns:p14="http://schemas.microsoft.com/office/powerpoint/2010/main" val="154539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(e.g., Generalized Time Reversible)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0092381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05B073B-F958-1E48-8383-0B1F71B07D61}"/>
              </a:ext>
            </a:extLst>
          </p:cNvPr>
          <p:cNvSpPr>
            <a:spLocks noGrp="1"/>
          </p:cNvSpPr>
          <p:nvPr>
            <p:ph type="title"/>
          </p:nvPr>
        </p:nvSpPr>
        <p:spPr/>
        <p:txBody>
          <a:bodyPr/>
          <a:lstStyle/>
          <a:p>
            <a:r>
              <a:rPr lang="en-US" altLang="en-US">
                <a:ea typeface="ＭＳ Ｐゴシック" panose="020B0600070205080204" pitchFamily="34" charset="-128"/>
              </a:rPr>
              <a:t>Questions </a:t>
            </a:r>
          </a:p>
        </p:txBody>
      </p:sp>
      <p:sp>
        <p:nvSpPr>
          <p:cNvPr id="43010" name="Content Placeholder 2">
            <a:extLst>
              <a:ext uri="{FF2B5EF4-FFF2-40B4-BE49-F238E27FC236}">
                <a16:creationId xmlns:a16="http://schemas.microsoft.com/office/drawing/2014/main" id="{5652B159-D92B-F449-A937-819650E161D5}"/>
              </a:ext>
            </a:extLst>
          </p:cNvPr>
          <p:cNvSpPr>
            <a:spLocks noGrp="1"/>
          </p:cNvSpPr>
          <p:nvPr>
            <p:ph idx="1"/>
          </p:nvPr>
        </p:nvSpPr>
        <p:spPr/>
        <p:txBody>
          <a:bodyPr/>
          <a:lstStyle/>
          <a:p>
            <a:r>
              <a:rPr lang="en-US" altLang="en-US" dirty="0">
                <a:ea typeface="ＭＳ Ｐゴシック" panose="020B0600070205080204" pitchFamily="34" charset="-128"/>
              </a:rPr>
              <a:t>Is the model tree </a:t>
            </a:r>
            <a:r>
              <a:rPr lang="en-US" altLang="en-US" dirty="0">
                <a:solidFill>
                  <a:srgbClr val="0000FF"/>
                </a:solidFill>
                <a:ea typeface="ＭＳ Ｐゴシック" panose="020B0600070205080204" pitchFamily="34" charset="-128"/>
              </a:rPr>
              <a:t>identifiable</a:t>
            </a:r>
            <a:r>
              <a:rPr lang="en-US" altLang="en-US" dirty="0">
                <a:ea typeface="ＭＳ Ｐゴシック" panose="020B0600070205080204" pitchFamily="34" charset="-128"/>
              </a:rPr>
              <a:t>?</a:t>
            </a:r>
          </a:p>
          <a:p>
            <a:r>
              <a:rPr lang="en-US" altLang="en-US" dirty="0">
                <a:ea typeface="ＭＳ Ｐゴシック" panose="020B0600070205080204" pitchFamily="34" charset="-128"/>
              </a:rPr>
              <a:t>Which estimation methods are </a:t>
            </a:r>
            <a:r>
              <a:rPr lang="en-US" altLang="en-US" dirty="0">
                <a:solidFill>
                  <a:srgbClr val="0000FF"/>
                </a:solidFill>
                <a:ea typeface="ＭＳ Ｐゴシック" panose="020B0600070205080204" pitchFamily="34" charset="-128"/>
              </a:rPr>
              <a:t>statistically consistent </a:t>
            </a:r>
            <a:r>
              <a:rPr lang="en-US" altLang="en-US" dirty="0">
                <a:ea typeface="ＭＳ Ｐゴシック" panose="020B0600070205080204" pitchFamily="34" charset="-128"/>
              </a:rPr>
              <a:t>under this model?</a:t>
            </a:r>
          </a:p>
          <a:p>
            <a:r>
              <a:rPr lang="en-US" altLang="en-US" dirty="0">
                <a:solidFill>
                  <a:srgbClr val="002060"/>
                </a:solidFill>
                <a:ea typeface="ＭＳ Ｐゴシック" panose="020B0600070205080204" pitchFamily="34" charset="-128"/>
              </a:rPr>
              <a:t>What is the </a:t>
            </a:r>
            <a:r>
              <a:rPr lang="en-US" altLang="en-US" dirty="0">
                <a:solidFill>
                  <a:srgbClr val="0432FF"/>
                </a:solidFill>
                <a:ea typeface="ＭＳ Ｐゴシック" panose="020B0600070205080204" pitchFamily="34" charset="-128"/>
              </a:rPr>
              <a:t>sample complexity </a:t>
            </a:r>
            <a:r>
              <a:rPr lang="en-US" altLang="en-US" dirty="0">
                <a:solidFill>
                  <a:srgbClr val="002060"/>
                </a:solidFill>
                <a:ea typeface="ＭＳ Ｐゴシック" panose="020B0600070205080204" pitchFamily="34" charset="-128"/>
              </a:rPr>
              <a:t>of the method (i.e., how much data does the method need to estimate the model tree correctly with high probability)?</a:t>
            </a:r>
          </a:p>
          <a:p>
            <a:r>
              <a:rPr lang="en-US" altLang="en-US" dirty="0">
                <a:ea typeface="ＭＳ Ｐゴシック" panose="020B0600070205080204" pitchFamily="34" charset="-128"/>
              </a:rPr>
              <a:t>What are the </a:t>
            </a:r>
            <a:r>
              <a:rPr lang="en-US" altLang="en-US" dirty="0">
                <a:solidFill>
                  <a:srgbClr val="0432FF"/>
                </a:solidFill>
                <a:ea typeface="ＭＳ Ｐゴシック" panose="020B0600070205080204" pitchFamily="34" charset="-128"/>
              </a:rPr>
              <a:t>computational issues</a:t>
            </a:r>
            <a:r>
              <a:rPr lang="en-US" altLang="en-US" dirty="0">
                <a:ea typeface="ＭＳ Ｐゴシック" panose="020B0600070205080204" pitchFamily="34" charset="-128"/>
              </a:rPr>
              <a:t>?</a:t>
            </a:r>
          </a:p>
        </p:txBody>
      </p:sp>
    </p:spTree>
    <p:extLst>
      <p:ext uri="{BB962C8B-B14F-4D97-AF65-F5344CB8AC3E}">
        <p14:creationId xmlns:p14="http://schemas.microsoft.com/office/powerpoint/2010/main" val="314179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EAB21AA8-8AF8-A040-8CE4-2961028511A0}"/>
              </a:ext>
            </a:extLst>
          </p:cNvPr>
          <p:cNvSpPr>
            <a:spLocks noGrp="1"/>
          </p:cNvSpPr>
          <p:nvPr>
            <p:ph type="title"/>
          </p:nvPr>
        </p:nvSpPr>
        <p:spPr/>
        <p:txBody>
          <a:bodyPr/>
          <a:lstStyle/>
          <a:p>
            <a:r>
              <a:rPr lang="en-US" altLang="en-US">
                <a:ea typeface="ＭＳ Ｐゴシック" panose="020B0600070205080204" pitchFamily="34" charset="-128"/>
              </a:rPr>
              <a:t>Answers?</a:t>
            </a:r>
          </a:p>
        </p:txBody>
      </p:sp>
      <p:sp>
        <p:nvSpPr>
          <p:cNvPr id="80898" name="Content Placeholder 2">
            <a:extLst>
              <a:ext uri="{FF2B5EF4-FFF2-40B4-BE49-F238E27FC236}">
                <a16:creationId xmlns:a16="http://schemas.microsoft.com/office/drawing/2014/main" id="{FF4B23B6-FF5E-9D4E-92CA-5CFC6B21FD2D}"/>
              </a:ext>
            </a:extLst>
          </p:cNvPr>
          <p:cNvSpPr>
            <a:spLocks noGrp="1"/>
          </p:cNvSpPr>
          <p:nvPr>
            <p:ph idx="1"/>
          </p:nvPr>
        </p:nvSpPr>
        <p:spPr>
          <a:xfrm>
            <a:off x="838200" y="1600200"/>
            <a:ext cx="10515600" cy="4846638"/>
          </a:xfrm>
        </p:spPr>
        <p:txBody>
          <a:bodyPr/>
          <a:lstStyle/>
          <a:p>
            <a:pPr>
              <a:buFont typeface="Arial" charset="0"/>
              <a:buChar char="•"/>
              <a:defRPr/>
            </a:pPr>
            <a:r>
              <a:rPr lang="en-US" dirty="0">
                <a:solidFill>
                  <a:srgbClr val="000000"/>
                </a:solidFill>
              </a:rPr>
              <a:t>We know a lot about which site evolution models are identifiable, and which methods are statistically consistent.</a:t>
            </a:r>
          </a:p>
          <a:p>
            <a:pPr>
              <a:buFont typeface="Arial" charset="0"/>
              <a:buChar char="•"/>
              <a:defRPr/>
            </a:pPr>
            <a:r>
              <a:rPr lang="en-US" dirty="0">
                <a:solidFill>
                  <a:srgbClr val="000000"/>
                </a:solidFill>
              </a:rPr>
              <a:t>We know a little bit about the sample complexity for standard methods.</a:t>
            </a:r>
          </a:p>
          <a:p>
            <a:pPr marL="0" indent="0">
              <a:buNone/>
              <a:defRPr/>
            </a:pPr>
            <a:endParaRPr lang="en-US" i="1" dirty="0">
              <a:solidFill>
                <a:srgbClr val="000000"/>
              </a:solidFill>
            </a:endParaRPr>
          </a:p>
          <a:p>
            <a:pPr marL="0" indent="0">
              <a:buNone/>
              <a:defRPr/>
            </a:pPr>
            <a:r>
              <a:rPr lang="en-US" i="1" dirty="0">
                <a:solidFill>
                  <a:srgbClr val="000000"/>
                </a:solidFill>
              </a:rPr>
              <a:t>Take home message: need to limit (or not allow) heterogeneity to get model identifiability</a:t>
            </a:r>
            <a:r>
              <a:rPr lang="en-US" dirty="0">
                <a:solidFill>
                  <a:srgbClr val="000000"/>
                </a:solidFill>
              </a:rPr>
              <a:t>!</a:t>
            </a:r>
          </a:p>
        </p:txBody>
      </p:sp>
    </p:spTree>
    <p:extLst>
      <p:ext uri="{BB962C8B-B14F-4D97-AF65-F5344CB8AC3E}">
        <p14:creationId xmlns:p14="http://schemas.microsoft.com/office/powerpoint/2010/main" val="152958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F09C-9DE6-5F45-8496-B69057BBB42C}"/>
              </a:ext>
            </a:extLst>
          </p:cNvPr>
          <p:cNvSpPr>
            <a:spLocks noGrp="1"/>
          </p:cNvSpPr>
          <p:nvPr>
            <p:ph type="title"/>
          </p:nvPr>
        </p:nvSpPr>
        <p:spPr/>
        <p:txBody>
          <a:bodyPr/>
          <a:lstStyle/>
          <a:p>
            <a:r>
              <a:rPr lang="en-US" dirty="0"/>
              <a:t>Part III: Large-scale maximum likelihood trees</a:t>
            </a:r>
          </a:p>
        </p:txBody>
      </p:sp>
      <p:sp>
        <p:nvSpPr>
          <p:cNvPr id="4" name="Content Placeholder 3">
            <a:extLst>
              <a:ext uri="{FF2B5EF4-FFF2-40B4-BE49-F238E27FC236}">
                <a16:creationId xmlns:a16="http://schemas.microsoft.com/office/drawing/2014/main" id="{49DCCFD8-95F8-C241-8945-58E9E5E644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7995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normAutofit/>
          </a:bodyPr>
          <a:lstStyle/>
          <a:p>
            <a:r>
              <a:rPr lang="en-US" b="1" dirty="0"/>
              <a:t>Input</a:t>
            </a:r>
            <a:r>
              <a:rPr lang="en-US" dirty="0"/>
              <a:t>: multiple sequence alignment and “model” (e.g., GTR, Jukes-Cantor)</a:t>
            </a:r>
          </a:p>
          <a:p>
            <a:r>
              <a:rPr lang="en-US" b="1" dirty="0"/>
              <a:t>Output</a:t>
            </a:r>
            <a:r>
              <a:rPr lang="en-US" dirty="0"/>
              <a:t>: Model tree (rooted binary tree with numeric parameters) that maximizes the probability of producing the alignment</a:t>
            </a:r>
          </a:p>
          <a:p>
            <a:pPr marL="0" indent="0">
              <a:buNone/>
            </a:pPr>
            <a:endParaRPr lang="en-US" dirty="0"/>
          </a:p>
          <a:p>
            <a:pPr marL="0" indent="0">
              <a:buNone/>
            </a:pPr>
            <a:r>
              <a:rPr lang="en-US" dirty="0"/>
              <a:t>Other optimization problems also used, such as maximum parsimony, and various distance-based optimization.</a:t>
            </a:r>
          </a:p>
          <a:p>
            <a:pPr marL="0" indent="0">
              <a:buNone/>
            </a:pPr>
            <a:r>
              <a:rPr lang="en-US" dirty="0"/>
              <a:t>Bayesian methods also used.</a:t>
            </a:r>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a:t>
            </a:r>
            <a:r>
              <a:rPr lang="en-US"/>
              <a:t>likelihood tree </a:t>
            </a:r>
            <a:r>
              <a:rPr lang="en-US" dirty="0"/>
              <a:t>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under standard models</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b="1" dirty="0"/>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1670550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Software (heuristics)</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RAxML-ng (probably the best?)</a:t>
            </a:r>
          </a:p>
          <a:p>
            <a:r>
              <a:rPr lang="en-US" dirty="0"/>
              <a:t>IQ-TREE2 (possibly competitive with RAxML-ng)</a:t>
            </a:r>
          </a:p>
          <a:p>
            <a:r>
              <a:rPr lang="en-US" dirty="0"/>
              <a:t>FastTree 2 (extremely fast, not as accurate)</a:t>
            </a:r>
          </a:p>
          <a:p>
            <a:r>
              <a:rPr lang="en-US" dirty="0"/>
              <a:t>And others, but none competitive with RAxML-ng</a:t>
            </a:r>
          </a:p>
          <a:p>
            <a:pPr marL="0" indent="0">
              <a:buNone/>
            </a:pPr>
            <a:endParaRPr lang="en-US" dirty="0"/>
          </a:p>
          <a:p>
            <a:pPr marL="0" indent="0">
              <a:buNone/>
            </a:pPr>
            <a:r>
              <a:rPr lang="en-US" dirty="0"/>
              <a:t>These use hill-climbing and randomness to get out of local optima</a:t>
            </a:r>
          </a:p>
          <a:p>
            <a:pPr marL="0" indent="0">
              <a:buNone/>
            </a:pPr>
            <a:r>
              <a:rPr lang="en-US" dirty="0"/>
              <a:t>None (other than FastTree 2) are designed really for ML on large datasets (many sequences)</a:t>
            </a:r>
          </a:p>
          <a:p>
            <a:pPr lvl="1"/>
            <a:endParaRPr lang="en-US" dirty="0"/>
          </a:p>
          <a:p>
            <a:endParaRPr lang="en-US" dirty="0"/>
          </a:p>
        </p:txBody>
      </p:sp>
    </p:spTree>
    <p:extLst>
      <p:ext uri="{BB962C8B-B14F-4D97-AF65-F5344CB8AC3E}">
        <p14:creationId xmlns:p14="http://schemas.microsoft.com/office/powerpoint/2010/main" val="151265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Footer Placeholder 3">
            <a:extLst>
              <a:ext uri="{FF2B5EF4-FFF2-40B4-BE49-F238E27FC236}">
                <a16:creationId xmlns:a16="http://schemas.microsoft.com/office/drawing/2014/main" id="{A2703084-DA82-A94F-B1F3-205A7EC3E42B}"/>
              </a:ext>
            </a:extLst>
          </p:cNvPr>
          <p:cNvSpPr>
            <a:spLocks noGrp="1" noChangeArrowheads="1"/>
          </p:cNvSpPr>
          <p:nvPr>
            <p:ph type="ftr" sz="quarter" idx="11"/>
          </p:nvPr>
        </p:nvSpPr>
        <p:spPr bwMode="auto">
          <a:xfrm>
            <a:off x="1524000" y="5994400"/>
            <a:ext cx="767715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180000" bIns="0" numCol="1" rtlCol="0" anchor="ctr"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l" fontAlgn="base">
              <a:spcBef>
                <a:spcPct val="0"/>
              </a:spcBef>
              <a:spcAft>
                <a:spcPts val="600"/>
              </a:spcAft>
              <a:buNone/>
            </a:pPr>
            <a:r>
              <a:rPr lang="en-US" altLang="en-US" sz="1000">
                <a:solidFill>
                  <a:srgbClr val="333333"/>
                </a:solidFill>
              </a:rPr>
              <a:t>Bioinformatics, Volume 35, Issue 14, July 2019, Pages i417–i426, https://doi.org/10.1093/bioinformatics/btz344</a:t>
            </a:r>
          </a:p>
          <a:p>
            <a:pPr algn="l" fontAlgn="base">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64514" name="Title 1">
            <a:extLst>
              <a:ext uri="{FF2B5EF4-FFF2-40B4-BE49-F238E27FC236}">
                <a16:creationId xmlns:a16="http://schemas.microsoft.com/office/drawing/2014/main" id="{108B2CDB-6C4E-9347-B13C-3AA56A84CE54}"/>
              </a:ext>
            </a:extLst>
          </p:cNvPr>
          <p:cNvSpPr>
            <a:spLocks noGrp="1"/>
          </p:cNvSpPr>
          <p:nvPr>
            <p:ph type="title"/>
          </p:nvPr>
        </p:nvSpPr>
        <p:spPr>
          <a:xfrm>
            <a:off x="4119564" y="384176"/>
            <a:ext cx="4948237" cy="612775"/>
          </a:xfrm>
        </p:spPr>
        <p:txBody>
          <a:bodyPr vert="horz" lIns="0" tIns="0" rIns="0" bIns="0" rtlCol="0" anchor="t">
            <a:normAutofit/>
          </a:bodyPr>
          <a:lstStyle/>
          <a:p>
            <a:r>
              <a:rPr lang="en-US" altLang="en-US" sz="2800">
                <a:latin typeface="Arial" panose="020B0604020202020204" pitchFamily="34" charset="0"/>
                <a:ea typeface="ＭＳ Ｐゴシック" panose="020B0600070205080204" pitchFamily="34" charset="-128"/>
                <a:cs typeface="Arial" panose="020B0604020202020204" pitchFamily="34" charset="0"/>
              </a:rPr>
              <a:t>DTMs Merge Subset Trees</a:t>
            </a:r>
          </a:p>
        </p:txBody>
      </p:sp>
      <p:pic>
        <p:nvPicPr>
          <p:cNvPr id="64515" name="Picture 4">
            <a:extLst>
              <a:ext uri="{FF2B5EF4-FFF2-40B4-BE49-F238E27FC236}">
                <a16:creationId xmlns:a16="http://schemas.microsoft.com/office/drawing/2014/main" id="{F16A225D-7C83-CD46-97FD-5CC35F6A8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8163" y="6267450"/>
            <a:ext cx="10588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New picture">
            <a:extLst>
              <a:ext uri="{FF2B5EF4-FFF2-40B4-BE49-F238E27FC236}">
                <a16:creationId xmlns:a16="http://schemas.microsoft.com/office/drawing/2014/main" id="{F964C030-2F1C-7542-B1A0-71E14B774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014" y="1249365"/>
            <a:ext cx="7595580" cy="272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B0BAE88-8D08-A34D-A758-A0D3061CD785}"/>
              </a:ext>
            </a:extLst>
          </p:cNvPr>
          <p:cNvSpPr txBox="1"/>
          <p:nvPr/>
        </p:nvSpPr>
        <p:spPr>
          <a:xfrm>
            <a:off x="2312989" y="4441825"/>
            <a:ext cx="7627937" cy="1385888"/>
          </a:xfrm>
          <a:prstGeom prst="rect">
            <a:avLst/>
          </a:prstGeom>
          <a:noFill/>
        </p:spPr>
        <p:txBody>
          <a:bodyPr wrap="none">
            <a:spAutoFit/>
          </a:bodyPr>
          <a:lstStyle/>
          <a:p>
            <a:pPr>
              <a:defRPr/>
            </a:pPr>
            <a:r>
              <a:rPr lang="en-US" sz="2800" dirty="0"/>
              <a:t>Notes: </a:t>
            </a:r>
          </a:p>
          <a:p>
            <a:pPr marL="457200" indent="-457200">
              <a:buFont typeface="Arial" panose="020B0604020202020204" pitchFamily="34" charset="0"/>
              <a:buChar char="•"/>
              <a:defRPr/>
            </a:pPr>
            <a:r>
              <a:rPr lang="en-US" sz="2800" dirty="0"/>
              <a:t>Subset trees are requirements (constraint trees)</a:t>
            </a:r>
          </a:p>
          <a:p>
            <a:pPr marL="457200" indent="-457200">
              <a:buFont typeface="Arial" panose="020B0604020202020204" pitchFamily="34" charset="0"/>
              <a:buChar char="•"/>
              <a:defRPr/>
            </a:pPr>
            <a:r>
              <a:rPr lang="en-US" sz="2800" dirty="0"/>
              <a:t>Blending is permitted!</a:t>
            </a:r>
          </a:p>
        </p:txBody>
      </p:sp>
    </p:spTree>
    <p:extLst>
      <p:ext uri="{BB962C8B-B14F-4D97-AF65-F5344CB8AC3E}">
        <p14:creationId xmlns:p14="http://schemas.microsoft.com/office/powerpoint/2010/main" val="275350586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585323"/>
          </a:xfrm>
          <a:prstGeom prst="rect">
            <a:avLst/>
          </a:prstGeom>
          <a:solidFill>
            <a:schemeClr val="accent1">
              <a:alpha val="23000"/>
            </a:schemeClr>
          </a:solidFill>
          <a:ln w="15875">
            <a:solidFill>
              <a:schemeClr val="accent1"/>
            </a:solidFill>
          </a:ln>
        </p:spPr>
        <p:txBody>
          <a:bodyPr wrap="square" rtlCol="0">
            <a:spAutoFit/>
          </a:bodyPr>
          <a:lstStyle/>
          <a:p>
            <a:r>
              <a:rPr lang="en-US" dirty="0"/>
              <a:t>Theorem: </a:t>
            </a:r>
          </a:p>
          <a:p>
            <a:r>
              <a:rPr lang="en-US" dirty="0"/>
              <a:t>If the subtree method is statistically consistent, then many DTM methods are </a:t>
            </a:r>
            <a:r>
              <a:rPr lang="en-US" b="1" dirty="0"/>
              <a:t>statistically consistent.</a:t>
            </a:r>
          </a:p>
        </p:txBody>
      </p:sp>
    </p:spTree>
    <p:extLst>
      <p:ext uri="{BB962C8B-B14F-4D97-AF65-F5344CB8AC3E}">
        <p14:creationId xmlns:p14="http://schemas.microsoft.com/office/powerpoint/2010/main" val="76566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3542-1EAF-1C48-8B83-1301EC48DE53}"/>
              </a:ext>
            </a:extLst>
          </p:cNvPr>
          <p:cNvSpPr>
            <a:spLocks noGrp="1"/>
          </p:cNvSpPr>
          <p:nvPr>
            <p:ph type="title"/>
          </p:nvPr>
        </p:nvSpPr>
        <p:spPr/>
        <p:txBody>
          <a:bodyPr/>
          <a:lstStyle/>
          <a:p>
            <a:r>
              <a:rPr lang="en-US" dirty="0"/>
              <a:t>Disjoint Tree Mergers (DTMs)</a:t>
            </a:r>
          </a:p>
        </p:txBody>
      </p:sp>
      <p:sp>
        <p:nvSpPr>
          <p:cNvPr id="3" name="Content Placeholder 2">
            <a:extLst>
              <a:ext uri="{FF2B5EF4-FFF2-40B4-BE49-F238E27FC236}">
                <a16:creationId xmlns:a16="http://schemas.microsoft.com/office/drawing/2014/main" id="{8B690D7F-615C-B745-9975-DE777ECE44A4}"/>
              </a:ext>
            </a:extLst>
          </p:cNvPr>
          <p:cNvSpPr>
            <a:spLocks noGrp="1"/>
          </p:cNvSpPr>
          <p:nvPr>
            <p:ph idx="1"/>
          </p:nvPr>
        </p:nvSpPr>
        <p:spPr/>
        <p:txBody>
          <a:bodyPr/>
          <a:lstStyle/>
          <a:p>
            <a:r>
              <a:rPr lang="en-US" dirty="0"/>
              <a:t>NJMerge (Molloy and Warnow, Alg Mol Biol 2019)</a:t>
            </a:r>
          </a:p>
          <a:p>
            <a:r>
              <a:rPr lang="en-US" dirty="0"/>
              <a:t>TreeMerge (Molloy and Warnow, Bioinf 2019)</a:t>
            </a:r>
          </a:p>
          <a:p>
            <a:r>
              <a:rPr lang="en-US" dirty="0"/>
              <a:t>Constrained-INC (Zhang, Rao, and Warnow, Alg Mol Biol 2019)</a:t>
            </a:r>
          </a:p>
          <a:p>
            <a:r>
              <a:rPr lang="en-US" dirty="0"/>
              <a:t>Guide Tree Merger (Smirnov and Warnow, 2020)</a:t>
            </a:r>
          </a:p>
        </p:txBody>
      </p:sp>
    </p:spTree>
    <p:extLst>
      <p:ext uri="{BB962C8B-B14F-4D97-AF65-F5344CB8AC3E}">
        <p14:creationId xmlns:p14="http://schemas.microsoft.com/office/powerpoint/2010/main" val="129974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F815-69F8-0842-9A92-B2810604DB73}"/>
              </a:ext>
            </a:extLst>
          </p:cNvPr>
          <p:cNvSpPr>
            <a:spLocks noGrp="1"/>
          </p:cNvSpPr>
          <p:nvPr>
            <p:ph type="title"/>
          </p:nvPr>
        </p:nvSpPr>
        <p:spPr/>
        <p:txBody>
          <a:bodyPr/>
          <a:lstStyle/>
          <a:p>
            <a:r>
              <a:rPr lang="en-US" dirty="0"/>
              <a:t>Guide Tree Merger </a:t>
            </a:r>
            <a:br>
              <a:rPr lang="en-US" dirty="0"/>
            </a:br>
            <a:endParaRPr lang="en-US" dirty="0"/>
          </a:p>
        </p:txBody>
      </p:sp>
      <p:sp>
        <p:nvSpPr>
          <p:cNvPr id="3" name="Content Placeholder 2">
            <a:extLst>
              <a:ext uri="{FF2B5EF4-FFF2-40B4-BE49-F238E27FC236}">
                <a16:creationId xmlns:a16="http://schemas.microsoft.com/office/drawing/2014/main" id="{0591C537-34E7-484B-AD38-DBDF3571367E}"/>
              </a:ext>
            </a:extLst>
          </p:cNvPr>
          <p:cNvSpPr>
            <a:spLocks noGrp="1"/>
          </p:cNvSpPr>
          <p:nvPr>
            <p:ph idx="1"/>
          </p:nvPr>
        </p:nvSpPr>
        <p:spPr>
          <a:xfrm>
            <a:off x="749300" y="2054225"/>
            <a:ext cx="10515600" cy="4351338"/>
          </a:xfrm>
        </p:spPr>
        <p:txBody>
          <a:bodyPr>
            <a:normAutofit lnSpcReduction="10000"/>
          </a:bodyPr>
          <a:lstStyle/>
          <a:p>
            <a:r>
              <a:rPr lang="en-US" dirty="0"/>
              <a:t>Input: </a:t>
            </a:r>
          </a:p>
          <a:p>
            <a:pPr lvl="1"/>
            <a:r>
              <a:rPr lang="en-US" dirty="0"/>
              <a:t>set </a:t>
            </a:r>
            <a:r>
              <a:rPr lang="en-US" i="1" dirty="0">
                <a:latin typeface="Apple Chancery" panose="03020702040506060504" pitchFamily="66" charset="-79"/>
                <a:cs typeface="Apple Chancery" panose="03020702040506060504" pitchFamily="66" charset="-79"/>
              </a:rPr>
              <a:t>T </a:t>
            </a:r>
            <a:r>
              <a:rPr lang="en-US" dirty="0">
                <a:cs typeface="Apple Chancery" panose="03020702040506060504" pitchFamily="66" charset="-79"/>
              </a:rPr>
              <a:t>of trees T</a:t>
            </a:r>
            <a:r>
              <a:rPr lang="en-US" baseline="-25000" dirty="0">
                <a:cs typeface="Apple Chancery" panose="03020702040506060504" pitchFamily="66" charset="-79"/>
              </a:rPr>
              <a:t>i</a:t>
            </a:r>
            <a:r>
              <a:rPr lang="en-US" dirty="0">
                <a:cs typeface="Apple Chancery" panose="03020702040506060504" pitchFamily="66" charset="-79"/>
              </a:rPr>
              <a:t> on leafset S</a:t>
            </a:r>
            <a:r>
              <a:rPr lang="en-US" baseline="-25000" dirty="0">
                <a:cs typeface="Apple Chancery" panose="03020702040506060504" pitchFamily="66" charset="-79"/>
              </a:rPr>
              <a:t>i</a:t>
            </a:r>
            <a:r>
              <a:rPr lang="en-US" dirty="0">
                <a:cs typeface="Apple Chancery" panose="03020702040506060504" pitchFamily="66" charset="-79"/>
              </a:rPr>
              <a:t> (disjoint sets)</a:t>
            </a:r>
          </a:p>
          <a:p>
            <a:pPr lvl="1"/>
            <a:r>
              <a:rPr lang="en-US" dirty="0">
                <a:cs typeface="Apple Chancery" panose="03020702040506060504" pitchFamily="66" charset="-79"/>
              </a:rPr>
              <a:t>“guide tree” T on union of S</a:t>
            </a:r>
            <a:r>
              <a:rPr lang="en-US" baseline="-25000" dirty="0">
                <a:cs typeface="Apple Chancery" panose="03020702040506060504" pitchFamily="66" charset="-79"/>
              </a:rPr>
              <a:t>i</a:t>
            </a:r>
          </a:p>
          <a:p>
            <a:r>
              <a:rPr lang="en-US" dirty="0">
                <a:cs typeface="Apple Chancery" panose="03020702040506060504" pitchFamily="66" charset="-79"/>
              </a:rPr>
              <a:t>Output: Tree T* that induces each T</a:t>
            </a:r>
            <a:r>
              <a:rPr lang="en-US" baseline="-25000" dirty="0">
                <a:cs typeface="Apple Chancery" panose="03020702040506060504" pitchFamily="66" charset="-79"/>
              </a:rPr>
              <a:t>i</a:t>
            </a:r>
            <a:r>
              <a:rPr lang="en-US" dirty="0">
                <a:cs typeface="Apple Chancery" panose="03020702040506060504" pitchFamily="66" charset="-79"/>
              </a:rPr>
              <a:t>  and minimizes the bipartition distance to T</a:t>
            </a:r>
          </a:p>
          <a:p>
            <a:endParaRPr lang="en-US" dirty="0">
              <a:cs typeface="Apple Chancery" panose="03020702040506060504" pitchFamily="66" charset="-79"/>
            </a:endParaRPr>
          </a:p>
          <a:p>
            <a:r>
              <a:rPr lang="en-US" dirty="0">
                <a:cs typeface="Apple Chancery" panose="03020702040506060504" pitchFamily="66" charset="-79"/>
              </a:rPr>
              <a:t>NP-hard </a:t>
            </a:r>
          </a:p>
          <a:p>
            <a:r>
              <a:rPr lang="en-US" dirty="0">
                <a:cs typeface="Apple Chancery" panose="03020702040506060504" pitchFamily="66" charset="-79"/>
              </a:rPr>
              <a:t>If we constrain T* to be formed by adding edges between the trees T</a:t>
            </a:r>
            <a:r>
              <a:rPr lang="en-US" baseline="-25000" dirty="0">
                <a:cs typeface="Apple Chancery" panose="03020702040506060504" pitchFamily="66" charset="-79"/>
              </a:rPr>
              <a:t>i</a:t>
            </a:r>
            <a:r>
              <a:rPr lang="en-US" dirty="0">
                <a:cs typeface="Apple Chancery" panose="03020702040506060504" pitchFamily="66" charset="-79"/>
              </a:rPr>
              <a:t> (i.e., </a:t>
            </a:r>
            <a:r>
              <a:rPr lang="en-US" dirty="0">
                <a:solidFill>
                  <a:srgbClr val="0432FF"/>
                </a:solidFill>
                <a:cs typeface="Apple Chancery" panose="03020702040506060504" pitchFamily="66" charset="-79"/>
              </a:rPr>
              <a:t>no blending allowed</a:t>
            </a:r>
            <a:r>
              <a:rPr lang="en-US" dirty="0">
                <a:cs typeface="Apple Chancery" panose="03020702040506060504" pitchFamily="66" charset="-79"/>
              </a:rPr>
              <a:t>), then solvable in polynomial time.</a:t>
            </a:r>
          </a:p>
          <a:p>
            <a:r>
              <a:rPr lang="en-US" dirty="0"/>
              <a:t>Smirnov and Warnow, BMC Genomics 2020</a:t>
            </a:r>
            <a:endParaRPr lang="en-US" dirty="0">
              <a:cs typeface="Apple Chancery" panose="03020702040506060504" pitchFamily="66" charset="-79"/>
            </a:endParaRPr>
          </a:p>
        </p:txBody>
      </p:sp>
    </p:spTree>
    <p:extLst>
      <p:ext uri="{BB962C8B-B14F-4D97-AF65-F5344CB8AC3E}">
        <p14:creationId xmlns:p14="http://schemas.microsoft.com/office/powerpoint/2010/main" val="243616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2A98B2-04BC-C640-ABF1-952D663D23D6}"/>
              </a:ext>
            </a:extLst>
          </p:cNvPr>
          <p:cNvPicPr>
            <a:picLocks noChangeAspect="1"/>
          </p:cNvPicPr>
          <p:nvPr/>
        </p:nvPicPr>
        <p:blipFill>
          <a:blip r:embed="rId3"/>
          <a:stretch>
            <a:fillRect/>
          </a:stretch>
        </p:blipFill>
        <p:spPr>
          <a:xfrm>
            <a:off x="10941263" y="4946107"/>
            <a:ext cx="908720" cy="967454"/>
          </a:xfrm>
          <a:prstGeom prst="rect">
            <a:avLst/>
          </a:prstGeom>
        </p:spPr>
      </p:pic>
    </p:spTree>
    <p:extLst>
      <p:ext uri="{BB962C8B-B14F-4D97-AF65-F5344CB8AC3E}">
        <p14:creationId xmlns:p14="http://schemas.microsoft.com/office/powerpoint/2010/main" val="164345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8900930" y="3406756"/>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t>
            </a:r>
          </a:p>
          <a:p>
            <a:pPr marL="285750" indent="-285750">
              <a:buFont typeface="Arial" panose="020B0604020202020204" pitchFamily="34" charset="0"/>
              <a:buChar char="•"/>
            </a:pPr>
            <a:r>
              <a:rPr lang="en-US" sz="1600" dirty="0"/>
              <a:t>Guide Tree = Starting Tree</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7112000" y="4702044"/>
            <a:ext cx="4876800" cy="1754326"/>
          </a:xfrm>
          <a:prstGeom prst="rect">
            <a:avLst/>
          </a:prstGeom>
          <a:solidFill>
            <a:schemeClr val="accent1">
              <a:alpha val="23780"/>
            </a:schemeClr>
          </a:solidFill>
          <a:ln w="28575">
            <a:solidFill>
              <a:srgbClr val="0432FF"/>
            </a:solidFill>
          </a:ln>
        </p:spPr>
        <p:txBody>
          <a:bodyPr wrap="square" rtlCol="0">
            <a:spAutoFit/>
          </a:bodyPr>
          <a:lstStyle/>
          <a:p>
            <a:r>
              <a:rPr lang="en-US" dirty="0"/>
              <a:t>Trends</a:t>
            </a:r>
          </a:p>
          <a:p>
            <a:pPr marL="285750" indent="-285750">
              <a:buFont typeface="Arial" panose="020B0604020202020204" pitchFamily="34" charset="0"/>
              <a:buChar char="•"/>
            </a:pPr>
            <a:r>
              <a:rPr lang="en-US" dirty="0"/>
              <a:t>On RNASim10k: GTM most accurate topology</a:t>
            </a:r>
          </a:p>
          <a:p>
            <a:pPr marL="285750" indent="-285750">
              <a:buFont typeface="Arial" panose="020B0604020202020204" pitchFamily="34" charset="0"/>
              <a:buChar char="•"/>
            </a:pPr>
            <a:r>
              <a:rPr lang="en-US" dirty="0"/>
              <a:t>On RNASim50K: </a:t>
            </a:r>
          </a:p>
          <a:p>
            <a:pPr marL="742950" lvl="1" indent="-285750">
              <a:buFont typeface="Arial" panose="020B0604020202020204" pitchFamily="34" charset="0"/>
              <a:buChar char="•"/>
            </a:pPr>
            <a:r>
              <a:rPr lang="en-US" dirty="0"/>
              <a:t>IQTree failed</a:t>
            </a:r>
          </a:p>
          <a:p>
            <a:pPr marL="742950" lvl="1" indent="-285750">
              <a:buFont typeface="Arial" panose="020B0604020202020204" pitchFamily="34" charset="0"/>
              <a:buChar char="•"/>
            </a:pPr>
            <a:r>
              <a:rPr lang="en-US" dirty="0"/>
              <a:t>RAxML had nearly 100% error</a:t>
            </a:r>
          </a:p>
          <a:p>
            <a:pPr marL="742950" lvl="1" indent="-285750">
              <a:buFont typeface="Arial" panose="020B0604020202020204" pitchFamily="34" charset="0"/>
              <a:buChar char="•"/>
            </a:pPr>
            <a:r>
              <a:rPr lang="en-US" dirty="0"/>
              <a:t>GTM most accurate</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927100"/>
            <a:ext cx="9433474" cy="3864518"/>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biological data?</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normAutofit fontScale="92500" lnSpcReduction="20000"/>
          </a:bodyPr>
          <a:lstStyle/>
          <a:p>
            <a:r>
              <a:rPr lang="en-US" dirty="0"/>
              <a:t>We used the same technique but evaluated maximum likelihood scores on an MAGUS+EMMA alignment of the Recombinase dataset </a:t>
            </a:r>
            <a:r>
              <a:rPr lang="en-US" dirty="0">
                <a:solidFill>
                  <a:srgbClr val="0432FF"/>
                </a:solidFill>
              </a:rPr>
              <a:t>(~70,000 protein sequences</a:t>
            </a:r>
            <a:r>
              <a:rPr lang="en-US" dirty="0"/>
              <a:t>) from </a:t>
            </a:r>
            <a:r>
              <a:rPr lang="en-US" dirty="0">
                <a:solidFill>
                  <a:srgbClr val="0432FF"/>
                </a:solidFill>
              </a:rPr>
              <a:t>Kelly Williams</a:t>
            </a:r>
            <a:r>
              <a:rPr lang="en-US" dirty="0"/>
              <a:t>, restricting the alignment to approximately 1000 sites. </a:t>
            </a:r>
          </a:p>
          <a:p>
            <a:r>
              <a:rPr lang="en-US" dirty="0"/>
              <a:t>Revised GTM pipeline: construct FastTree tree on full-length sequences, and add remaining sequences in using phylogenetic placement method BATCH-SCAMPP (with EPA-ng) – </a:t>
            </a:r>
            <a:r>
              <a:rPr lang="en-US" dirty="0">
                <a:solidFill>
                  <a:srgbClr val="0432FF"/>
                </a:solidFill>
              </a:rPr>
              <a:t>Eleanor Wedell </a:t>
            </a:r>
            <a:r>
              <a:rPr lang="en-US" dirty="0"/>
              <a:t>et al. (2023).</a:t>
            </a:r>
          </a:p>
          <a:p>
            <a:r>
              <a:rPr lang="en-US" dirty="0"/>
              <a:t>We let RAxML run with different starting trees: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 </a:t>
            </a:r>
          </a:p>
          <a:p>
            <a:r>
              <a:rPr lang="en-US" u="sng" dirty="0"/>
              <a:t>Unpublished analyses </a:t>
            </a:r>
            <a:r>
              <a:rPr lang="en-US" dirty="0"/>
              <a:t>performed by </a:t>
            </a:r>
            <a:r>
              <a:rPr lang="en-US" dirty="0">
                <a:solidFill>
                  <a:srgbClr val="0432FF"/>
                </a:solidFill>
              </a:rPr>
              <a:t>Minhyuk Park</a:t>
            </a:r>
            <a:r>
              <a:rPr lang="en-US" dirty="0"/>
              <a:t>.</a:t>
            </a:r>
          </a:p>
          <a:p>
            <a:pPr marL="0" indent="0">
              <a:buNone/>
            </a:pPr>
            <a:endParaRPr lang="en-US" dirty="0"/>
          </a:p>
        </p:txBody>
      </p:sp>
      <p:pic>
        <p:nvPicPr>
          <p:cNvPr id="4" name="Picture 3">
            <a:extLst>
              <a:ext uri="{FF2B5EF4-FFF2-40B4-BE49-F238E27FC236}">
                <a16:creationId xmlns:a16="http://schemas.microsoft.com/office/drawing/2014/main" id="{EC6D8A3F-C4DC-CF45-AE89-1527368D849F}"/>
              </a:ext>
            </a:extLst>
          </p:cNvPr>
          <p:cNvPicPr>
            <a:picLocks noChangeAspect="1"/>
          </p:cNvPicPr>
          <p:nvPr/>
        </p:nvPicPr>
        <p:blipFill>
          <a:blip r:embed="rId2"/>
          <a:stretch>
            <a:fillRect/>
          </a:stretch>
        </p:blipFill>
        <p:spPr>
          <a:xfrm>
            <a:off x="10969625" y="0"/>
            <a:ext cx="1222375" cy="1222375"/>
          </a:xfrm>
          <a:prstGeom prst="rect">
            <a:avLst/>
          </a:prstGeom>
        </p:spPr>
      </p:pic>
      <p:pic>
        <p:nvPicPr>
          <p:cNvPr id="5" name="Picture 4">
            <a:extLst>
              <a:ext uri="{FF2B5EF4-FFF2-40B4-BE49-F238E27FC236}">
                <a16:creationId xmlns:a16="http://schemas.microsoft.com/office/drawing/2014/main" id="{6CD3D6BE-E3D9-4846-A43B-1BB89CDED40E}"/>
              </a:ext>
            </a:extLst>
          </p:cNvPr>
          <p:cNvPicPr>
            <a:picLocks noChangeAspect="1"/>
          </p:cNvPicPr>
          <p:nvPr/>
        </p:nvPicPr>
        <p:blipFill>
          <a:blip r:embed="rId3"/>
          <a:stretch>
            <a:fillRect/>
          </a:stretch>
        </p:blipFill>
        <p:spPr>
          <a:xfrm>
            <a:off x="9820735" y="0"/>
            <a:ext cx="1144113" cy="1222375"/>
          </a:xfrm>
          <a:prstGeom prst="rect">
            <a:avLst/>
          </a:prstGeom>
        </p:spPr>
      </p:pic>
      <p:pic>
        <p:nvPicPr>
          <p:cNvPr id="6" name="Picture 5">
            <a:extLst>
              <a:ext uri="{FF2B5EF4-FFF2-40B4-BE49-F238E27FC236}">
                <a16:creationId xmlns:a16="http://schemas.microsoft.com/office/drawing/2014/main" id="{976F93AA-FD88-B44E-85F7-373C235E25E4}"/>
              </a:ext>
            </a:extLst>
          </p:cNvPr>
          <p:cNvPicPr>
            <a:picLocks noChangeAspect="1"/>
          </p:cNvPicPr>
          <p:nvPr/>
        </p:nvPicPr>
        <p:blipFill>
          <a:blip r:embed="rId4"/>
          <a:stretch>
            <a:fillRect/>
          </a:stretch>
        </p:blipFill>
        <p:spPr>
          <a:xfrm>
            <a:off x="8612324" y="18741"/>
            <a:ext cx="1203634" cy="1203634"/>
          </a:xfrm>
          <a:prstGeom prst="rect">
            <a:avLst/>
          </a:prstGeom>
        </p:spPr>
      </p:pic>
    </p:spTree>
    <p:extLst>
      <p:ext uri="{BB962C8B-B14F-4D97-AF65-F5344CB8AC3E}">
        <p14:creationId xmlns:p14="http://schemas.microsoft.com/office/powerpoint/2010/main" val="3939429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508000"/>
            <a:ext cx="8337357" cy="6253018"/>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577080" cy="4708981"/>
          </a:xfrm>
          <a:prstGeom prst="rect">
            <a:avLst/>
          </a:prstGeom>
          <a:noFill/>
        </p:spPr>
        <p:txBody>
          <a:bodyPr wrap="square" rtlCol="0">
            <a:spAutoFit/>
          </a:bodyPr>
          <a:lstStyle/>
          <a:p>
            <a:r>
              <a:rPr lang="en-US" sz="2000" b="1" dirty="0"/>
              <a:t>Analysis of Kelly Williams dataset (Minhyuk Park et al., NYP)</a:t>
            </a:r>
          </a:p>
          <a:p>
            <a:endParaRPr lang="en-US" sz="2000" dirty="0"/>
          </a:p>
          <a:p>
            <a:r>
              <a:rPr lang="en-US" sz="2000" dirty="0"/>
              <a:t>Choice of starting tree matters!</a:t>
            </a:r>
          </a:p>
          <a:p>
            <a:r>
              <a:rPr lang="en-US" sz="2000" dirty="0"/>
              <a:t> </a:t>
            </a:r>
          </a:p>
          <a:p>
            <a:r>
              <a:rPr lang="en-US" sz="2000" dirty="0"/>
              <a:t>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spTree>
    <p:extLst>
      <p:ext uri="{BB962C8B-B14F-4D97-AF65-F5344CB8AC3E}">
        <p14:creationId xmlns:p14="http://schemas.microsoft.com/office/powerpoint/2010/main" val="418115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
        <p:nvSpPr>
          <p:cNvPr id="2" name="TextBox 1">
            <a:extLst>
              <a:ext uri="{FF2B5EF4-FFF2-40B4-BE49-F238E27FC236}">
                <a16:creationId xmlns:a16="http://schemas.microsoft.com/office/drawing/2014/main" id="{9A75E5E9-C0FF-824B-8B67-C0EB5CD71EA5}"/>
              </a:ext>
            </a:extLst>
          </p:cNvPr>
          <p:cNvSpPr txBox="1"/>
          <p:nvPr/>
        </p:nvSpPr>
        <p:spPr>
          <a:xfrm>
            <a:off x="8763000" y="508000"/>
            <a:ext cx="3136900" cy="4524315"/>
          </a:xfrm>
          <a:prstGeom prst="rect">
            <a:avLst/>
          </a:prstGeom>
          <a:noFill/>
        </p:spPr>
        <p:txBody>
          <a:bodyPr wrap="square" rtlCol="0">
            <a:spAutoFit/>
          </a:bodyPr>
          <a:lstStyle/>
          <a:p>
            <a:r>
              <a:rPr lang="en-US" sz="2400" dirty="0"/>
              <a:t>On this dataset, </a:t>
            </a:r>
          </a:p>
          <a:p>
            <a:pPr marL="342900" indent="-342900">
              <a:buFont typeface="Arial" panose="020B0604020202020204" pitchFamily="34" charset="0"/>
              <a:buChar char="•"/>
            </a:pPr>
            <a:r>
              <a:rPr lang="en-US" sz="2400" dirty="0"/>
              <a:t>Default RAxML worst</a:t>
            </a:r>
          </a:p>
          <a:p>
            <a:pPr marL="342900" indent="-342900">
              <a:buFont typeface="Arial" panose="020B0604020202020204" pitchFamily="34" charset="0"/>
              <a:buChar char="•"/>
            </a:pPr>
            <a:r>
              <a:rPr lang="en-US" sz="2400" dirty="0"/>
              <a:t>FastTree is a better starting tree</a:t>
            </a:r>
          </a:p>
          <a:p>
            <a:pPr marL="342900" indent="-342900">
              <a:buFont typeface="Arial" panose="020B0604020202020204" pitchFamily="34" charset="0"/>
              <a:buChar char="•"/>
            </a:pPr>
            <a:r>
              <a:rPr lang="en-US" sz="2400" dirty="0"/>
              <a:t>GTM is much better</a:t>
            </a:r>
          </a:p>
          <a:p>
            <a:endParaRPr lang="en-US" sz="2400" dirty="0"/>
          </a:p>
          <a:p>
            <a:r>
              <a:rPr lang="en-US" sz="2400" dirty="0"/>
              <a:t>Large datasets need long running times and very good starting trees!</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634962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a:bodyPr>
          <a:lstStyle/>
          <a:p>
            <a:pPr>
              <a:defRPr/>
            </a:pPr>
            <a:r>
              <a:rPr lang="en-US" dirty="0">
                <a:ea typeface="+mj-ea"/>
                <a:cs typeface="+mj-cs"/>
              </a:rPr>
              <a:t>Part III: Species Tree Estimation  </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DBE6D8E6-B04B-1245-87E6-BF7A5E262C1C}"/>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315AA086-3B40-BB4A-84C1-D508F1FCEBF2}"/>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234B24B6-33BC-D44E-BCBC-884A612CB850}"/>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5844" name="Rectangle 6">
            <a:extLst>
              <a:ext uri="{FF2B5EF4-FFF2-40B4-BE49-F238E27FC236}">
                <a16:creationId xmlns:a16="http://schemas.microsoft.com/office/drawing/2014/main" id="{4A760EA7-68E7-AF40-B801-80C21A2055C4}"/>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5845" name="Picture 7">
            <a:extLst>
              <a:ext uri="{FF2B5EF4-FFF2-40B4-BE49-F238E27FC236}">
                <a16:creationId xmlns:a16="http://schemas.microsoft.com/office/drawing/2014/main" id="{F3266943-C67D-AD4A-8177-4B907E8A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4">
            <a:extLst>
              <a:ext uri="{FF2B5EF4-FFF2-40B4-BE49-F238E27FC236}">
                <a16:creationId xmlns:a16="http://schemas.microsoft.com/office/drawing/2014/main" id="{7DF2368B-E47E-644F-9955-CE3DC92CC7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5847" name="TextBox 1">
            <a:extLst>
              <a:ext uri="{FF2B5EF4-FFF2-40B4-BE49-F238E27FC236}">
                <a16:creationId xmlns:a16="http://schemas.microsoft.com/office/drawing/2014/main" id="{58334DD1-7DA7-6648-9E15-6E3FD81416E6}"/>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5848" name="image.jpg">
            <a:extLst>
              <a:ext uri="{FF2B5EF4-FFF2-40B4-BE49-F238E27FC236}">
                <a16:creationId xmlns:a16="http://schemas.microsoft.com/office/drawing/2014/main" id="{C6599AF2-F8C7-EC4A-A339-1E53A828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jpg">
            <a:extLst>
              <a:ext uri="{FF2B5EF4-FFF2-40B4-BE49-F238E27FC236}">
                <a16:creationId xmlns:a16="http://schemas.microsoft.com/office/drawing/2014/main" id="{1C520E38-4B9C-FF47-BBC1-D18415614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0" name="image.jpg">
            <a:extLst>
              <a:ext uri="{FF2B5EF4-FFF2-40B4-BE49-F238E27FC236}">
                <a16:creationId xmlns:a16="http://schemas.microsoft.com/office/drawing/2014/main" id="{3CC01797-007B-0A47-A990-E6FDC270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1" name="image.png">
            <a:extLst>
              <a:ext uri="{FF2B5EF4-FFF2-40B4-BE49-F238E27FC236}">
                <a16:creationId xmlns:a16="http://schemas.microsoft.com/office/drawing/2014/main" id="{F37CEBC3-5640-C94F-8504-73253A246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2" name="TextBox 1">
            <a:extLst>
              <a:ext uri="{FF2B5EF4-FFF2-40B4-BE49-F238E27FC236}">
                <a16:creationId xmlns:a16="http://schemas.microsoft.com/office/drawing/2014/main" id="{C2C31625-3F47-3C4B-AD1C-585891B8B381}"/>
              </a:ext>
            </a:extLst>
          </p:cNvPr>
          <p:cNvSpPr txBox="1">
            <a:spLocks noChangeArrowheads="1"/>
          </p:cNvSpPr>
          <p:nvPr/>
        </p:nvSpPr>
        <p:spPr bwMode="auto">
          <a:xfrm>
            <a:off x="7862888" y="1554164"/>
            <a:ext cx="2633662" cy="17541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Deep coalescence  =</a:t>
            </a:r>
          </a:p>
          <a:p>
            <a:pPr eaLnBrk="1" hangingPunct="1">
              <a:spcBef>
                <a:spcPct val="0"/>
              </a:spcBef>
              <a:buFontTx/>
              <a:buNone/>
            </a:pPr>
            <a:r>
              <a:rPr lang="en-US" altLang="en-US" sz="1800"/>
              <a:t>INCOMPLETE </a:t>
            </a:r>
          </a:p>
          <a:p>
            <a:pPr eaLnBrk="1" hangingPunct="1">
              <a:spcBef>
                <a:spcPct val="0"/>
              </a:spcBef>
              <a:buFontTx/>
              <a:buNone/>
            </a:pPr>
            <a:r>
              <a:rPr lang="en-US" altLang="en-US" sz="1800"/>
              <a:t>LINEAGE</a:t>
            </a:r>
          </a:p>
          <a:p>
            <a:pPr eaLnBrk="1" hangingPunct="1">
              <a:spcBef>
                <a:spcPct val="0"/>
              </a:spcBef>
              <a:buFontTx/>
              <a:buNone/>
            </a:pPr>
            <a:r>
              <a:rPr lang="en-US" altLang="en-US" sz="1800"/>
              <a:t>SORTING (ILS):</a:t>
            </a:r>
          </a:p>
          <a:p>
            <a:pPr eaLnBrk="1" hangingPunct="1">
              <a:spcBef>
                <a:spcPct val="0"/>
              </a:spcBef>
              <a:buFontTx/>
              <a:buNone/>
            </a:pPr>
            <a:r>
              <a:rPr lang="en-US" altLang="en-US" sz="1800"/>
              <a:t>gene tree can be different</a:t>
            </a:r>
          </a:p>
          <a:p>
            <a:pPr eaLnBrk="1" hangingPunct="1">
              <a:spcBef>
                <a:spcPct val="0"/>
              </a:spcBef>
              <a:buFontTx/>
              <a:buNone/>
            </a:pPr>
            <a:r>
              <a:rPr lang="en-US" altLang="en-US" sz="1800"/>
              <a:t>from the species tree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571688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 and construct gene trees</a:t>
            </a:r>
          </a:p>
          <a:p>
            <a:pPr>
              <a:spcAft>
                <a:spcPts val="600"/>
              </a:spcAft>
            </a:pPr>
            <a:r>
              <a:rPr lang="en-US" sz="2400" dirty="0">
                <a:solidFill>
                  <a:srgbClr val="0432FF"/>
                </a:solidFill>
              </a:rPr>
              <a:t>Compute species tree or network:</a:t>
            </a:r>
          </a:p>
          <a:p>
            <a:pPr lvl="1">
              <a:spcAft>
                <a:spcPts val="600"/>
              </a:spcAft>
            </a:pPr>
            <a:r>
              <a:rPr lang="en-US" dirty="0">
                <a:solidFill>
                  <a:srgbClr val="0432FF"/>
                </a:solidFill>
              </a:rPr>
              <a:t>Combine the estimated gene trees, OR</a:t>
            </a:r>
          </a:p>
          <a:p>
            <a:pPr lvl="1">
              <a:spcAft>
                <a:spcPts val="600"/>
              </a:spcAft>
            </a:pPr>
            <a:r>
              <a:rPr lang="en-US" dirty="0">
                <a:solidFill>
                  <a:srgbClr val="0432FF"/>
                </a:solidFill>
              </a:rPr>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99459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575353" y="100013"/>
            <a:ext cx="12020764" cy="857250"/>
          </a:xfrm>
        </p:spPr>
        <p:txBody>
          <a:bodyPr>
            <a:normAutofit fontScale="90000"/>
          </a:bodyPr>
          <a:lstStyle/>
          <a:p>
            <a:pPr eaLnBrk="1" hangingPunct="1"/>
            <a:r>
              <a:rPr lang="en-US" altLang="en-US" dirty="0">
                <a:ea typeface="ＭＳ Ｐゴシック" panose="020B0600070205080204" pitchFamily="34" charset="-128"/>
              </a:rPr>
              <a:t>Main Approaches for Species Tree Estimation under ILS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pic>
        <p:nvPicPr>
          <p:cNvPr id="84" name="Picture 5" descr="siavash-photo.jpeg">
            <a:extLst>
              <a:ext uri="{FF2B5EF4-FFF2-40B4-BE49-F238E27FC236}">
                <a16:creationId xmlns:a16="http://schemas.microsoft.com/office/drawing/2014/main" id="{F27FDC09-9F71-2E4D-A904-6873F8581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1018" y="5133097"/>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585323"/>
          </a:xfrm>
          <a:prstGeom prst="rect">
            <a:avLst/>
          </a:prstGeom>
          <a:solidFill>
            <a:schemeClr val="accent1">
              <a:alpha val="23000"/>
            </a:schemeClr>
          </a:solidFill>
          <a:ln w="15875">
            <a:solidFill>
              <a:schemeClr val="accent1"/>
            </a:solidFill>
          </a:ln>
        </p:spPr>
        <p:txBody>
          <a:bodyPr wrap="square" rtlCol="0">
            <a:spAutoFit/>
          </a:bodyPr>
          <a:lstStyle/>
          <a:p>
            <a:r>
              <a:rPr lang="en-US" dirty="0"/>
              <a:t>Theorem: </a:t>
            </a:r>
          </a:p>
          <a:p>
            <a:r>
              <a:rPr lang="en-US" dirty="0"/>
              <a:t>If the subtree method is statistically consistent, then many DTM methods are </a:t>
            </a:r>
            <a:r>
              <a:rPr lang="en-US" b="1" dirty="0"/>
              <a:t>statistically consistent.</a:t>
            </a:r>
          </a:p>
        </p:txBody>
      </p:sp>
    </p:spTree>
    <p:extLst>
      <p:ext uri="{BB962C8B-B14F-4D97-AF65-F5344CB8AC3E}">
        <p14:creationId xmlns:p14="http://schemas.microsoft.com/office/powerpoint/2010/main" val="711886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Disjoint Tree Mergers for Species Tree Estimation</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
        <p:nvSpPr>
          <p:cNvPr id="7" name="TextBox 6">
            <a:extLst>
              <a:ext uri="{FF2B5EF4-FFF2-40B4-BE49-F238E27FC236}">
                <a16:creationId xmlns:a16="http://schemas.microsoft.com/office/drawing/2014/main" id="{34340083-97DD-2E43-A019-449A0ACD7935}"/>
              </a:ext>
            </a:extLst>
          </p:cNvPr>
          <p:cNvSpPr txBox="1"/>
          <p:nvPr/>
        </p:nvSpPr>
        <p:spPr>
          <a:xfrm>
            <a:off x="10271760" y="3377222"/>
            <a:ext cx="1702112" cy="2031325"/>
          </a:xfrm>
          <a:prstGeom prst="rect">
            <a:avLst/>
          </a:prstGeom>
          <a:solidFill>
            <a:schemeClr val="accent1">
              <a:alpha val="23000"/>
            </a:schemeClr>
          </a:solidFill>
          <a:ln w="15875">
            <a:solidFill>
              <a:schemeClr val="accent1"/>
            </a:solidFill>
          </a:ln>
        </p:spPr>
        <p:txBody>
          <a:bodyPr wrap="square" rtlCol="0">
            <a:spAutoFit/>
          </a:bodyPr>
          <a:lstStyle/>
          <a:p>
            <a:r>
              <a:rPr lang="en-US" dirty="0"/>
              <a:t>Use ASTRAL or Concatenation for subtree construction!</a:t>
            </a:r>
          </a:p>
          <a:p>
            <a:endParaRPr lang="en-US" b="1" dirty="0"/>
          </a:p>
          <a:p>
            <a:r>
              <a:rPr lang="en-US" b="1" dirty="0"/>
              <a:t>Combine with DTM method.</a:t>
            </a:r>
          </a:p>
        </p:txBody>
      </p:sp>
    </p:spTree>
    <p:extLst>
      <p:ext uri="{BB962C8B-B14F-4D97-AF65-F5344CB8AC3E}">
        <p14:creationId xmlns:p14="http://schemas.microsoft.com/office/powerpoint/2010/main" val="2865642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7CA9-DB5B-E04E-AB62-090A694ACC58}"/>
              </a:ext>
            </a:extLst>
          </p:cNvPr>
          <p:cNvSpPr>
            <a:spLocks noGrp="1"/>
          </p:cNvSpPr>
          <p:nvPr>
            <p:ph type="title"/>
          </p:nvPr>
        </p:nvSpPr>
        <p:spPr>
          <a:xfrm>
            <a:off x="596900" y="454025"/>
            <a:ext cx="5429040" cy="1946275"/>
          </a:xfrm>
        </p:spPr>
        <p:txBody>
          <a:bodyPr>
            <a:normAutofit/>
          </a:bodyPr>
          <a:lstStyle/>
          <a:p>
            <a:r>
              <a:rPr lang="en-US" dirty="0"/>
              <a:t>GTM+ASTRAL: </a:t>
            </a:r>
            <a:br>
              <a:rPr lang="en-US" dirty="0"/>
            </a:br>
            <a:r>
              <a:rPr lang="en-US" dirty="0"/>
              <a:t>faster and more accurate than ASTRAL</a:t>
            </a:r>
          </a:p>
        </p:txBody>
      </p:sp>
      <p:pic>
        <p:nvPicPr>
          <p:cNvPr id="5" name="Content Placeholder 4">
            <a:extLst>
              <a:ext uri="{FF2B5EF4-FFF2-40B4-BE49-F238E27FC236}">
                <a16:creationId xmlns:a16="http://schemas.microsoft.com/office/drawing/2014/main" id="{15FA777C-0F90-FB45-86BF-96E82B240CB7}"/>
              </a:ext>
            </a:extLst>
          </p:cNvPr>
          <p:cNvPicPr>
            <a:picLocks noGrp="1" noChangeAspect="1"/>
          </p:cNvPicPr>
          <p:nvPr>
            <p:ph idx="1"/>
          </p:nvPr>
        </p:nvPicPr>
        <p:blipFill>
          <a:blip r:embed="rId2"/>
          <a:stretch>
            <a:fillRect/>
          </a:stretch>
        </p:blipFill>
        <p:spPr>
          <a:xfrm>
            <a:off x="6166061" y="365125"/>
            <a:ext cx="6025939" cy="6013009"/>
          </a:xfrm>
        </p:spPr>
      </p:pic>
      <p:pic>
        <p:nvPicPr>
          <p:cNvPr id="8" name="Picture 7">
            <a:extLst>
              <a:ext uri="{FF2B5EF4-FFF2-40B4-BE49-F238E27FC236}">
                <a16:creationId xmlns:a16="http://schemas.microsoft.com/office/drawing/2014/main" id="{0F73A682-DE2D-164B-A93C-09ECEA7ED090}"/>
              </a:ext>
            </a:extLst>
          </p:cNvPr>
          <p:cNvPicPr>
            <a:picLocks noChangeAspect="1"/>
          </p:cNvPicPr>
          <p:nvPr/>
        </p:nvPicPr>
        <p:blipFill>
          <a:blip r:embed="rId3"/>
          <a:stretch>
            <a:fillRect/>
          </a:stretch>
        </p:blipFill>
        <p:spPr>
          <a:xfrm>
            <a:off x="-355601" y="2882900"/>
            <a:ext cx="7124321" cy="3609975"/>
          </a:xfrm>
          <a:prstGeom prst="rect">
            <a:avLst/>
          </a:prstGeom>
        </p:spPr>
      </p:pic>
    </p:spTree>
    <p:extLst>
      <p:ext uri="{BB962C8B-B14F-4D97-AF65-F5344CB8AC3E}">
        <p14:creationId xmlns:p14="http://schemas.microsoft.com/office/powerpoint/2010/main" val="177885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AFEC-843E-AB48-9D6B-D0535318D3DD}"/>
              </a:ext>
            </a:extLst>
          </p:cNvPr>
          <p:cNvSpPr>
            <a:spLocks noGrp="1"/>
          </p:cNvSpPr>
          <p:nvPr>
            <p:ph type="title"/>
          </p:nvPr>
        </p:nvSpPr>
        <p:spPr/>
        <p:txBody>
          <a:bodyPr/>
          <a:lstStyle/>
          <a:p>
            <a:r>
              <a:rPr lang="en-US" dirty="0"/>
              <a:t>Summary and open problem</a:t>
            </a:r>
          </a:p>
        </p:txBody>
      </p:sp>
      <p:sp>
        <p:nvSpPr>
          <p:cNvPr id="3" name="Content Placeholder 2">
            <a:extLst>
              <a:ext uri="{FF2B5EF4-FFF2-40B4-BE49-F238E27FC236}">
                <a16:creationId xmlns:a16="http://schemas.microsoft.com/office/drawing/2014/main" id="{1E9E337F-216F-FF49-8D6A-431846705565}"/>
              </a:ext>
            </a:extLst>
          </p:cNvPr>
          <p:cNvSpPr>
            <a:spLocks noGrp="1"/>
          </p:cNvSpPr>
          <p:nvPr>
            <p:ph idx="1"/>
          </p:nvPr>
        </p:nvSpPr>
        <p:spPr/>
        <p:txBody>
          <a:bodyPr>
            <a:normAutofit lnSpcReduction="10000"/>
          </a:bodyPr>
          <a:lstStyle/>
          <a:p>
            <a:r>
              <a:rPr lang="en-US" dirty="0"/>
              <a:t>Great progress in large-scale phylogeny estimation (both for gene trees and species trees)</a:t>
            </a:r>
          </a:p>
          <a:p>
            <a:r>
              <a:rPr lang="en-US" dirty="0"/>
              <a:t>“Disjoint tree mergers” (DTMs) are generic methods, that can be used with any phylogeny estimation method (for any kind of data).</a:t>
            </a:r>
          </a:p>
          <a:p>
            <a:pPr lvl="1"/>
            <a:r>
              <a:rPr lang="en-US" dirty="0"/>
              <a:t>DTMs enable scalability to large datasets.</a:t>
            </a:r>
          </a:p>
          <a:p>
            <a:pPr lvl="1"/>
            <a:r>
              <a:rPr lang="en-US" dirty="0"/>
              <a:t>DTMs improve Maximum Likelihood gene tree estimation as well as ASTRAL (species tree estimation).</a:t>
            </a:r>
          </a:p>
          <a:p>
            <a:pPr lvl="1"/>
            <a:r>
              <a:rPr lang="en-US" dirty="0"/>
              <a:t>GTM is the current leading DTM technique, based on empirical performance. However, because it does NOT allow blending, it is unlikely GTM is the best that can be done.</a:t>
            </a:r>
          </a:p>
          <a:p>
            <a:r>
              <a:rPr lang="en-US" dirty="0"/>
              <a:t>Open problem: Develop a better DTM approach that allows blending.</a:t>
            </a:r>
          </a:p>
        </p:txBody>
      </p:sp>
    </p:spTree>
    <p:extLst>
      <p:ext uri="{BB962C8B-B14F-4D97-AF65-F5344CB8AC3E}">
        <p14:creationId xmlns:p14="http://schemas.microsoft.com/office/powerpoint/2010/main" val="2466751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phylogenetic tree estimation is becoming truly feasible!</a:t>
            </a:r>
          </a:p>
          <a:p>
            <a:pPr lvl="1"/>
            <a:r>
              <a:rPr lang="en-US" dirty="0"/>
              <a:t>Large numbers of sequences no longer a major impediment</a:t>
            </a:r>
          </a:p>
          <a:p>
            <a:pPr lvl="1"/>
            <a:r>
              <a:rPr lang="en-US" dirty="0"/>
              <a:t>Heterogeneity across the genome presents challenges, but methods are being developed that address biological heterogeneity</a:t>
            </a:r>
          </a:p>
          <a:p>
            <a:r>
              <a:rPr lang="en-US" dirty="0"/>
              <a:t>Not discussed here (and still needs work): </a:t>
            </a:r>
          </a:p>
          <a:p>
            <a:pPr lvl="1"/>
            <a:r>
              <a:rPr lang="en-US" dirty="0"/>
              <a:t>Phylogenetic networks</a:t>
            </a:r>
          </a:p>
          <a:p>
            <a:pPr lvl="1"/>
            <a:r>
              <a:rPr lang="en-US" dirty="0"/>
              <a:t>Genome rearrangement phylogeny</a:t>
            </a:r>
          </a:p>
          <a:p>
            <a:pPr lvl="1"/>
            <a:r>
              <a:rPr lang="en-US" dirty="0"/>
              <a:t>Multiple whole genome alignment</a:t>
            </a:r>
          </a:p>
          <a:p>
            <a:endParaRPr lang="en-US" dirty="0"/>
          </a:p>
        </p:txBody>
      </p:sp>
    </p:spTree>
    <p:extLst>
      <p:ext uri="{BB962C8B-B14F-4D97-AF65-F5344CB8AC3E}">
        <p14:creationId xmlns:p14="http://schemas.microsoft.com/office/powerpoint/2010/main" val="1744638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fontScale="92500"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the Ira and Debra Cohen Fellowship to Vlad Smirnov, and </a:t>
            </a:r>
            <a:r>
              <a:rPr lang="en-US" sz="1900" dirty="0">
                <a:solidFill>
                  <a:srgbClr val="0432FF"/>
                </a:solidFill>
              </a:rPr>
              <a:t>Sandia National Laboratories-Livermore (LDRD)</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455" y="3825088"/>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8312" y="1310487"/>
            <a:ext cx="1553034" cy="155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4475619" y="1323249"/>
            <a:ext cx="1135736" cy="152751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5598067" y="1346693"/>
            <a:ext cx="1462395" cy="1462395"/>
          </a:xfrm>
          <a:prstGeom prst="rect">
            <a:avLst/>
          </a:prstGeom>
        </p:spPr>
      </p:pic>
      <p:pic>
        <p:nvPicPr>
          <p:cNvPr id="5" name="Picture 4">
            <a:extLst>
              <a:ext uri="{FF2B5EF4-FFF2-40B4-BE49-F238E27FC236}">
                <a16:creationId xmlns:a16="http://schemas.microsoft.com/office/drawing/2014/main" id="{19776C31-331C-F942-9F77-9835CA56472C}"/>
              </a:ext>
            </a:extLst>
          </p:cNvPr>
          <p:cNvPicPr>
            <a:picLocks noChangeAspect="1"/>
          </p:cNvPicPr>
          <p:nvPr/>
        </p:nvPicPr>
        <p:blipFill>
          <a:blip r:embed="rId10"/>
          <a:stretch>
            <a:fillRect/>
          </a:stretch>
        </p:blipFill>
        <p:spPr>
          <a:xfrm>
            <a:off x="9784665" y="1358783"/>
            <a:ext cx="1462395" cy="1462395"/>
          </a:xfrm>
          <a:prstGeom prst="rect">
            <a:avLst/>
          </a:prstGeom>
        </p:spPr>
      </p:pic>
      <p:pic>
        <p:nvPicPr>
          <p:cNvPr id="10" name="Picture 9">
            <a:extLst>
              <a:ext uri="{FF2B5EF4-FFF2-40B4-BE49-F238E27FC236}">
                <a16:creationId xmlns:a16="http://schemas.microsoft.com/office/drawing/2014/main" id="{EB2E3B17-CB60-B84C-8CEB-DFBE2628F767}"/>
              </a:ext>
            </a:extLst>
          </p:cNvPr>
          <p:cNvPicPr>
            <a:picLocks noChangeAspect="1"/>
          </p:cNvPicPr>
          <p:nvPr/>
        </p:nvPicPr>
        <p:blipFill>
          <a:blip r:embed="rId11"/>
          <a:stretch>
            <a:fillRect/>
          </a:stretch>
        </p:blipFill>
        <p:spPr>
          <a:xfrm>
            <a:off x="8431047" y="1373681"/>
            <a:ext cx="1353618" cy="1446211"/>
          </a:xfrm>
          <a:prstGeom prst="rect">
            <a:avLst/>
          </a:prstGeom>
        </p:spPr>
      </p:pic>
      <p:pic>
        <p:nvPicPr>
          <p:cNvPr id="11" name="Picture 10">
            <a:extLst>
              <a:ext uri="{FF2B5EF4-FFF2-40B4-BE49-F238E27FC236}">
                <a16:creationId xmlns:a16="http://schemas.microsoft.com/office/drawing/2014/main" id="{4C079FE0-1041-BF4C-98E5-46C97135415E}"/>
              </a:ext>
            </a:extLst>
          </p:cNvPr>
          <p:cNvPicPr>
            <a:picLocks noChangeAspect="1"/>
          </p:cNvPicPr>
          <p:nvPr/>
        </p:nvPicPr>
        <p:blipFill>
          <a:blip r:embed="rId12"/>
          <a:stretch>
            <a:fillRect/>
          </a:stretch>
        </p:blipFill>
        <p:spPr>
          <a:xfrm>
            <a:off x="7060462" y="1375795"/>
            <a:ext cx="1358412" cy="1446212"/>
          </a:xfrm>
          <a:prstGeom prst="rect">
            <a:avLst/>
          </a:prstGeom>
        </p:spPr>
      </p:pic>
      <p:pic>
        <p:nvPicPr>
          <p:cNvPr id="16" name="Picture 15">
            <a:extLst>
              <a:ext uri="{FF2B5EF4-FFF2-40B4-BE49-F238E27FC236}">
                <a16:creationId xmlns:a16="http://schemas.microsoft.com/office/drawing/2014/main" id="{2D35E808-B792-5441-9D8B-B6F181DC1651}"/>
              </a:ext>
            </a:extLst>
          </p:cNvPr>
          <p:cNvPicPr>
            <a:picLocks noChangeAspect="1"/>
          </p:cNvPicPr>
          <p:nvPr/>
        </p:nvPicPr>
        <p:blipFill>
          <a:blip r:embed="rId13"/>
          <a:stretch>
            <a:fillRect/>
          </a:stretch>
        </p:blipFill>
        <p:spPr>
          <a:xfrm>
            <a:off x="1285158" y="1328590"/>
            <a:ext cx="1663154" cy="1553032"/>
          </a:xfrm>
          <a:prstGeom prst="rect">
            <a:avLst/>
          </a:prstGeom>
        </p:spPr>
      </p:pic>
    </p:spTree>
    <p:extLst>
      <p:ext uri="{BB962C8B-B14F-4D97-AF65-F5344CB8AC3E}">
        <p14:creationId xmlns:p14="http://schemas.microsoft.com/office/powerpoint/2010/main" val="4285958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9D53-168F-BA44-BF77-D2520B1194E0}"/>
              </a:ext>
            </a:extLst>
          </p:cNvPr>
          <p:cNvSpPr>
            <a:spLocks noGrp="1"/>
          </p:cNvSpPr>
          <p:nvPr>
            <p:ph type="title"/>
          </p:nvPr>
        </p:nvSpPr>
        <p:spPr/>
        <p:txBody>
          <a:bodyPr>
            <a:normAutofit/>
          </a:bodyPr>
          <a:lstStyle/>
          <a:p>
            <a:r>
              <a:rPr lang="en-US" sz="3600" dirty="0"/>
              <a:t>Part III: Maximum Likelihood Phylogenetic Placement</a:t>
            </a:r>
          </a:p>
        </p:txBody>
      </p:sp>
      <p:sp>
        <p:nvSpPr>
          <p:cNvPr id="3" name="Content Placeholder 2">
            <a:extLst>
              <a:ext uri="{FF2B5EF4-FFF2-40B4-BE49-F238E27FC236}">
                <a16:creationId xmlns:a16="http://schemas.microsoft.com/office/drawing/2014/main" id="{F172CF47-4828-BC49-8436-CB0CA11A32EE}"/>
              </a:ext>
            </a:extLst>
          </p:cNvPr>
          <p:cNvSpPr>
            <a:spLocks noGrp="1"/>
          </p:cNvSpPr>
          <p:nvPr>
            <p:ph idx="1"/>
          </p:nvPr>
        </p:nvSpPr>
        <p:spPr/>
        <p:txBody>
          <a:bodyPr/>
          <a:lstStyle/>
          <a:p>
            <a:r>
              <a:rPr lang="en-US" dirty="0"/>
              <a:t>Problem: Adding aligned sequences into a tree optimizing likelihood</a:t>
            </a:r>
          </a:p>
          <a:p>
            <a:r>
              <a:rPr lang="en-US" dirty="0"/>
              <a:t>Applications:</a:t>
            </a:r>
          </a:p>
          <a:p>
            <a:pPr lvl="1"/>
            <a:r>
              <a:rPr lang="en-US" dirty="0">
                <a:solidFill>
                  <a:srgbClr val="0432FF"/>
                </a:solidFill>
              </a:rPr>
              <a:t>Updating large trees</a:t>
            </a:r>
          </a:p>
          <a:p>
            <a:pPr lvl="1"/>
            <a:r>
              <a:rPr lang="en-US" dirty="0"/>
              <a:t>Taxonomic identification of reads in metagenomics and microbiome analysis</a:t>
            </a:r>
          </a:p>
          <a:p>
            <a:pPr lvl="1"/>
            <a:r>
              <a:rPr lang="en-US" dirty="0"/>
              <a:t>A step in building a large tree (e.g., when some sequences are very short)</a:t>
            </a:r>
          </a:p>
        </p:txBody>
      </p:sp>
    </p:spTree>
    <p:extLst>
      <p:ext uri="{BB962C8B-B14F-4D97-AF65-F5344CB8AC3E}">
        <p14:creationId xmlns:p14="http://schemas.microsoft.com/office/powerpoint/2010/main" val="1972042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19" name="Google Shape;119;p2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0" name="Google Shape;120;p26"/>
          <p:cNvPicPr preferRelativeResize="0"/>
          <p:nvPr/>
        </p:nvPicPr>
        <p:blipFill>
          <a:blip r:embed="rId3">
            <a:alphaModFix/>
          </a:blip>
          <a:stretch>
            <a:fillRect/>
          </a:stretch>
        </p:blipFill>
        <p:spPr>
          <a:xfrm>
            <a:off x="478001" y="3429000"/>
            <a:ext cx="11236001" cy="2748216"/>
          </a:xfrm>
          <a:prstGeom prst="rect">
            <a:avLst/>
          </a:prstGeom>
          <a:noFill/>
          <a:ln>
            <a:noFill/>
          </a:ln>
        </p:spPr>
      </p:pic>
      <p:sp>
        <p:nvSpPr>
          <p:cNvPr id="121" name="Google Shape;121;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51</a:t>
            </a:fld>
            <a:endParaRPr/>
          </a:p>
        </p:txBody>
      </p:sp>
    </p:spTree>
    <p:extLst>
      <p:ext uri="{BB962C8B-B14F-4D97-AF65-F5344CB8AC3E}">
        <p14:creationId xmlns:p14="http://schemas.microsoft.com/office/powerpoint/2010/main" val="1173968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27" name="Google Shape;127;p27"/>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8" name="Google Shape;128;p27"/>
          <p:cNvPicPr preferRelativeResize="0"/>
          <p:nvPr/>
        </p:nvPicPr>
        <p:blipFill>
          <a:blip r:embed="rId3">
            <a:alphaModFix/>
          </a:blip>
          <a:stretch>
            <a:fillRect/>
          </a:stretch>
        </p:blipFill>
        <p:spPr>
          <a:xfrm>
            <a:off x="505400" y="3467867"/>
            <a:ext cx="11209533" cy="2908900"/>
          </a:xfrm>
          <a:prstGeom prst="rect">
            <a:avLst/>
          </a:prstGeom>
          <a:noFill/>
          <a:ln>
            <a:noFill/>
          </a:ln>
        </p:spPr>
      </p:pic>
      <p:sp>
        <p:nvSpPr>
          <p:cNvPr id="129" name="Google Shape;129;p2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52</a:t>
            </a:fld>
            <a:endParaRPr/>
          </a:p>
        </p:txBody>
      </p:sp>
    </p:spTree>
    <p:extLst>
      <p:ext uri="{BB962C8B-B14F-4D97-AF65-F5344CB8AC3E}">
        <p14:creationId xmlns:p14="http://schemas.microsoft.com/office/powerpoint/2010/main" val="3076894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phylogenetic placement</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Input: </a:t>
            </a:r>
          </a:p>
          <a:p>
            <a:pPr lvl="1"/>
            <a:r>
              <a:rPr lang="en-US" dirty="0"/>
              <a:t>Multiple sequence alignment on set S of “backbone sequences”, </a:t>
            </a:r>
          </a:p>
          <a:p>
            <a:pPr lvl="1"/>
            <a:r>
              <a:rPr lang="en-US" dirty="0"/>
              <a:t>Set Q of query sequences </a:t>
            </a:r>
          </a:p>
          <a:p>
            <a:pPr lvl="1"/>
            <a:r>
              <a:rPr lang="en-US" dirty="0"/>
              <a:t>Tree T containing sequences in S at the leaves</a:t>
            </a:r>
          </a:p>
          <a:p>
            <a:pPr lvl="1"/>
            <a:r>
              <a:rPr lang="en-US" dirty="0"/>
              <a:t>“model” (e.g., Jukes-Cantor or GTR)</a:t>
            </a:r>
          </a:p>
          <a:p>
            <a:r>
              <a:rPr lang="en-US" dirty="0"/>
              <a:t>Output:</a:t>
            </a:r>
          </a:p>
          <a:p>
            <a:pPr lvl="1"/>
            <a:r>
              <a:rPr lang="en-US" dirty="0"/>
              <a:t>Placement of each query sequence into T to optimize likelihood (in default mode, the query sequences are placed independently)</a:t>
            </a:r>
          </a:p>
          <a:p>
            <a:pPr lvl="1"/>
            <a:endParaRPr lang="en-US" dirty="0"/>
          </a:p>
          <a:p>
            <a:pPr lvl="1"/>
            <a:endParaRPr lang="en-US" dirty="0"/>
          </a:p>
          <a:p>
            <a:endParaRPr lang="en-US" dirty="0"/>
          </a:p>
        </p:txBody>
      </p:sp>
    </p:spTree>
    <p:extLst>
      <p:ext uri="{BB962C8B-B14F-4D97-AF65-F5344CB8AC3E}">
        <p14:creationId xmlns:p14="http://schemas.microsoft.com/office/powerpoint/2010/main" val="512806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Existing Methods for Phylogenetic Placement</a:t>
            </a:r>
            <a:endParaRPr/>
          </a:p>
        </p:txBody>
      </p:sp>
      <p:sp>
        <p:nvSpPr>
          <p:cNvPr id="152" name="Google Shape;152;p30"/>
          <p:cNvSpPr txBox="1">
            <a:spLocks noGrp="1"/>
          </p:cNvSpPr>
          <p:nvPr>
            <p:ph type="body" idx="1"/>
          </p:nvPr>
        </p:nvSpPr>
        <p:spPr>
          <a:xfrm>
            <a:off x="415600" y="1816300"/>
            <a:ext cx="10881011" cy="4401323"/>
          </a:xfrm>
          <a:prstGeom prst="rect">
            <a:avLst/>
          </a:prstGeom>
        </p:spPr>
        <p:txBody>
          <a:bodyPr spcFirstLastPara="1" vert="horz" wrap="square" lIns="121900" tIns="121900" rIns="121900" bIns="121900" rtlCol="0" anchor="t" anchorCtr="0">
            <a:noAutofit/>
          </a:bodyPr>
          <a:lstStyle/>
          <a:p>
            <a:pPr marL="0" indent="0">
              <a:buNone/>
            </a:pPr>
            <a:r>
              <a:rPr lang="en" sz="2400" dirty="0"/>
              <a:t>Maximum likelihood methods (expensive to run):</a:t>
            </a:r>
            <a:endParaRPr sz="2400" dirty="0"/>
          </a:p>
          <a:p>
            <a:pPr>
              <a:spcBef>
                <a:spcPts val="1600"/>
              </a:spcBef>
            </a:pPr>
            <a:r>
              <a:rPr lang="en" sz="2400" b="1" dirty="0"/>
              <a:t>pplacer</a:t>
            </a:r>
            <a:r>
              <a:rPr lang="en" sz="2400" dirty="0"/>
              <a:t> (</a:t>
            </a:r>
            <a:r>
              <a:rPr lang="en" sz="2400" dirty="0" err="1"/>
              <a:t>Matsen</a:t>
            </a:r>
            <a:r>
              <a:rPr lang="en" sz="2400" dirty="0"/>
              <a:t> et al., 2010) is currently the most accurate method, </a:t>
            </a:r>
            <a:r>
              <a:rPr lang="en" sz="2400" dirty="0">
                <a:solidFill>
                  <a:srgbClr val="0432FF"/>
                </a:solidFill>
              </a:rPr>
              <a:t>but </a:t>
            </a:r>
            <a:r>
              <a:rPr lang="en-US" sz="2400" dirty="0">
                <a:solidFill>
                  <a:srgbClr val="0432FF"/>
                </a:solidFill>
              </a:rPr>
              <a:t>fails on moderately large trees </a:t>
            </a:r>
            <a:r>
              <a:rPr lang="en-US" sz="2400" dirty="0"/>
              <a:t>(e.g., some with 4000 leaves)</a:t>
            </a:r>
            <a:endParaRPr sz="2400" dirty="0"/>
          </a:p>
          <a:p>
            <a:r>
              <a:rPr lang="en" sz="2400" b="1" dirty="0"/>
              <a:t>EPA-ng </a:t>
            </a:r>
            <a:r>
              <a:rPr lang="en" sz="2400" dirty="0"/>
              <a:t>(</a:t>
            </a:r>
            <a:r>
              <a:rPr lang="en" sz="2400" dirty="0" err="1"/>
              <a:t>Barbera</a:t>
            </a:r>
            <a:r>
              <a:rPr lang="en" sz="2400" dirty="0"/>
              <a:t> et al., 2019), designed for speed with large numbers of query </a:t>
            </a:r>
            <a:r>
              <a:rPr lang="en" sz="2400" dirty="0" err="1"/>
              <a:t>sequnces</a:t>
            </a:r>
            <a:r>
              <a:rPr lang="en" sz="2400" dirty="0"/>
              <a:t>, but </a:t>
            </a:r>
            <a:r>
              <a:rPr lang="en" sz="2400" dirty="0">
                <a:solidFill>
                  <a:srgbClr val="0432FF"/>
                </a:solidFill>
              </a:rPr>
              <a:t>can fail on large trees </a:t>
            </a:r>
            <a:r>
              <a:rPr lang="en" sz="2400" dirty="0"/>
              <a:t>(with 10,000 or more leaves)</a:t>
            </a:r>
          </a:p>
          <a:p>
            <a:pPr marL="0" indent="0">
              <a:spcBef>
                <a:spcPts val="1600"/>
              </a:spcBef>
              <a:buNone/>
            </a:pPr>
            <a:r>
              <a:rPr lang="en" sz="2400" dirty="0"/>
              <a:t>Distance-based methods:</a:t>
            </a:r>
            <a:endParaRPr sz="2400" dirty="0"/>
          </a:p>
          <a:p>
            <a:pPr>
              <a:spcBef>
                <a:spcPts val="1600"/>
              </a:spcBef>
            </a:pPr>
            <a:r>
              <a:rPr lang="en" sz="2400" b="1" dirty="0"/>
              <a:t>APPLES-2 </a:t>
            </a:r>
            <a:r>
              <a:rPr lang="en" sz="2400" dirty="0"/>
              <a:t>(Balaban et al., 2021), one of the only methods that can place onto large backbone trees (200K sequences)</a:t>
            </a:r>
          </a:p>
          <a:p>
            <a:pPr marL="152396" indent="0">
              <a:spcBef>
                <a:spcPts val="1600"/>
              </a:spcBef>
              <a:buNone/>
            </a:pPr>
            <a:r>
              <a:rPr lang="en" sz="2400" dirty="0"/>
              <a:t>Parsimony: e.g., </a:t>
            </a:r>
            <a:r>
              <a:rPr lang="en" sz="2400" dirty="0" err="1"/>
              <a:t>UShER</a:t>
            </a:r>
            <a:r>
              <a:rPr lang="en" sz="2400" dirty="0"/>
              <a:t>, not as well-studied</a:t>
            </a:r>
          </a:p>
          <a:p>
            <a:pPr marL="152396" indent="0">
              <a:spcBef>
                <a:spcPts val="1600"/>
              </a:spcBef>
              <a:buNone/>
            </a:pPr>
            <a:r>
              <a:rPr lang="en" sz="2400" dirty="0"/>
              <a:t>Alignment-free: not as accurate as pplacer/EPA-ng</a:t>
            </a:r>
          </a:p>
        </p:txBody>
      </p:sp>
      <p:sp>
        <p:nvSpPr>
          <p:cNvPr id="153" name="Google Shape;153;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54</a:t>
            </a:fld>
            <a:endParaRPr/>
          </a:p>
        </p:txBody>
      </p:sp>
    </p:spTree>
    <p:extLst>
      <p:ext uri="{BB962C8B-B14F-4D97-AF65-F5344CB8AC3E}">
        <p14:creationId xmlns:p14="http://schemas.microsoft.com/office/powerpoint/2010/main" val="2043923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fontScale="90000"/>
          </a:bodyPr>
          <a:lstStyle/>
          <a:p>
            <a:r>
              <a:rPr lang="en" dirty="0"/>
              <a:t>SCAMPP Framework (Wedell et al., TCBB 2022)</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t>Used with selected phylogenetic placement method (e.g., pplacer or EPA-ng)</a:t>
            </a:r>
            <a:endParaRPr dirty="0"/>
          </a:p>
          <a:p>
            <a:pPr marL="0" indent="0">
              <a:spcBef>
                <a:spcPts val="1600"/>
              </a:spcBef>
              <a:buNone/>
            </a:pPr>
            <a:r>
              <a:rPr lang="en" dirty="0"/>
              <a:t>Input: Backbone tree with branch lengths, alignment and aligned query sequences, and a subtree size.</a:t>
            </a:r>
          </a:p>
          <a:p>
            <a:pPr marL="0" indent="0">
              <a:spcBef>
                <a:spcPts val="1600"/>
              </a:spcBef>
              <a:buNone/>
            </a:pPr>
            <a:r>
              <a:rPr lang="en" dirty="0">
                <a:solidFill>
                  <a:srgbClr val="0432FF"/>
                </a:solidFill>
              </a:rPr>
              <a:t>For each query sequence, independently:</a:t>
            </a:r>
            <a:endParaRPr dirty="0">
              <a:solidFill>
                <a:srgbClr val="0432FF"/>
              </a:solidFill>
            </a:endParaRPr>
          </a:p>
          <a:p>
            <a:pPr marL="457200" indent="-457200">
              <a:spcBef>
                <a:spcPts val="1600"/>
              </a:spcBef>
            </a:pPr>
            <a:r>
              <a:rPr lang="en" b="1" i="1" dirty="0">
                <a:solidFill>
                  <a:srgbClr val="38761D"/>
                </a:solidFill>
              </a:rPr>
              <a:t>Stage 1</a:t>
            </a:r>
            <a:r>
              <a:rPr lang="en" dirty="0"/>
              <a:t>- Extract placement subtree of 2000 leaves from backbone tree</a:t>
            </a:r>
          </a:p>
          <a:p>
            <a:pPr marL="457200" indent="-457200">
              <a:spcBef>
                <a:spcPts val="1600"/>
              </a:spcBef>
            </a:pPr>
            <a:r>
              <a:rPr lang="en" b="1" i="1" dirty="0">
                <a:solidFill>
                  <a:srgbClr val="38761D"/>
                </a:solidFill>
              </a:rPr>
              <a:t>Stage 2 </a:t>
            </a:r>
            <a:r>
              <a:rPr lang="en" dirty="0"/>
              <a:t>- Use PP method to find edge in placement subtree and location and distal length along placement edge. </a:t>
            </a:r>
          </a:p>
          <a:p>
            <a:pPr marL="457200" indent="-457200">
              <a:spcBef>
                <a:spcPts val="1600"/>
              </a:spcBef>
            </a:pPr>
            <a:r>
              <a:rPr lang="en" b="1" i="1" dirty="0">
                <a:solidFill>
                  <a:srgbClr val="38761D"/>
                </a:solidFill>
              </a:rPr>
              <a:t>Stage 3 </a:t>
            </a:r>
            <a:r>
              <a:rPr lang="en" dirty="0"/>
              <a:t>- Find edge in backbone tree using branch lengths.</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55</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642600" y="1"/>
            <a:ext cx="1546186" cy="1651952"/>
          </a:xfrm>
          <a:prstGeom prst="rect">
            <a:avLst/>
          </a:prstGeom>
        </p:spPr>
      </p:pic>
    </p:spTree>
    <p:extLst>
      <p:ext uri="{BB962C8B-B14F-4D97-AF65-F5344CB8AC3E}">
        <p14:creationId xmlns:p14="http://schemas.microsoft.com/office/powerpoint/2010/main" val="1682398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209550" y="225067"/>
            <a:ext cx="11772900" cy="943200"/>
          </a:xfrm>
          <a:prstGeom prst="rect">
            <a:avLst/>
          </a:prstGeom>
        </p:spPr>
        <p:txBody>
          <a:bodyPr spcFirstLastPara="1" vert="horz" wrap="square" lIns="121900" tIns="121900" rIns="121900" bIns="121900" rtlCol="0" anchor="t" anchorCtr="0">
            <a:noAutofit/>
          </a:bodyPr>
          <a:lstStyle/>
          <a:p>
            <a:pPr>
              <a:buSzPts val="990"/>
            </a:pPr>
            <a:r>
              <a:rPr lang="en" sz="3200" b="1" dirty="0"/>
              <a:t>Placing  short sequences: SCAMPP accuracy, scalability,  and speed</a:t>
            </a:r>
            <a:endParaRPr sz="3200" b="1" dirty="0"/>
          </a:p>
        </p:txBody>
      </p:sp>
      <p:sp>
        <p:nvSpPr>
          <p:cNvPr id="250" name="Google Shape;250;p42"/>
          <p:cNvSpPr txBox="1">
            <a:spLocks noGrp="1"/>
          </p:cNvSpPr>
          <p:nvPr>
            <p:ph type="body" idx="1"/>
          </p:nvPr>
        </p:nvSpPr>
        <p:spPr>
          <a:xfrm>
            <a:off x="867350" y="4305167"/>
            <a:ext cx="10457300" cy="2171833"/>
          </a:xfrm>
          <a:prstGeom prst="rect">
            <a:avLst/>
          </a:prstGeom>
        </p:spPr>
        <p:txBody>
          <a:bodyPr spcFirstLastPara="1" vert="horz" wrap="square" lIns="121900" tIns="121900" rIns="121900" bIns="121900" rtlCol="0" anchor="t" anchorCtr="0">
            <a:normAutofit lnSpcReduction="10000"/>
          </a:bodyPr>
          <a:lstStyle/>
          <a:p>
            <a:pPr marL="0" indent="0">
              <a:buNone/>
            </a:pPr>
            <a:r>
              <a:rPr lang="en" sz="2000" dirty="0"/>
              <a:t>APPLES-2 has high error when placing fragmentary sequences</a:t>
            </a:r>
          </a:p>
          <a:p>
            <a:pPr marL="0" indent="0">
              <a:buNone/>
            </a:pPr>
            <a:endParaRPr lang="en" sz="2000" dirty="0"/>
          </a:p>
          <a:p>
            <a:pPr marL="0" indent="0">
              <a:buNone/>
            </a:pPr>
            <a:r>
              <a:rPr lang="en" sz="2000" dirty="0"/>
              <a:t>SCAMPP enables maximum likelihood methods to place into very large trees (200K sequences)</a:t>
            </a:r>
          </a:p>
          <a:p>
            <a:pPr marL="0" indent="0">
              <a:buNone/>
            </a:pPr>
            <a:endParaRPr lang="en" sz="2000" dirty="0"/>
          </a:p>
          <a:p>
            <a:pPr marL="0" indent="0">
              <a:buNone/>
            </a:pPr>
            <a:r>
              <a:rPr lang="en" sz="2000" dirty="0"/>
              <a:t>Runtime (per sequence!) and memory usage increases with backbone tree size</a:t>
            </a:r>
            <a:endParaRPr sz="2000" dirty="0"/>
          </a:p>
          <a:p>
            <a:pPr marL="0" indent="0">
              <a:spcBef>
                <a:spcPts val="1600"/>
              </a:spcBef>
              <a:spcAft>
                <a:spcPts val="1600"/>
              </a:spcAft>
              <a:buNone/>
            </a:pPr>
            <a:r>
              <a:rPr lang="en" sz="2000" dirty="0"/>
              <a:t>Delta-error decreases with the backbone tree size: </a:t>
            </a:r>
            <a:r>
              <a:rPr lang="en" sz="2000" i="1" dirty="0"/>
              <a:t>beneficial impact of increased taxon sampling!</a:t>
            </a:r>
          </a:p>
        </p:txBody>
      </p:sp>
      <p:pic>
        <p:nvPicPr>
          <p:cNvPr id="4" name="Picture 3">
            <a:extLst>
              <a:ext uri="{FF2B5EF4-FFF2-40B4-BE49-F238E27FC236}">
                <a16:creationId xmlns:a16="http://schemas.microsoft.com/office/drawing/2014/main" id="{47277A5D-CEFE-0D49-A926-30AE296F517F}"/>
              </a:ext>
            </a:extLst>
          </p:cNvPr>
          <p:cNvPicPr>
            <a:picLocks noChangeAspect="1"/>
          </p:cNvPicPr>
          <p:nvPr/>
        </p:nvPicPr>
        <p:blipFill>
          <a:blip r:embed="rId3"/>
          <a:stretch>
            <a:fillRect/>
          </a:stretch>
        </p:blipFill>
        <p:spPr>
          <a:xfrm>
            <a:off x="419100" y="909818"/>
            <a:ext cx="10109230" cy="3395349"/>
          </a:xfrm>
          <a:prstGeom prst="rect">
            <a:avLst/>
          </a:prstGeom>
        </p:spPr>
      </p:pic>
    </p:spTree>
    <p:extLst>
      <p:ext uri="{BB962C8B-B14F-4D97-AF65-F5344CB8AC3E}">
        <p14:creationId xmlns:p14="http://schemas.microsoft.com/office/powerpoint/2010/main" val="781440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a:bodyPr>
          <a:lstStyle/>
          <a:p>
            <a:r>
              <a:rPr lang="en" dirty="0"/>
              <a:t>BATCH-SCAMPP (Wedell et al., WABI 2023)</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t>Used with EPA-ng (</a:t>
            </a:r>
            <a:r>
              <a:rPr lang="en" dirty="0">
                <a:solidFill>
                  <a:srgbClr val="0432FF"/>
                </a:solidFill>
              </a:rPr>
              <a:t>which has sub-linear runtime </a:t>
            </a:r>
            <a:r>
              <a:rPr lang="en" dirty="0"/>
              <a:t>in # query sequences)</a:t>
            </a:r>
            <a:endParaRPr dirty="0"/>
          </a:p>
          <a:p>
            <a:pPr marL="0" indent="0">
              <a:spcBef>
                <a:spcPts val="1600"/>
              </a:spcBef>
              <a:buNone/>
            </a:pPr>
            <a:r>
              <a:rPr lang="en" dirty="0"/>
              <a:t>Input: Backbone tree with branch lengths, alignment and aligned query sequences, and a subtree size.</a:t>
            </a:r>
          </a:p>
          <a:p>
            <a:pPr marL="0" indent="0">
              <a:spcBef>
                <a:spcPts val="1600"/>
              </a:spcBef>
              <a:buNone/>
            </a:pPr>
            <a:r>
              <a:rPr lang="en" dirty="0">
                <a:solidFill>
                  <a:srgbClr val="0432FF"/>
                </a:solidFill>
              </a:rPr>
              <a:t>Modified SCAMPP technique</a:t>
            </a:r>
            <a:r>
              <a:rPr lang="en" dirty="0"/>
              <a:t>, because we need many query sequences for each selected placement subtree.</a:t>
            </a:r>
          </a:p>
          <a:p>
            <a:pPr marL="457200" indent="-457200">
              <a:spcBef>
                <a:spcPts val="1600"/>
              </a:spcBef>
            </a:pPr>
            <a:r>
              <a:rPr lang="en" dirty="0"/>
              <a:t>So the query sequences vote for subtrees, and then subtrees with many votes get the relevant query sequences.</a:t>
            </a:r>
          </a:p>
          <a:p>
            <a:pPr marL="0" indent="0">
              <a:spcBef>
                <a:spcPts val="1600"/>
              </a:spcBef>
              <a:buNone/>
            </a:pPr>
            <a:r>
              <a:rPr lang="en" dirty="0"/>
              <a:t>Afterwards, placement is as in SCAMPP.</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57</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617200" y="0"/>
            <a:ext cx="1571586" cy="1679089"/>
          </a:xfrm>
          <a:prstGeom prst="rect">
            <a:avLst/>
          </a:prstGeom>
        </p:spPr>
      </p:pic>
    </p:spTree>
    <p:extLst>
      <p:ext uri="{BB962C8B-B14F-4D97-AF65-F5344CB8AC3E}">
        <p14:creationId xmlns:p14="http://schemas.microsoft.com/office/powerpoint/2010/main" val="2807061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9099" y="225067"/>
            <a:ext cx="10071099" cy="943200"/>
          </a:xfrm>
          <a:prstGeom prst="rect">
            <a:avLst/>
          </a:prstGeom>
        </p:spPr>
        <p:txBody>
          <a:bodyPr spcFirstLastPara="1" vert="horz" wrap="square" lIns="121900" tIns="121900" rIns="121900" bIns="121900" rtlCol="0" anchor="t" anchorCtr="0">
            <a:noAutofit/>
          </a:bodyPr>
          <a:lstStyle/>
          <a:p>
            <a:pPr>
              <a:buSzPts val="990"/>
            </a:pPr>
            <a:r>
              <a:rPr lang="en" sz="3200" b="1" dirty="0"/>
              <a:t>Batch-SCAMPP (WABI 2023) : Placing many short sequences</a:t>
            </a:r>
            <a:endParaRPr sz="3200" b="1" dirty="0"/>
          </a:p>
        </p:txBody>
      </p:sp>
      <p:sp>
        <p:nvSpPr>
          <p:cNvPr id="250" name="Google Shape;250;p42"/>
          <p:cNvSpPr txBox="1">
            <a:spLocks noGrp="1"/>
          </p:cNvSpPr>
          <p:nvPr>
            <p:ph type="body" idx="1"/>
          </p:nvPr>
        </p:nvSpPr>
        <p:spPr>
          <a:xfrm>
            <a:off x="787400" y="5156200"/>
            <a:ext cx="9144000" cy="1440721"/>
          </a:xfrm>
          <a:prstGeom prst="rect">
            <a:avLst/>
          </a:prstGeom>
        </p:spPr>
        <p:txBody>
          <a:bodyPr spcFirstLastPara="1" vert="horz" wrap="square" lIns="121900" tIns="121900" rIns="121900" bIns="121900" rtlCol="0" anchor="t" anchorCtr="0">
            <a:normAutofit fontScale="85000" lnSpcReduction="20000"/>
          </a:bodyPr>
          <a:lstStyle/>
          <a:p>
            <a:pPr marL="0" indent="0">
              <a:buNone/>
            </a:pPr>
            <a:endParaRPr lang="en" sz="2000" dirty="0"/>
          </a:p>
          <a:p>
            <a:pPr marL="0" indent="0">
              <a:buNone/>
            </a:pPr>
            <a:r>
              <a:rPr lang="en" sz="2000" dirty="0"/>
              <a:t>BATCH-SCAMPP (2023) improves in runtime over SCAMPP.  </a:t>
            </a:r>
          </a:p>
          <a:p>
            <a:pPr marL="0" indent="0">
              <a:buNone/>
            </a:pPr>
            <a:endParaRPr lang="en" sz="2000" dirty="0"/>
          </a:p>
          <a:p>
            <a:pPr marL="0" indent="0">
              <a:buNone/>
            </a:pPr>
            <a:r>
              <a:rPr lang="en" sz="2000" dirty="0"/>
              <a:t>APPLES-2 is very fast but has much higher placement error than Batch-SCAMPP(EPA-ng)</a:t>
            </a:r>
          </a:p>
          <a:p>
            <a:pPr marL="0" indent="0">
              <a:buNone/>
            </a:pPr>
            <a:endParaRPr lang="en" sz="2000" dirty="0"/>
          </a:p>
          <a:p>
            <a:pPr marL="0" indent="0">
              <a:buNone/>
            </a:pPr>
            <a:r>
              <a:rPr lang="en" sz="2000" dirty="0"/>
              <a:t>EPA-ng (and pplacer) fail to run on the large backbone tree</a:t>
            </a:r>
          </a:p>
        </p:txBody>
      </p:sp>
      <p:pic>
        <p:nvPicPr>
          <p:cNvPr id="5" name="Picture 4">
            <a:extLst>
              <a:ext uri="{FF2B5EF4-FFF2-40B4-BE49-F238E27FC236}">
                <a16:creationId xmlns:a16="http://schemas.microsoft.com/office/drawing/2014/main" id="{B3B3051A-7058-FA4C-95B5-C35D05E0F815}"/>
              </a:ext>
            </a:extLst>
          </p:cNvPr>
          <p:cNvPicPr>
            <a:picLocks noChangeAspect="1"/>
          </p:cNvPicPr>
          <p:nvPr/>
        </p:nvPicPr>
        <p:blipFill>
          <a:blip r:embed="rId3"/>
          <a:stretch>
            <a:fillRect/>
          </a:stretch>
        </p:blipFill>
        <p:spPr>
          <a:xfrm>
            <a:off x="10842973" y="0"/>
            <a:ext cx="1402653" cy="1498600"/>
          </a:xfrm>
          <a:prstGeom prst="rect">
            <a:avLst/>
          </a:prstGeom>
        </p:spPr>
      </p:pic>
      <p:pic>
        <p:nvPicPr>
          <p:cNvPr id="3" name="Picture 2">
            <a:extLst>
              <a:ext uri="{FF2B5EF4-FFF2-40B4-BE49-F238E27FC236}">
                <a16:creationId xmlns:a16="http://schemas.microsoft.com/office/drawing/2014/main" id="{E6CB3829-87A0-0348-9702-5545388138E0}"/>
              </a:ext>
            </a:extLst>
          </p:cNvPr>
          <p:cNvPicPr>
            <a:picLocks noChangeAspect="1"/>
          </p:cNvPicPr>
          <p:nvPr/>
        </p:nvPicPr>
        <p:blipFill>
          <a:blip r:embed="rId4"/>
          <a:stretch>
            <a:fillRect/>
          </a:stretch>
        </p:blipFill>
        <p:spPr>
          <a:xfrm>
            <a:off x="787400" y="851108"/>
            <a:ext cx="7518400" cy="4213210"/>
          </a:xfrm>
          <a:prstGeom prst="rect">
            <a:avLst/>
          </a:prstGeom>
        </p:spPr>
      </p:pic>
      <p:sp>
        <p:nvSpPr>
          <p:cNvPr id="6" name="TextBox 5">
            <a:extLst>
              <a:ext uri="{FF2B5EF4-FFF2-40B4-BE49-F238E27FC236}">
                <a16:creationId xmlns:a16="http://schemas.microsoft.com/office/drawing/2014/main" id="{F974B209-4D19-FB49-881D-BAC5422650C4}"/>
              </a:ext>
            </a:extLst>
          </p:cNvPr>
          <p:cNvSpPr txBox="1"/>
          <p:nvPr/>
        </p:nvSpPr>
        <p:spPr>
          <a:xfrm>
            <a:off x="8953500" y="2159000"/>
            <a:ext cx="2851743" cy="646331"/>
          </a:xfrm>
          <a:prstGeom prst="rect">
            <a:avLst/>
          </a:prstGeom>
          <a:noFill/>
        </p:spPr>
        <p:txBody>
          <a:bodyPr wrap="none" rtlCol="0">
            <a:spAutoFit/>
          </a:bodyPr>
          <a:lstStyle/>
          <a:p>
            <a:r>
              <a:rPr lang="en-US" dirty="0"/>
              <a:t>RNASim: simulated dataset</a:t>
            </a:r>
          </a:p>
          <a:p>
            <a:r>
              <a:rPr lang="en-US" dirty="0"/>
              <a:t>16S.B.ALL: biological dataset</a:t>
            </a:r>
          </a:p>
        </p:txBody>
      </p:sp>
    </p:spTree>
    <p:extLst>
      <p:ext uri="{BB962C8B-B14F-4D97-AF65-F5344CB8AC3E}">
        <p14:creationId xmlns:p14="http://schemas.microsoft.com/office/powerpoint/2010/main" val="3355148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04" y="-431124"/>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6" y="5120739"/>
            <a:ext cx="6158333" cy="1323439"/>
          </a:xfrm>
          <a:prstGeom prst="rect">
            <a:avLst/>
          </a:prstGeom>
          <a:noFill/>
          <a:ln>
            <a:solidFill>
              <a:schemeClr val="tx1"/>
            </a:solidFill>
          </a:ln>
        </p:spPr>
        <p:txBody>
          <a:bodyPr wrap="square">
            <a:spAutoFit/>
          </a:bodyPr>
          <a:lstStyle/>
          <a:p>
            <a:pPr>
              <a:defRPr/>
            </a:pPr>
            <a:r>
              <a:rPr lang="en-US" sz="2000" dirty="0">
                <a:solidFill>
                  <a:srgbClr val="0000FF"/>
                </a:solidFill>
              </a:rPr>
              <a:t>Major challenges:</a:t>
            </a:r>
          </a:p>
          <a:p>
            <a:pPr marL="342900" indent="-342900">
              <a:buFont typeface="Arial" panose="020B0604020202020204" pitchFamily="34" charset="0"/>
              <a:buChar char="•"/>
              <a:defRPr/>
            </a:pPr>
            <a:r>
              <a:rPr lang="en-US" sz="2000" dirty="0">
                <a:solidFill>
                  <a:srgbClr val="0000FF"/>
                </a:solidFill>
              </a:rPr>
              <a:t>Multi-copy genes omitted</a:t>
            </a:r>
          </a:p>
          <a:p>
            <a:pPr marL="342900" indent="-342900">
              <a:buFont typeface="Arial" panose="020B0604020202020204" pitchFamily="34" charset="0"/>
              <a:buChar char="•"/>
              <a:defRPr/>
            </a:pPr>
            <a:r>
              <a:rPr lang="en-US" sz="2000" dirty="0">
                <a:solidFill>
                  <a:srgbClr val="0000FF"/>
                </a:solidFill>
              </a:rPr>
              <a:t>Massive gene tree heterogeneity consistent with ILS</a:t>
            </a:r>
          </a:p>
          <a:p>
            <a:pPr marL="342900" indent="-342900">
              <a:buFont typeface="Arial" panose="020B0604020202020204" pitchFamily="34" charset="0"/>
              <a:buChar char="•"/>
              <a:defRPr/>
            </a:pPr>
            <a:r>
              <a:rPr lang="en-US" sz="2000" dirty="0">
                <a:solidFill>
                  <a:srgbClr val="0000FF"/>
                </a:solidFill>
              </a:rPr>
              <a:t>Concatenation analysis took 250 CPU years</a:t>
            </a:r>
          </a:p>
        </p:txBody>
      </p:sp>
    </p:spTree>
    <p:extLst>
      <p:ext uri="{BB962C8B-B14F-4D97-AF65-F5344CB8AC3E}">
        <p14:creationId xmlns:p14="http://schemas.microsoft.com/office/powerpoint/2010/main" val="25180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AFEC-843E-AB48-9D6B-D0535318D3DD}"/>
              </a:ext>
            </a:extLst>
          </p:cNvPr>
          <p:cNvSpPr>
            <a:spLocks noGrp="1"/>
          </p:cNvSpPr>
          <p:nvPr>
            <p:ph type="title"/>
          </p:nvPr>
        </p:nvSpPr>
        <p:spPr/>
        <p:txBody>
          <a:bodyPr/>
          <a:lstStyle/>
          <a:p>
            <a:r>
              <a:rPr lang="en-US" dirty="0"/>
              <a:t>What I hope to convince you of:</a:t>
            </a:r>
          </a:p>
        </p:txBody>
      </p:sp>
      <p:sp>
        <p:nvSpPr>
          <p:cNvPr id="3" name="Content Placeholder 2">
            <a:extLst>
              <a:ext uri="{FF2B5EF4-FFF2-40B4-BE49-F238E27FC236}">
                <a16:creationId xmlns:a16="http://schemas.microsoft.com/office/drawing/2014/main" id="{1E9E337F-216F-FF49-8D6A-431846705565}"/>
              </a:ext>
            </a:extLst>
          </p:cNvPr>
          <p:cNvSpPr>
            <a:spLocks noGrp="1"/>
          </p:cNvSpPr>
          <p:nvPr>
            <p:ph idx="1"/>
          </p:nvPr>
        </p:nvSpPr>
        <p:spPr/>
        <p:txBody>
          <a:bodyPr>
            <a:normAutofit lnSpcReduction="10000"/>
          </a:bodyPr>
          <a:lstStyle/>
          <a:p>
            <a:r>
              <a:rPr lang="en-US" dirty="0"/>
              <a:t>Great progress in large-scale phylogeny estimation (both for gene trees and species trees)</a:t>
            </a:r>
          </a:p>
          <a:p>
            <a:r>
              <a:rPr lang="en-US" dirty="0"/>
              <a:t>“Disjoint tree mergers” (DTMs) are generic methods, that can be used with any phylogeny estimation method (for any kind of data), and enable scalability to large datasets.</a:t>
            </a:r>
          </a:p>
          <a:p>
            <a:pPr lvl="1"/>
            <a:r>
              <a:rPr lang="en-US" dirty="0"/>
              <a:t>The Guide Tree Merger (GTM) is the current leading DTM technique, based on empirical performance.  </a:t>
            </a:r>
          </a:p>
          <a:p>
            <a:pPr lvl="1"/>
            <a:r>
              <a:rPr lang="en-US" dirty="0">
                <a:solidFill>
                  <a:srgbClr val="0432FF"/>
                </a:solidFill>
              </a:rPr>
              <a:t>GTM improves maximum likelihood gene tree estimation and also species tree estimation. </a:t>
            </a:r>
          </a:p>
          <a:p>
            <a:pPr lvl="1"/>
            <a:r>
              <a:rPr lang="en-US" dirty="0"/>
              <a:t>However, GTM does NOT allow blending, and so should be able to be improved.</a:t>
            </a:r>
          </a:p>
          <a:p>
            <a:r>
              <a:rPr lang="en-US" dirty="0">
                <a:solidFill>
                  <a:srgbClr val="0432FF"/>
                </a:solidFill>
              </a:rPr>
              <a:t>Open problem: Develop a better DTM approach that allows blending.</a:t>
            </a:r>
          </a:p>
        </p:txBody>
      </p:sp>
    </p:spTree>
    <p:extLst>
      <p:ext uri="{BB962C8B-B14F-4D97-AF65-F5344CB8AC3E}">
        <p14:creationId xmlns:p14="http://schemas.microsoft.com/office/powerpoint/2010/main" val="210385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C634-9803-DC4D-ACAC-B060362BF76B}"/>
              </a:ext>
            </a:extLst>
          </p:cNvPr>
          <p:cNvSpPr>
            <a:spLocks noGrp="1"/>
          </p:cNvSpPr>
          <p:nvPr>
            <p:ph type="title"/>
          </p:nvPr>
        </p:nvSpPr>
        <p:spPr/>
        <p:txBody>
          <a:bodyPr/>
          <a:lstStyle/>
          <a:p>
            <a:r>
              <a:rPr lang="en-US" dirty="0"/>
              <a:t>This talk</a:t>
            </a:r>
            <a:endParaRPr lang="en-US" dirty="0">
              <a:solidFill>
                <a:srgbClr val="0432FF"/>
              </a:solidFill>
            </a:endParaRPr>
          </a:p>
        </p:txBody>
      </p:sp>
      <p:sp>
        <p:nvSpPr>
          <p:cNvPr id="3" name="Content Placeholder 2">
            <a:extLst>
              <a:ext uri="{FF2B5EF4-FFF2-40B4-BE49-F238E27FC236}">
                <a16:creationId xmlns:a16="http://schemas.microsoft.com/office/drawing/2014/main" id="{0282815E-FDF2-3E40-AF3C-4F007E60299D}"/>
              </a:ext>
            </a:extLst>
          </p:cNvPr>
          <p:cNvSpPr>
            <a:spLocks noGrp="1"/>
          </p:cNvSpPr>
          <p:nvPr>
            <p:ph idx="1"/>
          </p:nvPr>
        </p:nvSpPr>
        <p:spPr/>
        <p:txBody>
          <a:bodyPr>
            <a:normAutofit/>
          </a:bodyPr>
          <a:lstStyle/>
          <a:p>
            <a:r>
              <a:rPr lang="en-US" dirty="0">
                <a:solidFill>
                  <a:srgbClr val="0432FF"/>
                </a:solidFill>
              </a:rPr>
              <a:t>Part I: Models of sequence evolution and maximum likelihood</a:t>
            </a:r>
          </a:p>
          <a:p>
            <a:r>
              <a:rPr lang="en-US" dirty="0">
                <a:solidFill>
                  <a:srgbClr val="0432FF"/>
                </a:solidFill>
              </a:rPr>
              <a:t>Part II: Divide-and-conquer methods for maximum likelihood tree estimation </a:t>
            </a:r>
          </a:p>
          <a:p>
            <a:r>
              <a:rPr lang="en-US" dirty="0">
                <a:solidFill>
                  <a:srgbClr val="002060"/>
                </a:solidFill>
              </a:rPr>
              <a:t>Part III: Applications of techniques to species tree estimation, and open problems </a:t>
            </a:r>
          </a:p>
          <a:p>
            <a:pPr marL="0" indent="0">
              <a:buNone/>
            </a:pPr>
            <a:endParaRPr lang="en-US" dirty="0"/>
          </a:p>
        </p:txBody>
      </p:sp>
    </p:spTree>
    <p:extLst>
      <p:ext uri="{BB962C8B-B14F-4D97-AF65-F5344CB8AC3E}">
        <p14:creationId xmlns:p14="http://schemas.microsoft.com/office/powerpoint/2010/main" val="2931206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7085</TotalTime>
  <Words>3558</Words>
  <Application>Microsoft Macintosh PowerPoint</Application>
  <PresentationFormat>Widescreen</PresentationFormat>
  <Paragraphs>494</Paragraphs>
  <Slides>58</Slides>
  <Notes>23</Notes>
  <HiddenSlides>10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Apple Chancery</vt:lpstr>
      <vt:lpstr>Arial</vt:lpstr>
      <vt:lpstr>Calibri</vt:lpstr>
      <vt:lpstr>Calibri Light</vt:lpstr>
      <vt:lpstr>Helvetica</vt:lpstr>
      <vt:lpstr>Helvetica Neue</vt:lpstr>
      <vt:lpstr>Helvetica Neue Light</vt:lpstr>
      <vt:lpstr>Times New Roman</vt:lpstr>
      <vt:lpstr>Verdana</vt:lpstr>
      <vt:lpstr>Wingdings</vt:lpstr>
      <vt:lpstr>Office Theme</vt:lpstr>
      <vt:lpstr>New methods for very-large scale maximum likelihood tree estimation</vt:lpstr>
      <vt:lpstr>PowerPoint Presentation</vt:lpstr>
      <vt:lpstr>Phylogenomic pipeline</vt:lpstr>
      <vt:lpstr>Phylogenomic pipeline</vt:lpstr>
      <vt:lpstr>1KP: Thousand Transcriptome Project</vt:lpstr>
      <vt:lpstr>PowerPoint Presentation</vt:lpstr>
      <vt:lpstr>Large datasets are difficult</vt:lpstr>
      <vt:lpstr>What I hope to convince you of:</vt:lpstr>
      <vt:lpstr>This talk</vt:lpstr>
      <vt:lpstr>Part I</vt:lpstr>
      <vt:lpstr>DNA Sequence Evolution (Idealized)</vt:lpstr>
      <vt:lpstr>Phylogeny Problem</vt:lpstr>
      <vt:lpstr>PowerPoint Presentation</vt:lpstr>
      <vt:lpstr>Is method M statistically consistent under model G?</vt:lpstr>
      <vt:lpstr>Markov Models of Sequence Evolution</vt:lpstr>
      <vt:lpstr>Questions </vt:lpstr>
      <vt:lpstr>Answers?</vt:lpstr>
      <vt:lpstr>Part III: Large-scale maximum likelihood trees</vt:lpstr>
      <vt:lpstr>Maximum likelihood tree estimation</vt:lpstr>
      <vt:lpstr>Maximum likelihood tree estimation</vt:lpstr>
      <vt:lpstr>Maximum Likelihood Software (heuristics)</vt:lpstr>
      <vt:lpstr>PowerPoint Presentation</vt:lpstr>
      <vt:lpstr>DTMs Merge Subset Trees</vt:lpstr>
      <vt:lpstr>PowerPoint Presentation</vt:lpstr>
      <vt:lpstr>Disjoint Tree Mergers (DTMs)</vt:lpstr>
      <vt:lpstr>Guide Tree Merger  </vt:lpstr>
      <vt:lpstr>PowerPoint Presentation</vt:lpstr>
      <vt:lpstr>PowerPoint Presentation</vt:lpstr>
      <vt:lpstr>PowerPoint Presentation</vt:lpstr>
      <vt:lpstr>PowerPoint Presentation</vt:lpstr>
      <vt:lpstr>What about biological data?</vt:lpstr>
      <vt:lpstr>PowerPoint Presentation</vt:lpstr>
      <vt:lpstr>PowerPoint Presentation</vt:lpstr>
      <vt:lpstr>Part III: Species Tree Estimation  </vt:lpstr>
      <vt:lpstr>PowerPoint Presentation</vt:lpstr>
      <vt:lpstr>PowerPoint Presentation</vt:lpstr>
      <vt:lpstr>Gene trees inside the species tree (Coalescent Process)</vt:lpstr>
      <vt:lpstr>Is method M statistically consistent under model G?</vt:lpstr>
      <vt:lpstr>Genome-scale data?</vt:lpstr>
      <vt:lpstr>PowerPoint Presentation</vt:lpstr>
      <vt:lpstr>PowerPoint Presentation</vt:lpstr>
      <vt:lpstr>Main Approaches for Species Tree Estimation under ILS </vt:lpstr>
      <vt:lpstr>PowerPoint Presentation</vt:lpstr>
      <vt:lpstr>PowerPoint Presentation</vt:lpstr>
      <vt:lpstr>GTM+ASTRAL:  faster and more accurate than ASTRAL</vt:lpstr>
      <vt:lpstr>Summary and open problem</vt:lpstr>
      <vt:lpstr>Overall summary</vt:lpstr>
      <vt:lpstr>              Acknowledgments</vt:lpstr>
      <vt:lpstr>PowerPoint Presentation</vt:lpstr>
      <vt:lpstr>Part III: Maximum Likelihood Phylogenetic Placement</vt:lpstr>
      <vt:lpstr>Phylogenetic Placement</vt:lpstr>
      <vt:lpstr>Phylogenetic Placement</vt:lpstr>
      <vt:lpstr>Maximum likelihood phylogenetic placement</vt:lpstr>
      <vt:lpstr>Existing Methods for Phylogenetic Placement</vt:lpstr>
      <vt:lpstr>SCAMPP Framework (Wedell et al., TCBB 2022)</vt:lpstr>
      <vt:lpstr>Placing  short sequences: SCAMPP accuracy, scalability,  and speed</vt:lpstr>
      <vt:lpstr>BATCH-SCAMPP (Wedell et al., WABI 2023)</vt:lpstr>
      <vt:lpstr>Batch-SCAMPP (WABI 2023) : Placing many short sequences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154</cp:revision>
  <cp:lastPrinted>2023-07-15T23:49:30Z</cp:lastPrinted>
  <dcterms:created xsi:type="dcterms:W3CDTF">2021-01-30T12:25:22Z</dcterms:created>
  <dcterms:modified xsi:type="dcterms:W3CDTF">2023-07-15T23:54:15Z</dcterms:modified>
</cp:coreProperties>
</file>