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73" r:id="rId4"/>
    <p:sldId id="286" r:id="rId5"/>
    <p:sldId id="292" r:id="rId6"/>
    <p:sldId id="293" r:id="rId7"/>
    <p:sldId id="284" r:id="rId8"/>
    <p:sldId id="287" r:id="rId9"/>
    <p:sldId id="290" r:id="rId10"/>
    <p:sldId id="291" r:id="rId11"/>
    <p:sldId id="295" r:id="rId12"/>
    <p:sldId id="294" r:id="rId13"/>
    <p:sldId id="296" r:id="rId14"/>
    <p:sldId id="297" r:id="rId15"/>
    <p:sldId id="268" r:id="rId16"/>
    <p:sldId id="267" r:id="rId17"/>
    <p:sldId id="298" r:id="rId18"/>
    <p:sldId id="29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66829-8695-46BB-FA22-81F46BAE16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A0E571-703F-D674-D2A9-718EC7E187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5DDECC-D20C-43FF-9632-A128CFC75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CE654-66A0-BF48-A562-F3A5603C7345}" type="datetimeFigureOut">
              <a:rPr lang="en-US" smtClean="0"/>
              <a:t>8/31/22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902DE3-4B19-5806-A4BA-44758406F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DF841-9B11-652C-B866-28DEDC6FE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1E3BE-CB0E-1F4D-A213-CB66B4781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647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B9F96-8E21-3A12-25DD-A5565FD47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327EE0-6670-C39E-986B-8ED07C5667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12DE9B-62C4-2671-ABA3-1F3DAFB9A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CE654-66A0-BF48-A562-F3A5603C7345}" type="datetimeFigureOut">
              <a:rPr lang="en-US" smtClean="0"/>
              <a:t>8/31/22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9FD4A3-A32F-87E6-2F9B-9BD4A1360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0680A2-7C1D-0BD6-5D00-272AB7CD2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1E3BE-CB0E-1F4D-A213-CB66B4781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906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864C2E-4A5A-2E34-AF4B-A038506FF9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E7A390-C782-9FFE-126E-BC6E325F57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2830C9-A69A-67D6-29CB-C0828CBAE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CE654-66A0-BF48-A562-F3A5603C7345}" type="datetimeFigureOut">
              <a:rPr lang="en-US" smtClean="0"/>
              <a:t>8/31/22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FBD2CD-456C-46AF-FCEE-51816EA85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3D6798-4050-2889-3935-107370F28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1E3BE-CB0E-1F4D-A213-CB66B4781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518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B13EC-6070-71FF-7EFB-2BF8212C6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8409BE-5C50-854B-1C5B-02EF934061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FDE7E2-3B7B-F655-E549-1A82F0E7D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CE654-66A0-BF48-A562-F3A5603C7345}" type="datetimeFigureOut">
              <a:rPr lang="en-US" smtClean="0"/>
              <a:t>8/31/22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A55963-6B40-6BB0-FCB0-6432E0368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81F4DB-383D-377F-915E-505FE5951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1E3BE-CB0E-1F4D-A213-CB66B4781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014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00B2D-E107-0648-0DE9-93B547B97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7638D-FCC0-D312-9433-2359C81A15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DC8B25-7E78-95BF-59DD-E7D16B909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CE654-66A0-BF48-A562-F3A5603C7345}" type="datetimeFigureOut">
              <a:rPr lang="en-US" smtClean="0"/>
              <a:t>8/31/22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4E426D-97D2-8774-125C-F0810601A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48CD62-AD1A-AAEE-2854-11C7F4327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1E3BE-CB0E-1F4D-A213-CB66B4781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020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FD6C7-6C1C-20FE-6E8D-B28D7F2A6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77E5B-2315-4C0C-9133-81B3C49986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A0DF9F-2417-9DF5-0864-EF4FE99F70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A86C46-E97A-9EA9-0C09-25574ECED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CE654-66A0-BF48-A562-F3A5603C7345}" type="datetimeFigureOut">
              <a:rPr lang="en-US" smtClean="0"/>
              <a:t>8/31/22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71FF70-8287-2FDD-0ADF-1E8D1C048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86CE9F-63B4-A453-5536-E436A9ACE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1E3BE-CB0E-1F4D-A213-CB66B4781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369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B3841-D438-FBDA-68E7-194BB6DEA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60D680-2060-5605-BDB8-FE303E17A7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2849E8-A597-FEED-2B27-B030533E0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551A89-37A8-D846-FC2F-820B48454F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3F81AA-1937-169F-D8BB-6EA71204A8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BF40BA-43DC-C998-C4C7-3FC641646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CE654-66A0-BF48-A562-F3A5603C7345}" type="datetimeFigureOut">
              <a:rPr lang="en-US" smtClean="0"/>
              <a:t>8/31/22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F3AF71-8397-38BD-1661-C758B143D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999553-EE08-6331-97A1-8F5850CD3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1E3BE-CB0E-1F4D-A213-CB66B4781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849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98FF1-2323-95F2-53D2-FB844E8C2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163250-542C-07CB-F265-427F753F2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CE654-66A0-BF48-A562-F3A5603C7345}" type="datetimeFigureOut">
              <a:rPr lang="en-US" smtClean="0"/>
              <a:t>8/31/22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8ABDE9-DB00-E99F-724C-258F16219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120B39-365C-5B2E-F2E8-0D5FCA9D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1E3BE-CB0E-1F4D-A213-CB66B4781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513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2419D5-C66B-EC85-BDC9-5B3343359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CE654-66A0-BF48-A562-F3A5603C7345}" type="datetimeFigureOut">
              <a:rPr lang="en-US" smtClean="0"/>
              <a:t>8/31/22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64141D-AA68-5E10-B422-7796102F8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76A632-4D37-376B-8923-B71C07693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1E3BE-CB0E-1F4D-A213-CB66B4781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537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7167C-1B0D-7892-35D9-CFAA05452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4F7E8-2C44-7B71-A10A-BA0E78131A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48645D-711E-B073-B720-884DECDC54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863AD7-2435-6C75-4420-A3672B449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CE654-66A0-BF48-A562-F3A5603C7345}" type="datetimeFigureOut">
              <a:rPr lang="en-US" smtClean="0"/>
              <a:t>8/31/22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AB2A9C-C4E9-07B7-9286-146BBB696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4B3F17-9760-50BB-7F3A-7E4523B1E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1E3BE-CB0E-1F4D-A213-CB66B4781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573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528C8-4614-E9F5-33AF-E21053050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7878DE-43B8-C108-E83A-BF69218E34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F5EF3B-860B-51F4-AA93-BAD3295F08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1EF482-803E-280E-30BD-AC538EE03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CE654-66A0-BF48-A562-F3A5603C7345}" type="datetimeFigureOut">
              <a:rPr lang="en-US" smtClean="0"/>
              <a:t>8/31/22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306F0-0511-17D5-22A3-F662ECFDC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3BFB46-8C9F-CB04-4CF9-A5075AC79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1E3BE-CB0E-1F4D-A213-CB66B4781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420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5D0E9D-7B7B-6BE5-D373-795ACF262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29FE4-DC21-3BE3-9488-733E1DA5F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9921B7-CC01-B66D-E487-0C5C9BA3A9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CE654-66A0-BF48-A562-F3A5603C7345}" type="datetimeFigureOut">
              <a:rPr lang="en-US" smtClean="0"/>
              <a:t>8/31/22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11DA1C-9502-60B1-339A-C75423BB38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560929-D809-1878-F7C3-5B4FAC461B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1E3BE-CB0E-1F4D-A213-CB66B4781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744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asistdl.onlinelibrary.wiley.com/doi/pdf/10.1002/bult.112" TargetMode="External"/><Relationship Id="rId2" Type="http://schemas.openxmlformats.org/officeDocument/2006/relationships/hyperlink" Target="https://asistdl.onlinelibrary.wiley.com/doi/10.1002/asi.4630240406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irect.mit.edu/qss/article/3/2/393/110636/The-confirmation-of-scientific-theories-usin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nas.org/doi/full/10.1073/pnas.060596510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Modularity_(networks)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3ACB4-93C7-700A-8865-EE11DFA0A4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Resolution Limit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3FC7CA-245F-DFE1-45BD-0896A1EE8F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 598: Computational Scientometrics</a:t>
            </a:r>
          </a:p>
          <a:p>
            <a:r>
              <a:rPr lang="en-US" dirty="0"/>
              <a:t>August 31, 2022</a:t>
            </a:r>
          </a:p>
          <a:p>
            <a:r>
              <a:rPr lang="en-US" dirty="0"/>
              <a:t>Tandy Warnow</a:t>
            </a:r>
          </a:p>
        </p:txBody>
      </p:sp>
    </p:spTree>
    <p:extLst>
      <p:ext uri="{BB962C8B-B14F-4D97-AF65-F5344CB8AC3E}">
        <p14:creationId xmlns:p14="http://schemas.microsoft.com/office/powerpoint/2010/main" val="3795785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79298-97FC-1E52-4253-F58F07A62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Modularity score</a:t>
            </a:r>
          </a:p>
        </p:txBody>
      </p:sp>
      <p:pic>
        <p:nvPicPr>
          <p:cNvPr id="4" name="Content Placeholder 3" descr="A picture containing text, watch, gauge&#10;&#10;Description automatically generated">
            <a:extLst>
              <a:ext uri="{FF2B5EF4-FFF2-40B4-BE49-F238E27FC236}">
                <a16:creationId xmlns:a16="http://schemas.microsoft.com/office/drawing/2014/main" id="{85BCFF69-EABE-30C0-57A3-B4F7F8E7BB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7475" y="1364641"/>
            <a:ext cx="4326194" cy="12899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438A212-D014-5501-E1D7-AE35FEFA669F}"/>
              </a:ext>
            </a:extLst>
          </p:cNvPr>
          <p:cNvSpPr txBox="1"/>
          <p:nvPr/>
        </p:nvSpPr>
        <p:spPr>
          <a:xfrm>
            <a:off x="5052391" y="1081998"/>
            <a:ext cx="64074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 = total number of edges in network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</a:t>
            </a:r>
            <a:r>
              <a:rPr lang="en-US" baseline="-25000" dirty="0"/>
              <a:t>s </a:t>
            </a:r>
            <a:r>
              <a:rPr lang="en-US" dirty="0"/>
              <a:t>= number of edges in cluster 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</a:t>
            </a:r>
            <a:r>
              <a:rPr lang="en-US" baseline="-25000" dirty="0"/>
              <a:t>s </a:t>
            </a:r>
            <a:r>
              <a:rPr lang="en-US" dirty="0"/>
              <a:t>= total degree of nodes in cluster s (including edges that leave cluster)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EF1F2C-D755-008F-1ABB-02636F42A2CE}"/>
              </a:ext>
            </a:extLst>
          </p:cNvPr>
          <p:cNvSpPr txBox="1"/>
          <p:nvPr/>
        </p:nvSpPr>
        <p:spPr>
          <a:xfrm>
            <a:off x="768626" y="3063405"/>
            <a:ext cx="93096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Test cases:  For each network and each suggested clustering, calculate the modularity score.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Network has two disjoint cliques (</a:t>
            </a:r>
            <a:r>
              <a:rPr lang="en-US" dirty="0" err="1"/>
              <a:t>K</a:t>
            </a:r>
            <a:r>
              <a:rPr lang="en-US" baseline="-25000" dirty="0" err="1"/>
              <a:t>n</a:t>
            </a:r>
            <a:r>
              <a:rPr lang="en-US" baseline="-25000" dirty="0"/>
              <a:t> </a:t>
            </a:r>
            <a:r>
              <a:rPr lang="en-US" dirty="0"/>
              <a:t>and K</a:t>
            </a:r>
            <a:r>
              <a:rPr lang="en-US" baseline="-25000" dirty="0"/>
              <a:t>m</a:t>
            </a:r>
            <a:r>
              <a:rPr lang="en-US" dirty="0"/>
              <a:t>), n&lt;m, that have no edges between them.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Clustering: the two cliques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Network has same two disjoint cliques with an edge between them.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Clustering: the two cliques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Network has same two disjoint cliques with all nodes in </a:t>
            </a:r>
            <a:r>
              <a:rPr lang="en-US" dirty="0" err="1"/>
              <a:t>K</a:t>
            </a:r>
            <a:r>
              <a:rPr lang="en-US" baseline="-25000" dirty="0" err="1"/>
              <a:t>n</a:t>
            </a:r>
            <a:r>
              <a:rPr lang="en-US" baseline="-25000" dirty="0"/>
              <a:t> </a:t>
            </a:r>
            <a:r>
              <a:rPr lang="en-US" dirty="0"/>
              <a:t>adjacent to the same single node x in K</a:t>
            </a:r>
            <a:r>
              <a:rPr lang="en-US" baseline="-25000" dirty="0"/>
              <a:t>m</a:t>
            </a:r>
            <a:r>
              <a:rPr lang="en-US" dirty="0"/>
              <a:t>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Clustering: the two cliques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What if n&gt;m?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171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9956D-9937-3CEA-E27A-1297215AF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F&amp;B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C66EE-C741-7CA9-EACB-CDEE02576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34449" cy="4351338"/>
          </a:xfrm>
        </p:spPr>
        <p:txBody>
          <a:bodyPr/>
          <a:lstStyle/>
          <a:p>
            <a:r>
              <a:rPr lang="en-US" dirty="0"/>
              <a:t>Assumption (or assertion?): all clusters with positive modularity are ”modules”. </a:t>
            </a:r>
          </a:p>
          <a:p>
            <a:r>
              <a:rPr lang="en-US" dirty="0"/>
              <a:t>Figure 1 from R&amp;B (on the right) is a ring of cliques, connected by edges.</a:t>
            </a:r>
          </a:p>
          <a:p>
            <a:pPr lvl="1"/>
            <a:r>
              <a:rPr lang="en-US" dirty="0"/>
              <a:t>Each clique has positive modularity. </a:t>
            </a:r>
          </a:p>
          <a:p>
            <a:pPr lvl="1"/>
            <a:r>
              <a:rPr lang="en-US" dirty="0"/>
              <a:t>A natural clustering should return each of these clusters.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5C37A1-9F29-1FDD-3F30-4324A2E439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2927" y="2286794"/>
            <a:ext cx="345201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810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D68B7-AD0E-3500-7727-46CDB6D9B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Digging down into F&amp;B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E8A87D-CF78-391D-E074-24967AE6F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560365" cy="4351338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They assume that the network N is connected, and is a ring of </a:t>
            </a:r>
            <a:r>
              <a:rPr lang="en-US" dirty="0">
                <a:solidFill>
                  <a:srgbClr val="0432FF"/>
                </a:solidFill>
              </a:rPr>
              <a:t>n&gt;2 clusters</a:t>
            </a:r>
            <a:r>
              <a:rPr lang="en-US" dirty="0"/>
              <a:t>, connected by single edges.  All clusters are cliques </a:t>
            </a:r>
            <a:r>
              <a:rPr lang="en-US" dirty="0">
                <a:solidFill>
                  <a:srgbClr val="0432FF"/>
                </a:solidFill>
              </a:rPr>
              <a:t>K</a:t>
            </a:r>
            <a:r>
              <a:rPr lang="en-US" baseline="-25000" dirty="0">
                <a:solidFill>
                  <a:srgbClr val="0432FF"/>
                </a:solidFill>
              </a:rPr>
              <a:t>m</a:t>
            </a:r>
            <a:r>
              <a:rPr lang="en-US" baseline="-25000" dirty="0"/>
              <a:t> </a:t>
            </a:r>
            <a:r>
              <a:rPr lang="en-US" dirty="0"/>
              <a:t>with m edges.  Note: all these clusters have </a:t>
            </a:r>
            <a:r>
              <a:rPr lang="en-US" dirty="0">
                <a:solidFill>
                  <a:srgbClr val="0432FF"/>
                </a:solidFill>
              </a:rPr>
              <a:t>positive modularity. </a:t>
            </a:r>
          </a:p>
          <a:p>
            <a:r>
              <a:rPr lang="en-US" dirty="0"/>
              <a:t>They prove </a:t>
            </a:r>
            <a:r>
              <a:rPr lang="en-US" dirty="0">
                <a:solidFill>
                  <a:srgbClr val="0432FF"/>
                </a:solidFill>
              </a:rPr>
              <a:t>Q </a:t>
            </a:r>
            <a:r>
              <a:rPr lang="en-US" baseline="-25000" dirty="0">
                <a:solidFill>
                  <a:srgbClr val="0432FF"/>
                </a:solidFill>
              </a:rPr>
              <a:t>pairs  </a:t>
            </a:r>
            <a:r>
              <a:rPr lang="en-US" dirty="0">
                <a:solidFill>
                  <a:srgbClr val="0432FF"/>
                </a:solidFill>
              </a:rPr>
              <a:t>&gt; Q </a:t>
            </a:r>
            <a:r>
              <a:rPr lang="en-US" baseline="-25000" dirty="0">
                <a:solidFill>
                  <a:srgbClr val="0432FF"/>
                </a:solidFill>
              </a:rPr>
              <a:t>single </a:t>
            </a:r>
            <a:r>
              <a:rPr lang="en-US" dirty="0"/>
              <a:t>when </a:t>
            </a:r>
            <a:r>
              <a:rPr lang="en-US" dirty="0">
                <a:solidFill>
                  <a:srgbClr val="0432FF"/>
                </a:solidFill>
              </a:rPr>
              <a:t>n &gt; m(m-1)+2. </a:t>
            </a:r>
            <a:r>
              <a:rPr lang="en-US" dirty="0"/>
              <a:t>This statement is equivalent to saying the clustering that merges adjacent pairs of cliques has modularity that is higher than the obvious (natural) clustering. </a:t>
            </a:r>
          </a:p>
          <a:p>
            <a:r>
              <a:rPr lang="en-US" dirty="0"/>
              <a:t>Put differently, they prove that clusters that are too small cannot be found in this network for large enough n.</a:t>
            </a:r>
            <a:r>
              <a:rPr lang="en-US" dirty="0">
                <a:solidFill>
                  <a:srgbClr val="0432FF"/>
                </a:solidFill>
              </a:rPr>
              <a:t> </a:t>
            </a:r>
          </a:p>
          <a:p>
            <a:r>
              <a:rPr lang="en-US" dirty="0">
                <a:solidFill>
                  <a:srgbClr val="0432FF"/>
                </a:solidFill>
              </a:rPr>
              <a:t>Hence, an infinite set of networks, for which optimizing modularity will not return the natural clustering.</a:t>
            </a:r>
            <a:endParaRPr lang="en-US" dirty="0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8E481DF3-1609-74E0-662A-E3A5FB45C2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5672" y="2123785"/>
            <a:ext cx="3876328" cy="286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0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3A8BF-437E-88ED-803B-B23D6D3FD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 done by F&amp;B</a:t>
            </a:r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0A518A03-D4D5-BBEB-6913-4ECC1A018D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5500" y="1924844"/>
            <a:ext cx="8001000" cy="4152900"/>
          </a:xfrm>
        </p:spPr>
      </p:pic>
    </p:spTree>
    <p:extLst>
      <p:ext uri="{BB962C8B-B14F-4D97-AF65-F5344CB8AC3E}">
        <p14:creationId xmlns:p14="http://schemas.microsoft.com/office/powerpoint/2010/main" val="31257547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08971-CFA3-18BD-51DC-3AFE0C8CC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Closing paragraph in F&amp;B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A6904-10C2-9F6D-32C7-2FC9817E67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The fact that quality functions such as modularity can have an</a:t>
            </a:r>
            <a:r>
              <a:rPr lang="en-US" dirty="0"/>
              <a:t> </a:t>
            </a:r>
            <a:r>
              <a:rPr lang="en-US" i="1" dirty="0"/>
              <a:t>intrinsic resolution limit calls for a new theoretical framework</a:t>
            </a:r>
            <a:r>
              <a:rPr lang="en-US" dirty="0"/>
              <a:t> </a:t>
            </a:r>
            <a:r>
              <a:rPr lang="en-US" i="1" dirty="0"/>
              <a:t>that focuses on a local definition of community, rather than on</a:t>
            </a:r>
            <a:r>
              <a:rPr lang="en-US" dirty="0"/>
              <a:t> </a:t>
            </a:r>
            <a:r>
              <a:rPr lang="en-US" i="1" dirty="0"/>
              <a:t>definitions relying on a global null model. </a:t>
            </a:r>
          </a:p>
          <a:p>
            <a:r>
              <a:rPr lang="en-US" i="1" dirty="0"/>
              <a:t>Quality functions are</a:t>
            </a:r>
            <a:r>
              <a:rPr lang="en-US" dirty="0"/>
              <a:t> </a:t>
            </a:r>
            <a:r>
              <a:rPr lang="en-US" i="1" dirty="0"/>
              <a:t>still helpful, but their role should probably be limited to the</a:t>
            </a:r>
            <a:r>
              <a:rPr lang="en-US" dirty="0"/>
              <a:t> </a:t>
            </a:r>
            <a:r>
              <a:rPr lang="en-US" i="1" dirty="0"/>
              <a:t>comparison of partitions with the same number of modules.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4091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A2BA3-A718-A14D-9053-1C5A01B0B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Further comments (related to Scientometrics)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B99662-DD8A-9943-AA70-306EEA5FB1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Scientometrics, the main clustering method is the Leiden algorithm, optimized either for modularity or the Constant Potts model</a:t>
            </a:r>
          </a:p>
          <a:p>
            <a:pPr lvl="1"/>
            <a:r>
              <a:rPr lang="en-US" dirty="0"/>
              <a:t>Modularity was favored before the “resolution limit” issue was understood – tends to produce large clusters</a:t>
            </a:r>
          </a:p>
          <a:p>
            <a:pPr lvl="1"/>
            <a:r>
              <a:rPr lang="en-US" dirty="0"/>
              <a:t>Now Constant Potts model is default setting (not subject to resolution limit)</a:t>
            </a:r>
          </a:p>
        </p:txBody>
      </p:sp>
    </p:spTree>
    <p:extLst>
      <p:ext uri="{BB962C8B-B14F-4D97-AF65-F5344CB8AC3E}">
        <p14:creationId xmlns:p14="http://schemas.microsoft.com/office/powerpoint/2010/main" val="8698493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2058B-623B-2B4B-BB91-129CAC1F4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from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78FE55-993E-4E47-9ACD-F544880324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”resolution limit” is a theoretical problem (limit to how small a community can be found) but may provide insight into practice</a:t>
            </a:r>
          </a:p>
          <a:p>
            <a:pPr lvl="1"/>
            <a:r>
              <a:rPr lang="en-US" dirty="0"/>
              <a:t>In other words, if your clustering method produces large clusters and doesn’t find smaller clusters, perhaps it is has a resolution limit. Find out.</a:t>
            </a:r>
          </a:p>
          <a:p>
            <a:r>
              <a:rPr lang="en-US" dirty="0"/>
              <a:t>Consider developing new clustering optimization problems.</a:t>
            </a:r>
          </a:p>
        </p:txBody>
      </p:sp>
    </p:spTree>
    <p:extLst>
      <p:ext uri="{BB962C8B-B14F-4D97-AF65-F5344CB8AC3E}">
        <p14:creationId xmlns:p14="http://schemas.microsoft.com/office/powerpoint/2010/main" val="35597168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3051F-6F4A-9B47-E12E-D905F54D5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Starting 9/7: Distinguished Guest Speakers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A200F-3650-1A82-CB95-575166F36B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Important: Read their papers (see webpage) before coming to the class and be prepared to ask questions.</a:t>
            </a:r>
          </a:p>
          <a:p>
            <a:pPr marL="0" indent="0">
              <a:buNone/>
            </a:pPr>
            <a:r>
              <a:rPr lang="en-US" dirty="0"/>
              <a:t>For example, meet together (or use slack) to discuss their assigned papers.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9/7: Henry Small (Three papers: Shoulders of Giants, Co-citation, and Bayesian conformation)</a:t>
            </a:r>
          </a:p>
          <a:p>
            <a:r>
              <a:rPr lang="en-US" dirty="0"/>
              <a:t>9/12: Dan </a:t>
            </a:r>
            <a:r>
              <a:rPr lang="en-US" dirty="0" err="1"/>
              <a:t>Gusfield</a:t>
            </a:r>
            <a:r>
              <a:rPr lang="en-US" dirty="0"/>
              <a:t> (click on link for Dan </a:t>
            </a:r>
            <a:r>
              <a:rPr lang="en-US" dirty="0" err="1"/>
              <a:t>Gusfield</a:t>
            </a:r>
            <a:r>
              <a:rPr lang="en-US" dirty="0"/>
              <a:t> to get assigned papers)</a:t>
            </a:r>
          </a:p>
          <a:p>
            <a:r>
              <a:rPr lang="en-US" dirty="0"/>
              <a:t>9/14: Vincent </a:t>
            </a:r>
            <a:r>
              <a:rPr lang="en-US" dirty="0" err="1"/>
              <a:t>Traag</a:t>
            </a:r>
            <a:endParaRPr lang="en-US" dirty="0"/>
          </a:p>
          <a:p>
            <a:r>
              <a:rPr lang="en-US" dirty="0"/>
              <a:t>9/19: Daniel Hook &amp; Simon Porter</a:t>
            </a:r>
          </a:p>
          <a:p>
            <a:r>
              <a:rPr lang="en-US" dirty="0"/>
              <a:t>9/21: David </a:t>
            </a:r>
            <a:r>
              <a:rPr lang="en-US" dirty="0" err="1"/>
              <a:t>Sepkoski</a:t>
            </a:r>
            <a:endParaRPr lang="en-US" dirty="0"/>
          </a:p>
          <a:p>
            <a:r>
              <a:rPr lang="en-US" dirty="0"/>
              <a:t>9/28: Kevin </a:t>
            </a:r>
            <a:r>
              <a:rPr lang="en-US" dirty="0" err="1"/>
              <a:t>Boyack</a:t>
            </a:r>
            <a:endParaRPr lang="en-US" dirty="0"/>
          </a:p>
          <a:p>
            <a:r>
              <a:rPr lang="en-US" dirty="0"/>
              <a:t>10/3: Martina </a:t>
            </a:r>
            <a:r>
              <a:rPr lang="en-US" dirty="0" err="1"/>
              <a:t>Iori</a:t>
            </a:r>
            <a:endParaRPr lang="en-US" dirty="0"/>
          </a:p>
          <a:p>
            <a:r>
              <a:rPr lang="en-US" dirty="0"/>
              <a:t>10/5: </a:t>
            </a:r>
            <a:r>
              <a:rPr lang="en-US" dirty="0" err="1"/>
              <a:t>Srijan</a:t>
            </a:r>
            <a:r>
              <a:rPr lang="en-US" dirty="0"/>
              <a:t> Sengupta</a:t>
            </a:r>
          </a:p>
        </p:txBody>
      </p:sp>
    </p:spTree>
    <p:extLst>
      <p:ext uri="{BB962C8B-B14F-4D97-AF65-F5344CB8AC3E}">
        <p14:creationId xmlns:p14="http://schemas.microsoft.com/office/powerpoint/2010/main" val="25689327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759DD-B22F-9DDC-5819-D8861113A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Henry Small (speaking Sept 7): papers to read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F55C1-7058-D8C4-60CE-81D98C66B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Co-citation in the scientific literature: A new measure of the relationship between two documents. </a:t>
            </a:r>
            <a:r>
              <a:rPr lang="en-US" dirty="0">
                <a:hlinkClick r:id="rId2"/>
              </a:rPr>
              <a:t>https://asistdl.onlinelibrary.wiley.com/doi/10.1002/asi.4630240406</a:t>
            </a:r>
            <a:r>
              <a:rPr lang="en-US" dirty="0"/>
              <a:t> </a:t>
            </a:r>
          </a:p>
          <a:p>
            <a:r>
              <a:rPr lang="en-US" dirty="0"/>
              <a:t>ASIS Award of Merit: On the Shoulders of Giants. </a:t>
            </a:r>
            <a:r>
              <a:rPr lang="en-US" dirty="0">
                <a:hlinkClick r:id="rId3"/>
              </a:rPr>
              <a:t>https://asistdl.onlinelibrary.wiley.com/doi/pdf/10.1002/bult.112</a:t>
            </a:r>
            <a:r>
              <a:rPr lang="en-US" dirty="0"/>
              <a:t> </a:t>
            </a:r>
          </a:p>
          <a:p>
            <a:r>
              <a:rPr lang="en-US" dirty="0"/>
              <a:t>The confirmation of scientific theories using Bayesian causal networks and citation sentiments. </a:t>
            </a:r>
            <a:r>
              <a:rPr lang="en-US" dirty="0">
                <a:hlinkClick r:id="rId4"/>
              </a:rPr>
              <a:t>https://direct.mit.edu/qss/article/3/2/393/110636/The-confirmation-of-scientific-theories-using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51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650F6-07B5-7BC8-A19C-D427BA2DE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Assigned papers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1BEB9-0B3C-5461-8923-92FC8777B8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https://www.pnas.org/doi/full/10.1073/pnas.0605965104</a:t>
            </a:r>
            <a:r>
              <a:rPr lang="en-US" dirty="0"/>
              <a:t>.   Fortunato &amp; </a:t>
            </a:r>
            <a:r>
              <a:rPr lang="en-US" dirty="0" err="1"/>
              <a:t>Barthélemy</a:t>
            </a:r>
            <a:r>
              <a:rPr lang="en-US" dirty="0"/>
              <a:t>, PNAS 2007, 			      “Resolution limit in community detection”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Henceforth, I’ll refer to this as “F&amp;B”</a:t>
            </a:r>
          </a:p>
        </p:txBody>
      </p:sp>
    </p:spTree>
    <p:extLst>
      <p:ext uri="{BB962C8B-B14F-4D97-AF65-F5344CB8AC3E}">
        <p14:creationId xmlns:p14="http://schemas.microsoft.com/office/powerpoint/2010/main" val="168907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0FA30-36A2-094E-99FA-AE6CCB724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Modularity optimization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9A7F3-51AF-BA4F-AEC0-9E19DCEC49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Modularity optimization seeks a partition of the vertices into disjoint sets  (i.e., clusters) so that the sum of the “modularity” scores of each cluster is maximized</a:t>
            </a:r>
          </a:p>
          <a:p>
            <a:r>
              <a:rPr lang="en-US" dirty="0"/>
              <a:t>Any cluster/module with positive modularity is considered “actual” (equivalently, real, valid, etc.)</a:t>
            </a:r>
          </a:p>
          <a:p>
            <a:r>
              <a:rPr lang="en-US" dirty="0"/>
              <a:t>F&amp;B (Fortunato and </a:t>
            </a:r>
            <a:r>
              <a:rPr lang="en-US" dirty="0" err="1"/>
              <a:t>Barthélemy</a:t>
            </a:r>
            <a:r>
              <a:rPr lang="en-US" dirty="0"/>
              <a:t>) proved that optimizing modularity has a resolution limit – modules below a threshold will not be found.</a:t>
            </a:r>
          </a:p>
          <a:p>
            <a:r>
              <a:rPr lang="en-US" dirty="0"/>
              <a:t>See </a:t>
            </a:r>
            <a:r>
              <a:rPr lang="en-US" dirty="0">
                <a:hlinkClick r:id="rId2"/>
              </a:rPr>
              <a:t>https://en.wikipedia.org/wiki/Modularity_(networks)</a:t>
            </a:r>
            <a:r>
              <a:rPr lang="en-US" dirty="0"/>
              <a:t> for additional references.</a:t>
            </a:r>
          </a:p>
        </p:txBody>
      </p:sp>
    </p:spTree>
    <p:extLst>
      <p:ext uri="{BB962C8B-B14F-4D97-AF65-F5344CB8AC3E}">
        <p14:creationId xmlns:p14="http://schemas.microsoft.com/office/powerpoint/2010/main" val="3041544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79298-97FC-1E52-4253-F58F07A62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Modularity optimization</a:t>
            </a:r>
          </a:p>
        </p:txBody>
      </p:sp>
      <p:pic>
        <p:nvPicPr>
          <p:cNvPr id="4" name="Content Placeholder 3" descr="A picture containing text, watch, gauge&#10;&#10;Description automatically generated">
            <a:extLst>
              <a:ext uri="{FF2B5EF4-FFF2-40B4-BE49-F238E27FC236}">
                <a16:creationId xmlns:a16="http://schemas.microsoft.com/office/drawing/2014/main" id="{85BCFF69-EABE-30C0-57A3-B4F7F8E7BB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8823" y="1911414"/>
            <a:ext cx="6474050" cy="19303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438A212-D014-5501-E1D7-AE35FEFA669F}"/>
              </a:ext>
            </a:extLst>
          </p:cNvPr>
          <p:cNvSpPr txBox="1"/>
          <p:nvPr/>
        </p:nvSpPr>
        <p:spPr>
          <a:xfrm>
            <a:off x="1085447" y="3705115"/>
            <a:ext cx="1002110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Partition the graph vertices into m disjoint sets, so as to maximize the </a:t>
            </a:r>
            <a:r>
              <a:rPr lang="en-US" sz="2400" dirty="0">
                <a:solidFill>
                  <a:srgbClr val="0432FF"/>
                </a:solidFill>
              </a:rPr>
              <a:t>sum of the modularity scores </a:t>
            </a:r>
            <a:r>
              <a:rPr lang="en-US" sz="2400" dirty="0"/>
              <a:t>per cluster</a:t>
            </a:r>
          </a:p>
          <a:p>
            <a:endParaRPr lang="en-US" sz="2400" dirty="0"/>
          </a:p>
          <a:p>
            <a:r>
              <a:rPr lang="en-US" sz="2400" dirty="0"/>
              <a:t>Assume the clustering has m clusters:</a:t>
            </a:r>
          </a:p>
          <a:p>
            <a:endParaRPr lang="en-US" sz="2400" dirty="0"/>
          </a:p>
          <a:p>
            <a:r>
              <a:rPr lang="en-US" sz="2400" dirty="0"/>
              <a:t>L = total number of edges in network</a:t>
            </a:r>
          </a:p>
          <a:p>
            <a:r>
              <a:rPr lang="en-US" sz="2400" dirty="0"/>
              <a:t>l</a:t>
            </a:r>
            <a:r>
              <a:rPr lang="en-US" sz="2400" baseline="-25000" dirty="0"/>
              <a:t>s </a:t>
            </a:r>
            <a:r>
              <a:rPr lang="en-US" sz="2400" dirty="0"/>
              <a:t>= number of edges in cluster s</a:t>
            </a:r>
          </a:p>
          <a:p>
            <a:r>
              <a:rPr lang="en-US" sz="2400" dirty="0"/>
              <a:t>d</a:t>
            </a:r>
            <a:r>
              <a:rPr lang="en-US" sz="2400" baseline="-25000" dirty="0"/>
              <a:t>s </a:t>
            </a:r>
            <a:r>
              <a:rPr lang="en-US" sz="2400" dirty="0"/>
              <a:t>= total degree of nodes in cluster s (including edges that leave cluster)</a:t>
            </a:r>
          </a:p>
        </p:txBody>
      </p:sp>
    </p:spTree>
    <p:extLst>
      <p:ext uri="{BB962C8B-B14F-4D97-AF65-F5344CB8AC3E}">
        <p14:creationId xmlns:p14="http://schemas.microsoft.com/office/powerpoint/2010/main" val="2773541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79298-97FC-1E52-4253-F58F07A62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F&amp;B discussion  </a:t>
            </a:r>
          </a:p>
        </p:txBody>
      </p:sp>
      <p:pic>
        <p:nvPicPr>
          <p:cNvPr id="4" name="Content Placeholder 3" descr="A picture containing text, watch, gauge&#10;&#10;Description automatically generated">
            <a:extLst>
              <a:ext uri="{FF2B5EF4-FFF2-40B4-BE49-F238E27FC236}">
                <a16:creationId xmlns:a16="http://schemas.microsoft.com/office/drawing/2014/main" id="{85BCFF69-EABE-30C0-57A3-B4F7F8E7BB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5336" y="1732733"/>
            <a:ext cx="6474050" cy="19303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438A212-D014-5501-E1D7-AE35FEFA669F}"/>
              </a:ext>
            </a:extLst>
          </p:cNvPr>
          <p:cNvSpPr txBox="1"/>
          <p:nvPr/>
        </p:nvSpPr>
        <p:spPr>
          <a:xfrm>
            <a:off x="1085446" y="3705115"/>
            <a:ext cx="1026835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Page 1: “The first term of the summand in Eq. 1 is the fraction of links</a:t>
            </a:r>
            <a:r>
              <a:rPr lang="en-US" sz="2800" dirty="0"/>
              <a:t> </a:t>
            </a:r>
            <a:r>
              <a:rPr lang="en-US" sz="2800" i="1" dirty="0"/>
              <a:t>inside module s; the second term, in contrast, represents the</a:t>
            </a:r>
            <a:r>
              <a:rPr lang="en-US" sz="2800" dirty="0"/>
              <a:t> </a:t>
            </a:r>
            <a:r>
              <a:rPr lang="en-US" sz="2800" i="1" dirty="0"/>
              <a:t>expected fraction of links in that module, </a:t>
            </a:r>
            <a:r>
              <a:rPr lang="en-US" sz="2800" i="1" dirty="0">
                <a:solidFill>
                  <a:srgbClr val="0432FF"/>
                </a:solidFill>
              </a:rPr>
              <a:t>if links were located at</a:t>
            </a:r>
            <a:r>
              <a:rPr lang="en-US" sz="2800" dirty="0">
                <a:solidFill>
                  <a:srgbClr val="0432FF"/>
                </a:solidFill>
              </a:rPr>
              <a:t> </a:t>
            </a:r>
            <a:r>
              <a:rPr lang="en-US" sz="2800" i="1" dirty="0">
                <a:solidFill>
                  <a:srgbClr val="0432FF"/>
                </a:solidFill>
              </a:rPr>
              <a:t>random in the network</a:t>
            </a:r>
            <a:r>
              <a:rPr lang="en-US" sz="2800" i="1" dirty="0"/>
              <a:t> (under the only constraint that the </a:t>
            </a:r>
            <a:r>
              <a:rPr lang="en-US" sz="2800" i="1" dirty="0">
                <a:solidFill>
                  <a:srgbClr val="0432FF"/>
                </a:solidFill>
              </a:rPr>
              <a:t>degree</a:t>
            </a:r>
            <a:r>
              <a:rPr lang="en-US" sz="2800" dirty="0">
                <a:solidFill>
                  <a:srgbClr val="0432FF"/>
                </a:solidFill>
              </a:rPr>
              <a:t> </a:t>
            </a:r>
            <a:r>
              <a:rPr lang="en-US" sz="2800" i="1" dirty="0">
                <a:solidFill>
                  <a:srgbClr val="0432FF"/>
                </a:solidFill>
              </a:rPr>
              <a:t>sequence coincides with the one of the original graph</a:t>
            </a:r>
            <a:r>
              <a:rPr lang="en-US" sz="2800" i="1" dirty="0"/>
              <a:t>).”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59307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79298-97FC-1E52-4253-F58F07A62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405" y="235916"/>
            <a:ext cx="11717595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F&amp;B discussion</a:t>
            </a:r>
          </a:p>
        </p:txBody>
      </p:sp>
      <p:pic>
        <p:nvPicPr>
          <p:cNvPr id="4" name="Content Placeholder 3" descr="A picture containing text, watch, gauge&#10;&#10;Description automatically generated">
            <a:extLst>
              <a:ext uri="{FF2B5EF4-FFF2-40B4-BE49-F238E27FC236}">
                <a16:creationId xmlns:a16="http://schemas.microsoft.com/office/drawing/2014/main" id="{85BCFF69-EABE-30C0-57A3-B4F7F8E7BB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4405" y="1414458"/>
            <a:ext cx="6474050" cy="19303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438A212-D014-5501-E1D7-AE35FEFA669F}"/>
              </a:ext>
            </a:extLst>
          </p:cNvPr>
          <p:cNvSpPr txBox="1"/>
          <p:nvPr/>
        </p:nvSpPr>
        <p:spPr>
          <a:xfrm>
            <a:off x="1085446" y="3705115"/>
            <a:ext cx="102683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Page 2: (Paraphrasing) “We conclude that, in a modularity-based framework, a subgraph  …is a module if &lt;its modularity score is positive&gt;”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09986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EB41C5C-0F34-4DDA-9D7C-5E717F35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384" y="303591"/>
            <a:ext cx="4334256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338742-95A1-0992-0ED5-BB58D0173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40263"/>
            <a:ext cx="3822192" cy="1344975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Fortunato &amp; </a:t>
            </a:r>
            <a:r>
              <a:rPr lang="en-US" sz="3600" dirty="0" err="1">
                <a:solidFill>
                  <a:schemeClr val="bg1"/>
                </a:solidFill>
              </a:rPr>
              <a:t>Barthélemy</a:t>
            </a:r>
            <a:endParaRPr lang="en-US" sz="3600" dirty="0">
              <a:solidFill>
                <a:schemeClr val="bg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7E1E5E6-F385-4E9C-B201-BA5BDE5CA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4088" y="2050687"/>
            <a:ext cx="3685032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647CC7-50DC-F859-7CCB-68B5578E0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610" y="2121763"/>
            <a:ext cx="3822192" cy="3773010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Basic observation is that Modularity Optimization is subject to a resolution limit (will not find small “actual modules”)</a:t>
            </a:r>
          </a:p>
          <a:p>
            <a:r>
              <a:rPr lang="en-US" sz="2000" dirty="0">
                <a:solidFill>
                  <a:schemeClr val="bg1"/>
                </a:solidFill>
              </a:rPr>
              <a:t>For them, “actual” simply means positive modularity score</a:t>
            </a: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5936C5CB-76FB-6F53-EE86-F012DF0D8A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0387" y="902511"/>
            <a:ext cx="5947525" cy="43985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2BB01B9-3231-B189-40FB-CA1CB5574E8A}"/>
              </a:ext>
            </a:extLst>
          </p:cNvPr>
          <p:cNvSpPr txBox="1"/>
          <p:nvPr/>
        </p:nvSpPr>
        <p:spPr>
          <a:xfrm>
            <a:off x="6685005" y="5301049"/>
            <a:ext cx="404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Figure 3(A) from Fortunato &amp; </a:t>
            </a:r>
            <a:r>
              <a:rPr lang="en-US" dirty="0" err="1"/>
              <a:t>Barthélemy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767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79298-97FC-1E52-4253-F58F07A62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Modularity score</a:t>
            </a:r>
          </a:p>
        </p:txBody>
      </p:sp>
      <p:pic>
        <p:nvPicPr>
          <p:cNvPr id="4" name="Content Placeholder 3" descr="A picture containing text, watch, gauge&#10;&#10;Description automatically generated">
            <a:extLst>
              <a:ext uri="{FF2B5EF4-FFF2-40B4-BE49-F238E27FC236}">
                <a16:creationId xmlns:a16="http://schemas.microsoft.com/office/drawing/2014/main" id="{85BCFF69-EABE-30C0-57A3-B4F7F8E7BB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7475" y="1364641"/>
            <a:ext cx="4326194" cy="12899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438A212-D014-5501-E1D7-AE35FEFA669F}"/>
              </a:ext>
            </a:extLst>
          </p:cNvPr>
          <p:cNvSpPr txBox="1"/>
          <p:nvPr/>
        </p:nvSpPr>
        <p:spPr>
          <a:xfrm>
            <a:off x="5052391" y="1081998"/>
            <a:ext cx="64074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 = total number of edges in network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</a:t>
            </a:r>
            <a:r>
              <a:rPr lang="en-US" baseline="-25000" dirty="0"/>
              <a:t>s </a:t>
            </a:r>
            <a:r>
              <a:rPr lang="en-US" dirty="0"/>
              <a:t>= number of edges in cluster 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</a:t>
            </a:r>
            <a:r>
              <a:rPr lang="en-US" baseline="-25000" dirty="0"/>
              <a:t>s </a:t>
            </a:r>
            <a:r>
              <a:rPr lang="en-US" dirty="0"/>
              <a:t>= total degree of nodes in cluster s (including edges that leave cluster)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9B81C7-0EA0-94D0-6817-CFC7541F2216}"/>
              </a:ext>
            </a:extLst>
          </p:cNvPr>
          <p:cNvSpPr txBox="1"/>
          <p:nvPr/>
        </p:nvSpPr>
        <p:spPr>
          <a:xfrm>
            <a:off x="838199" y="3003770"/>
            <a:ext cx="1038307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Warm-up for calculating modularity scores of single clusters (i.e., calculating modularity(C)).</a:t>
            </a:r>
          </a:p>
          <a:p>
            <a:r>
              <a:rPr lang="en-US" dirty="0"/>
              <a:t>Assume all networks have at least one edge, so L &gt; 0.</a:t>
            </a:r>
          </a:p>
          <a:p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What is the modularity score of a cluster containing a single isolated node in the network? 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What is the modularity score of a cluster that has no internal edges?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Assuming that the network has more than one non-trivial component (at least one edge), what is the modularity score of a connected component in the network?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What is the modularity score of the cluster containing the entire network?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Suppose a network N has at least two non-trivial components and then many isolated vertices.  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/>
              <a:t>What is the modularity score of the cluster containing all the isolated vertices?  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/>
              <a:t>Suppose C is a cluster, and you add some isolated vertices to get C’; what can you say about modularity(C) vs modularity(C’)?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546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79298-97FC-1E52-4253-F58F07A62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Modularity score</a:t>
            </a:r>
          </a:p>
        </p:txBody>
      </p:sp>
      <p:pic>
        <p:nvPicPr>
          <p:cNvPr id="4" name="Content Placeholder 3" descr="A picture containing text, watch, gauge&#10;&#10;Description automatically generated">
            <a:extLst>
              <a:ext uri="{FF2B5EF4-FFF2-40B4-BE49-F238E27FC236}">
                <a16:creationId xmlns:a16="http://schemas.microsoft.com/office/drawing/2014/main" id="{85BCFF69-EABE-30C0-57A3-B4F7F8E7BB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7475" y="1364641"/>
            <a:ext cx="4326194" cy="12899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438A212-D014-5501-E1D7-AE35FEFA669F}"/>
              </a:ext>
            </a:extLst>
          </p:cNvPr>
          <p:cNvSpPr txBox="1"/>
          <p:nvPr/>
        </p:nvSpPr>
        <p:spPr>
          <a:xfrm>
            <a:off x="5052391" y="1081998"/>
            <a:ext cx="64074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 = total number of edges in network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</a:t>
            </a:r>
            <a:r>
              <a:rPr lang="en-US" baseline="-25000" dirty="0"/>
              <a:t>s </a:t>
            </a:r>
            <a:r>
              <a:rPr lang="en-US" dirty="0"/>
              <a:t>= number of edges in cluster 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</a:t>
            </a:r>
            <a:r>
              <a:rPr lang="en-US" baseline="-25000" dirty="0"/>
              <a:t>s </a:t>
            </a:r>
            <a:r>
              <a:rPr lang="en-US" dirty="0"/>
              <a:t>= total degree of nodes in cluster s (including edges that leave cluster)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657923-AA6B-84FF-89C1-CC18255FC297}"/>
              </a:ext>
            </a:extLst>
          </p:cNvPr>
          <p:cNvSpPr txBox="1"/>
          <p:nvPr/>
        </p:nvSpPr>
        <p:spPr>
          <a:xfrm>
            <a:off x="758687" y="2913680"/>
            <a:ext cx="801093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Test cases: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Network has two disjoint cliques (</a:t>
            </a:r>
            <a:r>
              <a:rPr lang="en-US" dirty="0" err="1"/>
              <a:t>K</a:t>
            </a:r>
            <a:r>
              <a:rPr lang="en-US" baseline="-25000" dirty="0" err="1"/>
              <a:t>n</a:t>
            </a:r>
            <a:r>
              <a:rPr lang="en-US" baseline="-25000" dirty="0"/>
              <a:t> </a:t>
            </a:r>
            <a:r>
              <a:rPr lang="en-US" dirty="0"/>
              <a:t>and K</a:t>
            </a:r>
            <a:r>
              <a:rPr lang="en-US" baseline="-25000" dirty="0"/>
              <a:t>m</a:t>
            </a:r>
            <a:r>
              <a:rPr lang="en-US" dirty="0"/>
              <a:t>) that have no edges between them.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For each clique, what is the modularity score?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Network has same two disjoint cliques with an edge between them.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For each clique, what is the modularity score?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Network is just </a:t>
            </a:r>
            <a:r>
              <a:rPr lang="en-US" dirty="0" err="1"/>
              <a:t>K</a:t>
            </a:r>
            <a:r>
              <a:rPr lang="en-US" baseline="-25000" dirty="0" err="1"/>
              <a:t>n</a:t>
            </a:r>
            <a:r>
              <a:rPr lang="en-US" baseline="-25000" dirty="0"/>
              <a:t> </a:t>
            </a:r>
            <a:r>
              <a:rPr lang="en-US" dirty="0"/>
              <a:t>(with n&gt;3).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What is the modularity score of a K</a:t>
            </a:r>
            <a:r>
              <a:rPr lang="en-US" baseline="-25000" dirty="0"/>
              <a:t>3 </a:t>
            </a:r>
            <a:r>
              <a:rPr lang="en-US" dirty="0"/>
              <a:t>inside the network?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Network is complete bipartite graph </a:t>
            </a:r>
            <a:r>
              <a:rPr lang="en-US" dirty="0" err="1"/>
              <a:t>K</a:t>
            </a:r>
            <a:r>
              <a:rPr lang="en-US" baseline="-25000" dirty="0" err="1"/>
              <a:t>n,m</a:t>
            </a:r>
            <a:r>
              <a:rPr lang="en-US" baseline="-25000" dirty="0"/>
              <a:t>, </a:t>
            </a:r>
            <a:r>
              <a:rPr lang="en-US" dirty="0"/>
              <a:t>and n&lt;m.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What is the modularity score of the LHS? The RHS?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Can you find any cluster with positive modularity?</a:t>
            </a:r>
          </a:p>
        </p:txBody>
      </p:sp>
    </p:spTree>
    <p:extLst>
      <p:ext uri="{BB962C8B-B14F-4D97-AF65-F5344CB8AC3E}">
        <p14:creationId xmlns:p14="http://schemas.microsoft.com/office/powerpoint/2010/main" val="28746425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1355</TotalTime>
  <Words>1437</Words>
  <Application>Microsoft Macintosh PowerPoint</Application>
  <PresentationFormat>Widescreen</PresentationFormat>
  <Paragraphs>110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Resolution Limit</vt:lpstr>
      <vt:lpstr>Assigned papers</vt:lpstr>
      <vt:lpstr>Modularity optimization</vt:lpstr>
      <vt:lpstr>Modularity optimization</vt:lpstr>
      <vt:lpstr>F&amp;B discussion  </vt:lpstr>
      <vt:lpstr>F&amp;B discussion</vt:lpstr>
      <vt:lpstr>Fortunato &amp; Barthélemy</vt:lpstr>
      <vt:lpstr>Modularity score</vt:lpstr>
      <vt:lpstr>Modularity score</vt:lpstr>
      <vt:lpstr>Modularity score</vt:lpstr>
      <vt:lpstr>Back to F&amp;B</vt:lpstr>
      <vt:lpstr>Digging down into F&amp;B analysis</vt:lpstr>
      <vt:lpstr>Experiment done by F&amp;B</vt:lpstr>
      <vt:lpstr>Closing paragraph in F&amp;B</vt:lpstr>
      <vt:lpstr>Further comments (related to Scientometrics)</vt:lpstr>
      <vt:lpstr>Summary from today</vt:lpstr>
      <vt:lpstr>Starting 9/7: Distinguished Guest Speakers</vt:lpstr>
      <vt:lpstr>Henry Small (speaking Sept 7): papers to read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Clustering</dc:title>
  <dc:creator>Warnow, Tandy</dc:creator>
  <cp:lastModifiedBy>Warnow, Tandy</cp:lastModifiedBy>
  <cp:revision>19</cp:revision>
  <dcterms:created xsi:type="dcterms:W3CDTF">2022-08-23T21:32:23Z</dcterms:created>
  <dcterms:modified xsi:type="dcterms:W3CDTF">2022-08-31T14:28:40Z</dcterms:modified>
</cp:coreProperties>
</file>