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00" r:id="rId2"/>
    <p:sldId id="257" r:id="rId3"/>
    <p:sldId id="282" r:id="rId4"/>
    <p:sldId id="283" r:id="rId5"/>
    <p:sldId id="279" r:id="rId6"/>
    <p:sldId id="258" r:id="rId7"/>
    <p:sldId id="298" r:id="rId8"/>
    <p:sldId id="299" r:id="rId9"/>
    <p:sldId id="259" r:id="rId10"/>
    <p:sldId id="260" r:id="rId11"/>
    <p:sldId id="26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E8296-F86A-5842-A31D-8E559A3A2720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C7B40-B0F5-8340-B9D0-2750498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8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78e73ba6a_1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g1578e73ba6a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89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398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45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 updated this as best I could – Amy is checking the faculty numbers - Michelle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Amy updated.</a:t>
            </a: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244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76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261F-8C34-3B4D-9D58-B0411716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AA7FF-57D0-3146-9A8B-A6CF3CBA3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0E724-81E8-BD4F-A28E-FEB6F441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5A51-BA62-B54B-9625-D3D8428FB2EB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12111-8443-8F4E-9084-F1BAA100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5C4E7-E4D8-9047-A8B5-C253D426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6FBC-6477-204A-86EE-F5CE0C7B9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6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1592-2536-1142-8E71-1EB2EC48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5BAA5-717A-6146-847F-B34A4CB99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BD0FB-836E-E146-AA01-E649EEC2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5A51-BA62-B54B-9625-D3D8428FB2EB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36E16-A227-794A-9B64-88590A2E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0D2D-8508-A64D-8CD6-E9041BB2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6FBC-6477-204A-86EE-F5CE0C7B9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3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F6FC13-AA1D-614E-B2BE-ECD13C118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8E397-AF18-6F49-B57B-A0DCE9D49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0DCE1-E13D-4347-AE0D-D5B2B200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5A51-BA62-B54B-9625-D3D8428FB2EB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60866-F645-B64B-810D-391EB919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CFE98-460C-C24B-9B0E-B4ADFBA5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6FBC-6477-204A-86EE-F5CE0C7B9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5CCE-2081-C046-8270-06439E16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B5DC-BD85-3346-8E8A-1116B223C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819B0-07F7-1A46-BDA7-56A64C3F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5A51-BA62-B54B-9625-D3D8428FB2EB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5130C-356F-9341-B6E5-05822354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1F9E-AD2F-D946-BCF0-56A7720A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6FBC-6477-204A-86EE-F5CE0C7B9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1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FDA31-ED7C-A64F-BF06-79BFA77B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21C96-13FA-F84A-994D-E0087D08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50FE1-16BB-C54A-AF0A-410B7000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5A51-BA62-B54B-9625-D3D8428FB2EB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EFF24-F7AE-2440-AC72-3A3F83B8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F3A89-5296-B646-B0F1-01C1098B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6FBC-6477-204A-86EE-F5CE0C7B9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33905-F060-E447-80B0-3E3910D0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E686-D394-7C4A-867C-A9D23C60A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EFD9B-0005-6647-B08A-D62A51B2F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DD581-1826-EC41-A17D-6EB5653B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5A51-BA62-B54B-9625-D3D8428FB2EB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D1CA0-9244-D44B-B31A-33635E1C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972E9-9B91-3F41-A9D9-785236E9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6FBC-6477-204A-86EE-F5CE0C7B9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F69A-CC6F-4C4D-A92E-99E9DE84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78F78-3779-FA47-A0DD-717CBFF5B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41978-180E-B24A-84A8-B69374BDE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F9CD1-68C5-D642-B469-CECCDB479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641A6-2D01-AC43-B9C9-DC9A45A03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B8101-87FF-D349-9C77-F489EE5C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5A51-BA62-B54B-9625-D3D8428FB2EB}" type="datetimeFigureOut">
              <a:rPr lang="en-US" smtClean="0"/>
              <a:t>11/2/22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CBB903-059E-EE4F-8CA9-72AAE4A0D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2503F-2215-6F46-9B84-E04DFB66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6FBC-6477-204A-86EE-F5CE0C7B9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F77A-E96B-7A4A-AAA4-E112C646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2D743-34AA-7140-A11A-BC4CFD02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5A51-BA62-B54B-9625-D3D8428FB2EB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8FD02-196A-1A40-9DD8-20FC8D4F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52EB1-E102-A643-B2B0-40D68BA8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6FBC-6477-204A-86EE-F5CE0C7B9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4F2EC-7A27-4646-A132-EF4817C3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5A51-BA62-B54B-9625-D3D8428FB2EB}" type="datetimeFigureOut">
              <a:rPr lang="en-US" smtClean="0"/>
              <a:t>11/2/22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4EE61-6BED-3140-A473-ACBBD28F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702CB-0E40-2542-9651-A26E4B1A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6FBC-6477-204A-86EE-F5CE0C7B9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9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E48B-F69A-4A42-B7BA-DD188286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B00AB-8D6A-2949-B58C-CD2BA8FCC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C2A06-67AD-9646-85C4-03092B23A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3FDA0-BC4E-9D41-830B-51EC03BD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5A51-BA62-B54B-9625-D3D8428FB2EB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61E3C-E9F7-7C44-9BD1-75E1DF1D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18806-339A-C348-BBDD-F4E52D33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6FBC-6477-204A-86EE-F5CE0C7B9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3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A441-79D6-9D47-99D9-F47DDC6A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4776A-23BA-1448-8AFB-DEBBC9ACE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3B90B-E606-4848-97E0-6BE14AD30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5D0F9-E7ED-F04F-A6E9-EDA0DD2F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5A51-BA62-B54B-9625-D3D8428FB2EB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82FAB-FF38-894F-8ABA-05770A14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A4E39-F547-BF48-A66F-F0E4E7D6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6FBC-6477-204A-86EE-F5CE0C7B9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7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393DA-AEE6-9245-83B7-3C433FA4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DA97B-33DD-1C40-B208-6AE0654FA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7F7D-6EFB-964D-A2CD-6984ED128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5A51-BA62-B54B-9625-D3D8428FB2EB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6708E-F3A3-9543-8A08-14DD2848C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9D2D0-640A-0D42-9B19-AC376C934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36FBC-6477-204A-86EE-F5CE0C7B9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8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/>
          <p:nvPr/>
        </p:nvSpPr>
        <p:spPr>
          <a:xfrm rot="10800000" flipH="1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26" descr="A picture containing building, street&#10;&#10;Description automatically generated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-2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 txBox="1"/>
          <p:nvPr/>
        </p:nvSpPr>
        <p:spPr>
          <a:xfrm>
            <a:off x="1134035" y="2553964"/>
            <a:ext cx="9924000" cy="340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Computer Science @UIUC</a:t>
            </a:r>
            <a:endParaRPr sz="4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Tandy Warnow, Associate Head for Research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Grainger College of Engineering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1007" y="852965"/>
            <a:ext cx="2909982" cy="75408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6"/>
          <p:cNvSpPr txBox="1"/>
          <p:nvPr/>
        </p:nvSpPr>
        <p:spPr>
          <a:xfrm>
            <a:off x="3922059" y="5413888"/>
            <a:ext cx="434788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November 2, 2022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92B66-D01F-444A-9363-5CA2BF73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Information Systems (12 faculty)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4CB6-A511-184D-8D7D-CA1BBA965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5203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Highlights:</a:t>
            </a:r>
          </a:p>
          <a:p>
            <a:r>
              <a:rPr lang="en-US" dirty="0"/>
              <a:t>Mining structures from massive unstructured text data </a:t>
            </a:r>
          </a:p>
          <a:p>
            <a:r>
              <a:rPr lang="en-US" dirty="0"/>
              <a:t>Heterogeneous information networks</a:t>
            </a:r>
          </a:p>
          <a:p>
            <a:r>
              <a:rPr lang="en-US" dirty="0"/>
              <a:t>Systems for large-scale analytics </a:t>
            </a:r>
          </a:p>
          <a:p>
            <a:r>
              <a:rPr lang="en-US" dirty="0"/>
              <a:t>Information retrieval </a:t>
            </a:r>
          </a:p>
          <a:p>
            <a:r>
              <a:rPr lang="en-US" dirty="0"/>
              <a:t>Graph and network algorithms (proximity, connectivity, clustering)</a:t>
            </a:r>
          </a:p>
          <a:p>
            <a:r>
              <a:rPr lang="en-US" dirty="0"/>
              <a:t>Community detection (especially small, emerging communities) in large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37F0E-D87E-AA42-9396-EA42B52AC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717" y="4617567"/>
            <a:ext cx="1229327" cy="1634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D7CADB-B9E7-8B48-881A-2371EA0E2AAA}"/>
              </a:ext>
            </a:extLst>
          </p:cNvPr>
          <p:cNvSpPr txBox="1"/>
          <p:nvPr/>
        </p:nvSpPr>
        <p:spPr>
          <a:xfrm>
            <a:off x="10206462" y="1642192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ChengXiang</a:t>
            </a:r>
            <a:r>
              <a:rPr lang="en-US" dirty="0"/>
              <a:t> </a:t>
            </a:r>
            <a:r>
              <a:rPr lang="en-US" dirty="0" err="1"/>
              <a:t>Zhai</a:t>
            </a:r>
            <a:r>
              <a:rPr lang="en-US" dirty="0"/>
              <a:t> </a:t>
            </a:r>
          </a:p>
          <a:p>
            <a:r>
              <a:rPr lang="en-US" dirty="0"/>
              <a:t>    Area Chair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9A499-5A65-8A44-A64A-92D1A8BD0AEF}"/>
              </a:ext>
            </a:extLst>
          </p:cNvPr>
          <p:cNvSpPr txBox="1"/>
          <p:nvPr/>
        </p:nvSpPr>
        <p:spPr>
          <a:xfrm>
            <a:off x="9990620" y="6258025"/>
            <a:ext cx="22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George Chacko</a:t>
            </a:r>
          </a:p>
          <a:p>
            <a:r>
              <a:rPr lang="en-US" dirty="0"/>
              <a:t>Community Detection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8CF6C-43C0-D140-81AE-D78AF798D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360" y="31491"/>
            <a:ext cx="1231900" cy="163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21A28D-0316-ED46-82E0-2CF16F248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479" y="4601789"/>
            <a:ext cx="1231900" cy="1638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67DE27-D991-7241-BB83-9491C9C1B626}"/>
              </a:ext>
            </a:extLst>
          </p:cNvPr>
          <p:cNvSpPr txBox="1"/>
          <p:nvPr/>
        </p:nvSpPr>
        <p:spPr>
          <a:xfrm>
            <a:off x="8527937" y="6275819"/>
            <a:ext cx="1329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Jiawei Han</a:t>
            </a:r>
          </a:p>
          <a:p>
            <a:r>
              <a:rPr lang="en-US" dirty="0"/>
              <a:t>Data Mining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400FD31-8D43-954C-B81F-B5DE25A03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937" y="2290019"/>
            <a:ext cx="1231900" cy="16383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E81FC2-5C5B-8346-84EB-7D03BE66E5D5}"/>
              </a:ext>
            </a:extLst>
          </p:cNvPr>
          <p:cNvSpPr txBox="1"/>
          <p:nvPr/>
        </p:nvSpPr>
        <p:spPr>
          <a:xfrm>
            <a:off x="8612618" y="3941795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Heng Ji</a:t>
            </a:r>
          </a:p>
          <a:p>
            <a:r>
              <a:rPr lang="en-US" dirty="0"/>
              <a:t>    IR, NLP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D7D030-7447-0340-A9E9-A006C54FE8AE}"/>
              </a:ext>
            </a:extLst>
          </p:cNvPr>
          <p:cNvSpPr txBox="1"/>
          <p:nvPr/>
        </p:nvSpPr>
        <p:spPr>
          <a:xfrm>
            <a:off x="10513717" y="4001294"/>
            <a:ext cx="1695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Yongjoo</a:t>
            </a:r>
            <a:r>
              <a:rPr lang="en-US" dirty="0"/>
              <a:t> Park</a:t>
            </a:r>
          </a:p>
          <a:p>
            <a:r>
              <a:rPr lang="en-US" dirty="0"/>
              <a:t>Systems aspects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D53A19-C58D-5341-87AB-D6FFB4B25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3717" y="2344953"/>
            <a:ext cx="12319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2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4EE6-598D-5F48-BCFF-95E56AA8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&amp; Privacy (17 faculty)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4D223-AFD6-D64F-9C8A-7901E4635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0236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Note: Information Trust Institute (security research related to electric power grid)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Sample Topics:</a:t>
            </a:r>
          </a:p>
          <a:p>
            <a:r>
              <a:rPr lang="en-US" dirty="0"/>
              <a:t>Defenses against microarchitectural attacks</a:t>
            </a:r>
          </a:p>
          <a:p>
            <a:r>
              <a:rPr lang="en-US" dirty="0"/>
              <a:t>Detecting intrusions into computer networks</a:t>
            </a:r>
          </a:p>
          <a:p>
            <a:r>
              <a:rPr lang="en-US" dirty="0"/>
              <a:t>Privacy issues in IoT, medical records</a:t>
            </a:r>
          </a:p>
          <a:p>
            <a:r>
              <a:rPr lang="en-US" dirty="0"/>
              <a:t>Cryptography, Blockchain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29BE4-3798-554A-AF7A-9AF05E533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466" y="76112"/>
            <a:ext cx="123190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2D0D7-6F45-4B4D-A71A-73C5550A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674" y="2487485"/>
            <a:ext cx="1231900" cy="1638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BAA338-99AC-AC40-AA8F-95195275BA48}"/>
              </a:ext>
            </a:extLst>
          </p:cNvPr>
          <p:cNvSpPr txBox="1"/>
          <p:nvPr/>
        </p:nvSpPr>
        <p:spPr>
          <a:xfrm>
            <a:off x="10159158" y="4125785"/>
            <a:ext cx="180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Adam Bates</a:t>
            </a:r>
          </a:p>
          <a:p>
            <a:r>
              <a:rPr lang="en-US" dirty="0"/>
              <a:t>Network Security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8CA1A-CB6C-D24F-BD34-D74690D4191D}"/>
              </a:ext>
            </a:extLst>
          </p:cNvPr>
          <p:cNvSpPr txBox="1"/>
          <p:nvPr/>
        </p:nvSpPr>
        <p:spPr>
          <a:xfrm>
            <a:off x="10429104" y="1779369"/>
            <a:ext cx="1262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Carl Gunter</a:t>
            </a:r>
          </a:p>
          <a:p>
            <a:r>
              <a:rPr lang="en-US" dirty="0"/>
              <a:t>Area Chair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5A8D28-AAE2-E74F-95DC-EFB62EF9B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943" y="2499842"/>
            <a:ext cx="1231900" cy="1638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88C19B-6235-3C49-A54D-7EA183332DC7}"/>
              </a:ext>
            </a:extLst>
          </p:cNvPr>
          <p:cNvSpPr txBox="1"/>
          <p:nvPr/>
        </p:nvSpPr>
        <p:spPr>
          <a:xfrm>
            <a:off x="8202071" y="4101071"/>
            <a:ext cx="1824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Dakshita Khurana</a:t>
            </a:r>
          </a:p>
          <a:p>
            <a:r>
              <a:rPr lang="en-US" dirty="0"/>
              <a:t>    Cryptography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F2027-E039-4E41-8536-EB98A5CBF491}"/>
              </a:ext>
            </a:extLst>
          </p:cNvPr>
          <p:cNvSpPr txBox="1"/>
          <p:nvPr/>
        </p:nvSpPr>
        <p:spPr>
          <a:xfrm>
            <a:off x="8226785" y="6232547"/>
            <a:ext cx="340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Chris Fletcher, </a:t>
            </a:r>
          </a:p>
          <a:p>
            <a:r>
              <a:rPr lang="en-US" dirty="0"/>
              <a:t>Hardware Security, Applied Crypto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D7566E-097F-C745-822A-36AF8FA4A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917" y="4860411"/>
            <a:ext cx="12319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9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"/>
          <p:cNvSpPr/>
          <p:nvPr/>
        </p:nvSpPr>
        <p:spPr>
          <a:xfrm rot="10800000" flipH="1">
            <a:off x="0" y="6437100"/>
            <a:ext cx="12192000" cy="4209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"/>
          <p:cNvSpPr/>
          <p:nvPr/>
        </p:nvSpPr>
        <p:spPr>
          <a:xfrm rot="10800000" flipH="1">
            <a:off x="0" y="-7677"/>
            <a:ext cx="12192000" cy="8682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Computer Science at the University of Illinois 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COMPUTER 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1"/>
          <p:cNvGrpSpPr/>
          <p:nvPr/>
        </p:nvGrpSpPr>
        <p:grpSpPr>
          <a:xfrm>
            <a:off x="1911928" y="1104611"/>
            <a:ext cx="7850908" cy="5088402"/>
            <a:chOff x="3519000" y="1406900"/>
            <a:chExt cx="4625700" cy="4483800"/>
          </a:xfrm>
        </p:grpSpPr>
        <p:sp>
          <p:nvSpPr>
            <p:cNvPr id="240" name="Google Shape;240;p1"/>
            <p:cNvSpPr/>
            <p:nvPr/>
          </p:nvSpPr>
          <p:spPr>
            <a:xfrm>
              <a:off x="3589950" y="1406900"/>
              <a:ext cx="4483800" cy="44838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  <a:effectLst>
              <a:outerShdw blurRad="185738" dist="57150" dir="5400000" algn="bl" rotWithShape="0">
                <a:srgbClr val="000000">
                  <a:alpha val="47058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4154250" y="2535412"/>
              <a:ext cx="3355200" cy="3355200"/>
            </a:xfrm>
            <a:prstGeom prst="ellipse">
              <a:avLst/>
            </a:prstGeom>
            <a:solidFill>
              <a:srgbClr val="1D58A7"/>
            </a:solidFill>
            <a:ln>
              <a:noFill/>
            </a:ln>
            <a:effectLst>
              <a:outerShdw blurRad="185738" dist="47625" dir="15900000" algn="bl" rotWithShape="0">
                <a:srgbClr val="000000">
                  <a:alpha val="47058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4714350" y="3655625"/>
              <a:ext cx="2235000" cy="2235000"/>
            </a:xfrm>
            <a:prstGeom prst="ellipse">
              <a:avLst/>
            </a:prstGeom>
            <a:solidFill>
              <a:srgbClr val="FF552E"/>
            </a:solidFill>
            <a:ln>
              <a:noFill/>
            </a:ln>
            <a:effectLst>
              <a:outerShdw blurRad="185738" dist="66675" dir="14940000" algn="bl" rotWithShape="0">
                <a:srgbClr val="000000">
                  <a:alpha val="47058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"/>
            <p:cNvSpPr txBox="1"/>
            <p:nvPr/>
          </p:nvSpPr>
          <p:spPr>
            <a:xfrm>
              <a:off x="4303950" y="1594663"/>
              <a:ext cx="30558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 </a:t>
              </a:r>
              <a:b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and Inclusion</a:t>
              </a:r>
              <a:endPara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"/>
            <p:cNvSpPr txBox="1"/>
            <p:nvPr/>
          </p:nvSpPr>
          <p:spPr>
            <a:xfrm>
              <a:off x="3519000" y="2730413"/>
              <a:ext cx="4625700" cy="759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Educational</a:t>
              </a:r>
              <a:b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Innovation</a:t>
              </a:r>
              <a:endPara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 txBox="1"/>
            <p:nvPr/>
          </p:nvSpPr>
          <p:spPr>
            <a:xfrm>
              <a:off x="4303950" y="4405463"/>
              <a:ext cx="3055800" cy="75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World-Leading</a:t>
              </a:r>
              <a:b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</a:t>
              </a:r>
              <a:endPara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44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78e73ba6a_1_40"/>
          <p:cNvSpPr/>
          <p:nvPr/>
        </p:nvSpPr>
        <p:spPr>
          <a:xfrm rot="10800000" flipH="1">
            <a:off x="-1" y="-136"/>
            <a:ext cx="12192000" cy="918900"/>
          </a:xfrm>
          <a:prstGeom prst="rect">
            <a:avLst/>
          </a:prstGeom>
          <a:gradFill>
            <a:gsLst>
              <a:gs pos="0">
                <a:srgbClr val="1B4284"/>
              </a:gs>
              <a:gs pos="96000">
                <a:srgbClr val="132A4D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g1578e73ba6a_1_4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1578e73ba6a_1_40"/>
          <p:cNvSpPr txBox="1"/>
          <p:nvPr/>
        </p:nvSpPr>
        <p:spPr>
          <a:xfrm>
            <a:off x="376810" y="267162"/>
            <a:ext cx="1102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Illinois Computer Science Remains Top-Ranked in the Nation - Grad &amp; Ugrad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g1578e73ba6a_1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6050" y="1035602"/>
            <a:ext cx="10283521" cy="57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45;p7">
            <a:extLst>
              <a:ext uri="{FF2B5EF4-FFF2-40B4-BE49-F238E27FC236}">
                <a16:creationId xmlns:a16="http://schemas.microsoft.com/office/drawing/2014/main" id="{0A953C53-4907-4049-9D4D-A7060C6E730F}"/>
              </a:ext>
            </a:extLst>
          </p:cNvPr>
          <p:cNvSpPr/>
          <p:nvPr/>
        </p:nvSpPr>
        <p:spPr>
          <a:xfrm rot="10800000" flipH="1">
            <a:off x="-1" y="0"/>
            <a:ext cx="12192000" cy="918764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064AA1B-F967-7B47-A025-1925E8E13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35709"/>
            <a:ext cx="277906" cy="401420"/>
          </a:xfrm>
          <a:prstGeom prst="rect">
            <a:avLst/>
          </a:prstGeom>
        </p:spPr>
      </p:pic>
      <p:sp>
        <p:nvSpPr>
          <p:cNvPr id="13" name="Google Shape;100;p1">
            <a:extLst>
              <a:ext uri="{FF2B5EF4-FFF2-40B4-BE49-F238E27FC236}">
                <a16:creationId xmlns:a16="http://schemas.microsoft.com/office/drawing/2014/main" id="{F68AD234-16BC-9E4C-93DE-99379D2E7033}"/>
              </a:ext>
            </a:extLst>
          </p:cNvPr>
          <p:cNvSpPr txBox="1"/>
          <p:nvPr/>
        </p:nvSpPr>
        <p:spPr>
          <a:xfrm>
            <a:off x="263641" y="285009"/>
            <a:ext cx="1102692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National Collaborations</a:t>
            </a:r>
            <a:endParaRPr lang="en-US" sz="2000" dirty="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859E4-15CF-0043-A1CA-1A57F66B2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49" y="1154475"/>
            <a:ext cx="10961914" cy="49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8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45;p7">
            <a:extLst>
              <a:ext uri="{FF2B5EF4-FFF2-40B4-BE49-F238E27FC236}">
                <a16:creationId xmlns:a16="http://schemas.microsoft.com/office/drawing/2014/main" id="{0A953C53-4907-4049-9D4D-A7060C6E730F}"/>
              </a:ext>
            </a:extLst>
          </p:cNvPr>
          <p:cNvSpPr/>
          <p:nvPr/>
        </p:nvSpPr>
        <p:spPr>
          <a:xfrm rot="10800000" flipH="1">
            <a:off x="-1" y="0"/>
            <a:ext cx="12192000" cy="918764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064AA1B-F967-7B47-A025-1925E8E13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35709"/>
            <a:ext cx="277906" cy="401420"/>
          </a:xfrm>
          <a:prstGeom prst="rect">
            <a:avLst/>
          </a:prstGeom>
        </p:spPr>
      </p:pic>
      <p:sp>
        <p:nvSpPr>
          <p:cNvPr id="13" name="Google Shape;100;p1">
            <a:extLst>
              <a:ext uri="{FF2B5EF4-FFF2-40B4-BE49-F238E27FC236}">
                <a16:creationId xmlns:a16="http://schemas.microsoft.com/office/drawing/2014/main" id="{F68AD234-16BC-9E4C-93DE-99379D2E7033}"/>
              </a:ext>
            </a:extLst>
          </p:cNvPr>
          <p:cNvSpPr txBox="1"/>
          <p:nvPr/>
        </p:nvSpPr>
        <p:spPr>
          <a:xfrm>
            <a:off x="263641" y="285009"/>
            <a:ext cx="1102692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International Collaborations</a:t>
            </a:r>
            <a:endParaRPr lang="en-US" sz="2000" dirty="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A4FE4-2699-BC43-AC24-41EFABA59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846" y="1154475"/>
            <a:ext cx="10303364" cy="533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2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45;p7">
            <a:extLst>
              <a:ext uri="{FF2B5EF4-FFF2-40B4-BE49-F238E27FC236}">
                <a16:creationId xmlns:a16="http://schemas.microsoft.com/office/drawing/2014/main" id="{0A953C53-4907-4049-9D4D-A7060C6E730F}"/>
              </a:ext>
            </a:extLst>
          </p:cNvPr>
          <p:cNvSpPr/>
          <p:nvPr/>
        </p:nvSpPr>
        <p:spPr>
          <a:xfrm rot="10800000" flipH="1">
            <a:off x="-1" y="0"/>
            <a:ext cx="12192000" cy="918764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614690" y="1522928"/>
            <a:ext cx="10551167" cy="5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endParaRPr lang="en-US" sz="2400" dirty="0">
              <a:solidFill>
                <a:schemeClr val="tx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Center for Digital Agriculture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C3.ai Digital Transformation Institute  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Genomics and Eco-evolution of Multi-Scale Symbioses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Center for Just Infrastructure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Center for Cognitive Computer Systems Research (C3SR) with IBM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Internet of Battlefield Things (IoBT)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Strategic Research Alliance Center on Computer Security with Intel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Center for Networked Intelligent Components and Environments (C-NICE) with Foxconn Internet Technology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064AA1B-F967-7B47-A025-1925E8E13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35709"/>
            <a:ext cx="277906" cy="401420"/>
          </a:xfrm>
          <a:prstGeom prst="rect">
            <a:avLst/>
          </a:prstGeom>
        </p:spPr>
      </p:pic>
      <p:sp>
        <p:nvSpPr>
          <p:cNvPr id="13" name="Google Shape;100;p1">
            <a:extLst>
              <a:ext uri="{FF2B5EF4-FFF2-40B4-BE49-F238E27FC236}">
                <a16:creationId xmlns:a16="http://schemas.microsoft.com/office/drawing/2014/main" id="{F68AD234-16BC-9E4C-93DE-99379D2E7033}"/>
              </a:ext>
            </a:extLst>
          </p:cNvPr>
          <p:cNvSpPr txBox="1"/>
          <p:nvPr/>
        </p:nvSpPr>
        <p:spPr>
          <a:xfrm>
            <a:off x="263641" y="285009"/>
            <a:ext cx="1102692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Engagement with Research Centers</a:t>
            </a:r>
            <a:endParaRPr lang="en-US" sz="2000" dirty="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777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418050" y="965825"/>
            <a:ext cx="11023500" cy="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23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Illinois CS is a longstanding pioneer in disciplinary and multidisciplinary research with many legendary contributions that have fundamentally altered both computing and other disciplines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920075" y="5449863"/>
            <a:ext cx="3869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CS faculty doing research in each area</a:t>
            </a: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 rot="10800000" flipH="1">
            <a:off x="-1568" y="6437100"/>
            <a:ext cx="12192000" cy="4209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 rot="10800000" flipH="1">
            <a:off x="0" y="-7677"/>
            <a:ext cx="12192000" cy="8682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World-Leading Research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COMPUTER 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4">
            <a:alphaModFix/>
          </a:blip>
          <a:srcRect t="1911" b="1908"/>
          <a:stretch/>
        </p:blipFill>
        <p:spPr>
          <a:xfrm>
            <a:off x="1583382" y="3433118"/>
            <a:ext cx="861937" cy="86193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 txBox="1"/>
          <p:nvPr/>
        </p:nvSpPr>
        <p:spPr>
          <a:xfrm>
            <a:off x="1459812" y="4354909"/>
            <a:ext cx="1109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 sz="1200" b="0" i="0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2" descr="dna_spiral_dark_lines_figure.jpg"/>
          <p:cNvPicPr preferRelativeResize="0"/>
          <p:nvPr/>
        </p:nvPicPr>
        <p:blipFill rotWithShape="1">
          <a:blip r:embed="rId5">
            <a:alphaModFix/>
          </a:blip>
          <a:srcRect t="2061" b="2068"/>
          <a:stretch/>
        </p:blipFill>
        <p:spPr>
          <a:xfrm>
            <a:off x="2608193" y="2478419"/>
            <a:ext cx="861937" cy="86193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 txBox="1"/>
          <p:nvPr/>
        </p:nvSpPr>
        <p:spPr>
          <a:xfrm>
            <a:off x="2235763" y="1770425"/>
            <a:ext cx="160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Bioinformatics &amp; </a:t>
            </a:r>
            <a:endParaRPr sz="1400" b="0" i="0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Comp Biology</a:t>
            </a:r>
            <a:endParaRPr sz="1200" b="0" i="0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6">
            <a:alphaModFix/>
          </a:blip>
          <a:srcRect t="2426" b="2415"/>
          <a:stretch/>
        </p:blipFill>
        <p:spPr>
          <a:xfrm>
            <a:off x="4637493" y="2416248"/>
            <a:ext cx="861914" cy="86190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4523947" y="1862820"/>
            <a:ext cx="10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Data &amp;</a:t>
            </a:r>
            <a:b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Info-Sci</a:t>
            </a:r>
            <a:endParaRPr sz="1200" b="1" i="0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7">
            <a:alphaModFix/>
          </a:blip>
          <a:srcRect t="2687" b="2678"/>
          <a:stretch/>
        </p:blipFill>
        <p:spPr>
          <a:xfrm>
            <a:off x="5615306" y="3506826"/>
            <a:ext cx="861937" cy="86193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5518600" y="4368764"/>
            <a:ext cx="108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Interactive Computing</a:t>
            </a:r>
            <a:endParaRPr sz="1200" b="0" i="0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2" descr="Programmer.jpg"/>
          <p:cNvPicPr preferRelativeResize="0"/>
          <p:nvPr/>
        </p:nvPicPr>
        <p:blipFill rotWithShape="1">
          <a:blip r:embed="rId8">
            <a:alphaModFix/>
          </a:blip>
          <a:srcRect t="2061" b="2068"/>
          <a:stretch/>
        </p:blipFill>
        <p:spPr>
          <a:xfrm>
            <a:off x="6535329" y="2416245"/>
            <a:ext cx="861937" cy="86193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6294326" y="1869750"/>
            <a:ext cx="130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Programming</a:t>
            </a:r>
            <a:b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Languages</a:t>
            </a:r>
            <a:endParaRPr sz="1200" b="0" i="0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9">
            <a:alphaModFix/>
          </a:blip>
          <a:srcRect t="1830" b="1836"/>
          <a:stretch/>
        </p:blipFill>
        <p:spPr>
          <a:xfrm>
            <a:off x="9603015" y="3506830"/>
            <a:ext cx="861946" cy="86194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9506492" y="4364898"/>
            <a:ext cx="105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Systems &amp;</a:t>
            </a:r>
            <a:b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endParaRPr sz="1200" b="0" i="0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 t="2353" b="2344"/>
          <a:stretch/>
        </p:blipFill>
        <p:spPr>
          <a:xfrm>
            <a:off x="10579576" y="2433448"/>
            <a:ext cx="861950" cy="8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459903" y="1867813"/>
            <a:ext cx="110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Theory &amp; Algorithms</a:t>
            </a:r>
            <a:endParaRPr sz="1200" b="0" i="0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11">
            <a:alphaModFix/>
          </a:blip>
          <a:srcRect l="922" r="922"/>
          <a:stretch/>
        </p:blipFill>
        <p:spPr>
          <a:xfrm>
            <a:off x="648200" y="2478427"/>
            <a:ext cx="861937" cy="86193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462062" y="1769700"/>
            <a:ext cx="123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Architecture, Compilers, Parallel Comp</a:t>
            </a:r>
            <a:endParaRPr sz="1200" b="0" i="0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12778" y="3433116"/>
            <a:ext cx="861914" cy="86190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3489194" y="4354927"/>
            <a:ext cx="110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Computers &amp; Education</a:t>
            </a:r>
            <a:endParaRPr sz="1200" b="0" i="0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13">
            <a:alphaModFix/>
          </a:blip>
          <a:srcRect l="25163" r="-164"/>
          <a:stretch/>
        </p:blipFill>
        <p:spPr>
          <a:xfrm>
            <a:off x="8557449" y="2416200"/>
            <a:ext cx="861945" cy="86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2565913" y="2143500"/>
            <a:ext cx="94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Est. 2015</a:t>
            </a:r>
            <a:endParaRPr sz="1200" b="0" i="1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548545" y="3506822"/>
            <a:ext cx="861937" cy="861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7425945" y="4368766"/>
            <a:ext cx="110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Scientific</a:t>
            </a:r>
            <a:endParaRPr sz="1200" b="0" i="0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Computing</a:t>
            </a:r>
            <a:endParaRPr sz="1200" b="0" i="0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3570475" y="4757200"/>
            <a:ext cx="94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Est. 2018</a:t>
            </a:r>
            <a:endParaRPr sz="1200" b="0" i="1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8185013" y="1917900"/>
            <a:ext cx="160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Security &amp; Privacy</a:t>
            </a:r>
            <a:endParaRPr sz="1200" b="0" i="0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8515163" y="2143500"/>
            <a:ext cx="94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Est. 2019</a:t>
            </a:r>
            <a:endParaRPr sz="1200" b="0" i="1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418038" y="2676163"/>
            <a:ext cx="405300" cy="405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18050" y="2678713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400" b="1" i="0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2257725" y="3644975"/>
            <a:ext cx="405300" cy="405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257738" y="3647525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sz="1400" b="1" i="0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2367913" y="2676163"/>
            <a:ext cx="405300" cy="405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2367925" y="2678713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 b="1" i="0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4297188" y="3644975"/>
            <a:ext cx="405300" cy="405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297200" y="3647525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sz="1400" b="1" i="0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4383863" y="2676163"/>
            <a:ext cx="405300" cy="405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4383875" y="2678713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400" b="1" i="0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6260738" y="3711213"/>
            <a:ext cx="405300" cy="405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6260750" y="3713763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1" i="0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6268613" y="2676163"/>
            <a:ext cx="405300" cy="405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268625" y="2678713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1400" b="1" i="0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8220738" y="3712050"/>
            <a:ext cx="405300" cy="405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8220750" y="3714600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1" i="0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8345613" y="2676163"/>
            <a:ext cx="405300" cy="405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8345625" y="2678713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1400" b="1" i="0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10279500" y="3710250"/>
            <a:ext cx="405300" cy="405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10279513" y="3712800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1400" b="1" i="0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10352238" y="2676163"/>
            <a:ext cx="405300" cy="405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10352250" y="2678713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sz="1400" b="1" i="0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462038" y="5398538"/>
            <a:ext cx="405300" cy="405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462050" y="5401088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sz="1400" b="1" i="0" u="none" strike="noStrike" cap="none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895625" y="5011388"/>
            <a:ext cx="7154600" cy="12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"/>
          <p:cNvSpPr txBox="1"/>
          <p:nvPr/>
        </p:nvSpPr>
        <p:spPr>
          <a:xfrm>
            <a:off x="6096250" y="5141925"/>
            <a:ext cx="1571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121 Core Faculty: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87 Tenure-Track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 Teaching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 Research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5113075" y="5216475"/>
            <a:ext cx="946500" cy="92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121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10428450" y="5218125"/>
            <a:ext cx="1571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64 Affiliate faculty from 9 colleges across campus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9488000" y="5170900"/>
            <a:ext cx="946500" cy="92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7790250" y="5141938"/>
            <a:ext cx="1571100" cy="121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552E"/>
                </a:solidFill>
                <a:latin typeface="Calibri"/>
                <a:ea typeface="Calibri"/>
                <a:cs typeface="Calibri"/>
                <a:sym typeface="Calibri"/>
              </a:rPr>
              <a:t>18 ACM Fellows</a:t>
            </a:r>
            <a:endParaRPr sz="1400" b="0" i="0" u="none" strike="noStrike" cap="none" dirty="0">
              <a:solidFill>
                <a:srgbClr val="FF55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552E"/>
                </a:solidFill>
                <a:latin typeface="Calibri"/>
                <a:ea typeface="Calibri"/>
                <a:cs typeface="Calibri"/>
                <a:sym typeface="Calibri"/>
              </a:rPr>
              <a:t>20 IEEE Fellows</a:t>
            </a:r>
            <a:endParaRPr sz="1400" b="0" i="0" u="none" strike="noStrike" cap="none">
              <a:solidFill>
                <a:srgbClr val="FF55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552E"/>
                </a:solidFill>
                <a:latin typeface="Calibri"/>
                <a:ea typeface="Calibri"/>
                <a:cs typeface="Calibri"/>
                <a:sym typeface="Calibri"/>
              </a:rPr>
              <a:t>47 NSF CAREERS</a:t>
            </a:r>
            <a:endParaRPr sz="1400" b="0" i="0" u="none" strike="noStrike" cap="none" dirty="0">
              <a:solidFill>
                <a:srgbClr val="FF55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"/>
          <p:cNvPicPr preferRelativeResize="0"/>
          <p:nvPr/>
        </p:nvPicPr>
        <p:blipFill rotWithShape="1">
          <a:blip r:embed="rId3">
            <a:alphaModFix/>
          </a:blip>
          <a:srcRect l="33706" r="26434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5009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444278" y="1292429"/>
            <a:ext cx="5287951" cy="378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dirty="0">
                <a:solidFill>
                  <a:srgbClr val="000000"/>
                </a:solidFill>
              </a:rPr>
              <a:t>CS faculty have major roles in both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AIFARMS - AI Institute for Future Agriculture Resilience, Management, and Sustainability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Molecule Maker Lab – AI Institute for Molecular Discovery, Synthetic Strategy, and Manufacturing</a:t>
            </a:r>
            <a:endParaRPr dirty="0"/>
          </a:p>
        </p:txBody>
      </p:sp>
      <p:sp>
        <p:nvSpPr>
          <p:cNvPr id="6" name="Google Shape;145;p7">
            <a:extLst>
              <a:ext uri="{FF2B5EF4-FFF2-40B4-BE49-F238E27FC236}">
                <a16:creationId xmlns:a16="http://schemas.microsoft.com/office/drawing/2014/main" id="{15928551-B59E-494B-90A0-1D438D9B65BC}"/>
              </a:ext>
            </a:extLst>
          </p:cNvPr>
          <p:cNvSpPr/>
          <p:nvPr/>
        </p:nvSpPr>
        <p:spPr>
          <a:xfrm flipH="1">
            <a:off x="-1" y="0"/>
            <a:ext cx="12192000" cy="918764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NSF Research AI Institutes: Two at Illinois</a:t>
            </a:r>
            <a:endParaRPr sz="2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98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2307-EF51-1F46-96D4-DDABEFA2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6406B-6C22-B244-9BFA-DEB2989CB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Architecture, Compilers, and Parallel Computing</a:t>
            </a:r>
          </a:p>
          <a:p>
            <a:r>
              <a:rPr lang="en-US" dirty="0">
                <a:solidFill>
                  <a:srgbClr val="0432FF"/>
                </a:solidFill>
              </a:rPr>
              <a:t>Artificial Intelligence</a:t>
            </a:r>
          </a:p>
          <a:p>
            <a:r>
              <a:rPr lang="en-US" dirty="0"/>
              <a:t>Bioinformatics and Computational Biology </a:t>
            </a:r>
          </a:p>
          <a:p>
            <a:r>
              <a:rPr lang="en-US" dirty="0"/>
              <a:t>Computers and Education </a:t>
            </a:r>
          </a:p>
          <a:p>
            <a:r>
              <a:rPr lang="en-US" dirty="0">
                <a:solidFill>
                  <a:srgbClr val="0432FF"/>
                </a:solidFill>
              </a:rPr>
              <a:t>Data and Information Systems (DAIS)</a:t>
            </a:r>
          </a:p>
          <a:p>
            <a:r>
              <a:rPr lang="en-US" dirty="0"/>
              <a:t>Interactive Computing</a:t>
            </a:r>
          </a:p>
          <a:p>
            <a:r>
              <a:rPr lang="en-US" dirty="0"/>
              <a:t>Programming Languages, Formal Methods, and Software Engineering</a:t>
            </a:r>
          </a:p>
          <a:p>
            <a:r>
              <a:rPr lang="en-US" dirty="0"/>
              <a:t>Scientific Computing</a:t>
            </a:r>
          </a:p>
          <a:p>
            <a:r>
              <a:rPr lang="en-US" dirty="0">
                <a:solidFill>
                  <a:srgbClr val="0432FF"/>
                </a:solidFill>
              </a:rPr>
              <a:t>Security and Privacy (S&amp;P)</a:t>
            </a:r>
          </a:p>
          <a:p>
            <a:r>
              <a:rPr lang="en-US" dirty="0"/>
              <a:t>Systems and Networking</a:t>
            </a:r>
          </a:p>
          <a:p>
            <a:r>
              <a:rPr lang="en-US" dirty="0"/>
              <a:t>Theory and Algorithms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33CA8-B3E9-1D44-B782-A801A50CF355}"/>
              </a:ext>
            </a:extLst>
          </p:cNvPr>
          <p:cNvSpPr txBox="1"/>
          <p:nvPr/>
        </p:nvSpPr>
        <p:spPr>
          <a:xfrm>
            <a:off x="7636476" y="625296"/>
            <a:ext cx="3992440" cy="1200329"/>
          </a:xfrm>
          <a:prstGeom prst="rect">
            <a:avLst/>
          </a:prstGeom>
          <a:noFill/>
          <a:ln w="3175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Highlights of AI, DAIS, and S&amp;P</a:t>
            </a:r>
          </a:p>
          <a:p>
            <a:r>
              <a:rPr lang="en-US" sz="2400" dirty="0"/>
              <a:t>with suggested contacts</a:t>
            </a:r>
          </a:p>
          <a:p>
            <a:r>
              <a:rPr lang="en-US" sz="2400" dirty="0"/>
              <a:t>In the following slides</a:t>
            </a:r>
          </a:p>
        </p:txBody>
      </p:sp>
    </p:spTree>
    <p:extLst>
      <p:ext uri="{BB962C8B-B14F-4D97-AF65-F5344CB8AC3E}">
        <p14:creationId xmlns:p14="http://schemas.microsoft.com/office/powerpoint/2010/main" val="351401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3A71-797F-F44C-872C-1770F2FE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 (29 faculty)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ADFF-830C-C444-8D64-A80DA9B74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5411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UIUC lead on 2 NSF AI Research Institutes</a:t>
            </a:r>
          </a:p>
          <a:p>
            <a:pPr marL="0" indent="0">
              <a:buNone/>
            </a:pPr>
            <a:r>
              <a:rPr lang="en-US" dirty="0"/>
              <a:t>Main Topics:</a:t>
            </a:r>
          </a:p>
          <a:p>
            <a:r>
              <a:rPr lang="en-US" dirty="0"/>
              <a:t>Theoretical foundations of machine learning (deep learning, reinforcement learning, etc.)</a:t>
            </a:r>
          </a:p>
          <a:p>
            <a:r>
              <a:rPr lang="en-US" dirty="0"/>
              <a:t>Computer vision </a:t>
            </a:r>
          </a:p>
          <a:p>
            <a:r>
              <a:rPr lang="en-US" dirty="0"/>
              <a:t>Natural language processing (including text mining)</a:t>
            </a:r>
          </a:p>
          <a:p>
            <a:r>
              <a:rPr lang="en-US" dirty="0"/>
              <a:t>Machine listening </a:t>
            </a:r>
          </a:p>
          <a:p>
            <a:r>
              <a:rPr lang="en-US" dirty="0"/>
              <a:t>Robotics</a:t>
            </a:r>
          </a:p>
          <a:p>
            <a:r>
              <a:rPr lang="en-US" dirty="0"/>
              <a:t>Security and Privacy</a:t>
            </a:r>
          </a:p>
          <a:p>
            <a:r>
              <a:rPr lang="en-US" dirty="0"/>
              <a:t>Applications: biology, agriculture, chemistry, education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A3175-FC41-8D4C-81C3-6E7F9BB3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462" y="4532643"/>
            <a:ext cx="1231900" cy="1638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985CFA-1B7A-0A4C-AF41-D8428A64A15D}"/>
              </a:ext>
            </a:extLst>
          </p:cNvPr>
          <p:cNvSpPr txBox="1"/>
          <p:nvPr/>
        </p:nvSpPr>
        <p:spPr>
          <a:xfrm>
            <a:off x="10257182" y="6212147"/>
            <a:ext cx="1751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David Forsyth: </a:t>
            </a:r>
          </a:p>
          <a:p>
            <a:r>
              <a:rPr lang="en-US" dirty="0"/>
              <a:t>Computer Vision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6F5C0-7E03-EE49-995F-00C3F21DF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548" y="4518734"/>
            <a:ext cx="1231900" cy="163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8720D0-0518-A84C-8CC6-145E75950604}"/>
              </a:ext>
            </a:extLst>
          </p:cNvPr>
          <p:cNvSpPr txBox="1"/>
          <p:nvPr/>
        </p:nvSpPr>
        <p:spPr>
          <a:xfrm>
            <a:off x="8261583" y="6201342"/>
            <a:ext cx="1888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Paris </a:t>
            </a:r>
            <a:r>
              <a:rPr lang="en-US" dirty="0" err="1"/>
              <a:t>Smaragdis</a:t>
            </a:r>
            <a:r>
              <a:rPr lang="en-US" dirty="0"/>
              <a:t>:</a:t>
            </a:r>
          </a:p>
          <a:p>
            <a:r>
              <a:rPr lang="en-US" dirty="0"/>
              <a:t>Machine Listening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F8B98-2857-4042-8129-B3FD5575B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750" y="63755"/>
            <a:ext cx="1231900" cy="1638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07DFA0-8714-AC4B-A7AD-A5C97A8BC915}"/>
              </a:ext>
            </a:extLst>
          </p:cNvPr>
          <p:cNvSpPr txBox="1"/>
          <p:nvPr/>
        </p:nvSpPr>
        <p:spPr>
          <a:xfrm>
            <a:off x="10223021" y="1632050"/>
            <a:ext cx="1489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Lana </a:t>
            </a:r>
            <a:r>
              <a:rPr lang="en-US" dirty="0" err="1"/>
              <a:t>Lazebnik</a:t>
            </a:r>
            <a:endParaRPr lang="en-US" dirty="0"/>
          </a:p>
          <a:p>
            <a:r>
              <a:rPr lang="en-US" dirty="0"/>
              <a:t>   Area Chair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2B731B-10BB-8849-9C25-10127936B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548" y="2231521"/>
            <a:ext cx="1231900" cy="1638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19596A-D59C-4644-992B-FAEEDFA23159}"/>
              </a:ext>
            </a:extLst>
          </p:cNvPr>
          <p:cNvSpPr txBox="1"/>
          <p:nvPr/>
        </p:nvSpPr>
        <p:spPr>
          <a:xfrm>
            <a:off x="8507035" y="3872403"/>
            <a:ext cx="1505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Nancy Amato:</a:t>
            </a:r>
          </a:p>
          <a:p>
            <a:r>
              <a:rPr lang="en-US" dirty="0"/>
              <a:t>    Robotics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97DD1D-B611-C148-ACD1-080CDACB93E1}"/>
              </a:ext>
            </a:extLst>
          </p:cNvPr>
          <p:cNvSpPr txBox="1"/>
          <p:nvPr/>
        </p:nvSpPr>
        <p:spPr>
          <a:xfrm>
            <a:off x="10179601" y="3857464"/>
            <a:ext cx="1660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Bo Li</a:t>
            </a:r>
          </a:p>
          <a:p>
            <a:r>
              <a:rPr lang="en-US" dirty="0"/>
              <a:t>Trustworthy ML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C1FE72-3903-F646-AD41-B7E50D8A1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8362" y="2231521"/>
            <a:ext cx="12319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0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599</Words>
  <Application>Microsoft Macintosh PowerPoint</Application>
  <PresentationFormat>Widescreen</PresentationFormat>
  <Paragraphs>144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Areas</vt:lpstr>
      <vt:lpstr>Artificial Intelligence (29 faculty)</vt:lpstr>
      <vt:lpstr>Data and Information Systems (12 faculty) </vt:lpstr>
      <vt:lpstr>Security &amp; Privacy (17 faculty)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CS@Illinois Research Overview</dc:title>
  <dc:creator>Warnow, Tandy</dc:creator>
  <cp:lastModifiedBy>Warnow, Tandy</cp:lastModifiedBy>
  <cp:revision>18</cp:revision>
  <dcterms:created xsi:type="dcterms:W3CDTF">2021-10-27T12:04:40Z</dcterms:created>
  <dcterms:modified xsi:type="dcterms:W3CDTF">2022-11-02T13:53:40Z</dcterms:modified>
</cp:coreProperties>
</file>