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6" r:id="rId2"/>
    <p:sldId id="262" r:id="rId3"/>
    <p:sldId id="263" r:id="rId4"/>
    <p:sldId id="264" r:id="rId5"/>
    <p:sldId id="265" r:id="rId6"/>
    <p:sldId id="267" r:id="rId7"/>
    <p:sldId id="268" r:id="rId8"/>
    <p:sldId id="269" r:id="rId9"/>
    <p:sldId id="270" r:id="rId10"/>
    <p:sldId id="271" r:id="rId11"/>
    <p:sldId id="272" r:id="rId12"/>
    <p:sldId id="273" r:id="rId13"/>
    <p:sldId id="274" r:id="rId14"/>
    <p:sldId id="275" r:id="rId15"/>
    <p:sldId id="291" r:id="rId16"/>
    <p:sldId id="277" r:id="rId17"/>
    <p:sldId id="293" r:id="rId18"/>
    <p:sldId id="278" r:id="rId19"/>
    <p:sldId id="279" r:id="rId20"/>
    <p:sldId id="257" r:id="rId21"/>
    <p:sldId id="280" r:id="rId22"/>
    <p:sldId id="281" r:id="rId23"/>
    <p:sldId id="282" r:id="rId24"/>
    <p:sldId id="258" r:id="rId25"/>
    <p:sldId id="259" r:id="rId26"/>
    <p:sldId id="260" r:id="rId27"/>
    <p:sldId id="283" r:id="rId28"/>
    <p:sldId id="287" r:id="rId29"/>
    <p:sldId id="288" r:id="rId30"/>
    <p:sldId id="289" r:id="rId31"/>
    <p:sldId id="284" r:id="rId32"/>
    <p:sldId id="286" r:id="rId33"/>
    <p:sldId id="28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327"/>
  </p:normalViewPr>
  <p:slideViewPr>
    <p:cSldViewPr snapToGrid="0" snapToObjects="1">
      <p:cViewPr varScale="1">
        <p:scale>
          <a:sx n="128" d="100"/>
          <a:sy n="128" d="100"/>
        </p:scale>
        <p:origin x="480" y="176"/>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045742-1184-8647-8FDD-64033F54F7B1}" type="datetimeFigureOut">
              <a:rPr lang="en-US" smtClean="0"/>
              <a:t>5/16/22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C28C3A-33FF-9A41-B582-24F4FAF2A1A6}" type="slidenum">
              <a:rPr lang="en-US" smtClean="0"/>
              <a:t>‹#›</a:t>
            </a:fld>
            <a:endParaRPr lang="en-US"/>
          </a:p>
        </p:txBody>
      </p:sp>
    </p:spTree>
    <p:extLst>
      <p:ext uri="{BB962C8B-B14F-4D97-AF65-F5344CB8AC3E}">
        <p14:creationId xmlns:p14="http://schemas.microsoft.com/office/powerpoint/2010/main" val="2963114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2b051b2434_2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2b051b2434_2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 what is phylogenetic placement? </a:t>
            </a:r>
            <a:endParaRPr/>
          </a:p>
          <a:p>
            <a:pPr marL="0" lvl="0" indent="0" algn="l" rtl="0">
              <a:spcBef>
                <a:spcPts val="0"/>
              </a:spcBef>
              <a:spcAft>
                <a:spcPts val="0"/>
              </a:spcAft>
              <a:buNone/>
            </a:pPr>
            <a:endParaRPr/>
          </a:p>
          <a:p>
            <a:pPr marL="0" lvl="0" indent="0" algn="l" rtl="0">
              <a:spcBef>
                <a:spcPts val="0"/>
              </a:spcBef>
              <a:spcAft>
                <a:spcPts val="0"/>
              </a:spcAft>
              <a:buNone/>
            </a:pPr>
            <a:r>
              <a:rPr lang="en"/>
              <a:t>Phylogenetic placement methods take as input: a set of aligned reference sequences, and a backbone, or reference tree on those aligned sequences, that has been precomputed, and the phylogenetic placement method seeks to insert one or more aligned query sequences into that precomputed tree. So here this assumes that an alignment has already been computed on both the reference and query sequences. </a:t>
            </a:r>
            <a:endParaRPr/>
          </a:p>
        </p:txBody>
      </p:sp>
    </p:spTree>
    <p:extLst>
      <p:ext uri="{BB962C8B-B14F-4D97-AF65-F5344CB8AC3E}">
        <p14:creationId xmlns:p14="http://schemas.microsoft.com/office/powerpoint/2010/main" val="1693616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2b051b2434_2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12b051b2434_2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5963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2b051b2434_2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12b051b2434_2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4625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2b051b2434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12b051b2434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0075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2b051b243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12b051b243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9327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2b051b2434_2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12b051b2434_2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18498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2b051b2434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12b051b2434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9335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12b051b2434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12b051b2434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97429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12b051b2434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12b051b2434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68037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12b051b2434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12b051b2434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60065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12b051b2434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12b051b2434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2202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2b051b2434_2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2b051b2434_2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It returns branches for insertion along with a confidence level and a distal length along which the new node would be placed, as well as a branch length for the new edge. </a:t>
            </a:r>
            <a:endParaRPr/>
          </a:p>
        </p:txBody>
      </p:sp>
    </p:spTree>
    <p:extLst>
      <p:ext uri="{BB962C8B-B14F-4D97-AF65-F5344CB8AC3E}">
        <p14:creationId xmlns:p14="http://schemas.microsoft.com/office/powerpoint/2010/main" val="25596672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12b051b2434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12b051b2434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71580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2b051b2434_2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12b051b2434_2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12779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12b051b2434_2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12b051b2434_2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Future work: All of our experiments were leave-one-out procedures, but since metagenomics is particularly focused on </a:t>
            </a:r>
            <a:endParaRPr/>
          </a:p>
        </p:txBody>
      </p:sp>
    </p:spTree>
    <p:extLst>
      <p:ext uri="{BB962C8B-B14F-4D97-AF65-F5344CB8AC3E}">
        <p14:creationId xmlns:p14="http://schemas.microsoft.com/office/powerpoint/2010/main" val="1001492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2b051b2434_2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2b051b2434_2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So the example that we have seen so far is an instance or the FIRST application shown here, or updating a precomputed tree with a new seuqecne but actually </a:t>
            </a:r>
            <a:endParaRPr b="1"/>
          </a:p>
          <a:p>
            <a:pPr marL="0" lvl="0" indent="0" algn="l" rtl="0">
              <a:spcBef>
                <a:spcPts val="0"/>
              </a:spcBef>
              <a:spcAft>
                <a:spcPts val="0"/>
              </a:spcAft>
              <a:buNone/>
            </a:pPr>
            <a:endParaRPr b="1"/>
          </a:p>
          <a:p>
            <a:pPr marL="0" lvl="0" indent="0" algn="l" rtl="0">
              <a:spcBef>
                <a:spcPts val="0"/>
              </a:spcBef>
              <a:spcAft>
                <a:spcPts val="0"/>
              </a:spcAft>
              <a:buNone/>
            </a:pPr>
            <a:r>
              <a:rPr lang="en" b="1"/>
              <a:t>A lot of these tools for phylogenetic placement were developed with metagenomics in mind.</a:t>
            </a:r>
            <a:endParaRPr b="1"/>
          </a:p>
          <a:p>
            <a:pPr marL="0" lvl="0" indent="0" algn="l" rtl="0">
              <a:spcBef>
                <a:spcPts val="0"/>
              </a:spcBef>
              <a:spcAft>
                <a:spcPts val="0"/>
              </a:spcAft>
              <a:buNone/>
            </a:pPr>
            <a:endParaRPr b="1"/>
          </a:p>
          <a:p>
            <a:pPr marL="0" lvl="0" indent="0" algn="l" rtl="0">
              <a:spcBef>
                <a:spcPts val="0"/>
              </a:spcBef>
              <a:spcAft>
                <a:spcPts val="0"/>
              </a:spcAft>
              <a:buNone/>
            </a:pPr>
            <a:r>
              <a:rPr lang="en" b="1"/>
              <a:t>Typically sequences would be read length and inserted independently. </a:t>
            </a:r>
            <a:endParaRPr b="1"/>
          </a:p>
          <a:p>
            <a:pPr marL="0" lvl="0" indent="0" algn="l" rtl="0">
              <a:spcBef>
                <a:spcPts val="0"/>
              </a:spcBef>
              <a:spcAft>
                <a:spcPts val="0"/>
              </a:spcAft>
              <a:buNone/>
            </a:pPr>
            <a:endParaRPr/>
          </a:p>
          <a:p>
            <a:pPr marL="0" lvl="0" indent="0" algn="l" rtl="0">
              <a:spcBef>
                <a:spcPts val="0"/>
              </a:spcBef>
              <a:spcAft>
                <a:spcPts val="0"/>
              </a:spcAft>
              <a:buNone/>
            </a:pPr>
            <a:r>
              <a:rPr lang="en"/>
              <a:t>So say you have many reads of unknown samples, you can use phylogenetic placement toindepenently place each read in your list into a taxonomy in order to perform taxon identification, or abundance profiling, and based on where they appear in the rooted taxonomy, gain information about the species family, genus etc. </a:t>
            </a:r>
            <a:endParaRPr/>
          </a:p>
          <a:p>
            <a:pPr marL="0" lvl="0" indent="0" algn="l" rtl="0">
              <a:spcBef>
                <a:spcPts val="0"/>
              </a:spcBef>
              <a:spcAft>
                <a:spcPts val="0"/>
              </a:spcAft>
              <a:buNone/>
            </a:pPr>
            <a:endParaRPr/>
          </a:p>
          <a:p>
            <a:pPr marL="0" lvl="0" indent="0" algn="l" rtl="0">
              <a:spcBef>
                <a:spcPts val="0"/>
              </a:spcBef>
              <a:spcAft>
                <a:spcPts val="0"/>
              </a:spcAft>
              <a:buNone/>
            </a:pPr>
            <a:r>
              <a:rPr lang="en"/>
              <a:t>This is particularly usefu when analyzing environmental samples, and determining the species of bacteria, virus,  etc whatever microbs are present in the sample </a:t>
            </a:r>
            <a:endParaRPr/>
          </a:p>
          <a:p>
            <a:pPr marL="0" lvl="0" indent="0" algn="l" rtl="0">
              <a:spcBef>
                <a:spcPts val="0"/>
              </a:spcBef>
              <a:spcAft>
                <a:spcPts val="0"/>
              </a:spcAft>
              <a:buNone/>
            </a:pPr>
            <a:endParaRPr/>
          </a:p>
          <a:p>
            <a:pPr marL="0" lvl="0" indent="0" algn="l" rtl="0">
              <a:spcBef>
                <a:spcPts val="0"/>
              </a:spcBef>
              <a:spcAft>
                <a:spcPts val="0"/>
              </a:spcAft>
              <a:buNone/>
            </a:pPr>
            <a:r>
              <a:rPr lang="en"/>
              <a:t>Helps with understanding microbial diversity e.g. soil, water, gut..</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776142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2b051b2434_2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2b051b2434_2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 here is an example of phylogenetic placement as used in metagenomic applications</a:t>
            </a:r>
            <a:endParaRPr/>
          </a:p>
          <a:p>
            <a:pPr marL="0" lvl="0" indent="0" algn="l" rtl="0">
              <a:spcBef>
                <a:spcPts val="0"/>
              </a:spcBef>
              <a:spcAft>
                <a:spcPts val="0"/>
              </a:spcAft>
              <a:buNone/>
            </a:pPr>
            <a:endParaRPr/>
          </a:p>
          <a:p>
            <a:pPr marL="0" lvl="0" indent="0" algn="l" rtl="0">
              <a:spcBef>
                <a:spcPts val="0"/>
              </a:spcBef>
              <a:spcAft>
                <a:spcPts val="0"/>
              </a:spcAft>
              <a:buNone/>
            </a:pPr>
            <a:r>
              <a:rPr lang="en"/>
              <a:t>First step before phylogenetic placement would be to align, 2nd is placement with phylogenetic placement, </a:t>
            </a:r>
            <a:endParaRPr/>
          </a:p>
          <a:p>
            <a:pPr marL="0" lvl="0" indent="0" algn="l" rtl="0">
              <a:spcBef>
                <a:spcPts val="0"/>
              </a:spcBef>
              <a:spcAft>
                <a:spcPts val="0"/>
              </a:spcAft>
              <a:buNone/>
            </a:pPr>
            <a:endParaRPr/>
          </a:p>
          <a:p>
            <a:pPr marL="0" lvl="0" indent="0" algn="l" rtl="0">
              <a:spcBef>
                <a:spcPts val="0"/>
              </a:spcBef>
              <a:spcAft>
                <a:spcPts val="0"/>
              </a:spcAft>
              <a:buNone/>
            </a:pPr>
            <a:r>
              <a:rPr lang="en"/>
              <a:t>Reads that appear farther up in the tree will correspond to the different levels of information about the taxonomic information. </a:t>
            </a:r>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So it becomes more clear in this application of placement into a taxonomy, why it might be beneficial to be able to place into larger trees, as the number of identified bacteria and viruses grow</a:t>
            </a:r>
            <a:endParaRPr>
              <a:solidFill>
                <a:schemeClr val="dk1"/>
              </a:solidFill>
            </a:endParaRPr>
          </a:p>
        </p:txBody>
      </p:sp>
    </p:spTree>
    <p:extLst>
      <p:ext uri="{BB962C8B-B14F-4D97-AF65-F5344CB8AC3E}">
        <p14:creationId xmlns:p14="http://schemas.microsoft.com/office/powerpoint/2010/main" val="2072309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2b051b2434_2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12b051b2434_2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Existing methods that I will be looking at fall into two categoies</a:t>
            </a:r>
            <a:endParaRPr/>
          </a:p>
        </p:txBody>
      </p:sp>
    </p:spTree>
    <p:extLst>
      <p:ext uri="{BB962C8B-B14F-4D97-AF65-F5344CB8AC3E}">
        <p14:creationId xmlns:p14="http://schemas.microsoft.com/office/powerpoint/2010/main" val="2484323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2b051b2434_2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12b051b2434_2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3250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2b051b2434_2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12b051b2434_2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0511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2b051b2434_2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12b051b2434_2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0621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2b051b2434_2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12b051b2434_2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6057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6CD7-A1D1-A045-A801-4AE1EA7D24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2B6935-EFE2-8044-8518-23FA849EE8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36BCC1-4F31-E04B-9B7A-6E1D4CA9C7BA}"/>
              </a:ext>
            </a:extLst>
          </p:cNvPr>
          <p:cNvSpPr>
            <a:spLocks noGrp="1"/>
          </p:cNvSpPr>
          <p:nvPr>
            <p:ph type="dt" sz="half" idx="10"/>
          </p:nvPr>
        </p:nvSpPr>
        <p:spPr/>
        <p:txBody>
          <a:bodyPr/>
          <a:lstStyle/>
          <a:p>
            <a:fld id="{2649CE53-1684-A941-B8BF-F77A3BDFA17D}" type="datetimeFigureOut">
              <a:rPr lang="en-US" smtClean="0"/>
              <a:t>5/16/22</a:t>
            </a:fld>
            <a:endParaRPr lang="en-US"/>
          </a:p>
        </p:txBody>
      </p:sp>
      <p:sp>
        <p:nvSpPr>
          <p:cNvPr id="5" name="Footer Placeholder 4">
            <a:extLst>
              <a:ext uri="{FF2B5EF4-FFF2-40B4-BE49-F238E27FC236}">
                <a16:creationId xmlns:a16="http://schemas.microsoft.com/office/drawing/2014/main" id="{20D1DA9C-5F6B-2B49-8A02-7AD332D2D4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A7888B-B3D5-8C42-A107-16713A206750}"/>
              </a:ext>
            </a:extLst>
          </p:cNvPr>
          <p:cNvSpPr>
            <a:spLocks noGrp="1"/>
          </p:cNvSpPr>
          <p:nvPr>
            <p:ph type="sldNum" sz="quarter" idx="12"/>
          </p:nvPr>
        </p:nvSpPr>
        <p:spPr/>
        <p:txBody>
          <a:bodyPr/>
          <a:lstStyle/>
          <a:p>
            <a:fld id="{C24B3D5E-0490-9A4B-BA6D-97F1E8811FF4}" type="slidenum">
              <a:rPr lang="en-US" smtClean="0"/>
              <a:t>‹#›</a:t>
            </a:fld>
            <a:endParaRPr lang="en-US"/>
          </a:p>
        </p:txBody>
      </p:sp>
    </p:spTree>
    <p:extLst>
      <p:ext uri="{BB962C8B-B14F-4D97-AF65-F5344CB8AC3E}">
        <p14:creationId xmlns:p14="http://schemas.microsoft.com/office/powerpoint/2010/main" val="495037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8EAC3-7DB3-F446-8656-27414E67A4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05F80C-7F3D-3C4F-98A4-D283670604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801F3C-F00F-3247-8447-66669846AAE6}"/>
              </a:ext>
            </a:extLst>
          </p:cNvPr>
          <p:cNvSpPr>
            <a:spLocks noGrp="1"/>
          </p:cNvSpPr>
          <p:nvPr>
            <p:ph type="dt" sz="half" idx="10"/>
          </p:nvPr>
        </p:nvSpPr>
        <p:spPr/>
        <p:txBody>
          <a:bodyPr/>
          <a:lstStyle/>
          <a:p>
            <a:fld id="{2649CE53-1684-A941-B8BF-F77A3BDFA17D}" type="datetimeFigureOut">
              <a:rPr lang="en-US" smtClean="0"/>
              <a:t>5/16/22</a:t>
            </a:fld>
            <a:endParaRPr lang="en-US"/>
          </a:p>
        </p:txBody>
      </p:sp>
      <p:sp>
        <p:nvSpPr>
          <p:cNvPr id="5" name="Footer Placeholder 4">
            <a:extLst>
              <a:ext uri="{FF2B5EF4-FFF2-40B4-BE49-F238E27FC236}">
                <a16:creationId xmlns:a16="http://schemas.microsoft.com/office/drawing/2014/main" id="{6CB94FD3-0CA7-BB43-9214-34110AA8C5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E7B638-6B51-0A4A-9BDE-A8662239F4BE}"/>
              </a:ext>
            </a:extLst>
          </p:cNvPr>
          <p:cNvSpPr>
            <a:spLocks noGrp="1"/>
          </p:cNvSpPr>
          <p:nvPr>
            <p:ph type="sldNum" sz="quarter" idx="12"/>
          </p:nvPr>
        </p:nvSpPr>
        <p:spPr/>
        <p:txBody>
          <a:bodyPr/>
          <a:lstStyle/>
          <a:p>
            <a:fld id="{C24B3D5E-0490-9A4B-BA6D-97F1E8811FF4}" type="slidenum">
              <a:rPr lang="en-US" smtClean="0"/>
              <a:t>‹#›</a:t>
            </a:fld>
            <a:endParaRPr lang="en-US"/>
          </a:p>
        </p:txBody>
      </p:sp>
    </p:spTree>
    <p:extLst>
      <p:ext uri="{BB962C8B-B14F-4D97-AF65-F5344CB8AC3E}">
        <p14:creationId xmlns:p14="http://schemas.microsoft.com/office/powerpoint/2010/main" val="429120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170ECB-70EE-6B40-8EAD-8ADFF5FF3BE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8E3894-E659-124B-9835-388D60B626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5B0789-A3A1-C440-B2EE-ABE61204717B}"/>
              </a:ext>
            </a:extLst>
          </p:cNvPr>
          <p:cNvSpPr>
            <a:spLocks noGrp="1"/>
          </p:cNvSpPr>
          <p:nvPr>
            <p:ph type="dt" sz="half" idx="10"/>
          </p:nvPr>
        </p:nvSpPr>
        <p:spPr/>
        <p:txBody>
          <a:bodyPr/>
          <a:lstStyle/>
          <a:p>
            <a:fld id="{2649CE53-1684-A941-B8BF-F77A3BDFA17D}" type="datetimeFigureOut">
              <a:rPr lang="en-US" smtClean="0"/>
              <a:t>5/16/22</a:t>
            </a:fld>
            <a:endParaRPr lang="en-US"/>
          </a:p>
        </p:txBody>
      </p:sp>
      <p:sp>
        <p:nvSpPr>
          <p:cNvPr id="5" name="Footer Placeholder 4">
            <a:extLst>
              <a:ext uri="{FF2B5EF4-FFF2-40B4-BE49-F238E27FC236}">
                <a16:creationId xmlns:a16="http://schemas.microsoft.com/office/drawing/2014/main" id="{06168090-339C-674E-8226-8E13920356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39A466-9E78-CC4C-95BB-C8C795359EAB}"/>
              </a:ext>
            </a:extLst>
          </p:cNvPr>
          <p:cNvSpPr>
            <a:spLocks noGrp="1"/>
          </p:cNvSpPr>
          <p:nvPr>
            <p:ph type="sldNum" sz="quarter" idx="12"/>
          </p:nvPr>
        </p:nvSpPr>
        <p:spPr/>
        <p:txBody>
          <a:bodyPr/>
          <a:lstStyle/>
          <a:p>
            <a:fld id="{C24B3D5E-0490-9A4B-BA6D-97F1E8811FF4}" type="slidenum">
              <a:rPr lang="en-US" smtClean="0"/>
              <a:t>‹#›</a:t>
            </a:fld>
            <a:endParaRPr lang="en-US"/>
          </a:p>
        </p:txBody>
      </p:sp>
    </p:spTree>
    <p:extLst>
      <p:ext uri="{BB962C8B-B14F-4D97-AF65-F5344CB8AC3E}">
        <p14:creationId xmlns:p14="http://schemas.microsoft.com/office/powerpoint/2010/main" val="34312221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70"/>
        <p:cNvGrpSpPr/>
        <p:nvPr/>
      </p:nvGrpSpPr>
      <p:grpSpPr>
        <a:xfrm>
          <a:off x="0" y="0"/>
          <a:ext cx="0" cy="0"/>
          <a:chOff x="0" y="0"/>
          <a:chExt cx="0" cy="0"/>
        </a:xfrm>
      </p:grpSpPr>
      <p:sp>
        <p:nvSpPr>
          <p:cNvPr id="71" name="Google Shape;71;p16"/>
          <p:cNvSpPr/>
          <p:nvPr/>
        </p:nvSpPr>
        <p:spPr>
          <a:xfrm>
            <a:off x="-100" y="6727600"/>
            <a:ext cx="12192000" cy="1304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16"/>
          <p:cNvSpPr txBox="1">
            <a:spLocks noGrp="1"/>
          </p:cNvSpPr>
          <p:nvPr>
            <p:ph type="title"/>
          </p:nvPr>
        </p:nvSpPr>
        <p:spPr>
          <a:xfrm>
            <a:off x="415600" y="593367"/>
            <a:ext cx="11360800" cy="9432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73" name="Google Shape;73;p16"/>
          <p:cNvSpPr txBox="1">
            <a:spLocks noGrp="1"/>
          </p:cNvSpPr>
          <p:nvPr>
            <p:ph type="body" idx="1"/>
          </p:nvPr>
        </p:nvSpPr>
        <p:spPr>
          <a:xfrm>
            <a:off x="415600" y="1688433"/>
            <a:ext cx="11360800" cy="44036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74" name="Google Shape;74;p1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957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359BC-B33A-A846-83BC-5BD9C99E68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89467B-3E65-C041-988C-34BD14B4E1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DCF64-8680-B042-B34E-C62C9103A5DE}"/>
              </a:ext>
            </a:extLst>
          </p:cNvPr>
          <p:cNvSpPr>
            <a:spLocks noGrp="1"/>
          </p:cNvSpPr>
          <p:nvPr>
            <p:ph type="dt" sz="half" idx="10"/>
          </p:nvPr>
        </p:nvSpPr>
        <p:spPr/>
        <p:txBody>
          <a:bodyPr/>
          <a:lstStyle/>
          <a:p>
            <a:fld id="{2649CE53-1684-A941-B8BF-F77A3BDFA17D}" type="datetimeFigureOut">
              <a:rPr lang="en-US" smtClean="0"/>
              <a:t>5/16/22</a:t>
            </a:fld>
            <a:endParaRPr lang="en-US"/>
          </a:p>
        </p:txBody>
      </p:sp>
      <p:sp>
        <p:nvSpPr>
          <p:cNvPr id="5" name="Footer Placeholder 4">
            <a:extLst>
              <a:ext uri="{FF2B5EF4-FFF2-40B4-BE49-F238E27FC236}">
                <a16:creationId xmlns:a16="http://schemas.microsoft.com/office/drawing/2014/main" id="{8032F6EA-9705-A24B-B2E9-477701580C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C67E12-BD8B-9843-999E-F1436107F267}"/>
              </a:ext>
            </a:extLst>
          </p:cNvPr>
          <p:cNvSpPr>
            <a:spLocks noGrp="1"/>
          </p:cNvSpPr>
          <p:nvPr>
            <p:ph type="sldNum" sz="quarter" idx="12"/>
          </p:nvPr>
        </p:nvSpPr>
        <p:spPr/>
        <p:txBody>
          <a:bodyPr/>
          <a:lstStyle/>
          <a:p>
            <a:fld id="{C24B3D5E-0490-9A4B-BA6D-97F1E8811FF4}" type="slidenum">
              <a:rPr lang="en-US" smtClean="0"/>
              <a:t>‹#›</a:t>
            </a:fld>
            <a:endParaRPr lang="en-US"/>
          </a:p>
        </p:txBody>
      </p:sp>
    </p:spTree>
    <p:extLst>
      <p:ext uri="{BB962C8B-B14F-4D97-AF65-F5344CB8AC3E}">
        <p14:creationId xmlns:p14="http://schemas.microsoft.com/office/powerpoint/2010/main" val="893745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C8F74-2947-0B4C-A386-3FE6F84069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6B2C285-214A-5A4A-A474-A5757D8DCF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502C36-AF98-EF4C-8B90-9AA3C103C560}"/>
              </a:ext>
            </a:extLst>
          </p:cNvPr>
          <p:cNvSpPr>
            <a:spLocks noGrp="1"/>
          </p:cNvSpPr>
          <p:nvPr>
            <p:ph type="dt" sz="half" idx="10"/>
          </p:nvPr>
        </p:nvSpPr>
        <p:spPr/>
        <p:txBody>
          <a:bodyPr/>
          <a:lstStyle/>
          <a:p>
            <a:fld id="{2649CE53-1684-A941-B8BF-F77A3BDFA17D}" type="datetimeFigureOut">
              <a:rPr lang="en-US" smtClean="0"/>
              <a:t>5/16/22</a:t>
            </a:fld>
            <a:endParaRPr lang="en-US"/>
          </a:p>
        </p:txBody>
      </p:sp>
      <p:sp>
        <p:nvSpPr>
          <p:cNvPr id="5" name="Footer Placeholder 4">
            <a:extLst>
              <a:ext uri="{FF2B5EF4-FFF2-40B4-BE49-F238E27FC236}">
                <a16:creationId xmlns:a16="http://schemas.microsoft.com/office/drawing/2014/main" id="{33BFA86E-E3B5-4F4D-9441-6E9482BBA6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A2645C-CCF2-2146-83D4-10B09AB5039C}"/>
              </a:ext>
            </a:extLst>
          </p:cNvPr>
          <p:cNvSpPr>
            <a:spLocks noGrp="1"/>
          </p:cNvSpPr>
          <p:nvPr>
            <p:ph type="sldNum" sz="quarter" idx="12"/>
          </p:nvPr>
        </p:nvSpPr>
        <p:spPr/>
        <p:txBody>
          <a:bodyPr/>
          <a:lstStyle/>
          <a:p>
            <a:fld id="{C24B3D5E-0490-9A4B-BA6D-97F1E8811FF4}" type="slidenum">
              <a:rPr lang="en-US" smtClean="0"/>
              <a:t>‹#›</a:t>
            </a:fld>
            <a:endParaRPr lang="en-US"/>
          </a:p>
        </p:txBody>
      </p:sp>
    </p:spTree>
    <p:extLst>
      <p:ext uri="{BB962C8B-B14F-4D97-AF65-F5344CB8AC3E}">
        <p14:creationId xmlns:p14="http://schemas.microsoft.com/office/powerpoint/2010/main" val="2365210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7032D-247A-C94A-97AA-EABC8AEB36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74A123-C9F3-D044-8CF6-DF02ED994FC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2ACAF3-1447-4542-B634-DE099E5181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AD9210-697B-0941-8423-53F644D13737}"/>
              </a:ext>
            </a:extLst>
          </p:cNvPr>
          <p:cNvSpPr>
            <a:spLocks noGrp="1"/>
          </p:cNvSpPr>
          <p:nvPr>
            <p:ph type="dt" sz="half" idx="10"/>
          </p:nvPr>
        </p:nvSpPr>
        <p:spPr/>
        <p:txBody>
          <a:bodyPr/>
          <a:lstStyle/>
          <a:p>
            <a:fld id="{2649CE53-1684-A941-B8BF-F77A3BDFA17D}" type="datetimeFigureOut">
              <a:rPr lang="en-US" smtClean="0"/>
              <a:t>5/16/22</a:t>
            </a:fld>
            <a:endParaRPr lang="en-US"/>
          </a:p>
        </p:txBody>
      </p:sp>
      <p:sp>
        <p:nvSpPr>
          <p:cNvPr id="6" name="Footer Placeholder 5">
            <a:extLst>
              <a:ext uri="{FF2B5EF4-FFF2-40B4-BE49-F238E27FC236}">
                <a16:creationId xmlns:a16="http://schemas.microsoft.com/office/drawing/2014/main" id="{9040B3DC-E370-E345-971C-EE9B2BAB7A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92B7F5-5827-3244-9CDF-DAAFF2255B7E}"/>
              </a:ext>
            </a:extLst>
          </p:cNvPr>
          <p:cNvSpPr>
            <a:spLocks noGrp="1"/>
          </p:cNvSpPr>
          <p:nvPr>
            <p:ph type="sldNum" sz="quarter" idx="12"/>
          </p:nvPr>
        </p:nvSpPr>
        <p:spPr/>
        <p:txBody>
          <a:bodyPr/>
          <a:lstStyle/>
          <a:p>
            <a:fld id="{C24B3D5E-0490-9A4B-BA6D-97F1E8811FF4}" type="slidenum">
              <a:rPr lang="en-US" smtClean="0"/>
              <a:t>‹#›</a:t>
            </a:fld>
            <a:endParaRPr lang="en-US"/>
          </a:p>
        </p:txBody>
      </p:sp>
    </p:spTree>
    <p:extLst>
      <p:ext uri="{BB962C8B-B14F-4D97-AF65-F5344CB8AC3E}">
        <p14:creationId xmlns:p14="http://schemas.microsoft.com/office/powerpoint/2010/main" val="1136000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B5B77-7FEB-DF46-9911-51E4FFC56A8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EF73345-B4D2-574D-BD6B-AC183B33D7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52F2A8-7544-3340-979B-933EA87337C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3CD33B-663D-D042-9AD6-B7CA7E075D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DA6F9D-3E5F-BD4B-A3C4-4C79981048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A79446-B9CA-1D4B-86A3-1B9553958CCB}"/>
              </a:ext>
            </a:extLst>
          </p:cNvPr>
          <p:cNvSpPr>
            <a:spLocks noGrp="1"/>
          </p:cNvSpPr>
          <p:nvPr>
            <p:ph type="dt" sz="half" idx="10"/>
          </p:nvPr>
        </p:nvSpPr>
        <p:spPr/>
        <p:txBody>
          <a:bodyPr/>
          <a:lstStyle/>
          <a:p>
            <a:fld id="{2649CE53-1684-A941-B8BF-F77A3BDFA17D}" type="datetimeFigureOut">
              <a:rPr lang="en-US" smtClean="0"/>
              <a:t>5/16/22</a:t>
            </a:fld>
            <a:endParaRPr lang="en-US"/>
          </a:p>
        </p:txBody>
      </p:sp>
      <p:sp>
        <p:nvSpPr>
          <p:cNvPr id="8" name="Footer Placeholder 7">
            <a:extLst>
              <a:ext uri="{FF2B5EF4-FFF2-40B4-BE49-F238E27FC236}">
                <a16:creationId xmlns:a16="http://schemas.microsoft.com/office/drawing/2014/main" id="{718D503B-B184-7A42-80FC-E193A6494C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14773B-FD32-CE42-A737-D78FDC863C1C}"/>
              </a:ext>
            </a:extLst>
          </p:cNvPr>
          <p:cNvSpPr>
            <a:spLocks noGrp="1"/>
          </p:cNvSpPr>
          <p:nvPr>
            <p:ph type="sldNum" sz="quarter" idx="12"/>
          </p:nvPr>
        </p:nvSpPr>
        <p:spPr/>
        <p:txBody>
          <a:bodyPr/>
          <a:lstStyle/>
          <a:p>
            <a:fld id="{C24B3D5E-0490-9A4B-BA6D-97F1E8811FF4}" type="slidenum">
              <a:rPr lang="en-US" smtClean="0"/>
              <a:t>‹#›</a:t>
            </a:fld>
            <a:endParaRPr lang="en-US"/>
          </a:p>
        </p:txBody>
      </p:sp>
    </p:spTree>
    <p:extLst>
      <p:ext uri="{BB962C8B-B14F-4D97-AF65-F5344CB8AC3E}">
        <p14:creationId xmlns:p14="http://schemas.microsoft.com/office/powerpoint/2010/main" val="987407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351E0-3C8F-D44E-A153-8C99943BC3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08DB21D-F57F-234B-B77F-4B910B45968A}"/>
              </a:ext>
            </a:extLst>
          </p:cNvPr>
          <p:cNvSpPr>
            <a:spLocks noGrp="1"/>
          </p:cNvSpPr>
          <p:nvPr>
            <p:ph type="dt" sz="half" idx="10"/>
          </p:nvPr>
        </p:nvSpPr>
        <p:spPr/>
        <p:txBody>
          <a:bodyPr/>
          <a:lstStyle/>
          <a:p>
            <a:fld id="{2649CE53-1684-A941-B8BF-F77A3BDFA17D}" type="datetimeFigureOut">
              <a:rPr lang="en-US" smtClean="0"/>
              <a:t>5/16/22</a:t>
            </a:fld>
            <a:endParaRPr lang="en-US"/>
          </a:p>
        </p:txBody>
      </p:sp>
      <p:sp>
        <p:nvSpPr>
          <p:cNvPr id="4" name="Footer Placeholder 3">
            <a:extLst>
              <a:ext uri="{FF2B5EF4-FFF2-40B4-BE49-F238E27FC236}">
                <a16:creationId xmlns:a16="http://schemas.microsoft.com/office/drawing/2014/main" id="{727E0755-A92E-B24E-A341-7E040FB5E64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725614-EE7D-6E4D-BB91-4728471590AE}"/>
              </a:ext>
            </a:extLst>
          </p:cNvPr>
          <p:cNvSpPr>
            <a:spLocks noGrp="1"/>
          </p:cNvSpPr>
          <p:nvPr>
            <p:ph type="sldNum" sz="quarter" idx="12"/>
          </p:nvPr>
        </p:nvSpPr>
        <p:spPr/>
        <p:txBody>
          <a:bodyPr/>
          <a:lstStyle/>
          <a:p>
            <a:fld id="{C24B3D5E-0490-9A4B-BA6D-97F1E8811FF4}" type="slidenum">
              <a:rPr lang="en-US" smtClean="0"/>
              <a:t>‹#›</a:t>
            </a:fld>
            <a:endParaRPr lang="en-US"/>
          </a:p>
        </p:txBody>
      </p:sp>
    </p:spTree>
    <p:extLst>
      <p:ext uri="{BB962C8B-B14F-4D97-AF65-F5344CB8AC3E}">
        <p14:creationId xmlns:p14="http://schemas.microsoft.com/office/powerpoint/2010/main" val="1611364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48E553-46F6-1548-9061-8A59BD1EB325}"/>
              </a:ext>
            </a:extLst>
          </p:cNvPr>
          <p:cNvSpPr>
            <a:spLocks noGrp="1"/>
          </p:cNvSpPr>
          <p:nvPr>
            <p:ph type="dt" sz="half" idx="10"/>
          </p:nvPr>
        </p:nvSpPr>
        <p:spPr/>
        <p:txBody>
          <a:bodyPr/>
          <a:lstStyle/>
          <a:p>
            <a:fld id="{2649CE53-1684-A941-B8BF-F77A3BDFA17D}" type="datetimeFigureOut">
              <a:rPr lang="en-US" smtClean="0"/>
              <a:t>5/16/22</a:t>
            </a:fld>
            <a:endParaRPr lang="en-US"/>
          </a:p>
        </p:txBody>
      </p:sp>
      <p:sp>
        <p:nvSpPr>
          <p:cNvPr id="3" name="Footer Placeholder 2">
            <a:extLst>
              <a:ext uri="{FF2B5EF4-FFF2-40B4-BE49-F238E27FC236}">
                <a16:creationId xmlns:a16="http://schemas.microsoft.com/office/drawing/2014/main" id="{BA8D08EE-10C3-C941-8219-71E22FD0E9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CFAB55-FE83-6C4E-A5B3-7E4B68684696}"/>
              </a:ext>
            </a:extLst>
          </p:cNvPr>
          <p:cNvSpPr>
            <a:spLocks noGrp="1"/>
          </p:cNvSpPr>
          <p:nvPr>
            <p:ph type="sldNum" sz="quarter" idx="12"/>
          </p:nvPr>
        </p:nvSpPr>
        <p:spPr/>
        <p:txBody>
          <a:bodyPr/>
          <a:lstStyle/>
          <a:p>
            <a:fld id="{C24B3D5E-0490-9A4B-BA6D-97F1E8811FF4}" type="slidenum">
              <a:rPr lang="en-US" smtClean="0"/>
              <a:t>‹#›</a:t>
            </a:fld>
            <a:endParaRPr lang="en-US"/>
          </a:p>
        </p:txBody>
      </p:sp>
    </p:spTree>
    <p:extLst>
      <p:ext uri="{BB962C8B-B14F-4D97-AF65-F5344CB8AC3E}">
        <p14:creationId xmlns:p14="http://schemas.microsoft.com/office/powerpoint/2010/main" val="706918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AE892-8224-EE4C-932D-A5509051D7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509FBF9-19B5-DB42-9663-127D07947B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BD9015-4967-E840-BA0E-67F7F5A497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7CB89E-5BD0-5E4B-AFE1-D19FEFF46ED2}"/>
              </a:ext>
            </a:extLst>
          </p:cNvPr>
          <p:cNvSpPr>
            <a:spLocks noGrp="1"/>
          </p:cNvSpPr>
          <p:nvPr>
            <p:ph type="dt" sz="half" idx="10"/>
          </p:nvPr>
        </p:nvSpPr>
        <p:spPr/>
        <p:txBody>
          <a:bodyPr/>
          <a:lstStyle/>
          <a:p>
            <a:fld id="{2649CE53-1684-A941-B8BF-F77A3BDFA17D}" type="datetimeFigureOut">
              <a:rPr lang="en-US" smtClean="0"/>
              <a:t>5/16/22</a:t>
            </a:fld>
            <a:endParaRPr lang="en-US"/>
          </a:p>
        </p:txBody>
      </p:sp>
      <p:sp>
        <p:nvSpPr>
          <p:cNvPr id="6" name="Footer Placeholder 5">
            <a:extLst>
              <a:ext uri="{FF2B5EF4-FFF2-40B4-BE49-F238E27FC236}">
                <a16:creationId xmlns:a16="http://schemas.microsoft.com/office/drawing/2014/main" id="{E805E92A-CB3B-1343-9FA8-B969FE8155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C4DECF-CFF4-C84A-B735-7E8D50621ED7}"/>
              </a:ext>
            </a:extLst>
          </p:cNvPr>
          <p:cNvSpPr>
            <a:spLocks noGrp="1"/>
          </p:cNvSpPr>
          <p:nvPr>
            <p:ph type="sldNum" sz="quarter" idx="12"/>
          </p:nvPr>
        </p:nvSpPr>
        <p:spPr/>
        <p:txBody>
          <a:bodyPr/>
          <a:lstStyle/>
          <a:p>
            <a:fld id="{C24B3D5E-0490-9A4B-BA6D-97F1E8811FF4}" type="slidenum">
              <a:rPr lang="en-US" smtClean="0"/>
              <a:t>‹#›</a:t>
            </a:fld>
            <a:endParaRPr lang="en-US"/>
          </a:p>
        </p:txBody>
      </p:sp>
    </p:spTree>
    <p:extLst>
      <p:ext uri="{BB962C8B-B14F-4D97-AF65-F5344CB8AC3E}">
        <p14:creationId xmlns:p14="http://schemas.microsoft.com/office/powerpoint/2010/main" val="1413110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DC176-74B9-B345-A430-CA5BB0F5C9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F16E4DB-835D-2742-A44D-F4BF7FE3F3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D501E3-6C65-3946-83F4-DE0B9849B8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1AAE02-D998-D44E-A58C-035DC40B7303}"/>
              </a:ext>
            </a:extLst>
          </p:cNvPr>
          <p:cNvSpPr>
            <a:spLocks noGrp="1"/>
          </p:cNvSpPr>
          <p:nvPr>
            <p:ph type="dt" sz="half" idx="10"/>
          </p:nvPr>
        </p:nvSpPr>
        <p:spPr/>
        <p:txBody>
          <a:bodyPr/>
          <a:lstStyle/>
          <a:p>
            <a:fld id="{2649CE53-1684-A941-B8BF-F77A3BDFA17D}" type="datetimeFigureOut">
              <a:rPr lang="en-US" smtClean="0"/>
              <a:t>5/16/22</a:t>
            </a:fld>
            <a:endParaRPr lang="en-US"/>
          </a:p>
        </p:txBody>
      </p:sp>
      <p:sp>
        <p:nvSpPr>
          <p:cNvPr id="6" name="Footer Placeholder 5">
            <a:extLst>
              <a:ext uri="{FF2B5EF4-FFF2-40B4-BE49-F238E27FC236}">
                <a16:creationId xmlns:a16="http://schemas.microsoft.com/office/drawing/2014/main" id="{4D1B847F-0C64-7141-A3D0-8300B0C0A3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B0D55E-5CFF-4A46-B261-49B02C42F382}"/>
              </a:ext>
            </a:extLst>
          </p:cNvPr>
          <p:cNvSpPr>
            <a:spLocks noGrp="1"/>
          </p:cNvSpPr>
          <p:nvPr>
            <p:ph type="sldNum" sz="quarter" idx="12"/>
          </p:nvPr>
        </p:nvSpPr>
        <p:spPr/>
        <p:txBody>
          <a:bodyPr/>
          <a:lstStyle/>
          <a:p>
            <a:fld id="{C24B3D5E-0490-9A4B-BA6D-97F1E8811FF4}" type="slidenum">
              <a:rPr lang="en-US" smtClean="0"/>
              <a:t>‹#›</a:t>
            </a:fld>
            <a:endParaRPr lang="en-US"/>
          </a:p>
        </p:txBody>
      </p:sp>
    </p:spTree>
    <p:extLst>
      <p:ext uri="{BB962C8B-B14F-4D97-AF65-F5344CB8AC3E}">
        <p14:creationId xmlns:p14="http://schemas.microsoft.com/office/powerpoint/2010/main" val="3149529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0E0721-56B8-3143-B1DE-C873B17574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8A789A-8DA3-9C40-AF29-C62A59C1BD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12571D-1306-3F44-9E8C-0DE0B3D4D8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49CE53-1684-A941-B8BF-F77A3BDFA17D}" type="datetimeFigureOut">
              <a:rPr lang="en-US" smtClean="0"/>
              <a:t>5/16/22</a:t>
            </a:fld>
            <a:endParaRPr lang="en-US"/>
          </a:p>
        </p:txBody>
      </p:sp>
      <p:sp>
        <p:nvSpPr>
          <p:cNvPr id="5" name="Footer Placeholder 4">
            <a:extLst>
              <a:ext uri="{FF2B5EF4-FFF2-40B4-BE49-F238E27FC236}">
                <a16:creationId xmlns:a16="http://schemas.microsoft.com/office/drawing/2014/main" id="{906F369F-158C-D04F-9580-AC53CAD64A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096523B-0906-3E4D-8954-04C5396E18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4B3D5E-0490-9A4B-BA6D-97F1E8811FF4}" type="slidenum">
              <a:rPr lang="en-US" smtClean="0"/>
              <a:t>‹#›</a:t>
            </a:fld>
            <a:endParaRPr lang="en-US"/>
          </a:p>
        </p:txBody>
      </p:sp>
    </p:spTree>
    <p:extLst>
      <p:ext uri="{BB962C8B-B14F-4D97-AF65-F5344CB8AC3E}">
        <p14:creationId xmlns:p14="http://schemas.microsoft.com/office/powerpoint/2010/main" val="1153606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9C122-8C2E-B749-8B3F-A3B6CF8DAFB3}"/>
              </a:ext>
            </a:extLst>
          </p:cNvPr>
          <p:cNvSpPr>
            <a:spLocks noGrp="1"/>
          </p:cNvSpPr>
          <p:nvPr>
            <p:ph type="ctrTitle"/>
          </p:nvPr>
        </p:nvSpPr>
        <p:spPr/>
        <p:txBody>
          <a:bodyPr/>
          <a:lstStyle/>
          <a:p>
            <a:r>
              <a:rPr lang="en-US" dirty="0"/>
              <a:t>Building and Growing Large Phylogenies</a:t>
            </a:r>
          </a:p>
        </p:txBody>
      </p:sp>
      <p:sp>
        <p:nvSpPr>
          <p:cNvPr id="3" name="Subtitle 2">
            <a:extLst>
              <a:ext uri="{FF2B5EF4-FFF2-40B4-BE49-F238E27FC236}">
                <a16:creationId xmlns:a16="http://schemas.microsoft.com/office/drawing/2014/main" id="{718C900B-88F8-3C40-B658-5F1F9835CA4D}"/>
              </a:ext>
            </a:extLst>
          </p:cNvPr>
          <p:cNvSpPr>
            <a:spLocks noGrp="1"/>
          </p:cNvSpPr>
          <p:nvPr>
            <p:ph type="subTitle" idx="1"/>
          </p:nvPr>
        </p:nvSpPr>
        <p:spPr/>
        <p:txBody>
          <a:bodyPr/>
          <a:lstStyle/>
          <a:p>
            <a:r>
              <a:rPr lang="en-US" dirty="0"/>
              <a:t>Tandy Warnow</a:t>
            </a:r>
          </a:p>
        </p:txBody>
      </p:sp>
    </p:spTree>
    <p:extLst>
      <p:ext uri="{BB962C8B-B14F-4D97-AF65-F5344CB8AC3E}">
        <p14:creationId xmlns:p14="http://schemas.microsoft.com/office/powerpoint/2010/main" val="3268433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30"/>
          <p:cNvSpPr txBox="1">
            <a:spLocks noGrp="1"/>
          </p:cNvSpPr>
          <p:nvPr>
            <p:ph type="title"/>
          </p:nvPr>
        </p:nvSpPr>
        <p:spPr>
          <a:xfrm>
            <a:off x="415600" y="593367"/>
            <a:ext cx="11360800" cy="943200"/>
          </a:xfrm>
          <a:prstGeom prst="rect">
            <a:avLst/>
          </a:prstGeom>
        </p:spPr>
        <p:txBody>
          <a:bodyPr spcFirstLastPara="1" vert="horz" wrap="square" lIns="121900" tIns="121900" rIns="121900" bIns="121900" rtlCol="0" anchor="t" anchorCtr="0">
            <a:normAutofit/>
          </a:bodyPr>
          <a:lstStyle/>
          <a:p>
            <a:r>
              <a:rPr lang="en"/>
              <a:t>Existing Methods for Phylogenetic Placement</a:t>
            </a:r>
            <a:endParaRPr/>
          </a:p>
        </p:txBody>
      </p:sp>
      <p:sp>
        <p:nvSpPr>
          <p:cNvPr id="152" name="Google Shape;152;p30"/>
          <p:cNvSpPr txBox="1">
            <a:spLocks noGrp="1"/>
          </p:cNvSpPr>
          <p:nvPr>
            <p:ph type="body" idx="1"/>
          </p:nvPr>
        </p:nvSpPr>
        <p:spPr>
          <a:xfrm>
            <a:off x="415600" y="1277400"/>
            <a:ext cx="11360800" cy="5308400"/>
          </a:xfrm>
          <a:prstGeom prst="rect">
            <a:avLst/>
          </a:prstGeom>
        </p:spPr>
        <p:txBody>
          <a:bodyPr spcFirstLastPara="1" vert="horz" wrap="square" lIns="121900" tIns="121900" rIns="121900" bIns="121900" rtlCol="0" anchor="t" anchorCtr="0">
            <a:normAutofit/>
          </a:bodyPr>
          <a:lstStyle/>
          <a:p>
            <a:pPr marL="0" indent="0">
              <a:buNone/>
            </a:pPr>
            <a:r>
              <a:rPr lang="en"/>
              <a:t>Maximum likelihood methods (expensive to run):</a:t>
            </a:r>
            <a:endParaRPr/>
          </a:p>
          <a:p>
            <a:pPr>
              <a:spcBef>
                <a:spcPts val="1600"/>
              </a:spcBef>
            </a:pPr>
            <a:r>
              <a:rPr lang="en" b="1">
                <a:solidFill>
                  <a:schemeClr val="accent5"/>
                </a:solidFill>
              </a:rPr>
              <a:t>pplacer</a:t>
            </a:r>
            <a:r>
              <a:rPr lang="en">
                <a:solidFill>
                  <a:schemeClr val="accent5"/>
                </a:solidFill>
              </a:rPr>
              <a:t> (Matsen et al., 2010) is currently the most accurate method</a:t>
            </a:r>
            <a:r>
              <a:rPr lang="en"/>
              <a:t>, but is limited to backbone trees of under 3000 sequences with 64 GB memory. </a:t>
            </a:r>
            <a:endParaRPr/>
          </a:p>
          <a:p>
            <a:r>
              <a:rPr lang="en" b="1"/>
              <a:t>EPA-ng </a:t>
            </a:r>
            <a:r>
              <a:rPr lang="en"/>
              <a:t>(Barbera et al., 2019)</a:t>
            </a:r>
            <a:r>
              <a:rPr lang="en" b="1"/>
              <a:t> </a:t>
            </a:r>
            <a:r>
              <a:rPr lang="en"/>
              <a:t>can place onto trees of up to 10,000 taxa with 64GB memory.</a:t>
            </a:r>
            <a:endParaRPr/>
          </a:p>
          <a:p>
            <a:pPr marL="0" indent="0">
              <a:spcBef>
                <a:spcPts val="1600"/>
              </a:spcBef>
              <a:buNone/>
            </a:pPr>
            <a:r>
              <a:rPr lang="en"/>
              <a:t>Distance-based methods:</a:t>
            </a:r>
            <a:endParaRPr/>
          </a:p>
          <a:p>
            <a:pPr>
              <a:spcBef>
                <a:spcPts val="1600"/>
              </a:spcBef>
            </a:pPr>
            <a:r>
              <a:rPr lang="en" b="1"/>
              <a:t>APPLES </a:t>
            </a:r>
            <a:r>
              <a:rPr lang="en"/>
              <a:t>(Balaban et al., 2019)</a:t>
            </a:r>
            <a:r>
              <a:rPr lang="en" b="1"/>
              <a:t> </a:t>
            </a:r>
            <a:r>
              <a:rPr lang="en"/>
              <a:t>and </a:t>
            </a:r>
            <a:r>
              <a:rPr lang="en" b="1"/>
              <a:t>APPLES-2 </a:t>
            </a:r>
            <a:r>
              <a:rPr lang="en"/>
              <a:t>(Balaban et al., 2021). Prior to this study these were the only methods available which can place onto large backbone trees of over 50,000 sequences. </a:t>
            </a:r>
            <a:endParaRPr/>
          </a:p>
        </p:txBody>
      </p:sp>
      <p:sp>
        <p:nvSpPr>
          <p:cNvPr id="153" name="Google Shape;153;p30"/>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p>
            <a:fld id="{00000000-1234-1234-1234-123412341234}" type="slidenum">
              <a:rPr lang="en"/>
              <a:pPr/>
              <a:t>10</a:t>
            </a:fld>
            <a:endParaRPr/>
          </a:p>
        </p:txBody>
      </p:sp>
    </p:spTree>
    <p:extLst>
      <p:ext uri="{BB962C8B-B14F-4D97-AF65-F5344CB8AC3E}">
        <p14:creationId xmlns:p14="http://schemas.microsoft.com/office/powerpoint/2010/main" val="2644229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31"/>
          <p:cNvSpPr txBox="1">
            <a:spLocks noGrp="1"/>
          </p:cNvSpPr>
          <p:nvPr>
            <p:ph type="title"/>
          </p:nvPr>
        </p:nvSpPr>
        <p:spPr>
          <a:xfrm>
            <a:off x="415600" y="593367"/>
            <a:ext cx="11360800" cy="943200"/>
          </a:xfrm>
          <a:prstGeom prst="rect">
            <a:avLst/>
          </a:prstGeom>
        </p:spPr>
        <p:txBody>
          <a:bodyPr spcFirstLastPara="1" vert="horz" wrap="square" lIns="121900" tIns="121900" rIns="121900" bIns="121900" rtlCol="0" anchor="t" anchorCtr="0">
            <a:normAutofit/>
          </a:bodyPr>
          <a:lstStyle/>
          <a:p>
            <a:r>
              <a:rPr lang="en" dirty="0"/>
              <a:t>This talk</a:t>
            </a:r>
            <a:endParaRPr dirty="0"/>
          </a:p>
        </p:txBody>
      </p:sp>
      <p:sp>
        <p:nvSpPr>
          <p:cNvPr id="159" name="Google Shape;159;p31"/>
          <p:cNvSpPr txBox="1">
            <a:spLocks noGrp="1"/>
          </p:cNvSpPr>
          <p:nvPr>
            <p:ph type="body" idx="1"/>
          </p:nvPr>
        </p:nvSpPr>
        <p:spPr>
          <a:xfrm>
            <a:off x="486033" y="1688433"/>
            <a:ext cx="11360800" cy="4403600"/>
          </a:xfrm>
          <a:prstGeom prst="rect">
            <a:avLst/>
          </a:prstGeom>
        </p:spPr>
        <p:txBody>
          <a:bodyPr spcFirstLastPara="1" vert="horz" wrap="square" lIns="121900" tIns="121900" rIns="121900" bIns="121900" rtlCol="0" anchor="t" anchorCtr="0">
            <a:normAutofit/>
          </a:bodyPr>
          <a:lstStyle/>
          <a:p>
            <a:pPr marL="0" indent="0">
              <a:buNone/>
            </a:pPr>
            <a:r>
              <a:rPr lang="en-US" dirty="0"/>
              <a:t>SCAMPP: Divide-and-conquer framework to scale phylogenetic placement methods to large datasets (</a:t>
            </a:r>
            <a:r>
              <a:rPr lang="en-US" dirty="0" err="1"/>
              <a:t>Wedell</a:t>
            </a:r>
            <a:r>
              <a:rPr lang="en-US" dirty="0"/>
              <a:t>, Cai, and Warnow, TCBB 2022)</a:t>
            </a:r>
          </a:p>
          <a:p>
            <a:pPr marL="0" indent="0">
              <a:buNone/>
            </a:pPr>
            <a:endParaRPr lang="en-US" dirty="0"/>
          </a:p>
          <a:p>
            <a:pPr marL="0" indent="0">
              <a:buNone/>
            </a:pPr>
            <a:r>
              <a:rPr lang="en-US" dirty="0"/>
              <a:t>SCAMPP works well with pplacer and EPA-ng</a:t>
            </a:r>
          </a:p>
          <a:p>
            <a:pPr marL="0" indent="0">
              <a:buNone/>
            </a:pPr>
            <a:endParaRPr lang="en-US" dirty="0"/>
          </a:p>
          <a:p>
            <a:pPr marL="0" indent="0">
              <a:buNone/>
            </a:pPr>
            <a:r>
              <a:rPr lang="en-US" dirty="0"/>
              <a:t>Ongoing work (not yet submitted) is improving this further</a:t>
            </a:r>
            <a:endParaRPr dirty="0"/>
          </a:p>
        </p:txBody>
      </p:sp>
      <p:sp>
        <p:nvSpPr>
          <p:cNvPr id="160" name="Google Shape;160;p31"/>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p>
            <a:fld id="{00000000-1234-1234-1234-123412341234}" type="slidenum">
              <a:rPr lang="en"/>
              <a:pPr/>
              <a:t>11</a:t>
            </a:fld>
            <a:endParaRPr/>
          </a:p>
        </p:txBody>
      </p:sp>
    </p:spTree>
    <p:extLst>
      <p:ext uri="{BB962C8B-B14F-4D97-AF65-F5344CB8AC3E}">
        <p14:creationId xmlns:p14="http://schemas.microsoft.com/office/powerpoint/2010/main" val="2227804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2"/>
          <p:cNvSpPr txBox="1">
            <a:spLocks noGrp="1"/>
          </p:cNvSpPr>
          <p:nvPr>
            <p:ph type="title"/>
          </p:nvPr>
        </p:nvSpPr>
        <p:spPr>
          <a:xfrm>
            <a:off x="415600" y="593367"/>
            <a:ext cx="11360800" cy="943200"/>
          </a:xfrm>
          <a:prstGeom prst="rect">
            <a:avLst/>
          </a:prstGeom>
        </p:spPr>
        <p:txBody>
          <a:bodyPr spcFirstLastPara="1" vert="horz" wrap="square" lIns="121900" tIns="121900" rIns="121900" bIns="121900" rtlCol="0" anchor="t" anchorCtr="0">
            <a:normAutofit/>
          </a:bodyPr>
          <a:lstStyle/>
          <a:p>
            <a:r>
              <a:rPr lang="en"/>
              <a:t>SCAMPP Framework</a:t>
            </a:r>
            <a:endParaRPr/>
          </a:p>
        </p:txBody>
      </p:sp>
      <p:sp>
        <p:nvSpPr>
          <p:cNvPr id="166" name="Google Shape;166;p32"/>
          <p:cNvSpPr txBox="1">
            <a:spLocks noGrp="1"/>
          </p:cNvSpPr>
          <p:nvPr>
            <p:ph type="body" idx="1"/>
          </p:nvPr>
        </p:nvSpPr>
        <p:spPr>
          <a:xfrm>
            <a:off x="415600" y="1688433"/>
            <a:ext cx="11360800" cy="4403600"/>
          </a:xfrm>
          <a:prstGeom prst="rect">
            <a:avLst/>
          </a:prstGeom>
        </p:spPr>
        <p:txBody>
          <a:bodyPr spcFirstLastPara="1" vert="horz" wrap="square" lIns="121900" tIns="121900" rIns="121900" bIns="121900" rtlCol="0" anchor="t" anchorCtr="0">
            <a:normAutofit lnSpcReduction="10000"/>
          </a:bodyPr>
          <a:lstStyle/>
          <a:p>
            <a:pPr marL="0" indent="0">
              <a:buNone/>
            </a:pPr>
            <a:r>
              <a:rPr lang="en"/>
              <a:t>Used with specified phylogenetic placement method (we will show use with pplacer)</a:t>
            </a:r>
            <a:endParaRPr/>
          </a:p>
          <a:p>
            <a:pPr marL="0" indent="0">
              <a:spcBef>
                <a:spcPts val="1600"/>
              </a:spcBef>
              <a:buNone/>
            </a:pPr>
            <a:r>
              <a:rPr lang="en"/>
              <a:t>Input: Backbone tree with branch lengths, alignment and aligned query sequences, and a subtree size.</a:t>
            </a:r>
            <a:endParaRPr/>
          </a:p>
          <a:p>
            <a:pPr marL="0" indent="0">
              <a:spcBef>
                <a:spcPts val="1600"/>
              </a:spcBef>
              <a:buNone/>
            </a:pPr>
            <a:r>
              <a:rPr lang="en" b="1" i="1">
                <a:solidFill>
                  <a:srgbClr val="38761D"/>
                </a:solidFill>
              </a:rPr>
              <a:t>Stage 1</a:t>
            </a:r>
            <a:r>
              <a:rPr lang="en"/>
              <a:t>- Extract placement subtree from backbone tree (pplacer limited to 2000 sequences)</a:t>
            </a:r>
            <a:endParaRPr/>
          </a:p>
          <a:p>
            <a:pPr marL="0" indent="0">
              <a:spcBef>
                <a:spcPts val="1600"/>
              </a:spcBef>
              <a:buNone/>
            </a:pPr>
            <a:r>
              <a:rPr lang="en" b="1" i="1">
                <a:solidFill>
                  <a:srgbClr val="38761D"/>
                </a:solidFill>
              </a:rPr>
              <a:t>Stage 2 </a:t>
            </a:r>
            <a:r>
              <a:rPr lang="en"/>
              <a:t>- Use pplacer to find edge in placement subtree and location and distal length along placement edge. </a:t>
            </a:r>
            <a:endParaRPr/>
          </a:p>
          <a:p>
            <a:pPr marL="0" indent="0">
              <a:spcBef>
                <a:spcPts val="1600"/>
              </a:spcBef>
              <a:spcAft>
                <a:spcPts val="1600"/>
              </a:spcAft>
              <a:buNone/>
            </a:pPr>
            <a:r>
              <a:rPr lang="en" b="1" i="1">
                <a:solidFill>
                  <a:srgbClr val="38761D"/>
                </a:solidFill>
              </a:rPr>
              <a:t>Stage 3 </a:t>
            </a:r>
            <a:r>
              <a:rPr lang="en"/>
              <a:t>- Find edge in backbone tree using branch lengths.</a:t>
            </a:r>
            <a:endParaRPr/>
          </a:p>
        </p:txBody>
      </p:sp>
      <p:sp>
        <p:nvSpPr>
          <p:cNvPr id="167" name="Google Shape;167;p32"/>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p>
            <a:fld id="{00000000-1234-1234-1234-123412341234}" type="slidenum">
              <a:rPr lang="en"/>
              <a:pPr/>
              <a:t>12</a:t>
            </a:fld>
            <a:endParaRPr/>
          </a:p>
        </p:txBody>
      </p:sp>
    </p:spTree>
    <p:extLst>
      <p:ext uri="{BB962C8B-B14F-4D97-AF65-F5344CB8AC3E}">
        <p14:creationId xmlns:p14="http://schemas.microsoft.com/office/powerpoint/2010/main" val="390115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3"/>
          <p:cNvSpPr txBox="1">
            <a:spLocks noGrp="1"/>
          </p:cNvSpPr>
          <p:nvPr>
            <p:ph type="title"/>
          </p:nvPr>
        </p:nvSpPr>
        <p:spPr>
          <a:xfrm>
            <a:off x="415600" y="0"/>
            <a:ext cx="11360800" cy="1108400"/>
          </a:xfrm>
          <a:prstGeom prst="rect">
            <a:avLst/>
          </a:prstGeom>
        </p:spPr>
        <p:txBody>
          <a:bodyPr spcFirstLastPara="1" vert="horz" wrap="square" lIns="121900" tIns="121900" rIns="121900" bIns="121900" rtlCol="0" anchor="t" anchorCtr="0">
            <a:normAutofit/>
          </a:bodyPr>
          <a:lstStyle/>
          <a:p>
            <a:r>
              <a:rPr lang="en"/>
              <a:t>Algorithm Stages </a:t>
            </a:r>
            <a:endParaRPr/>
          </a:p>
        </p:txBody>
      </p:sp>
      <p:pic>
        <p:nvPicPr>
          <p:cNvPr id="173" name="Google Shape;173;p33"/>
          <p:cNvPicPr preferRelativeResize="0"/>
          <p:nvPr/>
        </p:nvPicPr>
        <p:blipFill>
          <a:blip r:embed="rId3">
            <a:alphaModFix/>
          </a:blip>
          <a:stretch>
            <a:fillRect/>
          </a:stretch>
        </p:blipFill>
        <p:spPr>
          <a:xfrm>
            <a:off x="143634" y="2537067"/>
            <a:ext cx="11904735" cy="4179967"/>
          </a:xfrm>
          <a:prstGeom prst="rect">
            <a:avLst/>
          </a:prstGeom>
          <a:noFill/>
          <a:ln>
            <a:noFill/>
          </a:ln>
        </p:spPr>
      </p:pic>
      <p:sp>
        <p:nvSpPr>
          <p:cNvPr id="174" name="Google Shape;174;p33"/>
          <p:cNvSpPr txBox="1"/>
          <p:nvPr/>
        </p:nvSpPr>
        <p:spPr>
          <a:xfrm>
            <a:off x="415599" y="1014434"/>
            <a:ext cx="5498183" cy="1077178"/>
          </a:xfrm>
          <a:prstGeom prst="rect">
            <a:avLst/>
          </a:prstGeom>
          <a:noFill/>
          <a:ln>
            <a:noFill/>
          </a:ln>
        </p:spPr>
        <p:txBody>
          <a:bodyPr spcFirstLastPara="1" wrap="square" lIns="121900" tIns="121900" rIns="121900" bIns="121900" anchor="t" anchorCtr="0">
            <a:spAutoFit/>
          </a:bodyPr>
          <a:lstStyle/>
          <a:p>
            <a:r>
              <a:rPr lang="en" b="1" i="1" dirty="0">
                <a:latin typeface="Open Sans"/>
                <a:ea typeface="Open Sans"/>
                <a:cs typeface="Open Sans"/>
                <a:sym typeface="Open Sans"/>
              </a:rPr>
              <a:t>Stage 1</a:t>
            </a:r>
            <a:r>
              <a:rPr lang="en" dirty="0">
                <a:latin typeface="Open Sans"/>
                <a:ea typeface="Open Sans"/>
                <a:cs typeface="Open Sans"/>
                <a:sym typeface="Open Sans"/>
              </a:rPr>
              <a:t> → </a:t>
            </a:r>
            <a:r>
              <a:rPr lang="en" b="1" dirty="0">
                <a:solidFill>
                  <a:srgbClr val="38761D"/>
                </a:solidFill>
                <a:latin typeface="Open Sans"/>
                <a:ea typeface="Open Sans"/>
                <a:cs typeface="Open Sans"/>
                <a:sym typeface="Open Sans"/>
              </a:rPr>
              <a:t>Extract the subtree T’ </a:t>
            </a:r>
            <a:r>
              <a:rPr lang="en" dirty="0">
                <a:latin typeface="Open Sans"/>
                <a:ea typeface="Open Sans"/>
                <a:cs typeface="Open Sans"/>
                <a:sym typeface="Open Sans"/>
              </a:rPr>
              <a:t>containing taxa with smallest total distance to the sister taxon (taxon with smallest Hamming distance to </a:t>
            </a:r>
            <a:r>
              <a:rPr lang="en" b="1" dirty="0">
                <a:solidFill>
                  <a:srgbClr val="38761D"/>
                </a:solidFill>
                <a:latin typeface="Open Sans"/>
                <a:ea typeface="Open Sans"/>
                <a:cs typeface="Open Sans"/>
                <a:sym typeface="Open Sans"/>
              </a:rPr>
              <a:t>query</a:t>
            </a:r>
            <a:r>
              <a:rPr lang="en" dirty="0">
                <a:latin typeface="Open Sans"/>
                <a:ea typeface="Open Sans"/>
                <a:cs typeface="Open Sans"/>
                <a:sym typeface="Open Sans"/>
              </a:rPr>
              <a:t>).</a:t>
            </a:r>
            <a:endParaRPr dirty="0">
              <a:latin typeface="Open Sans"/>
              <a:ea typeface="Open Sans"/>
              <a:cs typeface="Open Sans"/>
              <a:sym typeface="Open Sans"/>
            </a:endParaRPr>
          </a:p>
        </p:txBody>
      </p:sp>
      <p:sp>
        <p:nvSpPr>
          <p:cNvPr id="175" name="Google Shape;175;p33"/>
          <p:cNvSpPr txBox="1"/>
          <p:nvPr/>
        </p:nvSpPr>
        <p:spPr>
          <a:xfrm>
            <a:off x="4520500" y="2249133"/>
            <a:ext cx="7326400" cy="615513"/>
          </a:xfrm>
          <a:prstGeom prst="rect">
            <a:avLst/>
          </a:prstGeom>
          <a:noFill/>
          <a:ln>
            <a:noFill/>
          </a:ln>
        </p:spPr>
        <p:txBody>
          <a:bodyPr spcFirstLastPara="1" wrap="square" lIns="121900" tIns="121900" rIns="121900" bIns="121900" anchor="t" anchorCtr="0">
            <a:spAutoFit/>
          </a:bodyPr>
          <a:lstStyle/>
          <a:p>
            <a:endParaRPr sz="2400">
              <a:latin typeface="Open Sans"/>
              <a:ea typeface="Open Sans"/>
              <a:cs typeface="Open Sans"/>
              <a:sym typeface="Open Sans"/>
            </a:endParaRPr>
          </a:p>
        </p:txBody>
      </p:sp>
      <p:sp>
        <p:nvSpPr>
          <p:cNvPr id="176" name="Google Shape;176;p33"/>
          <p:cNvSpPr/>
          <p:nvPr/>
        </p:nvSpPr>
        <p:spPr>
          <a:xfrm>
            <a:off x="4314533" y="2421700"/>
            <a:ext cx="7462000" cy="40780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cxnSp>
        <p:nvCxnSpPr>
          <p:cNvPr id="177" name="Google Shape;177;p33"/>
          <p:cNvCxnSpPr/>
          <p:nvPr/>
        </p:nvCxnSpPr>
        <p:spPr>
          <a:xfrm flipH="1">
            <a:off x="4252000" y="5566267"/>
            <a:ext cx="1291600" cy="11600"/>
          </a:xfrm>
          <a:prstGeom prst="straightConnector1">
            <a:avLst/>
          </a:prstGeom>
          <a:noFill/>
          <a:ln w="9525" cap="flat" cmpd="sng">
            <a:solidFill>
              <a:schemeClr val="dk2"/>
            </a:solidFill>
            <a:prstDash val="solid"/>
            <a:round/>
            <a:headEnd type="none" w="med" len="med"/>
            <a:tailEnd type="triangle" w="med" len="med"/>
          </a:ln>
        </p:spPr>
      </p:cxnSp>
      <p:sp>
        <p:nvSpPr>
          <p:cNvPr id="178" name="Google Shape;178;p33"/>
          <p:cNvSpPr txBox="1"/>
          <p:nvPr/>
        </p:nvSpPr>
        <p:spPr>
          <a:xfrm>
            <a:off x="5707167" y="5161667"/>
            <a:ext cx="3323200" cy="1354176"/>
          </a:xfrm>
          <a:prstGeom prst="rect">
            <a:avLst/>
          </a:prstGeom>
          <a:noFill/>
          <a:ln>
            <a:noFill/>
          </a:ln>
        </p:spPr>
        <p:txBody>
          <a:bodyPr spcFirstLastPara="1" wrap="square" lIns="121900" tIns="121900" rIns="121900" bIns="121900" anchor="t" anchorCtr="0">
            <a:spAutoFit/>
          </a:bodyPr>
          <a:lstStyle/>
          <a:p>
            <a:r>
              <a:rPr lang="en" sz="2400">
                <a:latin typeface="Open Sans"/>
                <a:ea typeface="Open Sans"/>
                <a:cs typeface="Open Sans"/>
                <a:sym typeface="Open Sans"/>
              </a:rPr>
              <a:t>Closest Hamming distance to the query sequence</a:t>
            </a:r>
            <a:endParaRPr sz="2400">
              <a:latin typeface="Open Sans"/>
              <a:ea typeface="Open Sans"/>
              <a:cs typeface="Open Sans"/>
              <a:sym typeface="Open Sans"/>
            </a:endParaRPr>
          </a:p>
        </p:txBody>
      </p:sp>
      <p:sp>
        <p:nvSpPr>
          <p:cNvPr id="179" name="Google Shape;179;p33"/>
          <p:cNvSpPr txBox="1"/>
          <p:nvPr/>
        </p:nvSpPr>
        <p:spPr>
          <a:xfrm>
            <a:off x="5108233" y="2782734"/>
            <a:ext cx="5132000" cy="2092840"/>
          </a:xfrm>
          <a:prstGeom prst="rect">
            <a:avLst/>
          </a:prstGeom>
          <a:noFill/>
          <a:ln>
            <a:noFill/>
          </a:ln>
        </p:spPr>
        <p:txBody>
          <a:bodyPr spcFirstLastPara="1" wrap="square" lIns="121900" tIns="121900" rIns="121900" bIns="121900" anchor="t" anchorCtr="0">
            <a:spAutoFit/>
          </a:bodyPr>
          <a:lstStyle/>
          <a:p>
            <a:r>
              <a:rPr lang="en" sz="2400" dirty="0">
                <a:solidFill>
                  <a:srgbClr val="980000"/>
                </a:solidFill>
                <a:latin typeface="Open Sans"/>
                <a:ea typeface="Open Sans"/>
                <a:cs typeface="Open Sans"/>
                <a:sym typeface="Open Sans"/>
              </a:rPr>
              <a:t>Subtree T’ (in red) </a:t>
            </a:r>
            <a:r>
              <a:rPr lang="en" sz="2400" dirty="0">
                <a:latin typeface="Open Sans"/>
                <a:ea typeface="Open Sans"/>
                <a:cs typeface="Open Sans"/>
                <a:sym typeface="Open Sans"/>
              </a:rPr>
              <a:t>with n leaves </a:t>
            </a:r>
            <a:r>
              <a:rPr lang="en" sz="2400" b="1" dirty="0">
                <a:latin typeface="Open Sans"/>
                <a:ea typeface="Open Sans"/>
                <a:cs typeface="Open Sans"/>
                <a:sym typeface="Open Sans"/>
              </a:rPr>
              <a:t>minimizes</a:t>
            </a:r>
            <a:r>
              <a:rPr lang="en" sz="2400" dirty="0">
                <a:latin typeface="Open Sans"/>
                <a:ea typeface="Open Sans"/>
                <a:cs typeface="Open Sans"/>
                <a:sym typeface="Open Sans"/>
              </a:rPr>
              <a:t> the sum of the pairwise distances (based on edge lengths) of </a:t>
            </a:r>
            <a:r>
              <a:rPr lang="en" sz="2400" dirty="0">
                <a:solidFill>
                  <a:srgbClr val="CC0000"/>
                </a:solidFill>
                <a:latin typeface="Open Sans"/>
                <a:ea typeface="Open Sans"/>
                <a:cs typeface="Open Sans"/>
                <a:sym typeface="Open Sans"/>
              </a:rPr>
              <a:t>sister taxon l</a:t>
            </a:r>
            <a:r>
              <a:rPr lang="en" sz="2400" dirty="0">
                <a:latin typeface="Open Sans"/>
                <a:ea typeface="Open Sans"/>
                <a:cs typeface="Open Sans"/>
                <a:sym typeface="Open Sans"/>
              </a:rPr>
              <a:t> to each subtree leaf l</a:t>
            </a:r>
            <a:r>
              <a:rPr lang="en" sz="2400" baseline="-25000" dirty="0">
                <a:latin typeface="Open Sans"/>
                <a:ea typeface="Open Sans"/>
                <a:cs typeface="Open Sans"/>
                <a:sym typeface="Open Sans"/>
              </a:rPr>
              <a:t>i</a:t>
            </a:r>
            <a:r>
              <a:rPr lang="en" sz="2400" dirty="0">
                <a:latin typeface="Open Sans"/>
                <a:ea typeface="Open Sans"/>
                <a:cs typeface="Open Sans"/>
                <a:sym typeface="Open Sans"/>
              </a:rPr>
              <a:t> for i in 1...n.</a:t>
            </a:r>
            <a:endParaRPr sz="2400" dirty="0">
              <a:latin typeface="Open Sans"/>
              <a:ea typeface="Open Sans"/>
              <a:cs typeface="Open Sans"/>
              <a:sym typeface="Open Sans"/>
            </a:endParaRPr>
          </a:p>
        </p:txBody>
      </p:sp>
      <p:sp>
        <p:nvSpPr>
          <p:cNvPr id="180" name="Google Shape;180;p33"/>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p>
            <a:fld id="{00000000-1234-1234-1234-123412341234}" type="slidenum">
              <a:rPr lang="en"/>
              <a:pPr/>
              <a:t>13</a:t>
            </a:fld>
            <a:endParaRPr/>
          </a:p>
        </p:txBody>
      </p:sp>
    </p:spTree>
    <p:extLst>
      <p:ext uri="{BB962C8B-B14F-4D97-AF65-F5344CB8AC3E}">
        <p14:creationId xmlns:p14="http://schemas.microsoft.com/office/powerpoint/2010/main" val="1527646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4"/>
          <p:cNvSpPr txBox="1">
            <a:spLocks noGrp="1"/>
          </p:cNvSpPr>
          <p:nvPr>
            <p:ph type="title"/>
          </p:nvPr>
        </p:nvSpPr>
        <p:spPr>
          <a:xfrm>
            <a:off x="415600" y="0"/>
            <a:ext cx="11360800" cy="1108400"/>
          </a:xfrm>
          <a:prstGeom prst="rect">
            <a:avLst/>
          </a:prstGeom>
        </p:spPr>
        <p:txBody>
          <a:bodyPr spcFirstLastPara="1" vert="horz" wrap="square" lIns="121900" tIns="121900" rIns="121900" bIns="121900" rtlCol="0" anchor="t" anchorCtr="0">
            <a:normAutofit/>
          </a:bodyPr>
          <a:lstStyle/>
          <a:p>
            <a:r>
              <a:rPr lang="en"/>
              <a:t>Algorithm Stages </a:t>
            </a:r>
            <a:endParaRPr/>
          </a:p>
        </p:txBody>
      </p:sp>
      <p:pic>
        <p:nvPicPr>
          <p:cNvPr id="186" name="Google Shape;186;p34"/>
          <p:cNvPicPr preferRelativeResize="0"/>
          <p:nvPr/>
        </p:nvPicPr>
        <p:blipFill>
          <a:blip r:embed="rId3">
            <a:alphaModFix/>
          </a:blip>
          <a:stretch>
            <a:fillRect/>
          </a:stretch>
        </p:blipFill>
        <p:spPr>
          <a:xfrm>
            <a:off x="143634" y="2537067"/>
            <a:ext cx="11904735" cy="4179967"/>
          </a:xfrm>
          <a:prstGeom prst="rect">
            <a:avLst/>
          </a:prstGeom>
          <a:noFill/>
          <a:ln>
            <a:noFill/>
          </a:ln>
        </p:spPr>
      </p:pic>
      <p:sp>
        <p:nvSpPr>
          <p:cNvPr id="187" name="Google Shape;187;p34"/>
          <p:cNvSpPr txBox="1"/>
          <p:nvPr/>
        </p:nvSpPr>
        <p:spPr>
          <a:xfrm>
            <a:off x="415599" y="1014434"/>
            <a:ext cx="5080739" cy="1077178"/>
          </a:xfrm>
          <a:prstGeom prst="rect">
            <a:avLst/>
          </a:prstGeom>
          <a:noFill/>
          <a:ln>
            <a:noFill/>
          </a:ln>
        </p:spPr>
        <p:txBody>
          <a:bodyPr spcFirstLastPara="1" wrap="square" lIns="121900" tIns="121900" rIns="121900" bIns="121900" anchor="t" anchorCtr="0">
            <a:spAutoFit/>
          </a:bodyPr>
          <a:lstStyle/>
          <a:p>
            <a:r>
              <a:rPr lang="en" b="1" i="1" dirty="0">
                <a:latin typeface="Open Sans"/>
                <a:ea typeface="Open Sans"/>
                <a:cs typeface="Open Sans"/>
                <a:sym typeface="Open Sans"/>
              </a:rPr>
              <a:t>Stage 1</a:t>
            </a:r>
            <a:r>
              <a:rPr lang="en" dirty="0">
                <a:latin typeface="Open Sans"/>
                <a:ea typeface="Open Sans"/>
                <a:cs typeface="Open Sans"/>
                <a:sym typeface="Open Sans"/>
              </a:rPr>
              <a:t> → </a:t>
            </a:r>
            <a:r>
              <a:rPr lang="en" b="1" dirty="0">
                <a:solidFill>
                  <a:srgbClr val="38761D"/>
                </a:solidFill>
                <a:latin typeface="Open Sans"/>
                <a:ea typeface="Open Sans"/>
                <a:cs typeface="Open Sans"/>
                <a:sym typeface="Open Sans"/>
              </a:rPr>
              <a:t>Extract the subtree T’ </a:t>
            </a:r>
            <a:r>
              <a:rPr lang="en" dirty="0">
                <a:latin typeface="Open Sans"/>
                <a:ea typeface="Open Sans"/>
                <a:cs typeface="Open Sans"/>
                <a:sym typeface="Open Sans"/>
              </a:rPr>
              <a:t>containing taxa with smallest total distance to the sister taxon (taxon with smallest Hamming distance to </a:t>
            </a:r>
            <a:r>
              <a:rPr lang="en" b="1" dirty="0">
                <a:solidFill>
                  <a:srgbClr val="38761D"/>
                </a:solidFill>
                <a:latin typeface="Open Sans"/>
                <a:ea typeface="Open Sans"/>
                <a:cs typeface="Open Sans"/>
                <a:sym typeface="Open Sans"/>
              </a:rPr>
              <a:t>query</a:t>
            </a:r>
            <a:r>
              <a:rPr lang="en" dirty="0">
                <a:latin typeface="Open Sans"/>
                <a:ea typeface="Open Sans"/>
                <a:cs typeface="Open Sans"/>
                <a:sym typeface="Open Sans"/>
              </a:rPr>
              <a:t>).</a:t>
            </a:r>
            <a:endParaRPr dirty="0">
              <a:latin typeface="Open Sans"/>
              <a:ea typeface="Open Sans"/>
              <a:cs typeface="Open Sans"/>
              <a:sym typeface="Open Sans"/>
            </a:endParaRPr>
          </a:p>
        </p:txBody>
      </p:sp>
      <p:sp>
        <p:nvSpPr>
          <p:cNvPr id="188" name="Google Shape;188;p34"/>
          <p:cNvSpPr txBox="1"/>
          <p:nvPr/>
        </p:nvSpPr>
        <p:spPr>
          <a:xfrm>
            <a:off x="5612626" y="994956"/>
            <a:ext cx="5270722" cy="1077178"/>
          </a:xfrm>
          <a:prstGeom prst="rect">
            <a:avLst/>
          </a:prstGeom>
          <a:noFill/>
          <a:ln>
            <a:noFill/>
          </a:ln>
        </p:spPr>
        <p:txBody>
          <a:bodyPr spcFirstLastPara="1" wrap="square" lIns="121900" tIns="121900" rIns="121900" bIns="121900" anchor="t" anchorCtr="0">
            <a:spAutoFit/>
          </a:bodyPr>
          <a:lstStyle/>
          <a:p>
            <a:r>
              <a:rPr lang="en" b="1" i="1" dirty="0">
                <a:latin typeface="Open Sans"/>
                <a:ea typeface="Open Sans"/>
                <a:cs typeface="Open Sans"/>
                <a:sym typeface="Open Sans"/>
              </a:rPr>
              <a:t>Stage 2 </a:t>
            </a:r>
            <a:r>
              <a:rPr lang="en" dirty="0">
                <a:latin typeface="Open Sans"/>
                <a:ea typeface="Open Sans"/>
                <a:cs typeface="Open Sans"/>
                <a:sym typeface="Open Sans"/>
              </a:rPr>
              <a:t>→ Use a phylogenetic placement method on T’ (with branch lengths maintained from the full tree) to </a:t>
            </a:r>
            <a:r>
              <a:rPr lang="en" b="1" dirty="0">
                <a:solidFill>
                  <a:srgbClr val="38761D"/>
                </a:solidFill>
                <a:latin typeface="Open Sans"/>
                <a:ea typeface="Open Sans"/>
                <a:cs typeface="Open Sans"/>
                <a:sym typeface="Open Sans"/>
              </a:rPr>
              <a:t>obtain query placement within T’</a:t>
            </a:r>
            <a:r>
              <a:rPr lang="en" dirty="0">
                <a:latin typeface="Open Sans"/>
                <a:ea typeface="Open Sans"/>
                <a:cs typeface="Open Sans"/>
                <a:sym typeface="Open Sans"/>
              </a:rPr>
              <a:t>.</a:t>
            </a:r>
            <a:endParaRPr dirty="0">
              <a:latin typeface="Open Sans"/>
              <a:ea typeface="Open Sans"/>
              <a:cs typeface="Open Sans"/>
              <a:sym typeface="Open Sans"/>
            </a:endParaRPr>
          </a:p>
        </p:txBody>
      </p:sp>
      <p:sp>
        <p:nvSpPr>
          <p:cNvPr id="189" name="Google Shape;189;p34"/>
          <p:cNvSpPr/>
          <p:nvPr/>
        </p:nvSpPr>
        <p:spPr>
          <a:xfrm>
            <a:off x="7881400" y="2616567"/>
            <a:ext cx="3768000" cy="3869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cxnSp>
        <p:nvCxnSpPr>
          <p:cNvPr id="190" name="Google Shape;190;p34"/>
          <p:cNvCxnSpPr/>
          <p:nvPr/>
        </p:nvCxnSpPr>
        <p:spPr>
          <a:xfrm flipH="1">
            <a:off x="5848067" y="4168833"/>
            <a:ext cx="1738000" cy="610800"/>
          </a:xfrm>
          <a:prstGeom prst="straightConnector1">
            <a:avLst/>
          </a:prstGeom>
          <a:noFill/>
          <a:ln w="9525" cap="flat" cmpd="sng">
            <a:solidFill>
              <a:schemeClr val="dk2"/>
            </a:solidFill>
            <a:prstDash val="solid"/>
            <a:round/>
            <a:headEnd type="none" w="med" len="med"/>
            <a:tailEnd type="triangle" w="med" len="med"/>
          </a:ln>
        </p:spPr>
      </p:cxnSp>
      <p:sp>
        <p:nvSpPr>
          <p:cNvPr id="191" name="Google Shape;191;p34"/>
          <p:cNvSpPr txBox="1"/>
          <p:nvPr/>
        </p:nvSpPr>
        <p:spPr>
          <a:xfrm>
            <a:off x="7961867" y="3546434"/>
            <a:ext cx="3123600" cy="1354176"/>
          </a:xfrm>
          <a:prstGeom prst="rect">
            <a:avLst/>
          </a:prstGeom>
          <a:noFill/>
          <a:ln>
            <a:noFill/>
          </a:ln>
        </p:spPr>
        <p:txBody>
          <a:bodyPr spcFirstLastPara="1" wrap="square" lIns="121900" tIns="121900" rIns="121900" bIns="121900" anchor="t" anchorCtr="0">
            <a:spAutoFit/>
          </a:bodyPr>
          <a:lstStyle/>
          <a:p>
            <a:r>
              <a:rPr lang="en" sz="2400">
                <a:solidFill>
                  <a:srgbClr val="38761D"/>
                </a:solidFill>
                <a:latin typeface="Open Sans"/>
                <a:ea typeface="Open Sans"/>
                <a:cs typeface="Open Sans"/>
                <a:sym typeface="Open Sans"/>
              </a:rPr>
              <a:t>Query sequence placement (in green)</a:t>
            </a:r>
            <a:r>
              <a:rPr lang="en" sz="2400">
                <a:latin typeface="Open Sans"/>
                <a:ea typeface="Open Sans"/>
                <a:cs typeface="Open Sans"/>
                <a:sym typeface="Open Sans"/>
              </a:rPr>
              <a:t> in subtree T’ </a:t>
            </a:r>
            <a:endParaRPr sz="2400">
              <a:latin typeface="Open Sans"/>
              <a:ea typeface="Open Sans"/>
              <a:cs typeface="Open Sans"/>
              <a:sym typeface="Open Sans"/>
            </a:endParaRPr>
          </a:p>
        </p:txBody>
      </p:sp>
      <p:sp>
        <p:nvSpPr>
          <p:cNvPr id="192" name="Google Shape;192;p34"/>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p>
            <a:fld id="{00000000-1234-1234-1234-123412341234}" type="slidenum">
              <a:rPr lang="en"/>
              <a:pPr/>
              <a:t>14</a:t>
            </a:fld>
            <a:endParaRPr/>
          </a:p>
        </p:txBody>
      </p:sp>
    </p:spTree>
    <p:extLst>
      <p:ext uri="{BB962C8B-B14F-4D97-AF65-F5344CB8AC3E}">
        <p14:creationId xmlns:p14="http://schemas.microsoft.com/office/powerpoint/2010/main" val="1392027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5"/>
          <p:cNvSpPr txBox="1">
            <a:spLocks noGrp="1"/>
          </p:cNvSpPr>
          <p:nvPr>
            <p:ph type="title"/>
          </p:nvPr>
        </p:nvSpPr>
        <p:spPr>
          <a:xfrm>
            <a:off x="415600" y="0"/>
            <a:ext cx="11360800" cy="1108400"/>
          </a:xfrm>
          <a:prstGeom prst="rect">
            <a:avLst/>
          </a:prstGeom>
        </p:spPr>
        <p:txBody>
          <a:bodyPr spcFirstLastPara="1" vert="horz" wrap="square" lIns="121900" tIns="121900" rIns="121900" bIns="121900" rtlCol="0" anchor="t" anchorCtr="0">
            <a:normAutofit/>
          </a:bodyPr>
          <a:lstStyle/>
          <a:p>
            <a:r>
              <a:rPr lang="en"/>
              <a:t>Algorithm Stages </a:t>
            </a:r>
            <a:endParaRPr/>
          </a:p>
        </p:txBody>
      </p:sp>
      <p:pic>
        <p:nvPicPr>
          <p:cNvPr id="198" name="Google Shape;198;p35"/>
          <p:cNvPicPr preferRelativeResize="0"/>
          <p:nvPr/>
        </p:nvPicPr>
        <p:blipFill>
          <a:blip r:embed="rId3">
            <a:alphaModFix/>
          </a:blip>
          <a:stretch>
            <a:fillRect/>
          </a:stretch>
        </p:blipFill>
        <p:spPr>
          <a:xfrm>
            <a:off x="143634" y="2537067"/>
            <a:ext cx="11904735" cy="4179967"/>
          </a:xfrm>
          <a:prstGeom prst="rect">
            <a:avLst/>
          </a:prstGeom>
          <a:noFill/>
          <a:ln>
            <a:noFill/>
          </a:ln>
        </p:spPr>
      </p:pic>
      <p:sp>
        <p:nvSpPr>
          <p:cNvPr id="199" name="Google Shape;199;p35"/>
          <p:cNvSpPr txBox="1"/>
          <p:nvPr/>
        </p:nvSpPr>
        <p:spPr>
          <a:xfrm>
            <a:off x="415600" y="1014434"/>
            <a:ext cx="3952800" cy="1354176"/>
          </a:xfrm>
          <a:prstGeom prst="rect">
            <a:avLst/>
          </a:prstGeom>
          <a:noFill/>
          <a:ln>
            <a:noFill/>
          </a:ln>
        </p:spPr>
        <p:txBody>
          <a:bodyPr spcFirstLastPara="1" wrap="square" lIns="121900" tIns="121900" rIns="121900" bIns="121900" anchor="t" anchorCtr="0">
            <a:spAutoFit/>
          </a:bodyPr>
          <a:lstStyle/>
          <a:p>
            <a:r>
              <a:rPr lang="en" b="1" i="1" dirty="0">
                <a:latin typeface="Open Sans"/>
                <a:ea typeface="Open Sans"/>
                <a:cs typeface="Open Sans"/>
                <a:sym typeface="Open Sans"/>
              </a:rPr>
              <a:t>Stage 1</a:t>
            </a:r>
            <a:r>
              <a:rPr lang="en" dirty="0">
                <a:latin typeface="Open Sans"/>
                <a:ea typeface="Open Sans"/>
                <a:cs typeface="Open Sans"/>
                <a:sym typeface="Open Sans"/>
              </a:rPr>
              <a:t> → </a:t>
            </a:r>
            <a:r>
              <a:rPr lang="en" b="1" dirty="0">
                <a:solidFill>
                  <a:srgbClr val="38761D"/>
                </a:solidFill>
                <a:latin typeface="Open Sans"/>
                <a:ea typeface="Open Sans"/>
                <a:cs typeface="Open Sans"/>
                <a:sym typeface="Open Sans"/>
              </a:rPr>
              <a:t>Extract the subtree T’ </a:t>
            </a:r>
            <a:r>
              <a:rPr lang="en" dirty="0">
                <a:latin typeface="Open Sans"/>
                <a:ea typeface="Open Sans"/>
                <a:cs typeface="Open Sans"/>
                <a:sym typeface="Open Sans"/>
              </a:rPr>
              <a:t>containing taxa with smallest total distance to the sister taxon (taxon with smallest Hamming distance to </a:t>
            </a:r>
            <a:r>
              <a:rPr lang="en" b="1" dirty="0">
                <a:solidFill>
                  <a:srgbClr val="38761D"/>
                </a:solidFill>
                <a:latin typeface="Open Sans"/>
                <a:ea typeface="Open Sans"/>
                <a:cs typeface="Open Sans"/>
                <a:sym typeface="Open Sans"/>
              </a:rPr>
              <a:t>query</a:t>
            </a:r>
            <a:r>
              <a:rPr lang="en" dirty="0">
                <a:latin typeface="Open Sans"/>
                <a:ea typeface="Open Sans"/>
                <a:cs typeface="Open Sans"/>
                <a:sym typeface="Open Sans"/>
              </a:rPr>
              <a:t>).</a:t>
            </a:r>
            <a:endParaRPr dirty="0">
              <a:latin typeface="Open Sans"/>
              <a:ea typeface="Open Sans"/>
              <a:cs typeface="Open Sans"/>
              <a:sym typeface="Open Sans"/>
            </a:endParaRPr>
          </a:p>
        </p:txBody>
      </p:sp>
      <p:sp>
        <p:nvSpPr>
          <p:cNvPr id="200" name="Google Shape;200;p35"/>
          <p:cNvSpPr txBox="1"/>
          <p:nvPr/>
        </p:nvSpPr>
        <p:spPr>
          <a:xfrm>
            <a:off x="4310600" y="1014434"/>
            <a:ext cx="3570800" cy="1631175"/>
          </a:xfrm>
          <a:prstGeom prst="rect">
            <a:avLst/>
          </a:prstGeom>
          <a:noFill/>
          <a:ln>
            <a:noFill/>
          </a:ln>
        </p:spPr>
        <p:txBody>
          <a:bodyPr spcFirstLastPara="1" wrap="square" lIns="121900" tIns="121900" rIns="121900" bIns="121900" anchor="t" anchorCtr="0">
            <a:spAutoFit/>
          </a:bodyPr>
          <a:lstStyle/>
          <a:p>
            <a:r>
              <a:rPr lang="en" b="1" i="1" dirty="0">
                <a:latin typeface="Open Sans"/>
                <a:ea typeface="Open Sans"/>
                <a:cs typeface="Open Sans"/>
                <a:sym typeface="Open Sans"/>
              </a:rPr>
              <a:t>Stage 2 </a:t>
            </a:r>
            <a:r>
              <a:rPr lang="en" dirty="0">
                <a:latin typeface="Open Sans"/>
                <a:ea typeface="Open Sans"/>
                <a:cs typeface="Open Sans"/>
                <a:sym typeface="Open Sans"/>
              </a:rPr>
              <a:t>→ Use a phylogenetic placement method on T’ (with branch lengths maintained from the full tree) to </a:t>
            </a:r>
            <a:r>
              <a:rPr lang="en" b="1" dirty="0">
                <a:solidFill>
                  <a:srgbClr val="38761D"/>
                </a:solidFill>
                <a:latin typeface="Open Sans"/>
                <a:ea typeface="Open Sans"/>
                <a:cs typeface="Open Sans"/>
                <a:sym typeface="Open Sans"/>
              </a:rPr>
              <a:t>obtain query placement within T’</a:t>
            </a:r>
            <a:r>
              <a:rPr lang="en" dirty="0">
                <a:latin typeface="Open Sans"/>
                <a:ea typeface="Open Sans"/>
                <a:cs typeface="Open Sans"/>
                <a:sym typeface="Open Sans"/>
              </a:rPr>
              <a:t>.</a:t>
            </a:r>
            <a:endParaRPr dirty="0">
              <a:latin typeface="Open Sans"/>
              <a:ea typeface="Open Sans"/>
              <a:cs typeface="Open Sans"/>
              <a:sym typeface="Open Sans"/>
            </a:endParaRPr>
          </a:p>
        </p:txBody>
      </p:sp>
      <p:sp>
        <p:nvSpPr>
          <p:cNvPr id="201" name="Google Shape;201;p35"/>
          <p:cNvSpPr txBox="1"/>
          <p:nvPr/>
        </p:nvSpPr>
        <p:spPr>
          <a:xfrm>
            <a:off x="7940067" y="1014434"/>
            <a:ext cx="4252000" cy="1354176"/>
          </a:xfrm>
          <a:prstGeom prst="rect">
            <a:avLst/>
          </a:prstGeom>
          <a:noFill/>
          <a:ln>
            <a:noFill/>
          </a:ln>
        </p:spPr>
        <p:txBody>
          <a:bodyPr spcFirstLastPara="1" wrap="square" lIns="121900" tIns="121900" rIns="121900" bIns="121900" anchor="t" anchorCtr="0">
            <a:spAutoFit/>
          </a:bodyPr>
          <a:lstStyle/>
          <a:p>
            <a:r>
              <a:rPr lang="en" b="1" i="1" dirty="0">
                <a:latin typeface="Open Sans"/>
                <a:ea typeface="Open Sans"/>
                <a:cs typeface="Open Sans"/>
                <a:sym typeface="Open Sans"/>
              </a:rPr>
              <a:t>Stage 3</a:t>
            </a:r>
            <a:r>
              <a:rPr lang="en" dirty="0">
                <a:latin typeface="Open Sans"/>
                <a:ea typeface="Open Sans"/>
                <a:cs typeface="Open Sans"/>
                <a:sym typeface="Open Sans"/>
              </a:rPr>
              <a:t> → Find a path containing the target edge between two leaves in T’ and place the query at the same distance along the corresponding path in full tree T.</a:t>
            </a:r>
            <a:endParaRPr dirty="0">
              <a:latin typeface="Open Sans"/>
              <a:ea typeface="Open Sans"/>
              <a:cs typeface="Open Sans"/>
              <a:sym typeface="Open Sans"/>
            </a:endParaRPr>
          </a:p>
        </p:txBody>
      </p:sp>
      <p:sp>
        <p:nvSpPr>
          <p:cNvPr id="202" name="Google Shape;202;p35"/>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p>
            <a:fld id="{00000000-1234-1234-1234-123412341234}" type="slidenum">
              <a:rPr lang="en"/>
              <a:pPr/>
              <a:t>15</a:t>
            </a:fld>
            <a:endParaRPr/>
          </a:p>
        </p:txBody>
      </p:sp>
    </p:spTree>
    <p:extLst>
      <p:ext uri="{BB962C8B-B14F-4D97-AF65-F5344CB8AC3E}">
        <p14:creationId xmlns:p14="http://schemas.microsoft.com/office/powerpoint/2010/main" val="2004992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6"/>
          <p:cNvSpPr txBox="1">
            <a:spLocks noGrp="1"/>
          </p:cNvSpPr>
          <p:nvPr>
            <p:ph type="title"/>
          </p:nvPr>
        </p:nvSpPr>
        <p:spPr>
          <a:xfrm>
            <a:off x="415600" y="593367"/>
            <a:ext cx="11360800" cy="943200"/>
          </a:xfrm>
          <a:prstGeom prst="rect">
            <a:avLst/>
          </a:prstGeom>
        </p:spPr>
        <p:txBody>
          <a:bodyPr spcFirstLastPara="1" vert="horz" wrap="square" lIns="121900" tIns="121900" rIns="121900" bIns="121900" rtlCol="0" anchor="t" anchorCtr="0">
            <a:normAutofit/>
          </a:bodyPr>
          <a:lstStyle/>
          <a:p>
            <a:r>
              <a:rPr lang="en"/>
              <a:t>Evaluation Procedure </a:t>
            </a:r>
            <a:endParaRPr/>
          </a:p>
        </p:txBody>
      </p:sp>
      <p:sp>
        <p:nvSpPr>
          <p:cNvPr id="208" name="Google Shape;208;p36"/>
          <p:cNvSpPr txBox="1">
            <a:spLocks noGrp="1"/>
          </p:cNvSpPr>
          <p:nvPr>
            <p:ph type="body" idx="1"/>
          </p:nvPr>
        </p:nvSpPr>
        <p:spPr>
          <a:xfrm>
            <a:off x="415600" y="1688433"/>
            <a:ext cx="11360800" cy="4403600"/>
          </a:xfrm>
          <a:prstGeom prst="rect">
            <a:avLst/>
          </a:prstGeom>
        </p:spPr>
        <p:txBody>
          <a:bodyPr spcFirstLastPara="1" vert="horz" wrap="square" lIns="121900" tIns="121900" rIns="121900" bIns="121900" rtlCol="0" anchor="t" anchorCtr="0">
            <a:normAutofit/>
          </a:bodyPr>
          <a:lstStyle/>
          <a:p>
            <a:pPr marL="0" indent="0">
              <a:buNone/>
            </a:pPr>
            <a:r>
              <a:rPr lang="en" dirty="0"/>
              <a:t>Used a leave-one-out strategy on varying backbone tree sizes.  </a:t>
            </a:r>
            <a:endParaRPr dirty="0"/>
          </a:p>
          <a:p>
            <a:pPr>
              <a:spcBef>
                <a:spcPts val="1600"/>
              </a:spcBef>
            </a:pPr>
            <a:r>
              <a:rPr lang="en" dirty="0"/>
              <a:t>Datasets of up to 200,000 sequences from APPLES paper (Systematic Biology, largest backbone trees they looked at)</a:t>
            </a:r>
            <a:endParaRPr dirty="0"/>
          </a:p>
          <a:p>
            <a:r>
              <a:rPr lang="en" dirty="0"/>
              <a:t>All placement methods were run on the UIUC campus cluster given 64 GB of memory and 4 hours to complete. </a:t>
            </a:r>
            <a:endParaRPr dirty="0"/>
          </a:p>
          <a:p>
            <a:r>
              <a:rPr lang="en" b="1" dirty="0">
                <a:solidFill>
                  <a:srgbClr val="0000FF"/>
                </a:solidFill>
              </a:rPr>
              <a:t>Delta Error</a:t>
            </a:r>
            <a:r>
              <a:rPr lang="en" dirty="0"/>
              <a:t> - Standard measure of error used in other papers, shows the increase in topological error due to phylogenetic placement. </a:t>
            </a:r>
            <a:endParaRPr dirty="0"/>
          </a:p>
        </p:txBody>
      </p:sp>
      <p:sp>
        <p:nvSpPr>
          <p:cNvPr id="209" name="Google Shape;209;p36"/>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p>
            <a:fld id="{00000000-1234-1234-1234-123412341234}" type="slidenum">
              <a:rPr lang="en"/>
              <a:pPr/>
              <a:t>16</a:t>
            </a:fld>
            <a:endParaRPr/>
          </a:p>
        </p:txBody>
      </p:sp>
    </p:spTree>
    <p:extLst>
      <p:ext uri="{BB962C8B-B14F-4D97-AF65-F5344CB8AC3E}">
        <p14:creationId xmlns:p14="http://schemas.microsoft.com/office/powerpoint/2010/main" val="3364580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DFCE9-6C7D-0444-9891-4ACEA439C9A8}"/>
              </a:ext>
            </a:extLst>
          </p:cNvPr>
          <p:cNvSpPr>
            <a:spLocks noGrp="1"/>
          </p:cNvSpPr>
          <p:nvPr>
            <p:ph type="title"/>
          </p:nvPr>
        </p:nvSpPr>
        <p:spPr/>
        <p:txBody>
          <a:bodyPr/>
          <a:lstStyle/>
          <a:p>
            <a:r>
              <a:rPr lang="en-US" dirty="0"/>
              <a:t>Three experiments</a:t>
            </a:r>
          </a:p>
        </p:txBody>
      </p:sp>
      <p:sp>
        <p:nvSpPr>
          <p:cNvPr id="3" name="Text Placeholder 2">
            <a:extLst>
              <a:ext uri="{FF2B5EF4-FFF2-40B4-BE49-F238E27FC236}">
                <a16:creationId xmlns:a16="http://schemas.microsoft.com/office/drawing/2014/main" id="{55BAC42D-81B6-8148-B9D2-05FC0A43516A}"/>
              </a:ext>
            </a:extLst>
          </p:cNvPr>
          <p:cNvSpPr>
            <a:spLocks noGrp="1"/>
          </p:cNvSpPr>
          <p:nvPr>
            <p:ph type="body" idx="1"/>
          </p:nvPr>
        </p:nvSpPr>
        <p:spPr/>
        <p:txBody>
          <a:bodyPr/>
          <a:lstStyle/>
          <a:p>
            <a:r>
              <a:rPr lang="en-US" dirty="0"/>
              <a:t>Experiment 1: Pick subtree size for SCAMPP</a:t>
            </a:r>
          </a:p>
          <a:p>
            <a:endParaRPr lang="en-US" dirty="0"/>
          </a:p>
          <a:p>
            <a:r>
              <a:rPr lang="en-US" dirty="0"/>
              <a:t>Experiment 2: Compare SCAMPP-pplacer and SCAMPP-EPA-ng to other methods when placing full-length sequences</a:t>
            </a:r>
          </a:p>
          <a:p>
            <a:endParaRPr lang="en-US" dirty="0"/>
          </a:p>
          <a:p>
            <a:r>
              <a:rPr lang="en-US" dirty="0"/>
              <a:t>Experiment 3: Compare SCAMPP-pplacer and SCAMP-EPA-ng to other methods when placing short and very short sequences</a:t>
            </a:r>
          </a:p>
        </p:txBody>
      </p:sp>
    </p:spTree>
    <p:extLst>
      <p:ext uri="{BB962C8B-B14F-4D97-AF65-F5344CB8AC3E}">
        <p14:creationId xmlns:p14="http://schemas.microsoft.com/office/powerpoint/2010/main" val="4229732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Shape 213"/>
        <p:cNvGrpSpPr/>
        <p:nvPr/>
      </p:nvGrpSpPr>
      <p:grpSpPr>
        <a:xfrm>
          <a:off x="0" y="0"/>
          <a:ext cx="0" cy="0"/>
          <a:chOff x="0" y="0"/>
          <a:chExt cx="0" cy="0"/>
        </a:xfrm>
      </p:grpSpPr>
      <p:sp>
        <p:nvSpPr>
          <p:cNvPr id="214" name="Google Shape;214;p37"/>
          <p:cNvSpPr txBox="1">
            <a:spLocks noGrp="1"/>
          </p:cNvSpPr>
          <p:nvPr>
            <p:ph type="title"/>
          </p:nvPr>
        </p:nvSpPr>
        <p:spPr>
          <a:xfrm>
            <a:off x="415600" y="593367"/>
            <a:ext cx="3693600" cy="943200"/>
          </a:xfrm>
          <a:prstGeom prst="rect">
            <a:avLst/>
          </a:prstGeom>
        </p:spPr>
        <p:txBody>
          <a:bodyPr spcFirstLastPara="1" vert="horz" wrap="square" lIns="121900" tIns="121900" rIns="121900" bIns="121900" rtlCol="0" anchor="t" anchorCtr="0">
            <a:noAutofit/>
          </a:bodyPr>
          <a:lstStyle/>
          <a:p>
            <a:pPr>
              <a:buSzPts val="990"/>
            </a:pPr>
            <a:r>
              <a:rPr lang="en" sz="2853"/>
              <a:t>Experiment 1: Choosing a Subtree Size</a:t>
            </a:r>
            <a:endParaRPr sz="2853"/>
          </a:p>
        </p:txBody>
      </p:sp>
      <p:sp>
        <p:nvSpPr>
          <p:cNvPr id="215" name="Google Shape;215;p37"/>
          <p:cNvSpPr txBox="1">
            <a:spLocks noGrp="1"/>
          </p:cNvSpPr>
          <p:nvPr>
            <p:ph type="body" idx="1"/>
          </p:nvPr>
        </p:nvSpPr>
        <p:spPr>
          <a:xfrm>
            <a:off x="415600" y="1688433"/>
            <a:ext cx="3693600" cy="4403600"/>
          </a:xfrm>
          <a:prstGeom prst="rect">
            <a:avLst/>
          </a:prstGeom>
        </p:spPr>
        <p:txBody>
          <a:bodyPr spcFirstLastPara="1" vert="horz" wrap="square" lIns="121900" tIns="121900" rIns="121900" bIns="121900" rtlCol="0" anchor="t" anchorCtr="0">
            <a:normAutofit/>
          </a:bodyPr>
          <a:lstStyle/>
          <a:p>
            <a:pPr marL="0" indent="0">
              <a:buNone/>
            </a:pPr>
            <a:r>
              <a:rPr lang="en" sz="2000"/>
              <a:t>Tested on a biological datasets from PEWO. </a:t>
            </a:r>
            <a:endParaRPr sz="2000"/>
          </a:p>
          <a:p>
            <a:pPr marL="0" indent="0">
              <a:spcBef>
                <a:spcPts val="1600"/>
              </a:spcBef>
              <a:buNone/>
            </a:pPr>
            <a:endParaRPr sz="2000"/>
          </a:p>
          <a:p>
            <a:pPr marL="0" indent="0">
              <a:spcBef>
                <a:spcPts val="1600"/>
              </a:spcBef>
              <a:spcAft>
                <a:spcPts val="1600"/>
              </a:spcAft>
              <a:buNone/>
            </a:pPr>
            <a:r>
              <a:rPr lang="en" sz="2000"/>
              <a:t>Subtree Size of 2000 for either method shows a reasonable tradeoff between accuracy and runtime/peak memory usage</a:t>
            </a:r>
            <a:endParaRPr sz="2000"/>
          </a:p>
        </p:txBody>
      </p:sp>
      <p:pic>
        <p:nvPicPr>
          <p:cNvPr id="216" name="Google Shape;216;p37"/>
          <p:cNvPicPr preferRelativeResize="0"/>
          <p:nvPr/>
        </p:nvPicPr>
        <p:blipFill>
          <a:blip r:embed="rId3">
            <a:alphaModFix/>
          </a:blip>
          <a:stretch>
            <a:fillRect/>
          </a:stretch>
        </p:blipFill>
        <p:spPr>
          <a:xfrm>
            <a:off x="4362801" y="799600"/>
            <a:ext cx="7626001" cy="5258795"/>
          </a:xfrm>
          <a:prstGeom prst="rect">
            <a:avLst/>
          </a:prstGeom>
          <a:noFill/>
          <a:ln>
            <a:noFill/>
          </a:ln>
        </p:spPr>
      </p:pic>
    </p:spTree>
    <p:extLst>
      <p:ext uri="{BB962C8B-B14F-4D97-AF65-F5344CB8AC3E}">
        <p14:creationId xmlns:p14="http://schemas.microsoft.com/office/powerpoint/2010/main" val="3550378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8"/>
          <p:cNvSpPr txBox="1">
            <a:spLocks noGrp="1"/>
          </p:cNvSpPr>
          <p:nvPr>
            <p:ph type="title"/>
          </p:nvPr>
        </p:nvSpPr>
        <p:spPr>
          <a:xfrm>
            <a:off x="415600" y="593367"/>
            <a:ext cx="3869600" cy="943200"/>
          </a:xfrm>
          <a:prstGeom prst="rect">
            <a:avLst/>
          </a:prstGeom>
        </p:spPr>
        <p:txBody>
          <a:bodyPr spcFirstLastPara="1" vert="horz" wrap="square" lIns="121900" tIns="121900" rIns="121900" bIns="121900" rtlCol="0" anchor="t" anchorCtr="0">
            <a:noAutofit/>
          </a:bodyPr>
          <a:lstStyle/>
          <a:p>
            <a:pPr>
              <a:buSzPts val="891"/>
            </a:pPr>
            <a:r>
              <a:rPr lang="en" sz="2835"/>
              <a:t>Experiment 1: Choosing a Subtree Size</a:t>
            </a:r>
            <a:endParaRPr sz="2835"/>
          </a:p>
        </p:txBody>
      </p:sp>
      <p:sp>
        <p:nvSpPr>
          <p:cNvPr id="222" name="Google Shape;222;p38"/>
          <p:cNvSpPr txBox="1">
            <a:spLocks noGrp="1"/>
          </p:cNvSpPr>
          <p:nvPr>
            <p:ph type="body" idx="1"/>
          </p:nvPr>
        </p:nvSpPr>
        <p:spPr>
          <a:xfrm>
            <a:off x="415600" y="1688433"/>
            <a:ext cx="3454000" cy="4403600"/>
          </a:xfrm>
          <a:prstGeom prst="rect">
            <a:avLst/>
          </a:prstGeom>
        </p:spPr>
        <p:txBody>
          <a:bodyPr spcFirstLastPara="1" vert="horz" wrap="square" lIns="121900" tIns="121900" rIns="121900" bIns="121900" rtlCol="0" anchor="t" anchorCtr="0">
            <a:normAutofit/>
          </a:bodyPr>
          <a:lstStyle/>
          <a:p>
            <a:pPr marL="0" indent="0">
              <a:lnSpc>
                <a:spcPct val="95000"/>
              </a:lnSpc>
              <a:buSzPts val="1018"/>
              <a:buNone/>
            </a:pPr>
            <a:r>
              <a:rPr lang="en" sz="2000"/>
              <a:t>Tested on another biological dataset from PEWO. </a:t>
            </a:r>
            <a:endParaRPr sz="2000"/>
          </a:p>
          <a:p>
            <a:pPr marL="0" indent="0">
              <a:lnSpc>
                <a:spcPct val="95000"/>
              </a:lnSpc>
              <a:spcBef>
                <a:spcPts val="1600"/>
              </a:spcBef>
              <a:buSzPts val="1018"/>
              <a:buNone/>
            </a:pPr>
            <a:endParaRPr sz="2000"/>
          </a:p>
          <a:p>
            <a:pPr marL="0" indent="0">
              <a:lnSpc>
                <a:spcPct val="95000"/>
              </a:lnSpc>
              <a:spcBef>
                <a:spcPts val="1600"/>
              </a:spcBef>
              <a:spcAft>
                <a:spcPts val="1600"/>
              </a:spcAft>
              <a:buSzPts val="1018"/>
              <a:buNone/>
            </a:pPr>
            <a:r>
              <a:rPr lang="en" sz="2000"/>
              <a:t>Again – Subtree Size of 2000 for either method shows a reasonable tradeoff between accuracy and runtime/peak memory usage</a:t>
            </a:r>
            <a:endParaRPr sz="2000"/>
          </a:p>
        </p:txBody>
      </p:sp>
      <p:pic>
        <p:nvPicPr>
          <p:cNvPr id="223" name="Google Shape;223;p38"/>
          <p:cNvPicPr preferRelativeResize="0"/>
          <p:nvPr/>
        </p:nvPicPr>
        <p:blipFill>
          <a:blip r:embed="rId3">
            <a:alphaModFix/>
          </a:blip>
          <a:stretch>
            <a:fillRect/>
          </a:stretch>
        </p:blipFill>
        <p:spPr>
          <a:xfrm>
            <a:off x="4362800" y="802684"/>
            <a:ext cx="7626000" cy="5252640"/>
          </a:xfrm>
          <a:prstGeom prst="rect">
            <a:avLst/>
          </a:prstGeom>
          <a:noFill/>
          <a:ln>
            <a:noFill/>
          </a:ln>
        </p:spPr>
      </p:pic>
    </p:spTree>
    <p:extLst>
      <p:ext uri="{BB962C8B-B14F-4D97-AF65-F5344CB8AC3E}">
        <p14:creationId xmlns:p14="http://schemas.microsoft.com/office/powerpoint/2010/main" val="1650618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2E079-3532-F04E-9AFE-6B99CCE3D0C4}"/>
              </a:ext>
            </a:extLst>
          </p:cNvPr>
          <p:cNvSpPr>
            <a:spLocks noGrp="1"/>
          </p:cNvSpPr>
          <p:nvPr>
            <p:ph type="title"/>
          </p:nvPr>
        </p:nvSpPr>
        <p:spPr/>
        <p:txBody>
          <a:bodyPr/>
          <a:lstStyle/>
          <a:p>
            <a:r>
              <a:rPr lang="en-US" dirty="0"/>
              <a:t>Building vs growing</a:t>
            </a:r>
          </a:p>
        </p:txBody>
      </p:sp>
      <p:sp>
        <p:nvSpPr>
          <p:cNvPr id="3" name="Content Placeholder 2">
            <a:extLst>
              <a:ext uri="{FF2B5EF4-FFF2-40B4-BE49-F238E27FC236}">
                <a16:creationId xmlns:a16="http://schemas.microsoft.com/office/drawing/2014/main" id="{18159C0D-1C17-974F-86E0-043D8919A436}"/>
              </a:ext>
            </a:extLst>
          </p:cNvPr>
          <p:cNvSpPr>
            <a:spLocks noGrp="1"/>
          </p:cNvSpPr>
          <p:nvPr>
            <p:ph idx="1"/>
          </p:nvPr>
        </p:nvSpPr>
        <p:spPr/>
        <p:txBody>
          <a:bodyPr/>
          <a:lstStyle/>
          <a:p>
            <a:r>
              <a:rPr lang="en-US" dirty="0"/>
              <a:t>Building: Given unaligned sequences, compute the alignment and the tree.</a:t>
            </a:r>
          </a:p>
          <a:p>
            <a:pPr marL="457200" lvl="1" indent="0">
              <a:buNone/>
            </a:pPr>
            <a:endParaRPr lang="en-US" dirty="0"/>
          </a:p>
          <a:p>
            <a:r>
              <a:rPr lang="en-US" dirty="0"/>
              <a:t>Growing: Given an alignment and a tree, but also some new sequences</a:t>
            </a:r>
          </a:p>
        </p:txBody>
      </p:sp>
    </p:spTree>
    <p:extLst>
      <p:ext uri="{BB962C8B-B14F-4D97-AF65-F5344CB8AC3E}">
        <p14:creationId xmlns:p14="http://schemas.microsoft.com/office/powerpoint/2010/main" val="1642107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EC422-5A6E-7E4C-A995-085F4779F600}"/>
              </a:ext>
            </a:extLst>
          </p:cNvPr>
          <p:cNvSpPr>
            <a:spLocks noGrp="1"/>
          </p:cNvSpPr>
          <p:nvPr>
            <p:ph type="title"/>
          </p:nvPr>
        </p:nvSpPr>
        <p:spPr/>
        <p:txBody>
          <a:bodyPr/>
          <a:lstStyle/>
          <a:p>
            <a:r>
              <a:rPr lang="en-US" dirty="0"/>
              <a:t>Numerical issues (?) for pplacer</a:t>
            </a:r>
          </a:p>
        </p:txBody>
      </p:sp>
      <p:pic>
        <p:nvPicPr>
          <p:cNvPr id="5" name="Picture 4">
            <a:extLst>
              <a:ext uri="{FF2B5EF4-FFF2-40B4-BE49-F238E27FC236}">
                <a16:creationId xmlns:a16="http://schemas.microsoft.com/office/drawing/2014/main" id="{BDEE9565-B8E9-044B-86D4-D6151F636D95}"/>
              </a:ext>
            </a:extLst>
          </p:cNvPr>
          <p:cNvPicPr>
            <a:picLocks noChangeAspect="1"/>
          </p:cNvPicPr>
          <p:nvPr/>
        </p:nvPicPr>
        <p:blipFill>
          <a:blip r:embed="rId2"/>
          <a:stretch>
            <a:fillRect/>
          </a:stretch>
        </p:blipFill>
        <p:spPr>
          <a:xfrm>
            <a:off x="787400" y="1509592"/>
            <a:ext cx="9184503" cy="4548307"/>
          </a:xfrm>
          <a:prstGeom prst="rect">
            <a:avLst/>
          </a:prstGeom>
        </p:spPr>
      </p:pic>
    </p:spTree>
    <p:extLst>
      <p:ext uri="{BB962C8B-B14F-4D97-AF65-F5344CB8AC3E}">
        <p14:creationId xmlns:p14="http://schemas.microsoft.com/office/powerpoint/2010/main" val="1761166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9"/>
          <p:cNvSpPr txBox="1">
            <a:spLocks noGrp="1"/>
          </p:cNvSpPr>
          <p:nvPr>
            <p:ph type="title"/>
          </p:nvPr>
        </p:nvSpPr>
        <p:spPr>
          <a:xfrm>
            <a:off x="415600" y="593367"/>
            <a:ext cx="11360800" cy="943200"/>
          </a:xfrm>
          <a:prstGeom prst="rect">
            <a:avLst/>
          </a:prstGeom>
        </p:spPr>
        <p:txBody>
          <a:bodyPr spcFirstLastPara="1" vert="horz" wrap="square" lIns="121900" tIns="121900" rIns="121900" bIns="121900" rtlCol="0" anchor="t" anchorCtr="0">
            <a:normAutofit/>
          </a:bodyPr>
          <a:lstStyle/>
          <a:p>
            <a:r>
              <a:rPr lang="en"/>
              <a:t>Experiment 1: Subtree Size Choice</a:t>
            </a:r>
            <a:endParaRPr/>
          </a:p>
        </p:txBody>
      </p:sp>
      <p:sp>
        <p:nvSpPr>
          <p:cNvPr id="229" name="Google Shape;229;p39"/>
          <p:cNvSpPr txBox="1">
            <a:spLocks noGrp="1"/>
          </p:cNvSpPr>
          <p:nvPr>
            <p:ph type="body" idx="1"/>
          </p:nvPr>
        </p:nvSpPr>
        <p:spPr>
          <a:xfrm>
            <a:off x="415600" y="1688433"/>
            <a:ext cx="11360800" cy="4403600"/>
          </a:xfrm>
          <a:prstGeom prst="rect">
            <a:avLst/>
          </a:prstGeom>
        </p:spPr>
        <p:txBody>
          <a:bodyPr spcFirstLastPara="1" vert="horz" wrap="square" lIns="121900" tIns="121900" rIns="121900" bIns="121900" rtlCol="0" anchor="t" anchorCtr="0">
            <a:normAutofit/>
          </a:bodyPr>
          <a:lstStyle/>
          <a:p>
            <a:pPr marL="0" indent="0">
              <a:buNone/>
            </a:pPr>
            <a:r>
              <a:rPr lang="en"/>
              <a:t>This is parameterized and is up to the user, but the defaults are set for our experiments and may be impacting our results:</a:t>
            </a:r>
            <a:endParaRPr/>
          </a:p>
          <a:p>
            <a:pPr>
              <a:spcBef>
                <a:spcPts val="1600"/>
              </a:spcBef>
            </a:pPr>
            <a:r>
              <a:rPr lang="en" b="1"/>
              <a:t>EPA-ng-SCAMPP </a:t>
            </a:r>
            <a:r>
              <a:rPr lang="en"/>
              <a:t>- uses a subtree size of 2000</a:t>
            </a:r>
            <a:endParaRPr/>
          </a:p>
          <a:p>
            <a:r>
              <a:rPr lang="en" b="1"/>
              <a:t>pplacer-SCAMPP</a:t>
            </a:r>
            <a:r>
              <a:rPr lang="en"/>
              <a:t> - uses a subtree size of 2000</a:t>
            </a:r>
            <a:endParaRPr/>
          </a:p>
        </p:txBody>
      </p:sp>
      <p:sp>
        <p:nvSpPr>
          <p:cNvPr id="230" name="Google Shape;230;p39"/>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p>
            <a:fld id="{00000000-1234-1234-1234-123412341234}" type="slidenum">
              <a:rPr lang="en"/>
              <a:pPr/>
              <a:t>21</a:t>
            </a:fld>
            <a:endParaRPr/>
          </a:p>
        </p:txBody>
      </p:sp>
    </p:spTree>
    <p:extLst>
      <p:ext uri="{BB962C8B-B14F-4D97-AF65-F5344CB8AC3E}">
        <p14:creationId xmlns:p14="http://schemas.microsoft.com/office/powerpoint/2010/main" val="31150549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Shape 234"/>
        <p:cNvGrpSpPr/>
        <p:nvPr/>
      </p:nvGrpSpPr>
      <p:grpSpPr>
        <a:xfrm>
          <a:off x="0" y="0"/>
          <a:ext cx="0" cy="0"/>
          <a:chOff x="0" y="0"/>
          <a:chExt cx="0" cy="0"/>
        </a:xfrm>
      </p:grpSpPr>
      <p:sp>
        <p:nvSpPr>
          <p:cNvPr id="235" name="Google Shape;235;p40"/>
          <p:cNvSpPr txBox="1">
            <a:spLocks noGrp="1"/>
          </p:cNvSpPr>
          <p:nvPr>
            <p:ph type="title"/>
          </p:nvPr>
        </p:nvSpPr>
        <p:spPr>
          <a:xfrm>
            <a:off x="415600" y="593367"/>
            <a:ext cx="3821600" cy="943200"/>
          </a:xfrm>
          <a:prstGeom prst="rect">
            <a:avLst/>
          </a:prstGeom>
        </p:spPr>
        <p:txBody>
          <a:bodyPr spcFirstLastPara="1" vert="horz" wrap="square" lIns="121900" tIns="121900" rIns="121900" bIns="121900" rtlCol="0" anchor="t" anchorCtr="0">
            <a:noAutofit/>
          </a:bodyPr>
          <a:lstStyle/>
          <a:p>
            <a:pPr>
              <a:buSzPts val="990"/>
            </a:pPr>
            <a:r>
              <a:rPr lang="en" sz="2400" dirty="0"/>
              <a:t>Experiment 2 - Evaluating Against Other Methods</a:t>
            </a:r>
            <a:endParaRPr sz="2400" dirty="0"/>
          </a:p>
        </p:txBody>
      </p:sp>
      <p:sp>
        <p:nvSpPr>
          <p:cNvPr id="236" name="Google Shape;236;p40"/>
          <p:cNvSpPr txBox="1">
            <a:spLocks noGrp="1"/>
          </p:cNvSpPr>
          <p:nvPr>
            <p:ph type="body" idx="1"/>
          </p:nvPr>
        </p:nvSpPr>
        <p:spPr>
          <a:xfrm>
            <a:off x="415600" y="1688433"/>
            <a:ext cx="3901600" cy="4403600"/>
          </a:xfrm>
          <a:prstGeom prst="rect">
            <a:avLst/>
          </a:prstGeom>
        </p:spPr>
        <p:txBody>
          <a:bodyPr spcFirstLastPara="1" vert="horz" wrap="square" lIns="121900" tIns="121900" rIns="121900" bIns="121900" rtlCol="0" anchor="t" anchorCtr="0">
            <a:normAutofit/>
          </a:bodyPr>
          <a:lstStyle/>
          <a:p>
            <a:pPr marL="0" indent="0">
              <a:buNone/>
            </a:pPr>
            <a:r>
              <a:rPr lang="en" sz="2000" dirty="0"/>
              <a:t>EPA-ng-SCAMPP and pplacer-SCAMPP show lower runtime and memory usage. </a:t>
            </a:r>
            <a:endParaRPr sz="2000" dirty="0"/>
          </a:p>
          <a:p>
            <a:pPr marL="0" indent="0">
              <a:spcBef>
                <a:spcPts val="1600"/>
              </a:spcBef>
              <a:spcAft>
                <a:spcPts val="1600"/>
              </a:spcAft>
              <a:buNone/>
            </a:pPr>
            <a:r>
              <a:rPr lang="en" sz="2000" dirty="0"/>
              <a:t>EPA-ng-SCAMPP and pplacer-SCAMPP have similar delta error as EPA-ng and pplacer.</a:t>
            </a:r>
            <a:endParaRPr sz="2000" dirty="0"/>
          </a:p>
        </p:txBody>
      </p:sp>
      <p:pic>
        <p:nvPicPr>
          <p:cNvPr id="237" name="Google Shape;237;p40"/>
          <p:cNvPicPr preferRelativeResize="0"/>
          <p:nvPr/>
        </p:nvPicPr>
        <p:blipFill>
          <a:blip r:embed="rId3">
            <a:alphaModFix/>
          </a:blip>
          <a:stretch>
            <a:fillRect/>
          </a:stretch>
        </p:blipFill>
        <p:spPr>
          <a:xfrm>
            <a:off x="4544300" y="774634"/>
            <a:ext cx="7468400" cy="5308717"/>
          </a:xfrm>
          <a:prstGeom prst="rect">
            <a:avLst/>
          </a:prstGeom>
          <a:noFill/>
          <a:ln>
            <a:noFill/>
          </a:ln>
        </p:spPr>
      </p:pic>
    </p:spTree>
    <p:extLst>
      <p:ext uri="{BB962C8B-B14F-4D97-AF65-F5344CB8AC3E}">
        <p14:creationId xmlns:p14="http://schemas.microsoft.com/office/powerpoint/2010/main" val="35722015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41"/>
          <p:cNvSpPr txBox="1">
            <a:spLocks noGrp="1"/>
          </p:cNvSpPr>
          <p:nvPr>
            <p:ph type="title"/>
          </p:nvPr>
        </p:nvSpPr>
        <p:spPr>
          <a:xfrm>
            <a:off x="415600" y="593367"/>
            <a:ext cx="3821600" cy="943200"/>
          </a:xfrm>
          <a:prstGeom prst="rect">
            <a:avLst/>
          </a:prstGeom>
        </p:spPr>
        <p:txBody>
          <a:bodyPr spcFirstLastPara="1" vert="horz" wrap="square" lIns="121900" tIns="121900" rIns="121900" bIns="121900" rtlCol="0" anchor="t" anchorCtr="0">
            <a:noAutofit/>
          </a:bodyPr>
          <a:lstStyle/>
          <a:p>
            <a:pPr>
              <a:buSzPts val="990"/>
            </a:pPr>
            <a:r>
              <a:rPr lang="en" sz="2400" dirty="0"/>
              <a:t>Experiment 2 - Evaluating Against Other Methods</a:t>
            </a:r>
            <a:endParaRPr sz="2400" dirty="0"/>
          </a:p>
        </p:txBody>
      </p:sp>
      <p:sp>
        <p:nvSpPr>
          <p:cNvPr id="243" name="Google Shape;243;p41"/>
          <p:cNvSpPr txBox="1">
            <a:spLocks noGrp="1"/>
          </p:cNvSpPr>
          <p:nvPr>
            <p:ph type="body" idx="1"/>
          </p:nvPr>
        </p:nvSpPr>
        <p:spPr>
          <a:xfrm>
            <a:off x="415600" y="1688433"/>
            <a:ext cx="3901600" cy="4403600"/>
          </a:xfrm>
          <a:prstGeom prst="rect">
            <a:avLst/>
          </a:prstGeom>
        </p:spPr>
        <p:txBody>
          <a:bodyPr spcFirstLastPara="1" vert="horz" wrap="square" lIns="121900" tIns="121900" rIns="121900" bIns="121900" rtlCol="0" anchor="t" anchorCtr="0">
            <a:normAutofit/>
          </a:bodyPr>
          <a:lstStyle/>
          <a:p>
            <a:pPr marL="0" indent="0">
              <a:buNone/>
            </a:pPr>
            <a:r>
              <a:rPr lang="en" sz="2000"/>
              <a:t>EPA-ng-SCAMPP and pplacer-SCAMPP show lower runtime and memory usage. </a:t>
            </a:r>
            <a:endParaRPr sz="2000"/>
          </a:p>
          <a:p>
            <a:pPr marL="0" indent="0">
              <a:spcBef>
                <a:spcPts val="1600"/>
              </a:spcBef>
              <a:buNone/>
            </a:pPr>
            <a:r>
              <a:rPr lang="en" sz="2000"/>
              <a:t>EPA-ng-SCAMPP and pplacer-SCAMPP have similar delta error as EPA-ng and pplacer.</a:t>
            </a:r>
            <a:endParaRPr sz="2000"/>
          </a:p>
          <a:p>
            <a:pPr marL="0" indent="0">
              <a:spcBef>
                <a:spcPts val="1600"/>
              </a:spcBef>
              <a:spcAft>
                <a:spcPts val="1600"/>
              </a:spcAft>
              <a:buNone/>
            </a:pPr>
            <a:r>
              <a:rPr lang="en" sz="2000"/>
              <a:t>On the nt78 simulated dataset neither EPA-ng nor pplacer were able to run. </a:t>
            </a:r>
            <a:endParaRPr sz="2000"/>
          </a:p>
        </p:txBody>
      </p:sp>
      <p:pic>
        <p:nvPicPr>
          <p:cNvPr id="244" name="Google Shape;244;p41"/>
          <p:cNvPicPr preferRelativeResize="0"/>
          <p:nvPr/>
        </p:nvPicPr>
        <p:blipFill>
          <a:blip r:embed="rId3">
            <a:alphaModFix/>
          </a:blip>
          <a:stretch>
            <a:fillRect/>
          </a:stretch>
        </p:blipFill>
        <p:spPr>
          <a:xfrm>
            <a:off x="4520401" y="791133"/>
            <a:ext cx="7468399" cy="5275720"/>
          </a:xfrm>
          <a:prstGeom prst="rect">
            <a:avLst/>
          </a:prstGeom>
          <a:noFill/>
          <a:ln>
            <a:noFill/>
          </a:ln>
        </p:spPr>
      </p:pic>
    </p:spTree>
    <p:extLst>
      <p:ext uri="{BB962C8B-B14F-4D97-AF65-F5344CB8AC3E}">
        <p14:creationId xmlns:p14="http://schemas.microsoft.com/office/powerpoint/2010/main" val="27707042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EF6FA-EFC0-0345-B39E-79A50C32FFBE}"/>
              </a:ext>
            </a:extLst>
          </p:cNvPr>
          <p:cNvSpPr>
            <a:spLocks noGrp="1"/>
          </p:cNvSpPr>
          <p:nvPr>
            <p:ph type="title"/>
          </p:nvPr>
        </p:nvSpPr>
        <p:spPr/>
        <p:txBody>
          <a:bodyPr>
            <a:normAutofit fontScale="90000"/>
          </a:bodyPr>
          <a:lstStyle/>
          <a:p>
            <a:br>
              <a:rPr lang="en-US" sz="3600" dirty="0"/>
            </a:br>
            <a:r>
              <a:rPr lang="en-US" sz="3600" dirty="0"/>
              <a:t>Experiment 3: Evaluating results on very short sequences </a:t>
            </a:r>
            <a:br>
              <a:rPr lang="en-US" sz="3600" dirty="0"/>
            </a:br>
            <a:r>
              <a:rPr lang="en-US" sz="3600" dirty="0"/>
              <a:t>(154 </a:t>
            </a:r>
            <a:r>
              <a:rPr lang="en-US" sz="3600" dirty="0" err="1"/>
              <a:t>nt</a:t>
            </a:r>
            <a:r>
              <a:rPr lang="en-US" sz="3600" dirty="0"/>
              <a:t>)</a:t>
            </a:r>
            <a:br>
              <a:rPr lang="en-US" dirty="0"/>
            </a:br>
            <a:endParaRPr lang="en-US" dirty="0"/>
          </a:p>
        </p:txBody>
      </p:sp>
      <p:pic>
        <p:nvPicPr>
          <p:cNvPr id="5" name="Picture 4">
            <a:extLst>
              <a:ext uri="{FF2B5EF4-FFF2-40B4-BE49-F238E27FC236}">
                <a16:creationId xmlns:a16="http://schemas.microsoft.com/office/drawing/2014/main" id="{5D202729-C1C1-FE42-B76D-4040697821F0}"/>
              </a:ext>
            </a:extLst>
          </p:cNvPr>
          <p:cNvPicPr>
            <a:picLocks noChangeAspect="1"/>
          </p:cNvPicPr>
          <p:nvPr/>
        </p:nvPicPr>
        <p:blipFill>
          <a:blip r:embed="rId2"/>
          <a:stretch>
            <a:fillRect/>
          </a:stretch>
        </p:blipFill>
        <p:spPr>
          <a:xfrm>
            <a:off x="609600" y="1828800"/>
            <a:ext cx="10972800" cy="3200400"/>
          </a:xfrm>
          <a:prstGeom prst="rect">
            <a:avLst/>
          </a:prstGeom>
        </p:spPr>
      </p:pic>
    </p:spTree>
    <p:extLst>
      <p:ext uri="{BB962C8B-B14F-4D97-AF65-F5344CB8AC3E}">
        <p14:creationId xmlns:p14="http://schemas.microsoft.com/office/powerpoint/2010/main" val="12458455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EF6FA-EFC0-0345-B39E-79A50C32FFBE}"/>
              </a:ext>
            </a:extLst>
          </p:cNvPr>
          <p:cNvSpPr>
            <a:spLocks noGrp="1"/>
          </p:cNvSpPr>
          <p:nvPr>
            <p:ph type="title"/>
          </p:nvPr>
        </p:nvSpPr>
        <p:spPr/>
        <p:txBody>
          <a:bodyPr>
            <a:normAutofit/>
          </a:bodyPr>
          <a:lstStyle/>
          <a:p>
            <a:r>
              <a:rPr lang="en-US" sz="3200" dirty="0"/>
              <a:t>Experiment 3: Results when placing short sequences (385 </a:t>
            </a:r>
            <a:r>
              <a:rPr lang="en-US" sz="3200" dirty="0" err="1"/>
              <a:t>nt</a:t>
            </a:r>
            <a:r>
              <a:rPr lang="en-US" sz="3200" dirty="0"/>
              <a:t>)</a:t>
            </a:r>
          </a:p>
        </p:txBody>
      </p:sp>
      <p:pic>
        <p:nvPicPr>
          <p:cNvPr id="4" name="Picture 3">
            <a:extLst>
              <a:ext uri="{FF2B5EF4-FFF2-40B4-BE49-F238E27FC236}">
                <a16:creationId xmlns:a16="http://schemas.microsoft.com/office/drawing/2014/main" id="{CA93CE41-DE88-8F4B-A7BF-D8BD37902251}"/>
              </a:ext>
            </a:extLst>
          </p:cNvPr>
          <p:cNvPicPr>
            <a:picLocks noChangeAspect="1"/>
          </p:cNvPicPr>
          <p:nvPr/>
        </p:nvPicPr>
        <p:blipFill>
          <a:blip r:embed="rId2"/>
          <a:stretch>
            <a:fillRect/>
          </a:stretch>
        </p:blipFill>
        <p:spPr>
          <a:xfrm>
            <a:off x="609600" y="1828800"/>
            <a:ext cx="10972800" cy="3200400"/>
          </a:xfrm>
          <a:prstGeom prst="rect">
            <a:avLst/>
          </a:prstGeom>
        </p:spPr>
      </p:pic>
    </p:spTree>
    <p:extLst>
      <p:ext uri="{BB962C8B-B14F-4D97-AF65-F5344CB8AC3E}">
        <p14:creationId xmlns:p14="http://schemas.microsoft.com/office/powerpoint/2010/main" val="13267727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EF6FA-EFC0-0345-B39E-79A50C32FFBE}"/>
              </a:ext>
            </a:extLst>
          </p:cNvPr>
          <p:cNvSpPr>
            <a:spLocks noGrp="1"/>
          </p:cNvSpPr>
          <p:nvPr>
            <p:ph type="title"/>
          </p:nvPr>
        </p:nvSpPr>
        <p:spPr/>
        <p:txBody>
          <a:bodyPr>
            <a:normAutofit/>
          </a:bodyPr>
          <a:lstStyle/>
          <a:p>
            <a:r>
              <a:rPr lang="en-US" sz="3200" dirty="0"/>
              <a:t>Experiment 3: Results when placing full-length sequences (1620 </a:t>
            </a:r>
            <a:r>
              <a:rPr lang="en-US" sz="3200" dirty="0" err="1"/>
              <a:t>nt</a:t>
            </a:r>
            <a:r>
              <a:rPr lang="en-US" sz="3200" dirty="0"/>
              <a:t>)</a:t>
            </a:r>
          </a:p>
        </p:txBody>
      </p:sp>
      <p:pic>
        <p:nvPicPr>
          <p:cNvPr id="5" name="Picture 4">
            <a:extLst>
              <a:ext uri="{FF2B5EF4-FFF2-40B4-BE49-F238E27FC236}">
                <a16:creationId xmlns:a16="http://schemas.microsoft.com/office/drawing/2014/main" id="{69D607E2-A5F5-7244-8A18-2A17D41FD7A3}"/>
              </a:ext>
            </a:extLst>
          </p:cNvPr>
          <p:cNvPicPr>
            <a:picLocks noChangeAspect="1"/>
          </p:cNvPicPr>
          <p:nvPr/>
        </p:nvPicPr>
        <p:blipFill>
          <a:blip r:embed="rId2"/>
          <a:stretch>
            <a:fillRect/>
          </a:stretch>
        </p:blipFill>
        <p:spPr>
          <a:xfrm>
            <a:off x="609600" y="1828800"/>
            <a:ext cx="10972800" cy="3200400"/>
          </a:xfrm>
          <a:prstGeom prst="rect">
            <a:avLst/>
          </a:prstGeom>
        </p:spPr>
      </p:pic>
    </p:spTree>
    <p:extLst>
      <p:ext uri="{BB962C8B-B14F-4D97-AF65-F5344CB8AC3E}">
        <p14:creationId xmlns:p14="http://schemas.microsoft.com/office/powerpoint/2010/main" val="39796689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2"/>
          <p:cNvSpPr txBox="1">
            <a:spLocks noGrp="1"/>
          </p:cNvSpPr>
          <p:nvPr>
            <p:ph type="title"/>
          </p:nvPr>
        </p:nvSpPr>
        <p:spPr>
          <a:xfrm>
            <a:off x="415600" y="593367"/>
            <a:ext cx="4748400" cy="943200"/>
          </a:xfrm>
          <a:prstGeom prst="rect">
            <a:avLst/>
          </a:prstGeom>
        </p:spPr>
        <p:txBody>
          <a:bodyPr spcFirstLastPara="1" vert="horz" wrap="square" lIns="121900" tIns="121900" rIns="121900" bIns="121900" rtlCol="0" anchor="t" anchorCtr="0">
            <a:noAutofit/>
          </a:bodyPr>
          <a:lstStyle/>
          <a:p>
            <a:pPr>
              <a:buSzPts val="990"/>
            </a:pPr>
            <a:r>
              <a:rPr lang="en" sz="2400" dirty="0"/>
              <a:t>Experiment 3 – Larger Datasets and Fragmentary Sequences</a:t>
            </a:r>
            <a:endParaRPr sz="2400" dirty="0"/>
          </a:p>
        </p:txBody>
      </p:sp>
      <p:sp>
        <p:nvSpPr>
          <p:cNvPr id="250" name="Google Shape;250;p42"/>
          <p:cNvSpPr txBox="1">
            <a:spLocks noGrp="1"/>
          </p:cNvSpPr>
          <p:nvPr>
            <p:ph type="body" idx="1"/>
          </p:nvPr>
        </p:nvSpPr>
        <p:spPr>
          <a:xfrm>
            <a:off x="415600" y="1688433"/>
            <a:ext cx="4620400" cy="4403600"/>
          </a:xfrm>
          <a:prstGeom prst="rect">
            <a:avLst/>
          </a:prstGeom>
        </p:spPr>
        <p:txBody>
          <a:bodyPr spcFirstLastPara="1" vert="horz" wrap="square" lIns="121900" tIns="121900" rIns="121900" bIns="121900" rtlCol="0" anchor="t" anchorCtr="0">
            <a:normAutofit/>
          </a:bodyPr>
          <a:lstStyle/>
          <a:p>
            <a:pPr marL="0" indent="0">
              <a:buNone/>
            </a:pPr>
            <a:r>
              <a:rPr lang="en" sz="2000" dirty="0"/>
              <a:t>More fragmentary sequences have higher delta error across all methods.</a:t>
            </a:r>
          </a:p>
          <a:p>
            <a:pPr marL="0" indent="0">
              <a:buNone/>
            </a:pPr>
            <a:endParaRPr lang="en" sz="2000" dirty="0"/>
          </a:p>
          <a:p>
            <a:pPr marL="0" indent="0">
              <a:buNone/>
            </a:pPr>
            <a:r>
              <a:rPr lang="en" sz="2000" dirty="0">
                <a:solidFill>
                  <a:schemeClr val="bg1"/>
                </a:solidFill>
              </a:rPr>
              <a:t>Runtime and memory usage increases with backbone tree size</a:t>
            </a:r>
            <a:endParaRPr sz="2000" dirty="0">
              <a:solidFill>
                <a:schemeClr val="bg1"/>
              </a:solidFill>
            </a:endParaRPr>
          </a:p>
          <a:p>
            <a:pPr marL="0" indent="0">
              <a:spcBef>
                <a:spcPts val="1600"/>
              </a:spcBef>
              <a:spcAft>
                <a:spcPts val="1600"/>
              </a:spcAft>
              <a:buNone/>
            </a:pPr>
            <a:r>
              <a:rPr lang="en" sz="2000" dirty="0">
                <a:solidFill>
                  <a:schemeClr val="bg1"/>
                </a:solidFill>
              </a:rPr>
              <a:t>No advantage of APPLES-2 over pplacer-SCAMPP for placing short sequences into large backbone trees</a:t>
            </a:r>
          </a:p>
          <a:p>
            <a:pPr marL="0" indent="0">
              <a:spcBef>
                <a:spcPts val="1600"/>
              </a:spcBef>
              <a:spcAft>
                <a:spcPts val="1600"/>
              </a:spcAft>
              <a:buNone/>
            </a:pPr>
            <a:r>
              <a:rPr lang="en" sz="2000" dirty="0">
                <a:solidFill>
                  <a:schemeClr val="bg1"/>
                </a:solidFill>
              </a:rPr>
              <a:t>Delta-error decreases with the backbone tree size: beneficial impact of increased taxon sampling!</a:t>
            </a:r>
          </a:p>
          <a:p>
            <a:pPr marL="0" indent="0">
              <a:spcBef>
                <a:spcPts val="1600"/>
              </a:spcBef>
              <a:spcAft>
                <a:spcPts val="1600"/>
              </a:spcAft>
              <a:buNone/>
            </a:pPr>
            <a:endParaRPr lang="en" sz="2000" dirty="0"/>
          </a:p>
        </p:txBody>
      </p:sp>
      <p:pic>
        <p:nvPicPr>
          <p:cNvPr id="251" name="Google Shape;251;p42"/>
          <p:cNvPicPr preferRelativeResize="0"/>
          <p:nvPr/>
        </p:nvPicPr>
        <p:blipFill>
          <a:blip r:embed="rId3">
            <a:alphaModFix/>
          </a:blip>
          <a:stretch>
            <a:fillRect/>
          </a:stretch>
        </p:blipFill>
        <p:spPr>
          <a:xfrm>
            <a:off x="5488567" y="203200"/>
            <a:ext cx="6482323" cy="6451600"/>
          </a:xfrm>
          <a:prstGeom prst="rect">
            <a:avLst/>
          </a:prstGeom>
          <a:noFill/>
          <a:ln>
            <a:noFill/>
          </a:ln>
        </p:spPr>
      </p:pic>
    </p:spTree>
    <p:extLst>
      <p:ext uri="{BB962C8B-B14F-4D97-AF65-F5344CB8AC3E}">
        <p14:creationId xmlns:p14="http://schemas.microsoft.com/office/powerpoint/2010/main" val="41198616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2"/>
          <p:cNvSpPr txBox="1">
            <a:spLocks noGrp="1"/>
          </p:cNvSpPr>
          <p:nvPr>
            <p:ph type="title"/>
          </p:nvPr>
        </p:nvSpPr>
        <p:spPr>
          <a:xfrm>
            <a:off x="415600" y="593367"/>
            <a:ext cx="4748400" cy="943200"/>
          </a:xfrm>
          <a:prstGeom prst="rect">
            <a:avLst/>
          </a:prstGeom>
        </p:spPr>
        <p:txBody>
          <a:bodyPr spcFirstLastPara="1" vert="horz" wrap="square" lIns="121900" tIns="121900" rIns="121900" bIns="121900" rtlCol="0" anchor="t" anchorCtr="0">
            <a:noAutofit/>
          </a:bodyPr>
          <a:lstStyle/>
          <a:p>
            <a:pPr>
              <a:buSzPts val="990"/>
            </a:pPr>
            <a:r>
              <a:rPr lang="en" sz="2400" dirty="0"/>
              <a:t>Experiment 3 – Larger Datasets and Fragmentary Sequences</a:t>
            </a:r>
            <a:endParaRPr sz="2400" dirty="0"/>
          </a:p>
        </p:txBody>
      </p:sp>
      <p:sp>
        <p:nvSpPr>
          <p:cNvPr id="250" name="Google Shape;250;p42"/>
          <p:cNvSpPr txBox="1">
            <a:spLocks noGrp="1"/>
          </p:cNvSpPr>
          <p:nvPr>
            <p:ph type="body" idx="1"/>
          </p:nvPr>
        </p:nvSpPr>
        <p:spPr>
          <a:xfrm>
            <a:off x="415600" y="1688433"/>
            <a:ext cx="4620400" cy="4403600"/>
          </a:xfrm>
          <a:prstGeom prst="rect">
            <a:avLst/>
          </a:prstGeom>
        </p:spPr>
        <p:txBody>
          <a:bodyPr spcFirstLastPara="1" vert="horz" wrap="square" lIns="121900" tIns="121900" rIns="121900" bIns="121900" rtlCol="0" anchor="t" anchorCtr="0">
            <a:normAutofit/>
          </a:bodyPr>
          <a:lstStyle/>
          <a:p>
            <a:pPr marL="0" indent="0">
              <a:buNone/>
            </a:pPr>
            <a:r>
              <a:rPr lang="en" sz="2000" dirty="0"/>
              <a:t>More fragmentary sequences have higher delta error across all methods.</a:t>
            </a:r>
          </a:p>
          <a:p>
            <a:pPr marL="0" indent="0">
              <a:buNone/>
            </a:pPr>
            <a:endParaRPr lang="en" sz="2000" dirty="0"/>
          </a:p>
          <a:p>
            <a:pPr marL="0" indent="0">
              <a:buNone/>
            </a:pPr>
            <a:r>
              <a:rPr lang="en" sz="2000" dirty="0"/>
              <a:t>Runtime and memory usage increases with backbone tree size</a:t>
            </a:r>
            <a:endParaRPr sz="2000" dirty="0"/>
          </a:p>
          <a:p>
            <a:pPr marL="0" indent="0">
              <a:spcBef>
                <a:spcPts val="1600"/>
              </a:spcBef>
              <a:spcAft>
                <a:spcPts val="1600"/>
              </a:spcAft>
              <a:buNone/>
            </a:pPr>
            <a:r>
              <a:rPr lang="en" sz="2000" dirty="0">
                <a:solidFill>
                  <a:schemeClr val="bg1"/>
                </a:solidFill>
              </a:rPr>
              <a:t>No advantage of APPLES-2 over pplacer-SCAMPP for placing short sequences into large backbone trees</a:t>
            </a:r>
          </a:p>
          <a:p>
            <a:pPr marL="0" indent="0">
              <a:spcBef>
                <a:spcPts val="1600"/>
              </a:spcBef>
              <a:spcAft>
                <a:spcPts val="1600"/>
              </a:spcAft>
              <a:buNone/>
            </a:pPr>
            <a:r>
              <a:rPr lang="en" sz="2000" dirty="0">
                <a:solidFill>
                  <a:schemeClr val="bg1"/>
                </a:solidFill>
              </a:rPr>
              <a:t>Delta-error decreases with the backbone tree size: beneficial impact of increased taxon sampling!</a:t>
            </a:r>
          </a:p>
          <a:p>
            <a:pPr marL="0" indent="0">
              <a:spcBef>
                <a:spcPts val="1600"/>
              </a:spcBef>
              <a:spcAft>
                <a:spcPts val="1600"/>
              </a:spcAft>
              <a:buNone/>
            </a:pPr>
            <a:endParaRPr lang="en" sz="2000" dirty="0"/>
          </a:p>
        </p:txBody>
      </p:sp>
      <p:pic>
        <p:nvPicPr>
          <p:cNvPr id="251" name="Google Shape;251;p42"/>
          <p:cNvPicPr preferRelativeResize="0"/>
          <p:nvPr/>
        </p:nvPicPr>
        <p:blipFill>
          <a:blip r:embed="rId3">
            <a:alphaModFix/>
          </a:blip>
          <a:stretch>
            <a:fillRect/>
          </a:stretch>
        </p:blipFill>
        <p:spPr>
          <a:xfrm>
            <a:off x="5488567" y="203200"/>
            <a:ext cx="6482323" cy="6451600"/>
          </a:xfrm>
          <a:prstGeom prst="rect">
            <a:avLst/>
          </a:prstGeom>
          <a:noFill/>
          <a:ln>
            <a:noFill/>
          </a:ln>
        </p:spPr>
      </p:pic>
    </p:spTree>
    <p:extLst>
      <p:ext uri="{BB962C8B-B14F-4D97-AF65-F5344CB8AC3E}">
        <p14:creationId xmlns:p14="http://schemas.microsoft.com/office/powerpoint/2010/main" val="106455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2"/>
          <p:cNvSpPr txBox="1">
            <a:spLocks noGrp="1"/>
          </p:cNvSpPr>
          <p:nvPr>
            <p:ph type="title"/>
          </p:nvPr>
        </p:nvSpPr>
        <p:spPr>
          <a:xfrm>
            <a:off x="415600" y="593367"/>
            <a:ext cx="4748400" cy="943200"/>
          </a:xfrm>
          <a:prstGeom prst="rect">
            <a:avLst/>
          </a:prstGeom>
        </p:spPr>
        <p:txBody>
          <a:bodyPr spcFirstLastPara="1" vert="horz" wrap="square" lIns="121900" tIns="121900" rIns="121900" bIns="121900" rtlCol="0" anchor="t" anchorCtr="0">
            <a:noAutofit/>
          </a:bodyPr>
          <a:lstStyle/>
          <a:p>
            <a:pPr>
              <a:buSzPts val="990"/>
            </a:pPr>
            <a:r>
              <a:rPr lang="en" sz="2400" dirty="0"/>
              <a:t>Experiment 3 – Larger Datasets and Fragmentary Sequences</a:t>
            </a:r>
            <a:endParaRPr sz="2400" dirty="0"/>
          </a:p>
        </p:txBody>
      </p:sp>
      <p:sp>
        <p:nvSpPr>
          <p:cNvPr id="250" name="Google Shape;250;p42"/>
          <p:cNvSpPr txBox="1">
            <a:spLocks noGrp="1"/>
          </p:cNvSpPr>
          <p:nvPr>
            <p:ph type="body" idx="1"/>
          </p:nvPr>
        </p:nvSpPr>
        <p:spPr>
          <a:xfrm>
            <a:off x="415600" y="1688433"/>
            <a:ext cx="4620400" cy="4403600"/>
          </a:xfrm>
          <a:prstGeom prst="rect">
            <a:avLst/>
          </a:prstGeom>
        </p:spPr>
        <p:txBody>
          <a:bodyPr spcFirstLastPara="1" vert="horz" wrap="square" lIns="121900" tIns="121900" rIns="121900" bIns="121900" rtlCol="0" anchor="t" anchorCtr="0">
            <a:normAutofit/>
          </a:bodyPr>
          <a:lstStyle/>
          <a:p>
            <a:pPr marL="0" indent="0">
              <a:buNone/>
            </a:pPr>
            <a:r>
              <a:rPr lang="en" sz="2000" dirty="0"/>
              <a:t>More fragmentary sequences have higher delta error across all methods.</a:t>
            </a:r>
          </a:p>
          <a:p>
            <a:pPr marL="0" indent="0">
              <a:buNone/>
            </a:pPr>
            <a:endParaRPr lang="en" sz="2000" dirty="0"/>
          </a:p>
          <a:p>
            <a:pPr marL="0" indent="0">
              <a:buNone/>
            </a:pPr>
            <a:r>
              <a:rPr lang="en" sz="2000" dirty="0"/>
              <a:t>Runtime and memory usage increases with backbone tree size</a:t>
            </a:r>
            <a:endParaRPr sz="2000" dirty="0"/>
          </a:p>
          <a:p>
            <a:pPr marL="0" indent="0">
              <a:spcBef>
                <a:spcPts val="1600"/>
              </a:spcBef>
              <a:spcAft>
                <a:spcPts val="1600"/>
              </a:spcAft>
              <a:buNone/>
            </a:pPr>
            <a:r>
              <a:rPr lang="en" sz="2000" dirty="0"/>
              <a:t>No advantage of APPLES-2 over pplacer-SCAMPP for placing short sequences into large backbone trees</a:t>
            </a:r>
          </a:p>
          <a:p>
            <a:pPr marL="0" indent="0">
              <a:spcBef>
                <a:spcPts val="1600"/>
              </a:spcBef>
              <a:spcAft>
                <a:spcPts val="1600"/>
              </a:spcAft>
              <a:buNone/>
            </a:pPr>
            <a:r>
              <a:rPr lang="en" sz="2000" dirty="0">
                <a:solidFill>
                  <a:schemeClr val="bg1"/>
                </a:solidFill>
              </a:rPr>
              <a:t>Delta-error decreases with the backbone tree size: beneficial impact of increased taxon sampling!</a:t>
            </a:r>
          </a:p>
          <a:p>
            <a:pPr marL="0" indent="0">
              <a:spcBef>
                <a:spcPts val="1600"/>
              </a:spcBef>
              <a:spcAft>
                <a:spcPts val="1600"/>
              </a:spcAft>
              <a:buNone/>
            </a:pPr>
            <a:endParaRPr lang="en" sz="2000" dirty="0"/>
          </a:p>
        </p:txBody>
      </p:sp>
      <p:pic>
        <p:nvPicPr>
          <p:cNvPr id="251" name="Google Shape;251;p42"/>
          <p:cNvPicPr preferRelativeResize="0"/>
          <p:nvPr/>
        </p:nvPicPr>
        <p:blipFill>
          <a:blip r:embed="rId3">
            <a:alphaModFix/>
          </a:blip>
          <a:stretch>
            <a:fillRect/>
          </a:stretch>
        </p:blipFill>
        <p:spPr>
          <a:xfrm>
            <a:off x="5488567" y="203200"/>
            <a:ext cx="6482323" cy="6451600"/>
          </a:xfrm>
          <a:prstGeom prst="rect">
            <a:avLst/>
          </a:prstGeom>
          <a:noFill/>
          <a:ln>
            <a:noFill/>
          </a:ln>
        </p:spPr>
      </p:pic>
    </p:spTree>
    <p:extLst>
      <p:ext uri="{BB962C8B-B14F-4D97-AF65-F5344CB8AC3E}">
        <p14:creationId xmlns:p14="http://schemas.microsoft.com/office/powerpoint/2010/main" val="785575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2E079-3532-F04E-9AFE-6B99CCE3D0C4}"/>
              </a:ext>
            </a:extLst>
          </p:cNvPr>
          <p:cNvSpPr>
            <a:spLocks noGrp="1"/>
          </p:cNvSpPr>
          <p:nvPr>
            <p:ph type="title"/>
          </p:nvPr>
        </p:nvSpPr>
        <p:spPr/>
        <p:txBody>
          <a:bodyPr/>
          <a:lstStyle/>
          <a:p>
            <a:r>
              <a:rPr lang="en-US" dirty="0"/>
              <a:t>Building a large alignment and tree</a:t>
            </a:r>
          </a:p>
        </p:txBody>
      </p:sp>
      <p:sp>
        <p:nvSpPr>
          <p:cNvPr id="3" name="Content Placeholder 2">
            <a:extLst>
              <a:ext uri="{FF2B5EF4-FFF2-40B4-BE49-F238E27FC236}">
                <a16:creationId xmlns:a16="http://schemas.microsoft.com/office/drawing/2014/main" id="{18159C0D-1C17-974F-86E0-043D8919A436}"/>
              </a:ext>
            </a:extLst>
          </p:cNvPr>
          <p:cNvSpPr>
            <a:spLocks noGrp="1"/>
          </p:cNvSpPr>
          <p:nvPr>
            <p:ph idx="1"/>
          </p:nvPr>
        </p:nvSpPr>
        <p:spPr/>
        <p:txBody>
          <a:bodyPr/>
          <a:lstStyle/>
          <a:p>
            <a:r>
              <a:rPr lang="en-US" dirty="0"/>
              <a:t>Building: Given unaligned sequences, compute the alignment and the tree.</a:t>
            </a:r>
          </a:p>
          <a:p>
            <a:pPr lvl="1"/>
            <a:r>
              <a:rPr lang="en-US" dirty="0"/>
              <a:t>Simultaneously (e.g., BAli-Phy, SATé, PASTA, MAGUS)</a:t>
            </a:r>
          </a:p>
          <a:p>
            <a:pPr lvl="1"/>
            <a:r>
              <a:rPr lang="en-US" dirty="0"/>
              <a:t>First align, then compute the tree </a:t>
            </a:r>
          </a:p>
          <a:p>
            <a:pPr lvl="2"/>
            <a:r>
              <a:rPr lang="en-US" dirty="0"/>
              <a:t>MSA: there are many MSA methods (but only some handle large datasets and sequence length heterogeneity)</a:t>
            </a:r>
          </a:p>
          <a:p>
            <a:pPr lvl="2"/>
            <a:r>
              <a:rPr lang="en-US" dirty="0"/>
              <a:t>Tree estimation: standard ML (RAxML, IQ-TREE, </a:t>
            </a:r>
            <a:r>
              <a:rPr lang="en-US" dirty="0" err="1"/>
              <a:t>FastTree</a:t>
            </a:r>
            <a:r>
              <a:rPr lang="en-US" dirty="0"/>
              <a:t>) and some new approaches</a:t>
            </a:r>
          </a:p>
          <a:p>
            <a:pPr lvl="2"/>
            <a:endParaRPr lang="en-US" dirty="0"/>
          </a:p>
          <a:p>
            <a:r>
              <a:rPr lang="en-US" dirty="0"/>
              <a:t>The “building” part of this talk could cover:</a:t>
            </a:r>
          </a:p>
          <a:p>
            <a:pPr lvl="1"/>
            <a:r>
              <a:rPr lang="en-US" dirty="0"/>
              <a:t>Getting large alignments quickly and accurately (e.g., PASTA, UPP/WITCH)</a:t>
            </a:r>
          </a:p>
          <a:p>
            <a:pPr lvl="1"/>
            <a:r>
              <a:rPr lang="en-US" dirty="0"/>
              <a:t>Trying to improve on RAxML (some success)</a:t>
            </a:r>
          </a:p>
          <a:p>
            <a:pPr lvl="1"/>
            <a:endParaRPr lang="en-US" dirty="0"/>
          </a:p>
        </p:txBody>
      </p:sp>
    </p:spTree>
    <p:extLst>
      <p:ext uri="{BB962C8B-B14F-4D97-AF65-F5344CB8AC3E}">
        <p14:creationId xmlns:p14="http://schemas.microsoft.com/office/powerpoint/2010/main" val="25211402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2"/>
          <p:cNvSpPr txBox="1">
            <a:spLocks noGrp="1"/>
          </p:cNvSpPr>
          <p:nvPr>
            <p:ph type="title"/>
          </p:nvPr>
        </p:nvSpPr>
        <p:spPr>
          <a:xfrm>
            <a:off x="415600" y="593367"/>
            <a:ext cx="4748400" cy="943200"/>
          </a:xfrm>
          <a:prstGeom prst="rect">
            <a:avLst/>
          </a:prstGeom>
        </p:spPr>
        <p:txBody>
          <a:bodyPr spcFirstLastPara="1" vert="horz" wrap="square" lIns="121900" tIns="121900" rIns="121900" bIns="121900" rtlCol="0" anchor="t" anchorCtr="0">
            <a:noAutofit/>
          </a:bodyPr>
          <a:lstStyle/>
          <a:p>
            <a:pPr>
              <a:buSzPts val="990"/>
            </a:pPr>
            <a:r>
              <a:rPr lang="en" sz="2400" dirty="0"/>
              <a:t>Experiment 3 – Larger Datasets and Fragmentary Sequences</a:t>
            </a:r>
            <a:endParaRPr sz="2400" dirty="0"/>
          </a:p>
        </p:txBody>
      </p:sp>
      <p:sp>
        <p:nvSpPr>
          <p:cNvPr id="250" name="Google Shape;250;p42"/>
          <p:cNvSpPr txBox="1">
            <a:spLocks noGrp="1"/>
          </p:cNvSpPr>
          <p:nvPr>
            <p:ph type="body" idx="1"/>
          </p:nvPr>
        </p:nvSpPr>
        <p:spPr>
          <a:xfrm>
            <a:off x="415600" y="1688433"/>
            <a:ext cx="4620400" cy="4403600"/>
          </a:xfrm>
          <a:prstGeom prst="rect">
            <a:avLst/>
          </a:prstGeom>
        </p:spPr>
        <p:txBody>
          <a:bodyPr spcFirstLastPara="1" vert="horz" wrap="square" lIns="121900" tIns="121900" rIns="121900" bIns="121900" rtlCol="0" anchor="t" anchorCtr="0">
            <a:normAutofit/>
          </a:bodyPr>
          <a:lstStyle/>
          <a:p>
            <a:pPr marL="0" indent="0">
              <a:buNone/>
            </a:pPr>
            <a:r>
              <a:rPr lang="en" sz="2000" dirty="0"/>
              <a:t>More fragmentary sequences have higher delta error across all methods.</a:t>
            </a:r>
          </a:p>
          <a:p>
            <a:pPr marL="0" indent="0">
              <a:buNone/>
            </a:pPr>
            <a:endParaRPr lang="en" sz="2000" dirty="0"/>
          </a:p>
          <a:p>
            <a:pPr marL="0" indent="0">
              <a:buNone/>
            </a:pPr>
            <a:r>
              <a:rPr lang="en" sz="2000" dirty="0"/>
              <a:t>Runtime and memory usage increases with backbone tree size</a:t>
            </a:r>
            <a:endParaRPr sz="2000" dirty="0"/>
          </a:p>
          <a:p>
            <a:pPr marL="0" indent="0">
              <a:spcBef>
                <a:spcPts val="1600"/>
              </a:spcBef>
              <a:spcAft>
                <a:spcPts val="1600"/>
              </a:spcAft>
              <a:buNone/>
            </a:pPr>
            <a:r>
              <a:rPr lang="en" sz="2000" dirty="0"/>
              <a:t>No advantage of APPLES-2 over pplacer-SCAMPP for placing short sequences into large backbone trees</a:t>
            </a:r>
          </a:p>
          <a:p>
            <a:pPr marL="0" indent="0">
              <a:spcBef>
                <a:spcPts val="1600"/>
              </a:spcBef>
              <a:spcAft>
                <a:spcPts val="1600"/>
              </a:spcAft>
              <a:buNone/>
            </a:pPr>
            <a:r>
              <a:rPr lang="en" sz="2000" dirty="0"/>
              <a:t>Delta-error decreases with the backbone tree size: beneficial impact of increased taxon sampling!</a:t>
            </a:r>
          </a:p>
          <a:p>
            <a:pPr marL="0" indent="0">
              <a:spcBef>
                <a:spcPts val="1600"/>
              </a:spcBef>
              <a:spcAft>
                <a:spcPts val="1600"/>
              </a:spcAft>
              <a:buNone/>
            </a:pPr>
            <a:endParaRPr lang="en" sz="2000" dirty="0"/>
          </a:p>
        </p:txBody>
      </p:sp>
      <p:pic>
        <p:nvPicPr>
          <p:cNvPr id="251" name="Google Shape;251;p42"/>
          <p:cNvPicPr preferRelativeResize="0"/>
          <p:nvPr/>
        </p:nvPicPr>
        <p:blipFill>
          <a:blip r:embed="rId3">
            <a:alphaModFix/>
          </a:blip>
          <a:stretch>
            <a:fillRect/>
          </a:stretch>
        </p:blipFill>
        <p:spPr>
          <a:xfrm>
            <a:off x="5488567" y="203200"/>
            <a:ext cx="6482323" cy="6451600"/>
          </a:xfrm>
          <a:prstGeom prst="rect">
            <a:avLst/>
          </a:prstGeom>
          <a:noFill/>
          <a:ln>
            <a:noFill/>
          </a:ln>
        </p:spPr>
      </p:pic>
    </p:spTree>
    <p:extLst>
      <p:ext uri="{BB962C8B-B14F-4D97-AF65-F5344CB8AC3E}">
        <p14:creationId xmlns:p14="http://schemas.microsoft.com/office/powerpoint/2010/main" val="24591791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3"/>
          <p:cNvSpPr txBox="1">
            <a:spLocks noGrp="1"/>
          </p:cNvSpPr>
          <p:nvPr>
            <p:ph type="title"/>
          </p:nvPr>
        </p:nvSpPr>
        <p:spPr>
          <a:xfrm>
            <a:off x="415600" y="593367"/>
            <a:ext cx="11360800" cy="943200"/>
          </a:xfrm>
          <a:prstGeom prst="rect">
            <a:avLst/>
          </a:prstGeom>
        </p:spPr>
        <p:txBody>
          <a:bodyPr spcFirstLastPara="1" vert="horz" wrap="square" lIns="121900" tIns="121900" rIns="121900" bIns="121900" rtlCol="0" anchor="t" anchorCtr="0">
            <a:normAutofit/>
          </a:bodyPr>
          <a:lstStyle/>
          <a:p>
            <a:r>
              <a:rPr lang="en"/>
              <a:t>Summary</a:t>
            </a:r>
            <a:endParaRPr/>
          </a:p>
        </p:txBody>
      </p:sp>
      <p:sp>
        <p:nvSpPr>
          <p:cNvPr id="257" name="Google Shape;257;p43"/>
          <p:cNvSpPr txBox="1">
            <a:spLocks noGrp="1"/>
          </p:cNvSpPr>
          <p:nvPr>
            <p:ph type="body" idx="1"/>
          </p:nvPr>
        </p:nvSpPr>
        <p:spPr>
          <a:xfrm>
            <a:off x="415600" y="1688433"/>
            <a:ext cx="11360800" cy="4403600"/>
          </a:xfrm>
          <a:prstGeom prst="rect">
            <a:avLst/>
          </a:prstGeom>
        </p:spPr>
        <p:txBody>
          <a:bodyPr spcFirstLastPara="1" vert="horz" wrap="square" lIns="121900" tIns="121900" rIns="121900" bIns="121900" rtlCol="0" anchor="t" anchorCtr="0">
            <a:normAutofit/>
          </a:bodyPr>
          <a:lstStyle/>
          <a:p>
            <a:pPr marL="0" indent="0">
              <a:buNone/>
            </a:pPr>
            <a:r>
              <a:rPr lang="en"/>
              <a:t>The SCAMPP Framework is a simple, but effective technique for scaling phylogenetic placement to large datasets. </a:t>
            </a:r>
            <a:endParaRPr/>
          </a:p>
          <a:p>
            <a:pPr marL="0" indent="0">
              <a:spcBef>
                <a:spcPts val="1600"/>
              </a:spcBef>
              <a:buNone/>
            </a:pPr>
            <a:r>
              <a:rPr lang="en"/>
              <a:t>We showed pplacer-SCAMPP and EPA-ng-SCAMPP both scaling to backbone trees of 200,000 sequences. </a:t>
            </a:r>
            <a:endParaRPr/>
          </a:p>
          <a:p>
            <a:pPr marL="0" indent="0">
              <a:spcBef>
                <a:spcPts val="1600"/>
              </a:spcBef>
              <a:buNone/>
            </a:pPr>
            <a:r>
              <a:rPr lang="en"/>
              <a:t>The most accurate placements were obtained using the largest backbone trees.</a:t>
            </a:r>
            <a:endParaRPr/>
          </a:p>
          <a:p>
            <a:pPr marL="0" indent="0">
              <a:spcBef>
                <a:spcPts val="1600"/>
              </a:spcBef>
              <a:spcAft>
                <a:spcPts val="1600"/>
              </a:spcAft>
              <a:buNone/>
            </a:pPr>
            <a:r>
              <a:rPr lang="en"/>
              <a:t>Our study shows maximum likelihood based placement gives better accuracy than distance-based placement and can work just as fast. </a:t>
            </a:r>
            <a:endParaRPr/>
          </a:p>
        </p:txBody>
      </p:sp>
      <p:sp>
        <p:nvSpPr>
          <p:cNvPr id="258" name="Google Shape;258;p43"/>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p>
            <a:fld id="{00000000-1234-1234-1234-123412341234}" type="slidenum">
              <a:rPr lang="en"/>
              <a:pPr/>
              <a:t>31</a:t>
            </a:fld>
            <a:endParaRPr/>
          </a:p>
        </p:txBody>
      </p:sp>
    </p:spTree>
    <p:extLst>
      <p:ext uri="{BB962C8B-B14F-4D97-AF65-F5344CB8AC3E}">
        <p14:creationId xmlns:p14="http://schemas.microsoft.com/office/powerpoint/2010/main" val="17283227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65695-CC69-B24D-804B-2578AE1114B2}"/>
              </a:ext>
            </a:extLst>
          </p:cNvPr>
          <p:cNvSpPr>
            <a:spLocks noGrp="1"/>
          </p:cNvSpPr>
          <p:nvPr>
            <p:ph type="title"/>
          </p:nvPr>
        </p:nvSpPr>
        <p:spPr/>
        <p:txBody>
          <a:bodyPr/>
          <a:lstStyle/>
          <a:p>
            <a:r>
              <a:rPr lang="en-US" dirty="0"/>
              <a:t>Practical consequences</a:t>
            </a:r>
          </a:p>
        </p:txBody>
      </p:sp>
      <p:sp>
        <p:nvSpPr>
          <p:cNvPr id="3" name="Text Placeholder 2">
            <a:extLst>
              <a:ext uri="{FF2B5EF4-FFF2-40B4-BE49-F238E27FC236}">
                <a16:creationId xmlns:a16="http://schemas.microsoft.com/office/drawing/2014/main" id="{532823AE-5168-1142-A2D7-0C7739CAC211}"/>
              </a:ext>
            </a:extLst>
          </p:cNvPr>
          <p:cNvSpPr>
            <a:spLocks noGrp="1"/>
          </p:cNvSpPr>
          <p:nvPr>
            <p:ph type="body" idx="1"/>
          </p:nvPr>
        </p:nvSpPr>
        <p:spPr/>
        <p:txBody>
          <a:bodyPr/>
          <a:lstStyle/>
          <a:p>
            <a:pPr>
              <a:spcBef>
                <a:spcPts val="600"/>
              </a:spcBef>
              <a:spcAft>
                <a:spcPts val="600"/>
              </a:spcAft>
            </a:pPr>
            <a:r>
              <a:rPr lang="en-US" dirty="0"/>
              <a:t>Choice of placement method depends on </a:t>
            </a:r>
          </a:p>
          <a:p>
            <a:pPr lvl="1">
              <a:spcBef>
                <a:spcPts val="600"/>
              </a:spcBef>
              <a:spcAft>
                <a:spcPts val="600"/>
              </a:spcAft>
            </a:pPr>
            <a:r>
              <a:rPr lang="en-US" dirty="0"/>
              <a:t>backbone tree size, </a:t>
            </a:r>
          </a:p>
          <a:p>
            <a:pPr lvl="1">
              <a:spcBef>
                <a:spcPts val="600"/>
              </a:spcBef>
              <a:spcAft>
                <a:spcPts val="600"/>
              </a:spcAft>
            </a:pPr>
            <a:r>
              <a:rPr lang="en-US" dirty="0"/>
              <a:t>number and length of query sequences, </a:t>
            </a:r>
          </a:p>
          <a:p>
            <a:pPr lvl="1">
              <a:spcBef>
                <a:spcPts val="600"/>
              </a:spcBef>
              <a:spcAft>
                <a:spcPts val="600"/>
              </a:spcAft>
            </a:pPr>
            <a:r>
              <a:rPr lang="en-US" dirty="0"/>
              <a:t>Relative importance of accuracy vs speed</a:t>
            </a:r>
          </a:p>
          <a:p>
            <a:pPr>
              <a:spcBef>
                <a:spcPts val="600"/>
              </a:spcBef>
              <a:spcAft>
                <a:spcPts val="600"/>
              </a:spcAft>
            </a:pPr>
            <a:r>
              <a:rPr lang="en-US" dirty="0"/>
              <a:t>If accuracy matters more, then try SCAMPP-pplacer</a:t>
            </a:r>
          </a:p>
          <a:p>
            <a:pPr>
              <a:spcBef>
                <a:spcPts val="600"/>
              </a:spcBef>
              <a:spcAft>
                <a:spcPts val="600"/>
              </a:spcAft>
            </a:pPr>
            <a:r>
              <a:rPr lang="en-US" dirty="0"/>
              <a:t>If runtime is important, then APPLES-2 or EPA-ng (if many query sequences), and possibly other methods</a:t>
            </a:r>
          </a:p>
        </p:txBody>
      </p:sp>
    </p:spTree>
    <p:extLst>
      <p:ext uri="{BB962C8B-B14F-4D97-AF65-F5344CB8AC3E}">
        <p14:creationId xmlns:p14="http://schemas.microsoft.com/office/powerpoint/2010/main" val="12841817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4"/>
          <p:cNvSpPr txBox="1">
            <a:spLocks noGrp="1"/>
          </p:cNvSpPr>
          <p:nvPr>
            <p:ph type="title"/>
          </p:nvPr>
        </p:nvSpPr>
        <p:spPr>
          <a:xfrm>
            <a:off x="415600" y="593367"/>
            <a:ext cx="11360800" cy="943200"/>
          </a:xfrm>
          <a:prstGeom prst="rect">
            <a:avLst/>
          </a:prstGeom>
        </p:spPr>
        <p:txBody>
          <a:bodyPr spcFirstLastPara="1" vert="horz" wrap="square" lIns="121900" tIns="121900" rIns="121900" bIns="121900" rtlCol="0" anchor="t" anchorCtr="0">
            <a:normAutofit/>
          </a:bodyPr>
          <a:lstStyle/>
          <a:p>
            <a:r>
              <a:rPr lang="en"/>
              <a:t>Acknowledgements</a:t>
            </a:r>
            <a:endParaRPr/>
          </a:p>
        </p:txBody>
      </p:sp>
      <p:sp>
        <p:nvSpPr>
          <p:cNvPr id="264" name="Google Shape;264;p44"/>
          <p:cNvSpPr txBox="1">
            <a:spLocks noGrp="1"/>
          </p:cNvSpPr>
          <p:nvPr>
            <p:ph type="body" idx="1"/>
          </p:nvPr>
        </p:nvSpPr>
        <p:spPr>
          <a:xfrm>
            <a:off x="415600" y="1667033"/>
            <a:ext cx="11360800" cy="2653200"/>
          </a:xfrm>
          <a:prstGeom prst="rect">
            <a:avLst/>
          </a:prstGeom>
        </p:spPr>
        <p:txBody>
          <a:bodyPr spcFirstLastPara="1" vert="horz" wrap="square" lIns="121900" tIns="121900" rIns="121900" bIns="121900" rtlCol="0" anchor="t" anchorCtr="0">
            <a:normAutofit/>
          </a:bodyPr>
          <a:lstStyle/>
          <a:p>
            <a:pPr marL="0" indent="0">
              <a:buNone/>
            </a:pPr>
            <a:r>
              <a:rPr lang="en" dirty="0"/>
              <a:t>NSF grants 1458652 and 2006069.</a:t>
            </a:r>
            <a:endParaRPr dirty="0"/>
          </a:p>
          <a:p>
            <a:pPr marL="0" indent="0">
              <a:spcBef>
                <a:spcPts val="1600"/>
              </a:spcBef>
              <a:buNone/>
            </a:pPr>
            <a:r>
              <a:rPr lang="en" dirty="0" err="1"/>
              <a:t>Metin</a:t>
            </a:r>
            <a:r>
              <a:rPr lang="en" dirty="0"/>
              <a:t> Balaban and Siavash Mirarab for help with APPLES and APPLES-2. </a:t>
            </a:r>
            <a:endParaRPr dirty="0"/>
          </a:p>
          <a:p>
            <a:pPr marL="0" indent="0">
              <a:spcBef>
                <a:spcPts val="1600"/>
              </a:spcBef>
              <a:buNone/>
            </a:pPr>
            <a:endParaRPr dirty="0"/>
          </a:p>
          <a:p>
            <a:pPr marL="0" indent="0">
              <a:spcBef>
                <a:spcPts val="1600"/>
              </a:spcBef>
              <a:spcAft>
                <a:spcPts val="1600"/>
              </a:spcAft>
              <a:buNone/>
            </a:pPr>
            <a:endParaRPr dirty="0"/>
          </a:p>
        </p:txBody>
      </p:sp>
      <p:sp>
        <p:nvSpPr>
          <p:cNvPr id="266" name="Google Shape;266;p44"/>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p>
            <a:fld id="{00000000-1234-1234-1234-123412341234}" type="slidenum">
              <a:rPr lang="en"/>
              <a:pPr/>
              <a:t>33</a:t>
            </a:fld>
            <a:endParaRPr/>
          </a:p>
        </p:txBody>
      </p:sp>
      <p:sp>
        <p:nvSpPr>
          <p:cNvPr id="267" name="Google Shape;267;p44"/>
          <p:cNvSpPr txBox="1"/>
          <p:nvPr/>
        </p:nvSpPr>
        <p:spPr>
          <a:xfrm>
            <a:off x="895700" y="5909634"/>
            <a:ext cx="7999822" cy="615513"/>
          </a:xfrm>
          <a:prstGeom prst="rect">
            <a:avLst/>
          </a:prstGeom>
          <a:noFill/>
          <a:ln>
            <a:noFill/>
          </a:ln>
        </p:spPr>
        <p:txBody>
          <a:bodyPr spcFirstLastPara="1" wrap="square" lIns="121900" tIns="121900" rIns="121900" bIns="121900" anchor="t" anchorCtr="0">
            <a:spAutoFit/>
          </a:bodyPr>
          <a:lstStyle/>
          <a:p>
            <a:r>
              <a:rPr lang="en" sz="2400" dirty="0">
                <a:solidFill>
                  <a:schemeClr val="dk2"/>
                </a:solidFill>
                <a:latin typeface="Open Sans"/>
                <a:ea typeface="Open Sans"/>
                <a:cs typeface="Open Sans"/>
                <a:sym typeface="Open Sans"/>
              </a:rPr>
              <a:t>Questions? I can be reached at warnow@</a:t>
            </a:r>
            <a:r>
              <a:rPr lang="en-US" sz="2400" dirty="0">
                <a:solidFill>
                  <a:schemeClr val="dk2"/>
                </a:solidFill>
                <a:latin typeface="Open Sans"/>
                <a:ea typeface="Open Sans"/>
                <a:cs typeface="Open Sans"/>
                <a:sym typeface="Open Sans"/>
              </a:rPr>
              <a:t>I</a:t>
            </a:r>
            <a:r>
              <a:rPr lang="en" sz="2400" dirty="0" err="1">
                <a:solidFill>
                  <a:schemeClr val="dk2"/>
                </a:solidFill>
                <a:latin typeface="Open Sans"/>
                <a:ea typeface="Open Sans"/>
                <a:cs typeface="Open Sans"/>
                <a:sym typeface="Open Sans"/>
              </a:rPr>
              <a:t>llinois.edu</a:t>
            </a:r>
            <a:endParaRPr sz="2400" dirty="0">
              <a:solidFill>
                <a:schemeClr val="dk2"/>
              </a:solidFill>
              <a:latin typeface="Open Sans"/>
              <a:ea typeface="Open Sans"/>
              <a:cs typeface="Open Sans"/>
              <a:sym typeface="Open Sans"/>
            </a:endParaRPr>
          </a:p>
        </p:txBody>
      </p:sp>
      <p:sp>
        <p:nvSpPr>
          <p:cNvPr id="3" name="Title 2">
            <a:extLst>
              <a:ext uri="{FF2B5EF4-FFF2-40B4-BE49-F238E27FC236}">
                <a16:creationId xmlns:a16="http://schemas.microsoft.com/office/drawing/2014/main" id="{AC239C6B-5D00-9145-A2EB-830385904099}"/>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3171378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2E079-3532-F04E-9AFE-6B99CCE3D0C4}"/>
              </a:ext>
            </a:extLst>
          </p:cNvPr>
          <p:cNvSpPr>
            <a:spLocks noGrp="1"/>
          </p:cNvSpPr>
          <p:nvPr>
            <p:ph type="title"/>
          </p:nvPr>
        </p:nvSpPr>
        <p:spPr/>
        <p:txBody>
          <a:bodyPr/>
          <a:lstStyle/>
          <a:p>
            <a:r>
              <a:rPr lang="en-US" dirty="0"/>
              <a:t>Growing an alignment and tree</a:t>
            </a:r>
          </a:p>
        </p:txBody>
      </p:sp>
      <p:sp>
        <p:nvSpPr>
          <p:cNvPr id="3" name="Content Placeholder 2">
            <a:extLst>
              <a:ext uri="{FF2B5EF4-FFF2-40B4-BE49-F238E27FC236}">
                <a16:creationId xmlns:a16="http://schemas.microsoft.com/office/drawing/2014/main" id="{18159C0D-1C17-974F-86E0-043D8919A436}"/>
              </a:ext>
            </a:extLst>
          </p:cNvPr>
          <p:cNvSpPr>
            <a:spLocks noGrp="1"/>
          </p:cNvSpPr>
          <p:nvPr>
            <p:ph idx="1"/>
          </p:nvPr>
        </p:nvSpPr>
        <p:spPr/>
        <p:txBody>
          <a:bodyPr/>
          <a:lstStyle/>
          <a:p>
            <a:r>
              <a:rPr lang="en-US" dirty="0"/>
              <a:t>Growing: Given an alignment and a tree, but also new sequences: </a:t>
            </a:r>
          </a:p>
          <a:p>
            <a:pPr marL="914400" lvl="2" indent="0">
              <a:buNone/>
            </a:pPr>
            <a:endParaRPr lang="en-US" dirty="0"/>
          </a:p>
          <a:p>
            <a:pPr lvl="1"/>
            <a:r>
              <a:rPr lang="en-US" dirty="0"/>
              <a:t>Adding sequences into alignments: </a:t>
            </a:r>
          </a:p>
          <a:p>
            <a:pPr lvl="2"/>
            <a:r>
              <a:rPr lang="en-US" dirty="0"/>
              <a:t>MAFFT has techniques (--add)</a:t>
            </a:r>
          </a:p>
          <a:p>
            <a:pPr lvl="2"/>
            <a:r>
              <a:rPr lang="en-US" dirty="0"/>
              <a:t>UPP, WITCH: based on ensembles of Hidden Markov Models</a:t>
            </a:r>
          </a:p>
          <a:p>
            <a:pPr lvl="1"/>
            <a:r>
              <a:rPr lang="en-US" dirty="0"/>
              <a:t>Adding aligned sequences into trees: phylogenetic placement</a:t>
            </a:r>
          </a:p>
          <a:p>
            <a:endParaRPr lang="en-US" dirty="0"/>
          </a:p>
          <a:p>
            <a:r>
              <a:rPr lang="en-US" dirty="0"/>
              <a:t>This “growing” part of this talk will focus on phylogenetic placement methods (pplacer, EPA-ng, APPLES, APPLES-2, and our new method, SCAMPP)</a:t>
            </a:r>
          </a:p>
        </p:txBody>
      </p:sp>
    </p:spTree>
    <p:extLst>
      <p:ext uri="{BB962C8B-B14F-4D97-AF65-F5344CB8AC3E}">
        <p14:creationId xmlns:p14="http://schemas.microsoft.com/office/powerpoint/2010/main" val="3179410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9F643-34DE-504E-929E-206186E5D2F7}"/>
              </a:ext>
            </a:extLst>
          </p:cNvPr>
          <p:cNvSpPr>
            <a:spLocks noGrp="1"/>
          </p:cNvSpPr>
          <p:nvPr>
            <p:ph type="title"/>
          </p:nvPr>
        </p:nvSpPr>
        <p:spPr/>
        <p:txBody>
          <a:bodyPr/>
          <a:lstStyle/>
          <a:p>
            <a:r>
              <a:rPr lang="en-US" dirty="0"/>
              <a:t>Phylogenetic placement</a:t>
            </a:r>
          </a:p>
        </p:txBody>
      </p:sp>
      <p:sp>
        <p:nvSpPr>
          <p:cNvPr id="3" name="Content Placeholder 2">
            <a:extLst>
              <a:ext uri="{FF2B5EF4-FFF2-40B4-BE49-F238E27FC236}">
                <a16:creationId xmlns:a16="http://schemas.microsoft.com/office/drawing/2014/main" id="{F2338798-75C8-0A47-9437-C58F69A513B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733509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6"/>
          <p:cNvSpPr txBox="1">
            <a:spLocks noGrp="1"/>
          </p:cNvSpPr>
          <p:nvPr>
            <p:ph type="title"/>
          </p:nvPr>
        </p:nvSpPr>
        <p:spPr>
          <a:xfrm>
            <a:off x="415600" y="593367"/>
            <a:ext cx="11360800" cy="943200"/>
          </a:xfrm>
          <a:prstGeom prst="rect">
            <a:avLst/>
          </a:prstGeom>
        </p:spPr>
        <p:txBody>
          <a:bodyPr spcFirstLastPara="1" vert="horz" wrap="square" lIns="121900" tIns="121900" rIns="121900" bIns="121900" rtlCol="0" anchor="t" anchorCtr="0">
            <a:normAutofit/>
          </a:bodyPr>
          <a:lstStyle/>
          <a:p>
            <a:r>
              <a:rPr lang="en"/>
              <a:t>Phylogenetic Placement</a:t>
            </a:r>
            <a:endParaRPr/>
          </a:p>
        </p:txBody>
      </p:sp>
      <p:sp>
        <p:nvSpPr>
          <p:cNvPr id="119" name="Google Shape;119;p26"/>
          <p:cNvSpPr txBox="1">
            <a:spLocks noGrp="1"/>
          </p:cNvSpPr>
          <p:nvPr>
            <p:ph type="body" idx="1"/>
          </p:nvPr>
        </p:nvSpPr>
        <p:spPr>
          <a:xfrm>
            <a:off x="415600" y="1688433"/>
            <a:ext cx="11360800" cy="4403600"/>
          </a:xfrm>
          <a:prstGeom prst="rect">
            <a:avLst/>
          </a:prstGeom>
        </p:spPr>
        <p:txBody>
          <a:bodyPr spcFirstLastPara="1" vert="horz" wrap="square" lIns="121900" tIns="121900" rIns="121900" bIns="121900" rtlCol="0" anchor="t" anchorCtr="0">
            <a:normAutofit/>
          </a:bodyPr>
          <a:lstStyle/>
          <a:p>
            <a:pPr marL="0" indent="0">
              <a:buNone/>
            </a:pPr>
            <a:r>
              <a:rPr lang="en"/>
              <a:t>Phylogenetic placement problem: </a:t>
            </a:r>
            <a:r>
              <a:rPr lang="en" i="1"/>
              <a:t>Given a query sequence and multiple sequence alignment, determine the placement into an existing reference tree.</a:t>
            </a:r>
            <a:endParaRPr i="1"/>
          </a:p>
          <a:p>
            <a:pPr marL="0" indent="0">
              <a:spcBef>
                <a:spcPts val="1600"/>
              </a:spcBef>
              <a:spcAft>
                <a:spcPts val="1600"/>
              </a:spcAft>
              <a:buNone/>
            </a:pPr>
            <a:endParaRPr i="1"/>
          </a:p>
        </p:txBody>
      </p:sp>
      <p:pic>
        <p:nvPicPr>
          <p:cNvPr id="120" name="Google Shape;120;p26"/>
          <p:cNvPicPr preferRelativeResize="0"/>
          <p:nvPr/>
        </p:nvPicPr>
        <p:blipFill>
          <a:blip r:embed="rId3">
            <a:alphaModFix/>
          </a:blip>
          <a:stretch>
            <a:fillRect/>
          </a:stretch>
        </p:blipFill>
        <p:spPr>
          <a:xfrm>
            <a:off x="478001" y="3429000"/>
            <a:ext cx="11236001" cy="2748216"/>
          </a:xfrm>
          <a:prstGeom prst="rect">
            <a:avLst/>
          </a:prstGeom>
          <a:noFill/>
          <a:ln>
            <a:noFill/>
          </a:ln>
        </p:spPr>
      </p:pic>
      <p:sp>
        <p:nvSpPr>
          <p:cNvPr id="121" name="Google Shape;121;p26"/>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p>
            <a:fld id="{00000000-1234-1234-1234-123412341234}" type="slidenum">
              <a:rPr lang="en"/>
              <a:pPr/>
              <a:t>6</a:t>
            </a:fld>
            <a:endParaRPr/>
          </a:p>
        </p:txBody>
      </p:sp>
    </p:spTree>
    <p:extLst>
      <p:ext uri="{BB962C8B-B14F-4D97-AF65-F5344CB8AC3E}">
        <p14:creationId xmlns:p14="http://schemas.microsoft.com/office/powerpoint/2010/main" val="241731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7"/>
          <p:cNvSpPr txBox="1">
            <a:spLocks noGrp="1"/>
          </p:cNvSpPr>
          <p:nvPr>
            <p:ph type="title"/>
          </p:nvPr>
        </p:nvSpPr>
        <p:spPr>
          <a:xfrm>
            <a:off x="415600" y="593367"/>
            <a:ext cx="11360800" cy="943200"/>
          </a:xfrm>
          <a:prstGeom prst="rect">
            <a:avLst/>
          </a:prstGeom>
        </p:spPr>
        <p:txBody>
          <a:bodyPr spcFirstLastPara="1" vert="horz" wrap="square" lIns="121900" tIns="121900" rIns="121900" bIns="121900" rtlCol="0" anchor="t" anchorCtr="0">
            <a:normAutofit/>
          </a:bodyPr>
          <a:lstStyle/>
          <a:p>
            <a:r>
              <a:rPr lang="en"/>
              <a:t>Phylogenetic Placement</a:t>
            </a:r>
            <a:endParaRPr/>
          </a:p>
        </p:txBody>
      </p:sp>
      <p:sp>
        <p:nvSpPr>
          <p:cNvPr id="127" name="Google Shape;127;p27"/>
          <p:cNvSpPr txBox="1">
            <a:spLocks noGrp="1"/>
          </p:cNvSpPr>
          <p:nvPr>
            <p:ph type="body" idx="1"/>
          </p:nvPr>
        </p:nvSpPr>
        <p:spPr>
          <a:xfrm>
            <a:off x="415600" y="1688433"/>
            <a:ext cx="11360800" cy="4403600"/>
          </a:xfrm>
          <a:prstGeom prst="rect">
            <a:avLst/>
          </a:prstGeom>
        </p:spPr>
        <p:txBody>
          <a:bodyPr spcFirstLastPara="1" vert="horz" wrap="square" lIns="121900" tIns="121900" rIns="121900" bIns="121900" rtlCol="0" anchor="t" anchorCtr="0">
            <a:normAutofit/>
          </a:bodyPr>
          <a:lstStyle/>
          <a:p>
            <a:pPr marL="0" indent="0">
              <a:buNone/>
            </a:pPr>
            <a:r>
              <a:rPr lang="en"/>
              <a:t>Phylogenetic placement problem: </a:t>
            </a:r>
            <a:r>
              <a:rPr lang="en" i="1"/>
              <a:t>Given a query sequence and multiple sequence alignment, determine the placement into an existing reference tree.</a:t>
            </a:r>
            <a:endParaRPr i="1"/>
          </a:p>
          <a:p>
            <a:pPr marL="0" indent="0">
              <a:spcBef>
                <a:spcPts val="1600"/>
              </a:spcBef>
              <a:spcAft>
                <a:spcPts val="1600"/>
              </a:spcAft>
              <a:buNone/>
            </a:pPr>
            <a:endParaRPr i="1"/>
          </a:p>
        </p:txBody>
      </p:sp>
      <p:pic>
        <p:nvPicPr>
          <p:cNvPr id="128" name="Google Shape;128;p27"/>
          <p:cNvPicPr preferRelativeResize="0"/>
          <p:nvPr/>
        </p:nvPicPr>
        <p:blipFill>
          <a:blip r:embed="rId3">
            <a:alphaModFix/>
          </a:blip>
          <a:stretch>
            <a:fillRect/>
          </a:stretch>
        </p:blipFill>
        <p:spPr>
          <a:xfrm>
            <a:off x="505400" y="3467867"/>
            <a:ext cx="11209533" cy="2908900"/>
          </a:xfrm>
          <a:prstGeom prst="rect">
            <a:avLst/>
          </a:prstGeom>
          <a:noFill/>
          <a:ln>
            <a:noFill/>
          </a:ln>
        </p:spPr>
      </p:pic>
      <p:sp>
        <p:nvSpPr>
          <p:cNvPr id="129" name="Google Shape;129;p27"/>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p>
            <a:fld id="{00000000-1234-1234-1234-123412341234}" type="slidenum">
              <a:rPr lang="en"/>
              <a:pPr/>
              <a:t>7</a:t>
            </a:fld>
            <a:endParaRPr/>
          </a:p>
        </p:txBody>
      </p:sp>
    </p:spTree>
    <p:extLst>
      <p:ext uri="{BB962C8B-B14F-4D97-AF65-F5344CB8AC3E}">
        <p14:creationId xmlns:p14="http://schemas.microsoft.com/office/powerpoint/2010/main" val="365339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8"/>
          <p:cNvSpPr txBox="1">
            <a:spLocks noGrp="1"/>
          </p:cNvSpPr>
          <p:nvPr>
            <p:ph type="title"/>
          </p:nvPr>
        </p:nvSpPr>
        <p:spPr>
          <a:xfrm>
            <a:off x="415600" y="303767"/>
            <a:ext cx="11360800" cy="1108400"/>
          </a:xfrm>
          <a:prstGeom prst="rect">
            <a:avLst/>
          </a:prstGeom>
        </p:spPr>
        <p:txBody>
          <a:bodyPr spcFirstLastPara="1" vert="horz" wrap="square" lIns="121900" tIns="121900" rIns="121900" bIns="121900" rtlCol="0" anchor="t" anchorCtr="0">
            <a:normAutofit/>
          </a:bodyPr>
          <a:lstStyle/>
          <a:p>
            <a:r>
              <a:rPr lang="en"/>
              <a:t>Background</a:t>
            </a:r>
            <a:endParaRPr/>
          </a:p>
        </p:txBody>
      </p:sp>
      <p:sp>
        <p:nvSpPr>
          <p:cNvPr id="135" name="Google Shape;135;p28"/>
          <p:cNvSpPr txBox="1">
            <a:spLocks noGrp="1"/>
          </p:cNvSpPr>
          <p:nvPr>
            <p:ph type="body" idx="1"/>
          </p:nvPr>
        </p:nvSpPr>
        <p:spPr>
          <a:xfrm>
            <a:off x="415600" y="1315500"/>
            <a:ext cx="6374400" cy="4588800"/>
          </a:xfrm>
          <a:prstGeom prst="rect">
            <a:avLst/>
          </a:prstGeom>
        </p:spPr>
        <p:txBody>
          <a:bodyPr spcFirstLastPara="1" vert="horz" wrap="square" lIns="121900" tIns="121900" rIns="121900" bIns="121900" rtlCol="0" anchor="t" anchorCtr="0">
            <a:normAutofit/>
          </a:bodyPr>
          <a:lstStyle/>
          <a:p>
            <a:pPr marL="0" indent="0">
              <a:buNone/>
            </a:pPr>
            <a:endParaRPr i="1"/>
          </a:p>
          <a:p>
            <a:pPr marL="0" indent="0">
              <a:spcBef>
                <a:spcPts val="1600"/>
              </a:spcBef>
              <a:buNone/>
            </a:pPr>
            <a:r>
              <a:rPr lang="en"/>
              <a:t>Applications of phylogenetic placement:</a:t>
            </a:r>
            <a:endParaRPr/>
          </a:p>
          <a:p>
            <a:pPr>
              <a:spcBef>
                <a:spcPts val="1600"/>
              </a:spcBef>
              <a:buAutoNum type="arabicPeriod"/>
            </a:pPr>
            <a:r>
              <a:rPr lang="en"/>
              <a:t>Updating a tree with a new sequence, without recomputing the tree</a:t>
            </a:r>
            <a:endParaRPr/>
          </a:p>
          <a:p>
            <a:pPr>
              <a:buAutoNum type="arabicPeriod"/>
            </a:pPr>
            <a:r>
              <a:rPr lang="en"/>
              <a:t>Metagenomics</a:t>
            </a:r>
            <a:endParaRPr/>
          </a:p>
          <a:p>
            <a:pPr lvl="1">
              <a:buAutoNum type="alphaLcPeriod"/>
            </a:pPr>
            <a:r>
              <a:rPr lang="en"/>
              <a:t>Taxon Identification </a:t>
            </a:r>
            <a:endParaRPr/>
          </a:p>
          <a:p>
            <a:pPr lvl="1">
              <a:buAutoNum type="alphaLcPeriod"/>
            </a:pPr>
            <a:r>
              <a:rPr lang="en"/>
              <a:t>Abundance Profiling </a:t>
            </a:r>
            <a:endParaRPr/>
          </a:p>
        </p:txBody>
      </p:sp>
      <p:sp>
        <p:nvSpPr>
          <p:cNvPr id="136" name="Google Shape;136;p28"/>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p>
            <a:fld id="{00000000-1234-1234-1234-123412341234}" type="slidenum">
              <a:rPr lang="en"/>
              <a:pPr/>
              <a:t>8</a:t>
            </a:fld>
            <a:endParaRPr/>
          </a:p>
        </p:txBody>
      </p:sp>
      <p:pic>
        <p:nvPicPr>
          <p:cNvPr id="137" name="Google Shape;137;p28"/>
          <p:cNvPicPr preferRelativeResize="0"/>
          <p:nvPr/>
        </p:nvPicPr>
        <p:blipFill>
          <a:blip r:embed="rId3">
            <a:alphaModFix/>
          </a:blip>
          <a:stretch>
            <a:fillRect/>
          </a:stretch>
        </p:blipFill>
        <p:spPr>
          <a:xfrm>
            <a:off x="6587767" y="1315501"/>
            <a:ext cx="4708848" cy="4399055"/>
          </a:xfrm>
          <a:prstGeom prst="rect">
            <a:avLst/>
          </a:prstGeom>
          <a:noFill/>
          <a:ln>
            <a:noFill/>
          </a:ln>
        </p:spPr>
      </p:pic>
    </p:spTree>
    <p:extLst>
      <p:ext uri="{BB962C8B-B14F-4D97-AF65-F5344CB8AC3E}">
        <p14:creationId xmlns:p14="http://schemas.microsoft.com/office/powerpoint/2010/main" val="3634892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9"/>
          <p:cNvSpPr txBox="1">
            <a:spLocks noGrp="1"/>
          </p:cNvSpPr>
          <p:nvPr>
            <p:ph type="title"/>
          </p:nvPr>
        </p:nvSpPr>
        <p:spPr>
          <a:xfrm>
            <a:off x="415600" y="593367"/>
            <a:ext cx="11360800" cy="943200"/>
          </a:xfrm>
          <a:prstGeom prst="rect">
            <a:avLst/>
          </a:prstGeom>
        </p:spPr>
        <p:txBody>
          <a:bodyPr spcFirstLastPara="1" vert="horz" wrap="square" lIns="121900" tIns="121900" rIns="121900" bIns="121900" rtlCol="0" anchor="t" anchorCtr="0">
            <a:normAutofit fontScale="90000"/>
          </a:bodyPr>
          <a:lstStyle/>
          <a:p>
            <a:r>
              <a:rPr lang="en"/>
              <a:t>Placement into a taxonomy of full-length sequences</a:t>
            </a:r>
            <a:endParaRPr/>
          </a:p>
        </p:txBody>
      </p:sp>
      <p:pic>
        <p:nvPicPr>
          <p:cNvPr id="143" name="Google Shape;143;p29"/>
          <p:cNvPicPr preferRelativeResize="0"/>
          <p:nvPr/>
        </p:nvPicPr>
        <p:blipFill>
          <a:blip r:embed="rId3">
            <a:alphaModFix/>
          </a:blip>
          <a:stretch>
            <a:fillRect/>
          </a:stretch>
        </p:blipFill>
        <p:spPr>
          <a:xfrm>
            <a:off x="696801" y="1536566"/>
            <a:ext cx="10488700" cy="5091100"/>
          </a:xfrm>
          <a:prstGeom prst="rect">
            <a:avLst/>
          </a:prstGeom>
          <a:noFill/>
          <a:ln>
            <a:noFill/>
          </a:ln>
        </p:spPr>
      </p:pic>
      <p:sp>
        <p:nvSpPr>
          <p:cNvPr id="144" name="Google Shape;144;p29"/>
          <p:cNvSpPr txBox="1"/>
          <p:nvPr/>
        </p:nvSpPr>
        <p:spPr>
          <a:xfrm>
            <a:off x="7601733" y="2758167"/>
            <a:ext cx="2724400" cy="1354176"/>
          </a:xfrm>
          <a:prstGeom prst="rect">
            <a:avLst/>
          </a:prstGeom>
          <a:noFill/>
          <a:ln>
            <a:noFill/>
          </a:ln>
        </p:spPr>
        <p:txBody>
          <a:bodyPr spcFirstLastPara="1" wrap="square" lIns="121900" tIns="121900" rIns="121900" bIns="121900" anchor="t" anchorCtr="0">
            <a:spAutoFit/>
          </a:bodyPr>
          <a:lstStyle/>
          <a:p>
            <a:r>
              <a:rPr lang="en" sz="2400">
                <a:latin typeface="Open Sans"/>
                <a:ea typeface="Open Sans"/>
                <a:cs typeface="Open Sans"/>
                <a:sym typeface="Open Sans"/>
              </a:rPr>
              <a:t>Metagenomics: lots of reads inserted independently</a:t>
            </a:r>
            <a:endParaRPr sz="2400">
              <a:latin typeface="Open Sans"/>
              <a:ea typeface="Open Sans"/>
              <a:cs typeface="Open Sans"/>
              <a:sym typeface="Open Sans"/>
            </a:endParaRPr>
          </a:p>
        </p:txBody>
      </p:sp>
      <p:sp>
        <p:nvSpPr>
          <p:cNvPr id="145" name="Google Shape;145;p29"/>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p>
            <a:fld id="{00000000-1234-1234-1234-123412341234}" type="slidenum">
              <a:rPr lang="en"/>
              <a:pPr/>
              <a:t>9</a:t>
            </a:fld>
            <a:endParaRPr/>
          </a:p>
        </p:txBody>
      </p:sp>
      <p:pic>
        <p:nvPicPr>
          <p:cNvPr id="146" name="Google Shape;146;p29"/>
          <p:cNvPicPr preferRelativeResize="0"/>
          <p:nvPr/>
        </p:nvPicPr>
        <p:blipFill rotWithShape="1">
          <a:blip r:embed="rId4">
            <a:alphaModFix/>
          </a:blip>
          <a:srcRect t="10370"/>
          <a:stretch/>
        </p:blipFill>
        <p:spPr>
          <a:xfrm>
            <a:off x="9568167" y="3324667"/>
            <a:ext cx="2411468" cy="2019200"/>
          </a:xfrm>
          <a:prstGeom prst="rect">
            <a:avLst/>
          </a:prstGeom>
          <a:noFill/>
          <a:ln>
            <a:noFill/>
          </a:ln>
        </p:spPr>
      </p:pic>
    </p:spTree>
    <p:extLst>
      <p:ext uri="{BB962C8B-B14F-4D97-AF65-F5344CB8AC3E}">
        <p14:creationId xmlns:p14="http://schemas.microsoft.com/office/powerpoint/2010/main" val="313808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1901</Words>
  <Application>Microsoft Macintosh PowerPoint</Application>
  <PresentationFormat>Widescreen</PresentationFormat>
  <Paragraphs>181</Paragraphs>
  <Slides>33</Slides>
  <Notes>22</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Calibri Light</vt:lpstr>
      <vt:lpstr>Open Sans</vt:lpstr>
      <vt:lpstr>Office Theme</vt:lpstr>
      <vt:lpstr>Building and Growing Large Phylogenies</vt:lpstr>
      <vt:lpstr>Building vs growing</vt:lpstr>
      <vt:lpstr>Building a large alignment and tree</vt:lpstr>
      <vt:lpstr>Growing an alignment and tree</vt:lpstr>
      <vt:lpstr>Phylogenetic placement</vt:lpstr>
      <vt:lpstr>Phylogenetic Placement</vt:lpstr>
      <vt:lpstr>Phylogenetic Placement</vt:lpstr>
      <vt:lpstr>Background</vt:lpstr>
      <vt:lpstr>Placement into a taxonomy of full-length sequences</vt:lpstr>
      <vt:lpstr>Existing Methods for Phylogenetic Placement</vt:lpstr>
      <vt:lpstr>This talk</vt:lpstr>
      <vt:lpstr>SCAMPP Framework</vt:lpstr>
      <vt:lpstr>Algorithm Stages </vt:lpstr>
      <vt:lpstr>Algorithm Stages </vt:lpstr>
      <vt:lpstr>Algorithm Stages </vt:lpstr>
      <vt:lpstr>Evaluation Procedure </vt:lpstr>
      <vt:lpstr>Three experiments</vt:lpstr>
      <vt:lpstr>Experiment 1: Choosing a Subtree Size</vt:lpstr>
      <vt:lpstr>Experiment 1: Choosing a Subtree Size</vt:lpstr>
      <vt:lpstr>Numerical issues (?) for pplacer</vt:lpstr>
      <vt:lpstr>Experiment 1: Subtree Size Choice</vt:lpstr>
      <vt:lpstr>Experiment 2 - Evaluating Against Other Methods</vt:lpstr>
      <vt:lpstr>Experiment 2 - Evaluating Against Other Methods</vt:lpstr>
      <vt:lpstr> Experiment 3: Evaluating results on very short sequences  (154 nt) </vt:lpstr>
      <vt:lpstr>Experiment 3: Results when placing short sequences (385 nt)</vt:lpstr>
      <vt:lpstr>Experiment 3: Results when placing full-length sequences (1620 nt)</vt:lpstr>
      <vt:lpstr>Experiment 3 – Larger Datasets and Fragmentary Sequences</vt:lpstr>
      <vt:lpstr>Experiment 3 – Larger Datasets and Fragmentary Sequences</vt:lpstr>
      <vt:lpstr>Experiment 3 – Larger Datasets and Fragmentary Sequences</vt:lpstr>
      <vt:lpstr>Experiment 3 – Larger Datasets and Fragmentary Sequences</vt:lpstr>
      <vt:lpstr>Summary</vt:lpstr>
      <vt:lpstr>Practical consequences</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and Growing Large Phylogenies</dc:title>
  <dc:creator>Warnow, Tandy</dc:creator>
  <cp:lastModifiedBy>Warnow, Tandy</cp:lastModifiedBy>
  <cp:revision>8</cp:revision>
  <cp:lastPrinted>2022-05-16T19:09:43Z</cp:lastPrinted>
  <dcterms:created xsi:type="dcterms:W3CDTF">2022-05-16T12:19:54Z</dcterms:created>
  <dcterms:modified xsi:type="dcterms:W3CDTF">2022-05-16T19:10:01Z</dcterms:modified>
</cp:coreProperties>
</file>