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287" r:id="rId3"/>
    <p:sldId id="285" r:id="rId4"/>
    <p:sldId id="281" r:id="rId5"/>
    <p:sldId id="257" r:id="rId6"/>
    <p:sldId id="268" r:id="rId7"/>
    <p:sldId id="259" r:id="rId8"/>
    <p:sldId id="260" r:id="rId9"/>
    <p:sldId id="261" r:id="rId10"/>
    <p:sldId id="270" r:id="rId11"/>
    <p:sldId id="275" r:id="rId12"/>
    <p:sldId id="276" r:id="rId13"/>
    <p:sldId id="277" r:id="rId14"/>
    <p:sldId id="278" r:id="rId15"/>
    <p:sldId id="279" r:id="rId16"/>
    <p:sldId id="283" r:id="rId17"/>
    <p:sldId id="284" r:id="rId18"/>
    <p:sldId id="286" r:id="rId19"/>
    <p:sldId id="271" r:id="rId20"/>
    <p:sldId id="262" r:id="rId21"/>
    <p:sldId id="269" r:id="rId22"/>
    <p:sldId id="317" r:id="rId23"/>
    <p:sldId id="318" r:id="rId24"/>
    <p:sldId id="263" r:id="rId25"/>
    <p:sldId id="264" r:id="rId26"/>
    <p:sldId id="319" r:id="rId27"/>
    <p:sldId id="267" r:id="rId28"/>
    <p:sldId id="320" r:id="rId29"/>
    <p:sldId id="321" r:id="rId30"/>
    <p:sldId id="314" r:id="rId31"/>
    <p:sldId id="316" r:id="rId32"/>
    <p:sldId id="274" r:id="rId33"/>
    <p:sldId id="315" r:id="rId34"/>
    <p:sldId id="28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p:restoredTop sz="94686"/>
  </p:normalViewPr>
  <p:slideViewPr>
    <p:cSldViewPr snapToGrid="0" snapToObjects="1">
      <p:cViewPr varScale="1">
        <p:scale>
          <a:sx n="109" d="100"/>
          <a:sy n="109" d="100"/>
        </p:scale>
        <p:origin x="156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CB2599-0412-1C4E-A744-C70378819EFA}" type="datetimeFigureOut">
              <a:rPr lang="en-US" smtClean="0"/>
              <a:t>8/27/18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8993EB-B201-EA4E-9C9E-209C79426049}" type="slidenum">
              <a:rPr lang="en-US" smtClean="0"/>
              <a:t>‹#›</a:t>
            </a:fld>
            <a:endParaRPr lang="en-US"/>
          </a:p>
        </p:txBody>
      </p:sp>
    </p:spTree>
    <p:extLst>
      <p:ext uri="{BB962C8B-B14F-4D97-AF65-F5344CB8AC3E}">
        <p14:creationId xmlns:p14="http://schemas.microsoft.com/office/powerpoint/2010/main" val="35115803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889CE01-3415-A641-AD38-C60728EF513D}" type="slidenum">
              <a:rPr lang="en-US" sz="1200"/>
              <a:pPr/>
              <a:t>11</a:t>
            </a:fld>
            <a:endParaRPr lang="en-US" sz="1200"/>
          </a:p>
        </p:txBody>
      </p:sp>
      <p:sp>
        <p:nvSpPr>
          <p:cNvPr id="59394"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1203"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DDB9D72-E6F4-2E4D-B2AF-54784BC572A7}" type="slidenum">
              <a:rPr lang="en-US" sz="1200"/>
              <a:pPr/>
              <a:t>24</a:t>
            </a:fld>
            <a:endParaRPr lang="en-US" sz="1200"/>
          </a:p>
        </p:txBody>
      </p:sp>
      <p:sp>
        <p:nvSpPr>
          <p:cNvPr id="2385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38595"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3012383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C5C8578-AD3C-234C-B115-4BF7D5F393E6}" type="slidenum">
              <a:rPr lang="en-US" sz="1200"/>
              <a:pPr/>
              <a:t>25</a:t>
            </a:fld>
            <a:endParaRPr lang="en-US" sz="1200"/>
          </a:p>
        </p:txBody>
      </p:sp>
      <p:sp>
        <p:nvSpPr>
          <p:cNvPr id="23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39619"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255788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CBADAD9-D5F2-D748-8E4A-7090E0EFB78E}" type="slidenum">
              <a:rPr lang="en-US" sz="1200"/>
              <a:pPr/>
              <a:t>26</a:t>
            </a:fld>
            <a:endParaRPr lang="en-US" sz="1200"/>
          </a:p>
        </p:txBody>
      </p:sp>
      <p:sp>
        <p:nvSpPr>
          <p:cNvPr id="23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39619"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3359067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07A9F58-C9FD-3849-8320-7ABA151376D3}" type="slidenum">
              <a:rPr lang="en-US" sz="1200"/>
              <a:pPr/>
              <a:t>28</a:t>
            </a:fld>
            <a:endParaRPr lang="en-US" sz="1200"/>
          </a:p>
        </p:txBody>
      </p:sp>
      <p:sp>
        <p:nvSpPr>
          <p:cNvPr id="22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22211"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4061112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3D075F3-92EC-224F-A538-9F4F58B39B90}" type="slidenum">
              <a:rPr lang="en-US" sz="1200"/>
              <a:pPr/>
              <a:t>29</a:t>
            </a:fld>
            <a:endParaRPr lang="en-US" sz="1200"/>
          </a:p>
        </p:txBody>
      </p:sp>
      <p:sp>
        <p:nvSpPr>
          <p:cNvPr id="2232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23235"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2876289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4B624B2-3872-D747-9B04-0111C1A76953}" type="slidenum">
              <a:rPr lang="en-US" sz="1200"/>
              <a:pPr/>
              <a:t>12</a:t>
            </a:fld>
            <a:endParaRPr lang="en-US" sz="1200"/>
          </a:p>
        </p:txBody>
      </p:sp>
      <p:sp>
        <p:nvSpPr>
          <p:cNvPr id="61442"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3251"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7BA2542-7AF3-D540-BB50-3997D673CE2F}" type="slidenum">
              <a:rPr lang="en-US" sz="1200"/>
              <a:pPr/>
              <a:t>13</a:t>
            </a:fld>
            <a:endParaRPr lang="en-US" sz="1200"/>
          </a:p>
        </p:txBody>
      </p:sp>
      <p:sp>
        <p:nvSpPr>
          <p:cNvPr id="63490"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5299"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7BA2542-7AF3-D540-BB50-3997D673CE2F}" type="slidenum">
              <a:rPr lang="en-US" sz="1200"/>
              <a:pPr/>
              <a:t>14</a:t>
            </a:fld>
            <a:endParaRPr lang="en-US" sz="1200"/>
          </a:p>
        </p:txBody>
      </p:sp>
      <p:sp>
        <p:nvSpPr>
          <p:cNvPr id="63490"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55299"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3FBEF08-A14E-BE45-9387-83701B851692}" type="slidenum">
              <a:rPr lang="en-US" sz="1200"/>
              <a:pPr/>
              <a:t>15</a:t>
            </a:fld>
            <a:endParaRPr lang="en-US" sz="1200"/>
          </a:p>
        </p:txBody>
      </p:sp>
      <p:sp>
        <p:nvSpPr>
          <p:cNvPr id="63490"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67587"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105E175-6808-A948-9E44-69AF9D2E263D}" type="slidenum">
              <a:rPr lang="en-US"/>
              <a:pPr>
                <a:defRPr/>
              </a:pPr>
              <a:t>20</a:t>
            </a:fld>
            <a:endParaRPr lang="en-US"/>
          </a:p>
        </p:txBody>
      </p:sp>
      <p:sp>
        <p:nvSpPr>
          <p:cNvPr id="21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811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105E175-6808-A948-9E44-69AF9D2E263D}" type="slidenum">
              <a:rPr lang="en-US"/>
              <a:pPr>
                <a:defRPr/>
              </a:pPr>
              <a:t>21</a:t>
            </a:fld>
            <a:endParaRPr lang="en-US"/>
          </a:p>
        </p:txBody>
      </p:sp>
      <p:sp>
        <p:nvSpPr>
          <p:cNvPr id="21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8115" name="Rectangle 3"/>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72F9B37-2D8F-4945-99FB-D5823DB8197F}" type="slidenum">
              <a:rPr lang="en-US" sz="1200"/>
              <a:pPr/>
              <a:t>22</a:t>
            </a:fld>
            <a:endParaRPr lang="en-US" sz="1200"/>
          </a:p>
        </p:txBody>
      </p:sp>
      <p:sp>
        <p:nvSpPr>
          <p:cNvPr id="236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36547"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2217293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D70CAD3-45BB-4F45-AB52-DD171A60E7E8}" type="slidenum">
              <a:rPr lang="en-US" sz="1200"/>
              <a:pPr/>
              <a:t>23</a:t>
            </a:fld>
            <a:endParaRPr lang="en-US" sz="1200"/>
          </a:p>
        </p:txBody>
      </p:sp>
      <p:sp>
        <p:nvSpPr>
          <p:cNvPr id="237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37571"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182559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AC1718A-EA19-1348-96FD-09F7A47BA640}"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3497815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C1718A-EA19-1348-96FD-09F7A47BA640}"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311499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C1718A-EA19-1348-96FD-09F7A47BA640}"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2658814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8DACA-7A5B-024A-AD78-D9B0260610F9}" type="slidenum">
              <a:rPr lang="en-US"/>
              <a:pPr>
                <a:defRPr/>
              </a:pPr>
              <a:t>‹#›</a:t>
            </a:fld>
            <a:endParaRPr lang="en-US"/>
          </a:p>
        </p:txBody>
      </p:sp>
    </p:spTree>
    <p:extLst>
      <p:ext uri="{BB962C8B-B14F-4D97-AF65-F5344CB8AC3E}">
        <p14:creationId xmlns:p14="http://schemas.microsoft.com/office/powerpoint/2010/main" val="1578971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C1718A-EA19-1348-96FD-09F7A47BA640}"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410123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C1718A-EA19-1348-96FD-09F7A47BA640}"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1933746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C1718A-EA19-1348-96FD-09F7A47BA640}" type="datetimeFigureOut">
              <a:rPr lang="en-US" smtClean="0"/>
              <a:t>8/27/18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203847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C1718A-EA19-1348-96FD-09F7A47BA640}" type="datetimeFigureOut">
              <a:rPr lang="en-US" smtClean="0"/>
              <a:t>8/27/18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95457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C1718A-EA19-1348-96FD-09F7A47BA640}" type="datetimeFigureOut">
              <a:rPr lang="en-US" smtClean="0"/>
              <a:t>8/27/18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292125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1718A-EA19-1348-96FD-09F7A47BA640}" type="datetimeFigureOut">
              <a:rPr lang="en-US" smtClean="0"/>
              <a:t>8/27/18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5736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C1718A-EA19-1348-96FD-09F7A47BA640}" type="datetimeFigureOut">
              <a:rPr lang="en-US" smtClean="0"/>
              <a:t>8/27/18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182824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C1718A-EA19-1348-96FD-09F7A47BA640}" type="datetimeFigureOut">
              <a:rPr lang="en-US" smtClean="0"/>
              <a:t>8/27/18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A78C3D-3013-2B42-83CA-90CCFA263A9F}" type="slidenum">
              <a:rPr lang="en-US" smtClean="0"/>
              <a:t>‹#›</a:t>
            </a:fld>
            <a:endParaRPr lang="en-US"/>
          </a:p>
        </p:txBody>
      </p:sp>
    </p:spTree>
    <p:extLst>
      <p:ext uri="{BB962C8B-B14F-4D97-AF65-F5344CB8AC3E}">
        <p14:creationId xmlns:p14="http://schemas.microsoft.com/office/powerpoint/2010/main" val="207188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1718A-EA19-1348-96FD-09F7A47BA640}" type="datetimeFigureOut">
              <a:rPr lang="en-US" smtClean="0"/>
              <a:t>8/27/18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78C3D-3013-2B42-83CA-90CCFA263A9F}" type="slidenum">
              <a:rPr lang="en-US" smtClean="0"/>
              <a:t>‹#›</a:t>
            </a:fld>
            <a:endParaRPr lang="en-US"/>
          </a:p>
        </p:txBody>
      </p:sp>
    </p:spTree>
    <p:extLst>
      <p:ext uri="{BB962C8B-B14F-4D97-AF65-F5344CB8AC3E}">
        <p14:creationId xmlns:p14="http://schemas.microsoft.com/office/powerpoint/2010/main" val="1808864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tandy.cs.illinois.edu/cs173A-2018-lectur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andy.cs.illinois.edu/cs173-warnow.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 173</a:t>
            </a:r>
            <a:br>
              <a:rPr lang="en-US" dirty="0"/>
            </a:br>
            <a:r>
              <a:rPr lang="en-US" dirty="0"/>
              <a:t>August 28, 2018</a:t>
            </a:r>
          </a:p>
        </p:txBody>
      </p:sp>
      <p:sp>
        <p:nvSpPr>
          <p:cNvPr id="3" name="Subtitle 2"/>
          <p:cNvSpPr>
            <a:spLocks noGrp="1"/>
          </p:cNvSpPr>
          <p:nvPr>
            <p:ph type="subTitle" idx="1"/>
          </p:nvPr>
        </p:nvSpPr>
        <p:spPr/>
        <p:txBody>
          <a:bodyPr/>
          <a:lstStyle/>
          <a:p>
            <a:r>
              <a:rPr lang="en-US" dirty="0"/>
              <a:t>Professor Tandy Warnow</a:t>
            </a:r>
          </a:p>
          <a:p>
            <a:endParaRPr lang="en-US" dirty="0"/>
          </a:p>
        </p:txBody>
      </p:sp>
    </p:spTree>
    <p:extLst>
      <p:ext uri="{BB962C8B-B14F-4D97-AF65-F5344CB8AC3E}">
        <p14:creationId xmlns:p14="http://schemas.microsoft.com/office/powerpoint/2010/main" val="2659539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ature04338-f1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679" y="369725"/>
            <a:ext cx="4866400" cy="6237103"/>
          </a:xfrm>
          <a:prstGeom prst="rect">
            <a:avLst/>
          </a:prstGeom>
        </p:spPr>
      </p:pic>
      <p:sp>
        <p:nvSpPr>
          <p:cNvPr id="5" name="TextBox 4"/>
          <p:cNvSpPr txBox="1"/>
          <p:nvPr/>
        </p:nvSpPr>
        <p:spPr>
          <a:xfrm>
            <a:off x="5376079" y="691618"/>
            <a:ext cx="3211298" cy="369332"/>
          </a:xfrm>
          <a:prstGeom prst="rect">
            <a:avLst/>
          </a:prstGeom>
          <a:noFill/>
        </p:spPr>
        <p:txBody>
          <a:bodyPr wrap="none" rtlCol="0">
            <a:spAutoFit/>
          </a:bodyPr>
          <a:lstStyle/>
          <a:p>
            <a:r>
              <a:rPr lang="en-US" dirty="0" err="1"/>
              <a:t>Lindblad-Toh</a:t>
            </a:r>
            <a:r>
              <a:rPr lang="en-US" dirty="0"/>
              <a:t> et al., Nature 2005</a:t>
            </a:r>
          </a:p>
        </p:txBody>
      </p:sp>
    </p:spTree>
    <p:extLst>
      <p:ext uri="{BB962C8B-B14F-4D97-AF65-F5344CB8AC3E}">
        <p14:creationId xmlns:p14="http://schemas.microsoft.com/office/powerpoint/2010/main" val="14005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z="3600">
                <a:latin typeface="Arial" charset="0"/>
                <a:ea typeface="ＭＳ Ｐゴシック" charset="0"/>
                <a:cs typeface="ＭＳ Ｐゴシック" charset="0"/>
              </a:rPr>
              <a:t>Input: unaligned sequences</a:t>
            </a:r>
            <a:endParaRPr lang="en-US">
              <a:latin typeface="Arial" charset="0"/>
              <a:ea typeface="ＭＳ Ｐゴシック" charset="0"/>
              <a:cs typeface="ＭＳ Ｐゴシック" charset="0"/>
            </a:endParaRPr>
          </a:p>
        </p:txBody>
      </p:sp>
      <p:sp>
        <p:nvSpPr>
          <p:cNvPr id="58371" name="Text Box 3"/>
          <p:cNvSpPr txBox="1">
            <a:spLocks noChangeArrowheads="1"/>
          </p:cNvSpPr>
          <p:nvPr/>
        </p:nvSpPr>
        <p:spPr bwMode="auto">
          <a:xfrm>
            <a:off x="228600" y="2025650"/>
            <a:ext cx="399415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b="1">
                <a:solidFill>
                  <a:schemeClr val="accent2"/>
                </a:solidFill>
                <a:latin typeface="Courier New" charset="0"/>
              </a:rPr>
              <a:t>S1 = AGGCTATCACCTGACCTCCA</a:t>
            </a:r>
          </a:p>
          <a:p>
            <a:pPr eaLnBrk="1" hangingPunct="1">
              <a:defRPr/>
            </a:pPr>
            <a:r>
              <a:rPr lang="en-US" sz="2000" b="1">
                <a:solidFill>
                  <a:schemeClr val="accent2"/>
                </a:solidFill>
                <a:latin typeface="Courier New" charset="0"/>
              </a:rPr>
              <a:t>S2 = TAGCTATCACGACCGC</a:t>
            </a:r>
          </a:p>
          <a:p>
            <a:pPr eaLnBrk="1" hangingPunct="1">
              <a:defRPr/>
            </a:pPr>
            <a:r>
              <a:rPr lang="en-US" sz="2000" b="1">
                <a:solidFill>
                  <a:schemeClr val="accent2"/>
                </a:solidFill>
                <a:latin typeface="Courier New" charset="0"/>
              </a:rPr>
              <a:t>S3 = TAGCTGACCGC</a:t>
            </a:r>
          </a:p>
          <a:p>
            <a:pPr eaLnBrk="1" hangingPunct="1">
              <a:defRPr/>
            </a:pPr>
            <a:r>
              <a:rPr lang="en-US" sz="2000" b="1">
                <a:solidFill>
                  <a:schemeClr val="accent2"/>
                </a:solidFill>
                <a:latin typeface="Courier New" charset="0"/>
              </a:rPr>
              <a:t>S4 = TCACGACCGACA</a:t>
            </a:r>
            <a:endParaRPr lang="en-US" sz="2000" b="1">
              <a:solidFill>
                <a:srgbClr val="006699"/>
              </a:solidFill>
              <a:latin typeface="Courier New"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z="3600">
                <a:latin typeface="Arial" charset="0"/>
                <a:ea typeface="ＭＳ Ｐゴシック" charset="0"/>
                <a:cs typeface="ＭＳ Ｐゴシック" charset="0"/>
              </a:rPr>
              <a:t>Phase 1: Alignment</a:t>
            </a:r>
            <a:endParaRPr lang="en-US">
              <a:latin typeface="Arial" charset="0"/>
              <a:ea typeface="ＭＳ Ｐゴシック" charset="0"/>
              <a:cs typeface="ＭＳ Ｐゴシック" charset="0"/>
            </a:endParaRPr>
          </a:p>
        </p:txBody>
      </p:sp>
      <p:sp>
        <p:nvSpPr>
          <p:cNvPr id="60419" name="Text Box 3"/>
          <p:cNvSpPr txBox="1">
            <a:spLocks noChangeArrowheads="1"/>
          </p:cNvSpPr>
          <p:nvPr/>
        </p:nvSpPr>
        <p:spPr bwMode="auto">
          <a:xfrm>
            <a:off x="4572000" y="2057400"/>
            <a:ext cx="41910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000" b="1">
                <a:solidFill>
                  <a:schemeClr val="accent2"/>
                </a:solidFill>
                <a:latin typeface="Courier New" charset="0"/>
              </a:rPr>
              <a:t>S1 = -AGGCTATCACCTGACCTCCA</a:t>
            </a:r>
          </a:p>
          <a:p>
            <a:pPr eaLnBrk="1" hangingPunct="1">
              <a:defRPr/>
            </a:pPr>
            <a:r>
              <a:rPr lang="en-US" sz="2000" b="1">
                <a:solidFill>
                  <a:schemeClr val="accent2"/>
                </a:solidFill>
                <a:latin typeface="Courier New" charset="0"/>
              </a:rPr>
              <a:t>S2 = TAG-CTATCAC--GACCGC--</a:t>
            </a:r>
          </a:p>
          <a:p>
            <a:pPr eaLnBrk="1" hangingPunct="1">
              <a:defRPr/>
            </a:pPr>
            <a:r>
              <a:rPr lang="en-US" sz="2000" b="1">
                <a:solidFill>
                  <a:schemeClr val="accent2"/>
                </a:solidFill>
                <a:latin typeface="Courier New" charset="0"/>
              </a:rPr>
              <a:t>S3 = TAG-CT-------GACCGC--</a:t>
            </a:r>
          </a:p>
          <a:p>
            <a:pPr eaLnBrk="1" hangingPunct="1">
              <a:defRPr/>
            </a:pPr>
            <a:r>
              <a:rPr lang="en-US" sz="2000" b="1">
                <a:solidFill>
                  <a:schemeClr val="accent2"/>
                </a:solidFill>
                <a:latin typeface="Courier New" charset="0"/>
              </a:rPr>
              <a:t>S4 = -------TCAC--GACCGACA</a:t>
            </a:r>
            <a:endParaRPr lang="en-US" sz="2000">
              <a:solidFill>
                <a:schemeClr val="accent2"/>
              </a:solidFill>
              <a:latin typeface="Courier New" charset="0"/>
            </a:endParaRPr>
          </a:p>
        </p:txBody>
      </p:sp>
      <p:sp>
        <p:nvSpPr>
          <p:cNvPr id="60420" name="Text Box 4"/>
          <p:cNvSpPr txBox="1">
            <a:spLocks noChangeArrowheads="1"/>
          </p:cNvSpPr>
          <p:nvPr/>
        </p:nvSpPr>
        <p:spPr bwMode="auto">
          <a:xfrm>
            <a:off x="228600" y="2025650"/>
            <a:ext cx="399415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b="1">
                <a:solidFill>
                  <a:schemeClr val="accent2"/>
                </a:solidFill>
                <a:latin typeface="Courier New" charset="0"/>
              </a:rPr>
              <a:t>S1 = AGGCTATCACCTGACCTCCA</a:t>
            </a:r>
          </a:p>
          <a:p>
            <a:pPr eaLnBrk="1" hangingPunct="1">
              <a:defRPr/>
            </a:pPr>
            <a:r>
              <a:rPr lang="en-US" sz="2000" b="1">
                <a:solidFill>
                  <a:schemeClr val="accent2"/>
                </a:solidFill>
                <a:latin typeface="Courier New" charset="0"/>
              </a:rPr>
              <a:t>S2 = TAGCTATCACGACCGC</a:t>
            </a:r>
          </a:p>
          <a:p>
            <a:pPr eaLnBrk="1" hangingPunct="1">
              <a:defRPr/>
            </a:pPr>
            <a:r>
              <a:rPr lang="en-US" sz="2000" b="1">
                <a:solidFill>
                  <a:schemeClr val="accent2"/>
                </a:solidFill>
                <a:latin typeface="Courier New" charset="0"/>
              </a:rPr>
              <a:t>S3 = TAGCTGACCGC</a:t>
            </a:r>
          </a:p>
          <a:p>
            <a:pPr eaLnBrk="1" hangingPunct="1">
              <a:defRPr/>
            </a:pPr>
            <a:r>
              <a:rPr lang="en-US" sz="2000" b="1">
                <a:solidFill>
                  <a:schemeClr val="accent2"/>
                </a:solidFill>
                <a:latin typeface="Courier New" charset="0"/>
              </a:rPr>
              <a:t>S4 = TCACGACCGACA</a:t>
            </a:r>
            <a:endParaRPr lang="en-US" sz="2000" b="1">
              <a:solidFill>
                <a:srgbClr val="006699"/>
              </a:solidFill>
              <a:latin typeface="Courier New" charset="0"/>
            </a:endParaRPr>
          </a:p>
        </p:txBody>
      </p:sp>
      <p:sp>
        <p:nvSpPr>
          <p:cNvPr id="60421" name="Line 5"/>
          <p:cNvSpPr>
            <a:spLocks noChangeShapeType="1"/>
          </p:cNvSpPr>
          <p:nvPr/>
        </p:nvSpPr>
        <p:spPr bwMode="auto">
          <a:xfrm>
            <a:off x="4038600" y="27432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dissolve">
                                      <p:cBhvr>
                                        <p:cTn id="7" dur="5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sz="3600">
                <a:latin typeface="Arial" charset="0"/>
                <a:ea typeface="ＭＳ Ｐゴシック" charset="0"/>
                <a:cs typeface="ＭＳ Ｐゴシック" charset="0"/>
              </a:rPr>
              <a:t>Phase 2: Construct tree</a:t>
            </a:r>
            <a:endParaRPr lang="en-US">
              <a:latin typeface="Arial" charset="0"/>
              <a:ea typeface="ＭＳ Ｐゴシック" charset="0"/>
              <a:cs typeface="ＭＳ Ｐゴシック" charset="0"/>
            </a:endParaRPr>
          </a:p>
        </p:txBody>
      </p:sp>
      <p:sp>
        <p:nvSpPr>
          <p:cNvPr id="62467" name="Text Box 3"/>
          <p:cNvSpPr txBox="1">
            <a:spLocks noChangeArrowheads="1"/>
          </p:cNvSpPr>
          <p:nvPr/>
        </p:nvSpPr>
        <p:spPr bwMode="auto">
          <a:xfrm>
            <a:off x="4572000" y="2057400"/>
            <a:ext cx="41910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000" b="1" dirty="0">
                <a:solidFill>
                  <a:schemeClr val="accent2"/>
                </a:solidFill>
                <a:latin typeface="Courier New" charset="0"/>
              </a:rPr>
              <a:t>S1 = -AGGCTATCACCTGACCTCCA</a:t>
            </a:r>
          </a:p>
          <a:p>
            <a:pPr eaLnBrk="1" hangingPunct="1">
              <a:defRPr/>
            </a:pPr>
            <a:r>
              <a:rPr lang="en-US" sz="2000" b="1" dirty="0">
                <a:solidFill>
                  <a:schemeClr val="accent2"/>
                </a:solidFill>
                <a:latin typeface="Courier New" charset="0"/>
              </a:rPr>
              <a:t>S2 = TAG-CTATCAC--GACCGC--</a:t>
            </a:r>
          </a:p>
          <a:p>
            <a:pPr eaLnBrk="1" hangingPunct="1">
              <a:defRPr/>
            </a:pPr>
            <a:r>
              <a:rPr lang="en-US" sz="2000" b="1" dirty="0">
                <a:solidFill>
                  <a:schemeClr val="accent2"/>
                </a:solidFill>
                <a:latin typeface="Courier New" charset="0"/>
              </a:rPr>
              <a:t>S3 = TAG-CT-------GACCGC--</a:t>
            </a:r>
          </a:p>
          <a:p>
            <a:pPr eaLnBrk="1" hangingPunct="1">
              <a:defRPr/>
            </a:pPr>
            <a:r>
              <a:rPr lang="en-US" sz="2000" b="1" dirty="0">
                <a:solidFill>
                  <a:schemeClr val="accent2"/>
                </a:solidFill>
                <a:latin typeface="Courier New" charset="0"/>
              </a:rPr>
              <a:t>S4 = -------TCAC--GACCGACA</a:t>
            </a:r>
            <a:endParaRPr lang="en-US" sz="2000" dirty="0">
              <a:solidFill>
                <a:schemeClr val="accent2"/>
              </a:solidFill>
              <a:latin typeface="Courier New" charset="0"/>
            </a:endParaRPr>
          </a:p>
        </p:txBody>
      </p:sp>
      <p:sp>
        <p:nvSpPr>
          <p:cNvPr id="62468" name="Text Box 4"/>
          <p:cNvSpPr txBox="1">
            <a:spLocks noChangeArrowheads="1"/>
          </p:cNvSpPr>
          <p:nvPr/>
        </p:nvSpPr>
        <p:spPr bwMode="auto">
          <a:xfrm>
            <a:off x="228600" y="2025650"/>
            <a:ext cx="399415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b="1">
                <a:solidFill>
                  <a:schemeClr val="accent2"/>
                </a:solidFill>
                <a:latin typeface="Courier New" charset="0"/>
              </a:rPr>
              <a:t>S1 = AGGCTATCACCTGACCTCCA</a:t>
            </a:r>
          </a:p>
          <a:p>
            <a:pPr eaLnBrk="1" hangingPunct="1">
              <a:defRPr/>
            </a:pPr>
            <a:r>
              <a:rPr lang="en-US" sz="2000" b="1">
                <a:solidFill>
                  <a:schemeClr val="accent2"/>
                </a:solidFill>
                <a:latin typeface="Courier New" charset="0"/>
              </a:rPr>
              <a:t>S2 = TAGCTATCACGACCGC</a:t>
            </a:r>
          </a:p>
          <a:p>
            <a:pPr eaLnBrk="1" hangingPunct="1">
              <a:defRPr/>
            </a:pPr>
            <a:r>
              <a:rPr lang="en-US" sz="2000" b="1">
                <a:solidFill>
                  <a:schemeClr val="accent2"/>
                </a:solidFill>
                <a:latin typeface="Courier New" charset="0"/>
              </a:rPr>
              <a:t>S3 = TAGCTGACCGC</a:t>
            </a:r>
          </a:p>
          <a:p>
            <a:pPr eaLnBrk="1" hangingPunct="1">
              <a:defRPr/>
            </a:pPr>
            <a:r>
              <a:rPr lang="en-US" sz="2000" b="1">
                <a:solidFill>
                  <a:schemeClr val="accent2"/>
                </a:solidFill>
                <a:latin typeface="Courier New" charset="0"/>
              </a:rPr>
              <a:t>S4 = TCACGACCGACA</a:t>
            </a:r>
            <a:endParaRPr lang="en-US" sz="2000" b="1">
              <a:solidFill>
                <a:srgbClr val="006699"/>
              </a:solidFill>
              <a:latin typeface="Courier New" charset="0"/>
            </a:endParaRPr>
          </a:p>
        </p:txBody>
      </p:sp>
      <p:sp>
        <p:nvSpPr>
          <p:cNvPr id="62469" name="Line 5"/>
          <p:cNvSpPr>
            <a:spLocks noChangeShapeType="1"/>
          </p:cNvSpPr>
          <p:nvPr/>
        </p:nvSpPr>
        <p:spPr bwMode="auto">
          <a:xfrm>
            <a:off x="4038600" y="27432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62470" name="Text Box 6"/>
          <p:cNvSpPr txBox="1">
            <a:spLocks noChangeArrowheads="1"/>
          </p:cNvSpPr>
          <p:nvPr/>
        </p:nvSpPr>
        <p:spPr bwMode="auto">
          <a:xfrm>
            <a:off x="2514600" y="4038600"/>
            <a:ext cx="4648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b="1">
              <a:latin typeface="Times" charset="0"/>
            </a:endParaRPr>
          </a:p>
        </p:txBody>
      </p:sp>
      <p:sp>
        <p:nvSpPr>
          <p:cNvPr id="62471" name="Text Box 7"/>
          <p:cNvSpPr txBox="1">
            <a:spLocks noChangeArrowheads="1"/>
          </p:cNvSpPr>
          <p:nvPr/>
        </p:nvSpPr>
        <p:spPr bwMode="auto">
          <a:xfrm>
            <a:off x="2286000" y="4191000"/>
            <a:ext cx="3657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b="1">
              <a:latin typeface="Times" charset="0"/>
            </a:endParaRPr>
          </a:p>
        </p:txBody>
      </p:sp>
      <p:cxnSp>
        <p:nvCxnSpPr>
          <p:cNvPr id="62472" name="AutoShape 8"/>
          <p:cNvCxnSpPr>
            <a:cxnSpLocks noChangeShapeType="1"/>
          </p:cNvCxnSpPr>
          <p:nvPr/>
        </p:nvCxnSpPr>
        <p:spPr bwMode="auto">
          <a:xfrm>
            <a:off x="2362200" y="4267200"/>
            <a:ext cx="5334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473" name="AutoShape 9"/>
          <p:cNvCxnSpPr>
            <a:cxnSpLocks noChangeShapeType="1"/>
          </p:cNvCxnSpPr>
          <p:nvPr/>
        </p:nvCxnSpPr>
        <p:spPr bwMode="auto">
          <a:xfrm>
            <a:off x="2895600" y="4876800"/>
            <a:ext cx="990600" cy="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474" name="AutoShape 10"/>
          <p:cNvCxnSpPr>
            <a:cxnSpLocks noChangeShapeType="1"/>
          </p:cNvCxnSpPr>
          <p:nvPr/>
        </p:nvCxnSpPr>
        <p:spPr bwMode="auto">
          <a:xfrm flipV="1">
            <a:off x="3886200" y="4343400"/>
            <a:ext cx="533400" cy="5334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475" name="AutoShape 11"/>
          <p:cNvCxnSpPr>
            <a:cxnSpLocks noChangeShapeType="1"/>
          </p:cNvCxnSpPr>
          <p:nvPr/>
        </p:nvCxnSpPr>
        <p:spPr bwMode="auto">
          <a:xfrm>
            <a:off x="3886200" y="4876800"/>
            <a:ext cx="609600" cy="5334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476" name="AutoShape 12"/>
          <p:cNvCxnSpPr>
            <a:cxnSpLocks noChangeShapeType="1"/>
          </p:cNvCxnSpPr>
          <p:nvPr/>
        </p:nvCxnSpPr>
        <p:spPr bwMode="auto">
          <a:xfrm flipH="1">
            <a:off x="2362200" y="4876800"/>
            <a:ext cx="533400" cy="5334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2477" name="Text Box 13"/>
          <p:cNvSpPr txBox="1">
            <a:spLocks noChangeArrowheads="1"/>
          </p:cNvSpPr>
          <p:nvPr/>
        </p:nvSpPr>
        <p:spPr bwMode="auto">
          <a:xfrm>
            <a:off x="1981200" y="3962400"/>
            <a:ext cx="533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b="1">
                <a:latin typeface="Times" charset="0"/>
              </a:rPr>
              <a:t>S1</a:t>
            </a:r>
            <a:endParaRPr lang="en-US" b="1">
              <a:latin typeface="Times" charset="0"/>
            </a:endParaRPr>
          </a:p>
        </p:txBody>
      </p:sp>
      <p:sp>
        <p:nvSpPr>
          <p:cNvPr id="62478" name="Text Box 14"/>
          <p:cNvSpPr txBox="1">
            <a:spLocks noChangeArrowheads="1"/>
          </p:cNvSpPr>
          <p:nvPr/>
        </p:nvSpPr>
        <p:spPr bwMode="auto">
          <a:xfrm>
            <a:off x="2057400" y="5334000"/>
            <a:ext cx="533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b="1">
                <a:latin typeface="Times" charset="0"/>
              </a:rPr>
              <a:t>S4</a:t>
            </a:r>
            <a:endParaRPr lang="en-US" b="1">
              <a:latin typeface="Times" charset="0"/>
            </a:endParaRPr>
          </a:p>
        </p:txBody>
      </p:sp>
      <p:sp>
        <p:nvSpPr>
          <p:cNvPr id="62479" name="Text Box 15"/>
          <p:cNvSpPr txBox="1">
            <a:spLocks noChangeArrowheads="1"/>
          </p:cNvSpPr>
          <p:nvPr/>
        </p:nvSpPr>
        <p:spPr bwMode="auto">
          <a:xfrm>
            <a:off x="4419600" y="4038600"/>
            <a:ext cx="533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Times" charset="0"/>
              </a:rPr>
              <a:t>S2</a:t>
            </a:r>
          </a:p>
        </p:txBody>
      </p:sp>
      <p:sp>
        <p:nvSpPr>
          <p:cNvPr id="62480" name="Text Box 16"/>
          <p:cNvSpPr txBox="1">
            <a:spLocks noChangeArrowheads="1"/>
          </p:cNvSpPr>
          <p:nvPr/>
        </p:nvSpPr>
        <p:spPr bwMode="auto">
          <a:xfrm>
            <a:off x="4495800" y="5334000"/>
            <a:ext cx="533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Times" charset="0"/>
              </a:rPr>
              <a:t>S3</a:t>
            </a:r>
          </a:p>
        </p:txBody>
      </p:sp>
      <p:sp>
        <p:nvSpPr>
          <p:cNvPr id="62481" name="Line 17"/>
          <p:cNvSpPr>
            <a:spLocks noChangeShapeType="1"/>
          </p:cNvSpPr>
          <p:nvPr/>
        </p:nvSpPr>
        <p:spPr bwMode="auto">
          <a:xfrm flipH="1">
            <a:off x="4800600" y="3505200"/>
            <a:ext cx="17526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normAutofit/>
          </a:bodyPr>
          <a:lstStyle/>
          <a:p>
            <a:pPr eaLnBrk="1" hangingPunct="1"/>
            <a:r>
              <a:rPr lang="en-US" sz="3600" dirty="0">
                <a:latin typeface="Arial" charset="0"/>
                <a:ea typeface="ＭＳ Ｐゴシック" charset="0"/>
                <a:cs typeface="ＭＳ Ｐゴシック" charset="0"/>
              </a:rPr>
              <a:t>First Align, then Compute the Tree</a:t>
            </a:r>
            <a:endParaRPr lang="en-US" dirty="0">
              <a:latin typeface="Arial" charset="0"/>
              <a:ea typeface="ＭＳ Ｐゴシック" charset="0"/>
              <a:cs typeface="ＭＳ Ｐゴシック" charset="0"/>
            </a:endParaRPr>
          </a:p>
        </p:txBody>
      </p:sp>
      <p:sp>
        <p:nvSpPr>
          <p:cNvPr id="62467" name="Text Box 3"/>
          <p:cNvSpPr txBox="1">
            <a:spLocks noChangeArrowheads="1"/>
          </p:cNvSpPr>
          <p:nvPr/>
        </p:nvSpPr>
        <p:spPr bwMode="auto">
          <a:xfrm>
            <a:off x="4572000" y="2057400"/>
            <a:ext cx="41910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000" b="1" dirty="0">
                <a:solidFill>
                  <a:schemeClr val="accent2"/>
                </a:solidFill>
                <a:latin typeface="Courier New" charset="0"/>
              </a:rPr>
              <a:t>S1 = -AGGCTATCACCTGACCTCCA</a:t>
            </a:r>
          </a:p>
          <a:p>
            <a:pPr eaLnBrk="1" hangingPunct="1">
              <a:defRPr/>
            </a:pPr>
            <a:r>
              <a:rPr lang="en-US" sz="2000" b="1" dirty="0">
                <a:solidFill>
                  <a:schemeClr val="accent2"/>
                </a:solidFill>
                <a:latin typeface="Courier New" charset="0"/>
              </a:rPr>
              <a:t>S2 = TAG-CTATCAC--GACCGC--</a:t>
            </a:r>
          </a:p>
          <a:p>
            <a:pPr eaLnBrk="1" hangingPunct="1">
              <a:defRPr/>
            </a:pPr>
            <a:r>
              <a:rPr lang="en-US" sz="2000" b="1" dirty="0">
                <a:solidFill>
                  <a:schemeClr val="accent2"/>
                </a:solidFill>
                <a:latin typeface="Courier New" charset="0"/>
              </a:rPr>
              <a:t>S3 = TAG-CT-------GACCGC--</a:t>
            </a:r>
          </a:p>
          <a:p>
            <a:pPr eaLnBrk="1" hangingPunct="1">
              <a:defRPr/>
            </a:pPr>
            <a:r>
              <a:rPr lang="en-US" sz="2000" b="1" dirty="0">
                <a:solidFill>
                  <a:schemeClr val="accent2"/>
                </a:solidFill>
                <a:latin typeface="Courier New" charset="0"/>
              </a:rPr>
              <a:t>S4 = -------TCAC--GACCGACA</a:t>
            </a:r>
            <a:endParaRPr lang="en-US" sz="2000" dirty="0">
              <a:solidFill>
                <a:schemeClr val="accent2"/>
              </a:solidFill>
              <a:latin typeface="Courier New" charset="0"/>
            </a:endParaRPr>
          </a:p>
        </p:txBody>
      </p:sp>
      <p:sp>
        <p:nvSpPr>
          <p:cNvPr id="62468" name="Text Box 4"/>
          <p:cNvSpPr txBox="1">
            <a:spLocks noChangeArrowheads="1"/>
          </p:cNvSpPr>
          <p:nvPr/>
        </p:nvSpPr>
        <p:spPr bwMode="auto">
          <a:xfrm>
            <a:off x="228600" y="2025650"/>
            <a:ext cx="399415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b="1">
                <a:solidFill>
                  <a:schemeClr val="accent2"/>
                </a:solidFill>
                <a:latin typeface="Courier New" charset="0"/>
              </a:rPr>
              <a:t>S1 = AGGCTATCACCTGACCTCCA</a:t>
            </a:r>
          </a:p>
          <a:p>
            <a:pPr eaLnBrk="1" hangingPunct="1">
              <a:defRPr/>
            </a:pPr>
            <a:r>
              <a:rPr lang="en-US" sz="2000" b="1">
                <a:solidFill>
                  <a:schemeClr val="accent2"/>
                </a:solidFill>
                <a:latin typeface="Courier New" charset="0"/>
              </a:rPr>
              <a:t>S2 = TAGCTATCACGACCGC</a:t>
            </a:r>
          </a:p>
          <a:p>
            <a:pPr eaLnBrk="1" hangingPunct="1">
              <a:defRPr/>
            </a:pPr>
            <a:r>
              <a:rPr lang="en-US" sz="2000" b="1">
                <a:solidFill>
                  <a:schemeClr val="accent2"/>
                </a:solidFill>
                <a:latin typeface="Courier New" charset="0"/>
              </a:rPr>
              <a:t>S3 = TAGCTGACCGC</a:t>
            </a:r>
          </a:p>
          <a:p>
            <a:pPr eaLnBrk="1" hangingPunct="1">
              <a:defRPr/>
            </a:pPr>
            <a:r>
              <a:rPr lang="en-US" sz="2000" b="1">
                <a:solidFill>
                  <a:schemeClr val="accent2"/>
                </a:solidFill>
                <a:latin typeface="Courier New" charset="0"/>
              </a:rPr>
              <a:t>S4 = TCACGACCGACA</a:t>
            </a:r>
            <a:endParaRPr lang="en-US" sz="2000" b="1">
              <a:solidFill>
                <a:srgbClr val="006699"/>
              </a:solidFill>
              <a:latin typeface="Courier New" charset="0"/>
            </a:endParaRPr>
          </a:p>
        </p:txBody>
      </p:sp>
      <p:sp>
        <p:nvSpPr>
          <p:cNvPr id="62469" name="Line 5"/>
          <p:cNvSpPr>
            <a:spLocks noChangeShapeType="1"/>
          </p:cNvSpPr>
          <p:nvPr/>
        </p:nvSpPr>
        <p:spPr bwMode="auto">
          <a:xfrm>
            <a:off x="4038600" y="27432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62470" name="Text Box 6"/>
          <p:cNvSpPr txBox="1">
            <a:spLocks noChangeArrowheads="1"/>
          </p:cNvSpPr>
          <p:nvPr/>
        </p:nvSpPr>
        <p:spPr bwMode="auto">
          <a:xfrm>
            <a:off x="2514600" y="4038600"/>
            <a:ext cx="4648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b="1">
              <a:latin typeface="Times" charset="0"/>
            </a:endParaRPr>
          </a:p>
        </p:txBody>
      </p:sp>
      <p:sp>
        <p:nvSpPr>
          <p:cNvPr id="62471" name="Text Box 7"/>
          <p:cNvSpPr txBox="1">
            <a:spLocks noChangeArrowheads="1"/>
          </p:cNvSpPr>
          <p:nvPr/>
        </p:nvSpPr>
        <p:spPr bwMode="auto">
          <a:xfrm>
            <a:off x="2286000" y="4191000"/>
            <a:ext cx="3657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b="1">
              <a:latin typeface="Times" charset="0"/>
            </a:endParaRPr>
          </a:p>
        </p:txBody>
      </p:sp>
      <p:cxnSp>
        <p:nvCxnSpPr>
          <p:cNvPr id="62472" name="AutoShape 8"/>
          <p:cNvCxnSpPr>
            <a:cxnSpLocks noChangeShapeType="1"/>
          </p:cNvCxnSpPr>
          <p:nvPr/>
        </p:nvCxnSpPr>
        <p:spPr bwMode="auto">
          <a:xfrm>
            <a:off x="2362200" y="4267200"/>
            <a:ext cx="5334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473" name="AutoShape 9"/>
          <p:cNvCxnSpPr>
            <a:cxnSpLocks noChangeShapeType="1"/>
          </p:cNvCxnSpPr>
          <p:nvPr/>
        </p:nvCxnSpPr>
        <p:spPr bwMode="auto">
          <a:xfrm>
            <a:off x="2895600" y="4876800"/>
            <a:ext cx="990600" cy="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474" name="AutoShape 10"/>
          <p:cNvCxnSpPr>
            <a:cxnSpLocks noChangeShapeType="1"/>
          </p:cNvCxnSpPr>
          <p:nvPr/>
        </p:nvCxnSpPr>
        <p:spPr bwMode="auto">
          <a:xfrm flipV="1">
            <a:off x="3886200" y="4343400"/>
            <a:ext cx="533400" cy="5334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475" name="AutoShape 11"/>
          <p:cNvCxnSpPr>
            <a:cxnSpLocks noChangeShapeType="1"/>
          </p:cNvCxnSpPr>
          <p:nvPr/>
        </p:nvCxnSpPr>
        <p:spPr bwMode="auto">
          <a:xfrm>
            <a:off x="3886200" y="4876800"/>
            <a:ext cx="609600" cy="5334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62476" name="AutoShape 12"/>
          <p:cNvCxnSpPr>
            <a:cxnSpLocks noChangeShapeType="1"/>
          </p:cNvCxnSpPr>
          <p:nvPr/>
        </p:nvCxnSpPr>
        <p:spPr bwMode="auto">
          <a:xfrm flipH="1">
            <a:off x="2362200" y="4876800"/>
            <a:ext cx="533400" cy="533400"/>
          </a:xfrm>
          <a:prstGeom prst="straightConnector1">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62477" name="Text Box 13"/>
          <p:cNvSpPr txBox="1">
            <a:spLocks noChangeArrowheads="1"/>
          </p:cNvSpPr>
          <p:nvPr/>
        </p:nvSpPr>
        <p:spPr bwMode="auto">
          <a:xfrm>
            <a:off x="1981200" y="3962400"/>
            <a:ext cx="533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b="1">
                <a:latin typeface="Times" charset="0"/>
              </a:rPr>
              <a:t>S1</a:t>
            </a:r>
            <a:endParaRPr lang="en-US" b="1">
              <a:latin typeface="Times" charset="0"/>
            </a:endParaRPr>
          </a:p>
        </p:txBody>
      </p:sp>
      <p:sp>
        <p:nvSpPr>
          <p:cNvPr id="62478" name="Text Box 14"/>
          <p:cNvSpPr txBox="1">
            <a:spLocks noChangeArrowheads="1"/>
          </p:cNvSpPr>
          <p:nvPr/>
        </p:nvSpPr>
        <p:spPr bwMode="auto">
          <a:xfrm>
            <a:off x="2057400" y="5334000"/>
            <a:ext cx="5334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b="1">
                <a:latin typeface="Times" charset="0"/>
              </a:rPr>
              <a:t>S4</a:t>
            </a:r>
            <a:endParaRPr lang="en-US" b="1">
              <a:latin typeface="Times" charset="0"/>
            </a:endParaRPr>
          </a:p>
        </p:txBody>
      </p:sp>
      <p:sp>
        <p:nvSpPr>
          <p:cNvPr id="62479" name="Text Box 15"/>
          <p:cNvSpPr txBox="1">
            <a:spLocks noChangeArrowheads="1"/>
          </p:cNvSpPr>
          <p:nvPr/>
        </p:nvSpPr>
        <p:spPr bwMode="auto">
          <a:xfrm>
            <a:off x="4419600" y="4038600"/>
            <a:ext cx="533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Times" charset="0"/>
              </a:rPr>
              <a:t>S2</a:t>
            </a:r>
          </a:p>
        </p:txBody>
      </p:sp>
      <p:sp>
        <p:nvSpPr>
          <p:cNvPr id="62480" name="Text Box 16"/>
          <p:cNvSpPr txBox="1">
            <a:spLocks noChangeArrowheads="1"/>
          </p:cNvSpPr>
          <p:nvPr/>
        </p:nvSpPr>
        <p:spPr bwMode="auto">
          <a:xfrm>
            <a:off x="4495800" y="5334000"/>
            <a:ext cx="533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latin typeface="Times" charset="0"/>
              </a:rPr>
              <a:t>S3</a:t>
            </a:r>
          </a:p>
        </p:txBody>
      </p:sp>
      <p:sp>
        <p:nvSpPr>
          <p:cNvPr id="62481" name="Line 17"/>
          <p:cNvSpPr>
            <a:spLocks noChangeShapeType="1"/>
          </p:cNvSpPr>
          <p:nvPr/>
        </p:nvSpPr>
        <p:spPr bwMode="auto">
          <a:xfrm flipH="1">
            <a:off x="4800600" y="3505200"/>
            <a:ext cx="17526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Tree>
    <p:extLst>
      <p:ext uri="{BB962C8B-B14F-4D97-AF65-F5344CB8AC3E}">
        <p14:creationId xmlns:p14="http://schemas.microsoft.com/office/powerpoint/2010/main" val="4194740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685800" y="381000"/>
            <a:ext cx="8077200" cy="1143000"/>
          </a:xfrm>
        </p:spPr>
        <p:txBody>
          <a:bodyPr>
            <a:normAutofit fontScale="90000"/>
          </a:bodyPr>
          <a:lstStyle/>
          <a:p>
            <a:pPr eaLnBrk="1" hangingPunct="1"/>
            <a:r>
              <a:rPr lang="en-US" sz="3600">
                <a:latin typeface="Arial" charset="0"/>
                <a:ea typeface="ＭＳ Ｐゴシック" charset="0"/>
                <a:cs typeface="ＭＳ Ｐゴシック" charset="0"/>
              </a:rPr>
              <a:t>Multiple Sequence Alignment (MSA): </a:t>
            </a:r>
            <a:br>
              <a:rPr lang="en-US" sz="3600">
                <a:latin typeface="Arial" charset="0"/>
                <a:ea typeface="ＭＳ Ｐゴシック" charset="0"/>
                <a:cs typeface="ＭＳ Ｐゴシック" charset="0"/>
              </a:rPr>
            </a:br>
            <a:r>
              <a:rPr lang="en-US" sz="3600" i="1">
                <a:latin typeface="Arial" charset="0"/>
                <a:ea typeface="ＭＳ Ｐゴシック" charset="0"/>
                <a:cs typeface="ＭＳ Ｐゴシック" charset="0"/>
              </a:rPr>
              <a:t>another grand challenge</a:t>
            </a:r>
            <a:r>
              <a:rPr lang="en-US" sz="3600" baseline="30000">
                <a:latin typeface="Arial" charset="0"/>
                <a:ea typeface="ＭＳ Ｐゴシック" charset="0"/>
                <a:cs typeface="ＭＳ Ｐゴシック" charset="0"/>
              </a:rPr>
              <a:t>1</a:t>
            </a:r>
            <a:endParaRPr lang="en-US" sz="3600" i="1">
              <a:latin typeface="Arial" charset="0"/>
              <a:ea typeface="ＭＳ Ｐゴシック" charset="0"/>
              <a:cs typeface="ＭＳ Ｐゴシック" charset="0"/>
            </a:endParaRPr>
          </a:p>
        </p:txBody>
      </p:sp>
      <p:sp>
        <p:nvSpPr>
          <p:cNvPr id="62467" name="Text Box 3"/>
          <p:cNvSpPr txBox="1">
            <a:spLocks noChangeArrowheads="1"/>
          </p:cNvSpPr>
          <p:nvPr/>
        </p:nvSpPr>
        <p:spPr bwMode="auto">
          <a:xfrm>
            <a:off x="4572000" y="2057400"/>
            <a:ext cx="4191000" cy="1631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000" b="1" dirty="0">
                <a:solidFill>
                  <a:schemeClr val="accent2"/>
                </a:solidFill>
                <a:latin typeface="Courier New" charset="0"/>
              </a:rPr>
              <a:t>S1 = -AGGCTATCACCTGACCTCCA</a:t>
            </a:r>
          </a:p>
          <a:p>
            <a:pPr eaLnBrk="1" hangingPunct="1">
              <a:defRPr/>
            </a:pPr>
            <a:r>
              <a:rPr lang="en-US" sz="2000" b="1" dirty="0">
                <a:solidFill>
                  <a:schemeClr val="accent2"/>
                </a:solidFill>
                <a:latin typeface="Courier New" charset="0"/>
              </a:rPr>
              <a:t>S2 = TAG-CTATCAC--GACCGC--</a:t>
            </a:r>
          </a:p>
          <a:p>
            <a:pPr eaLnBrk="1" hangingPunct="1">
              <a:defRPr/>
            </a:pPr>
            <a:r>
              <a:rPr lang="en-US" sz="2000" b="1" dirty="0">
                <a:solidFill>
                  <a:schemeClr val="accent2"/>
                </a:solidFill>
                <a:latin typeface="Courier New" charset="0"/>
              </a:rPr>
              <a:t>S3 = TAG-CT-------GACCGC--</a:t>
            </a:r>
          </a:p>
          <a:p>
            <a:pPr eaLnBrk="1" hangingPunct="1">
              <a:defRPr/>
            </a:pPr>
            <a:r>
              <a:rPr lang="en-US" sz="2000" b="1" dirty="0">
                <a:solidFill>
                  <a:schemeClr val="accent2"/>
                </a:solidFill>
                <a:latin typeface="Courier New" charset="0"/>
              </a:rPr>
              <a:t>…</a:t>
            </a:r>
          </a:p>
          <a:p>
            <a:pPr eaLnBrk="1" hangingPunct="1">
              <a:defRPr/>
            </a:pPr>
            <a:r>
              <a:rPr lang="en-US" sz="2000" b="1" dirty="0" err="1">
                <a:solidFill>
                  <a:schemeClr val="accent2"/>
                </a:solidFill>
                <a:latin typeface="Courier New" charset="0"/>
              </a:rPr>
              <a:t>Sn</a:t>
            </a:r>
            <a:r>
              <a:rPr lang="en-US" sz="2000" b="1" dirty="0">
                <a:solidFill>
                  <a:schemeClr val="accent2"/>
                </a:solidFill>
                <a:latin typeface="Courier New" charset="0"/>
              </a:rPr>
              <a:t> = -------TCAC--GACCGACA</a:t>
            </a:r>
            <a:endParaRPr lang="en-US" sz="2000" dirty="0">
              <a:solidFill>
                <a:schemeClr val="accent2"/>
              </a:solidFill>
              <a:latin typeface="Courier New" charset="0"/>
            </a:endParaRPr>
          </a:p>
        </p:txBody>
      </p:sp>
      <p:sp>
        <p:nvSpPr>
          <p:cNvPr id="62468" name="Text Box 4"/>
          <p:cNvSpPr txBox="1">
            <a:spLocks noChangeArrowheads="1"/>
          </p:cNvSpPr>
          <p:nvPr/>
        </p:nvSpPr>
        <p:spPr bwMode="auto">
          <a:xfrm>
            <a:off x="228600" y="2057400"/>
            <a:ext cx="4038600" cy="1631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000" b="1" dirty="0">
                <a:solidFill>
                  <a:schemeClr val="accent2"/>
                </a:solidFill>
                <a:latin typeface="Courier New" charset="0"/>
              </a:rPr>
              <a:t>S1 = AGGCTATCACCTGACCTCCA</a:t>
            </a:r>
          </a:p>
          <a:p>
            <a:pPr eaLnBrk="1" hangingPunct="1">
              <a:defRPr/>
            </a:pPr>
            <a:r>
              <a:rPr lang="en-US" sz="2000" b="1" dirty="0">
                <a:solidFill>
                  <a:schemeClr val="accent2"/>
                </a:solidFill>
                <a:latin typeface="Courier New" charset="0"/>
              </a:rPr>
              <a:t>S2 = TAGCTATCACGACCGC</a:t>
            </a:r>
          </a:p>
          <a:p>
            <a:pPr eaLnBrk="1" hangingPunct="1">
              <a:defRPr/>
            </a:pPr>
            <a:r>
              <a:rPr lang="en-US" sz="2000" b="1" dirty="0">
                <a:solidFill>
                  <a:schemeClr val="accent2"/>
                </a:solidFill>
                <a:latin typeface="Courier New" charset="0"/>
              </a:rPr>
              <a:t>S3 = TAGCTGACCGC</a:t>
            </a:r>
          </a:p>
          <a:p>
            <a:pPr eaLnBrk="1" hangingPunct="1">
              <a:defRPr/>
            </a:pPr>
            <a:r>
              <a:rPr lang="en-US" sz="2000" b="1" dirty="0">
                <a:solidFill>
                  <a:schemeClr val="accent2"/>
                </a:solidFill>
                <a:latin typeface="Courier New" charset="0"/>
              </a:rPr>
              <a:t>  …</a:t>
            </a:r>
          </a:p>
          <a:p>
            <a:pPr eaLnBrk="1" hangingPunct="1">
              <a:defRPr/>
            </a:pPr>
            <a:r>
              <a:rPr lang="en-US" sz="2000" b="1" dirty="0" err="1">
                <a:solidFill>
                  <a:schemeClr val="accent2"/>
                </a:solidFill>
                <a:latin typeface="Courier New" charset="0"/>
              </a:rPr>
              <a:t>Sn</a:t>
            </a:r>
            <a:r>
              <a:rPr lang="en-US" sz="2000" b="1" dirty="0">
                <a:solidFill>
                  <a:schemeClr val="accent2"/>
                </a:solidFill>
                <a:latin typeface="Courier New" charset="0"/>
              </a:rPr>
              <a:t> = TCACGACCGACA</a:t>
            </a:r>
            <a:endParaRPr lang="en-US" sz="2000" b="1" dirty="0">
              <a:solidFill>
                <a:srgbClr val="006699"/>
              </a:solidFill>
              <a:latin typeface="Courier New" charset="0"/>
            </a:endParaRPr>
          </a:p>
        </p:txBody>
      </p:sp>
      <p:sp>
        <p:nvSpPr>
          <p:cNvPr id="62469" name="Line 5"/>
          <p:cNvSpPr>
            <a:spLocks noChangeShapeType="1"/>
          </p:cNvSpPr>
          <p:nvPr/>
        </p:nvSpPr>
        <p:spPr bwMode="auto">
          <a:xfrm>
            <a:off x="4038600" y="3429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62470" name="Text Box 6"/>
          <p:cNvSpPr txBox="1">
            <a:spLocks noChangeArrowheads="1"/>
          </p:cNvSpPr>
          <p:nvPr/>
        </p:nvSpPr>
        <p:spPr bwMode="auto">
          <a:xfrm>
            <a:off x="2514600" y="4038600"/>
            <a:ext cx="4648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b="1">
              <a:latin typeface="Times" charset="0"/>
            </a:endParaRPr>
          </a:p>
        </p:txBody>
      </p:sp>
      <p:sp>
        <p:nvSpPr>
          <p:cNvPr id="66566" name="TextBox 18"/>
          <p:cNvSpPr txBox="1">
            <a:spLocks noChangeArrowheads="1"/>
          </p:cNvSpPr>
          <p:nvPr/>
        </p:nvSpPr>
        <p:spPr bwMode="auto">
          <a:xfrm>
            <a:off x="838200" y="4038600"/>
            <a:ext cx="7635875" cy="20621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i="1">
                <a:solidFill>
                  <a:srgbClr val="0000FF"/>
                </a:solidFill>
              </a:rPr>
              <a:t>Novel techniques needed </a:t>
            </a:r>
            <a:r>
              <a:rPr lang="en-US">
                <a:solidFill>
                  <a:srgbClr val="0000FF"/>
                </a:solidFill>
              </a:rPr>
              <a:t>for scalability and accuracy</a:t>
            </a:r>
          </a:p>
          <a:p>
            <a:r>
              <a:rPr lang="en-US"/>
              <a:t>        </a:t>
            </a:r>
            <a:r>
              <a:rPr lang="en-US" sz="2000"/>
              <a:t>NP-hard problems and large datasets</a:t>
            </a:r>
          </a:p>
          <a:p>
            <a:r>
              <a:rPr lang="en-US" sz="2000"/>
              <a:t>          Current methods do not provide good accuracy</a:t>
            </a:r>
          </a:p>
          <a:p>
            <a:r>
              <a:rPr lang="en-US" sz="2000"/>
              <a:t>          Few methods can analyze even moderately large datasets </a:t>
            </a:r>
          </a:p>
          <a:p>
            <a:r>
              <a:rPr lang="en-US" sz="2000"/>
              <a:t> </a:t>
            </a:r>
          </a:p>
          <a:p>
            <a:r>
              <a:rPr lang="en-US" sz="2000" i="1">
                <a:solidFill>
                  <a:srgbClr val="0000FF"/>
                </a:solidFill>
              </a:rPr>
              <a:t>Many important applications besides phylogenetic estimation	</a:t>
            </a:r>
          </a:p>
        </p:txBody>
      </p:sp>
      <p:sp>
        <p:nvSpPr>
          <p:cNvPr id="66567" name="TextBox 1"/>
          <p:cNvSpPr txBox="1">
            <a:spLocks noChangeArrowheads="1"/>
          </p:cNvSpPr>
          <p:nvPr/>
        </p:nvSpPr>
        <p:spPr bwMode="auto">
          <a:xfrm>
            <a:off x="228600" y="6324600"/>
            <a:ext cx="726281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baseline="30000"/>
              <a:t>1 </a:t>
            </a:r>
            <a:r>
              <a:rPr lang="en-US" sz="1800"/>
              <a:t>Frontiers in Massive Data Analysis, National Academies Press, 2013</a:t>
            </a:r>
          </a:p>
        </p:txBody>
      </p:sp>
    </p:spTree>
    <p:extLst>
      <p:ext uri="{BB962C8B-B14F-4D97-AF65-F5344CB8AC3E}">
        <p14:creationId xmlns:p14="http://schemas.microsoft.com/office/powerpoint/2010/main" val="3300307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2E8644-3CAA-1344-AC61-A9C634CB9914}"/>
              </a:ext>
            </a:extLst>
          </p:cNvPr>
          <p:cNvSpPr txBox="1"/>
          <p:nvPr/>
        </p:nvSpPr>
        <p:spPr>
          <a:xfrm>
            <a:off x="468307" y="949569"/>
            <a:ext cx="7980839" cy="523220"/>
          </a:xfrm>
          <a:prstGeom prst="rect">
            <a:avLst/>
          </a:prstGeom>
          <a:noFill/>
        </p:spPr>
        <p:txBody>
          <a:bodyPr wrap="none" rtlCol="0">
            <a:spAutoFit/>
          </a:bodyPr>
          <a:lstStyle/>
          <a:p>
            <a:r>
              <a:rPr lang="en-US" sz="2800" dirty="0"/>
              <a:t>How did one DNA sequence evolve into another one?</a:t>
            </a:r>
          </a:p>
        </p:txBody>
      </p:sp>
      <p:sp>
        <p:nvSpPr>
          <p:cNvPr id="3" name="TextBox 2">
            <a:extLst>
              <a:ext uri="{FF2B5EF4-FFF2-40B4-BE49-F238E27FC236}">
                <a16:creationId xmlns:a16="http://schemas.microsoft.com/office/drawing/2014/main" id="{CDCA3EE1-6D00-554E-80C6-AE9E0A76C33A}"/>
              </a:ext>
            </a:extLst>
          </p:cNvPr>
          <p:cNvSpPr txBox="1"/>
          <p:nvPr/>
        </p:nvSpPr>
        <p:spPr>
          <a:xfrm>
            <a:off x="261864" y="1863966"/>
            <a:ext cx="8800074" cy="4062651"/>
          </a:xfrm>
          <a:prstGeom prst="rect">
            <a:avLst/>
          </a:prstGeom>
          <a:noFill/>
        </p:spPr>
        <p:txBody>
          <a:bodyPr wrap="square" rtlCol="0">
            <a:spAutoFit/>
          </a:bodyPr>
          <a:lstStyle/>
          <a:p>
            <a:r>
              <a:rPr lang="en-US" sz="2400" dirty="0"/>
              <a:t>X = ACATA</a:t>
            </a:r>
          </a:p>
          <a:p>
            <a:r>
              <a:rPr lang="en-US" sz="2400" dirty="0"/>
              <a:t>Y = TCAGAGG</a:t>
            </a:r>
          </a:p>
          <a:p>
            <a:endParaRPr lang="en-US" sz="2400" dirty="0"/>
          </a:p>
          <a:p>
            <a:r>
              <a:rPr lang="en-US" sz="2400" dirty="0"/>
              <a:t>Suppose every substitution, insertion, and deletion costs 1.</a:t>
            </a:r>
          </a:p>
          <a:p>
            <a:r>
              <a:rPr lang="en-US" sz="2400" dirty="0"/>
              <a:t>What is the minimum cost transformation? </a:t>
            </a:r>
          </a:p>
          <a:p>
            <a:endParaRPr lang="en-US" sz="2400" dirty="0"/>
          </a:p>
          <a:p>
            <a:r>
              <a:rPr lang="en-US" sz="2400" dirty="0"/>
              <a:t>Solution: </a:t>
            </a:r>
          </a:p>
          <a:p>
            <a:r>
              <a:rPr lang="en-US" sz="2400" dirty="0"/>
              <a:t>ACATA -&gt; CACATA -&gt; TCACATA -&gt; TCAGATA -&gt; TCAGAGA -&gt; TCAGAGG</a:t>
            </a:r>
          </a:p>
          <a:p>
            <a:endParaRPr lang="en-US" sz="2400" dirty="0"/>
          </a:p>
          <a:p>
            <a:r>
              <a:rPr lang="en-US" sz="2400" dirty="0"/>
              <a:t>So the edit distance is 5 (3 substitutions and 2 insertions)</a:t>
            </a:r>
          </a:p>
          <a:p>
            <a:endParaRPr lang="en-US" dirty="0"/>
          </a:p>
        </p:txBody>
      </p:sp>
    </p:spTree>
    <p:extLst>
      <p:ext uri="{BB962C8B-B14F-4D97-AF65-F5344CB8AC3E}">
        <p14:creationId xmlns:p14="http://schemas.microsoft.com/office/powerpoint/2010/main" val="1548205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2E8644-3CAA-1344-AC61-A9C634CB9914}"/>
              </a:ext>
            </a:extLst>
          </p:cNvPr>
          <p:cNvSpPr txBox="1"/>
          <p:nvPr/>
        </p:nvSpPr>
        <p:spPr>
          <a:xfrm>
            <a:off x="1370983" y="480645"/>
            <a:ext cx="5747599" cy="523220"/>
          </a:xfrm>
          <a:prstGeom prst="rect">
            <a:avLst/>
          </a:prstGeom>
          <a:noFill/>
        </p:spPr>
        <p:txBody>
          <a:bodyPr wrap="none" rtlCol="0">
            <a:spAutoFit/>
          </a:bodyPr>
          <a:lstStyle/>
          <a:p>
            <a:r>
              <a:rPr lang="en-US" sz="2800" dirty="0"/>
              <a:t>Pairwise Alignment of DNA Sequences</a:t>
            </a:r>
          </a:p>
        </p:txBody>
      </p:sp>
      <p:sp>
        <p:nvSpPr>
          <p:cNvPr id="3" name="TextBox 2">
            <a:extLst>
              <a:ext uri="{FF2B5EF4-FFF2-40B4-BE49-F238E27FC236}">
                <a16:creationId xmlns:a16="http://schemas.microsoft.com/office/drawing/2014/main" id="{CDCA3EE1-6D00-554E-80C6-AE9E0A76C33A}"/>
              </a:ext>
            </a:extLst>
          </p:cNvPr>
          <p:cNvSpPr txBox="1"/>
          <p:nvPr/>
        </p:nvSpPr>
        <p:spPr>
          <a:xfrm>
            <a:off x="187569" y="1214880"/>
            <a:ext cx="8862645" cy="4893647"/>
          </a:xfrm>
          <a:prstGeom prst="rect">
            <a:avLst/>
          </a:prstGeom>
          <a:noFill/>
        </p:spPr>
        <p:txBody>
          <a:bodyPr wrap="square" rtlCol="0">
            <a:spAutoFit/>
          </a:bodyPr>
          <a:lstStyle/>
          <a:p>
            <a:r>
              <a:rPr lang="en-US" sz="2400" dirty="0"/>
              <a:t>X = ACATA</a:t>
            </a:r>
          </a:p>
          <a:p>
            <a:r>
              <a:rPr lang="en-US" sz="2400" dirty="0"/>
              <a:t>Y = TCAGAGG</a:t>
            </a:r>
          </a:p>
          <a:p>
            <a:endParaRPr lang="en-US" sz="2400" dirty="0"/>
          </a:p>
          <a:p>
            <a:r>
              <a:rPr lang="en-US" sz="2400" dirty="0"/>
              <a:t>The minimum cost transformation is </a:t>
            </a:r>
          </a:p>
          <a:p>
            <a:endParaRPr lang="en-US" sz="2400" dirty="0"/>
          </a:p>
          <a:p>
            <a:r>
              <a:rPr lang="en-US" sz="2400" dirty="0"/>
              <a:t>    ACATA -&gt; CACATA -&gt; TCACATA -&gt; TCAGATA -&gt; TCAGAGA -&gt; TCAGAGG, </a:t>
            </a:r>
          </a:p>
          <a:p>
            <a:endParaRPr lang="en-US" sz="2400" dirty="0"/>
          </a:p>
          <a:p>
            <a:r>
              <a:rPr lang="en-US" sz="2400" dirty="0"/>
              <a:t>This corresponds to a pairwise alignment:</a:t>
            </a:r>
          </a:p>
          <a:p>
            <a:endParaRPr lang="en-US" sz="2400" dirty="0"/>
          </a:p>
          <a:p>
            <a:r>
              <a:rPr lang="en-US" sz="2400" dirty="0"/>
              <a:t> 			 -   -   A  C  A  T  A</a:t>
            </a:r>
          </a:p>
          <a:p>
            <a:r>
              <a:rPr lang="en-US" sz="2400" dirty="0"/>
              <a:t> 			 T  C  A  G  A  G G</a:t>
            </a:r>
          </a:p>
          <a:p>
            <a:endParaRPr lang="en-US" sz="2400" dirty="0"/>
          </a:p>
          <a:p>
            <a:r>
              <a:rPr lang="en-US" sz="2400" dirty="0"/>
              <a:t>Note that the dashes indicate insertions or deletions. </a:t>
            </a:r>
          </a:p>
        </p:txBody>
      </p:sp>
    </p:spTree>
    <p:extLst>
      <p:ext uri="{BB962C8B-B14F-4D97-AF65-F5344CB8AC3E}">
        <p14:creationId xmlns:p14="http://schemas.microsoft.com/office/powerpoint/2010/main" val="85037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2E8644-3CAA-1344-AC61-A9C634CB9914}"/>
              </a:ext>
            </a:extLst>
          </p:cNvPr>
          <p:cNvSpPr txBox="1"/>
          <p:nvPr/>
        </p:nvSpPr>
        <p:spPr>
          <a:xfrm>
            <a:off x="198678" y="949569"/>
            <a:ext cx="8995027" cy="523220"/>
          </a:xfrm>
          <a:prstGeom prst="rect">
            <a:avLst/>
          </a:prstGeom>
          <a:noFill/>
        </p:spPr>
        <p:txBody>
          <a:bodyPr wrap="none" rtlCol="0">
            <a:spAutoFit/>
          </a:bodyPr>
          <a:lstStyle/>
          <a:p>
            <a:r>
              <a:rPr lang="en-US" sz="2800" dirty="0"/>
              <a:t>Computing the Pairwise Alignment Between DNA Sequences</a:t>
            </a:r>
          </a:p>
        </p:txBody>
      </p:sp>
      <p:sp>
        <p:nvSpPr>
          <p:cNvPr id="3" name="TextBox 2">
            <a:extLst>
              <a:ext uri="{FF2B5EF4-FFF2-40B4-BE49-F238E27FC236}">
                <a16:creationId xmlns:a16="http://schemas.microsoft.com/office/drawing/2014/main" id="{CDCA3EE1-6D00-554E-80C6-AE9E0A76C33A}"/>
              </a:ext>
            </a:extLst>
          </p:cNvPr>
          <p:cNvSpPr txBox="1"/>
          <p:nvPr/>
        </p:nvSpPr>
        <p:spPr>
          <a:xfrm>
            <a:off x="679939" y="1887414"/>
            <a:ext cx="7526216" cy="2554545"/>
          </a:xfrm>
          <a:prstGeom prst="rect">
            <a:avLst/>
          </a:prstGeom>
          <a:noFill/>
        </p:spPr>
        <p:txBody>
          <a:bodyPr wrap="square" rtlCol="0">
            <a:spAutoFit/>
          </a:bodyPr>
          <a:lstStyle/>
          <a:p>
            <a:r>
              <a:rPr lang="en-US" sz="3200" dirty="0"/>
              <a:t>How do we find the best pairwise alignment (equivalently, the minimum edit distance) between an arbitrary pair of sequences?</a:t>
            </a:r>
          </a:p>
          <a:p>
            <a:endParaRPr lang="en-US" sz="3200" dirty="0"/>
          </a:p>
          <a:p>
            <a:r>
              <a:rPr lang="en-US" sz="3200" dirty="0"/>
              <a:t>Answer: Dynamic Programming!</a:t>
            </a:r>
          </a:p>
        </p:txBody>
      </p:sp>
    </p:spTree>
    <p:extLst>
      <p:ext uri="{BB962C8B-B14F-4D97-AF65-F5344CB8AC3E}">
        <p14:creationId xmlns:p14="http://schemas.microsoft.com/office/powerpoint/2010/main" val="425246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738"/>
            <a:ext cx="8229600" cy="1143000"/>
          </a:xfrm>
        </p:spPr>
        <p:txBody>
          <a:bodyPr>
            <a:normAutofit/>
          </a:bodyPr>
          <a:lstStyle/>
          <a:p>
            <a:r>
              <a:rPr lang="en-US" sz="3200" dirty="0"/>
              <a:t>How do biologists compute evolutionary trees?</a:t>
            </a:r>
          </a:p>
        </p:txBody>
      </p:sp>
    </p:spTree>
    <p:extLst>
      <p:ext uri="{BB962C8B-B14F-4D97-AF65-F5344CB8AC3E}">
        <p14:creationId xmlns:p14="http://schemas.microsoft.com/office/powerpoint/2010/main" val="49107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A910-802F-444E-9E55-1216E89B9C02}"/>
              </a:ext>
            </a:extLst>
          </p:cNvPr>
          <p:cNvSpPr>
            <a:spLocks noGrp="1"/>
          </p:cNvSpPr>
          <p:nvPr>
            <p:ph type="title"/>
          </p:nvPr>
        </p:nvSpPr>
        <p:spPr/>
        <p:txBody>
          <a:bodyPr/>
          <a:lstStyle/>
          <a:p>
            <a:r>
              <a:rPr lang="en-US" dirty="0"/>
              <a:t>Key Objectives</a:t>
            </a:r>
          </a:p>
        </p:txBody>
      </p:sp>
      <p:sp>
        <p:nvSpPr>
          <p:cNvPr id="3" name="Content Placeholder 2">
            <a:extLst>
              <a:ext uri="{FF2B5EF4-FFF2-40B4-BE49-F238E27FC236}">
                <a16:creationId xmlns:a16="http://schemas.microsoft.com/office/drawing/2014/main" id="{802EDBD9-47E0-E24B-B50B-8DBF7410DDBE}"/>
              </a:ext>
            </a:extLst>
          </p:cNvPr>
          <p:cNvSpPr>
            <a:spLocks noGrp="1"/>
          </p:cNvSpPr>
          <p:nvPr>
            <p:ph idx="1"/>
          </p:nvPr>
        </p:nvSpPr>
        <p:spPr/>
        <p:txBody>
          <a:bodyPr>
            <a:normAutofit fontScale="70000" lnSpcReduction="20000"/>
          </a:bodyPr>
          <a:lstStyle/>
          <a:p>
            <a:pPr>
              <a:spcAft>
                <a:spcPts val="600"/>
              </a:spcAft>
            </a:pPr>
            <a:r>
              <a:rPr lang="en-US" dirty="0"/>
              <a:t>Teach you to do proofs by induction and by contradiction</a:t>
            </a:r>
          </a:p>
          <a:p>
            <a:pPr>
              <a:spcAft>
                <a:spcPts val="600"/>
              </a:spcAft>
            </a:pPr>
            <a:r>
              <a:rPr lang="en-US" dirty="0"/>
              <a:t>Teach you to think inductively, and use this approach to design provably correct algorithms</a:t>
            </a:r>
          </a:p>
          <a:p>
            <a:pPr>
              <a:spcAft>
                <a:spcPts val="600"/>
              </a:spcAft>
            </a:pPr>
            <a:r>
              <a:rPr lang="en-US" dirty="0"/>
              <a:t>Teach you think think logically</a:t>
            </a:r>
          </a:p>
          <a:p>
            <a:pPr>
              <a:spcAft>
                <a:spcPts val="600"/>
              </a:spcAft>
            </a:pPr>
            <a:r>
              <a:rPr lang="en-US" dirty="0"/>
              <a:t>Teach you to communicate clearly without too much notation (e.g., to write good pseudo-code) about algorithms, and why they are correct</a:t>
            </a:r>
          </a:p>
          <a:p>
            <a:pPr>
              <a:spcAft>
                <a:spcPts val="600"/>
              </a:spcAft>
            </a:pPr>
            <a:r>
              <a:rPr lang="en-US" dirty="0"/>
              <a:t>Teach you to recognize common graph-theoretic problems and use existing methods to solve real world problems</a:t>
            </a:r>
          </a:p>
          <a:p>
            <a:pPr>
              <a:spcAft>
                <a:spcPts val="600"/>
              </a:spcAft>
            </a:pPr>
            <a:r>
              <a:rPr lang="en-US" dirty="0"/>
              <a:t>Teach you to design new algorithms using basic algorithm design techniques (e.g., dynamic programming)</a:t>
            </a:r>
          </a:p>
          <a:p>
            <a:pPr>
              <a:spcAft>
                <a:spcPts val="600"/>
              </a:spcAft>
            </a:pPr>
            <a:r>
              <a:rPr lang="en-US" dirty="0"/>
              <a:t>Teach you to analyze running time and communicate this with Big-O notation</a:t>
            </a:r>
          </a:p>
        </p:txBody>
      </p:sp>
    </p:spTree>
    <p:extLst>
      <p:ext uri="{BB962C8B-B14F-4D97-AF65-F5344CB8AC3E}">
        <p14:creationId xmlns:p14="http://schemas.microsoft.com/office/powerpoint/2010/main" val="3892067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026"/>
          <p:cNvSpPr>
            <a:spLocks noGrp="1" noChangeArrowheads="1"/>
          </p:cNvSpPr>
          <p:nvPr>
            <p:ph type="title"/>
          </p:nvPr>
        </p:nvSpPr>
        <p:spPr/>
        <p:txBody>
          <a:bodyPr/>
          <a:lstStyle/>
          <a:p>
            <a:pPr eaLnBrk="1" hangingPunct="1">
              <a:defRPr/>
            </a:pPr>
            <a:r>
              <a:rPr lang="en-US">
                <a:latin typeface="Times New Roman" charset="0"/>
                <a:cs typeface="+mj-cs"/>
              </a:rPr>
              <a:t>Maximum Parsimony</a:t>
            </a:r>
          </a:p>
        </p:txBody>
      </p:sp>
      <p:sp>
        <p:nvSpPr>
          <p:cNvPr id="164867" name="Rectangle 1027"/>
          <p:cNvSpPr>
            <a:spLocks noGrp="1" noChangeArrowheads="1"/>
          </p:cNvSpPr>
          <p:nvPr>
            <p:ph type="body" idx="1"/>
          </p:nvPr>
        </p:nvSpPr>
        <p:spPr/>
        <p:txBody>
          <a:bodyPr/>
          <a:lstStyle/>
          <a:p>
            <a:pPr eaLnBrk="1" hangingPunct="1">
              <a:lnSpc>
                <a:spcPct val="90000"/>
              </a:lnSpc>
              <a:defRPr/>
            </a:pPr>
            <a:r>
              <a:rPr lang="en-US" sz="2800" b="1" dirty="0">
                <a:latin typeface="Times New Roman" charset="0"/>
                <a:cs typeface="+mn-cs"/>
              </a:rPr>
              <a:t>Input</a:t>
            </a:r>
            <a:r>
              <a:rPr lang="en-US" sz="2800" dirty="0">
                <a:latin typeface="Times New Roman" charset="0"/>
                <a:cs typeface="+mn-cs"/>
              </a:rPr>
              <a:t>: Set </a:t>
            </a:r>
            <a:r>
              <a:rPr lang="en-US" sz="2800" i="1" dirty="0">
                <a:latin typeface="Times New Roman" charset="0"/>
                <a:cs typeface="+mn-cs"/>
              </a:rPr>
              <a:t>S</a:t>
            </a:r>
            <a:r>
              <a:rPr lang="en-US" sz="2800" dirty="0">
                <a:latin typeface="Times New Roman" charset="0"/>
                <a:cs typeface="+mn-cs"/>
              </a:rPr>
              <a:t> of </a:t>
            </a:r>
            <a:r>
              <a:rPr lang="en-US" sz="2800" i="1" dirty="0">
                <a:latin typeface="Times New Roman" charset="0"/>
                <a:cs typeface="+mn-cs"/>
              </a:rPr>
              <a:t>n</a:t>
            </a:r>
            <a:r>
              <a:rPr lang="en-US" sz="2800" dirty="0">
                <a:latin typeface="Times New Roman" charset="0"/>
                <a:cs typeface="+mn-cs"/>
              </a:rPr>
              <a:t> aligned sequences of length k</a:t>
            </a:r>
          </a:p>
          <a:p>
            <a:pPr eaLnBrk="1" hangingPunct="1">
              <a:lnSpc>
                <a:spcPct val="90000"/>
              </a:lnSpc>
              <a:defRPr/>
            </a:pPr>
            <a:r>
              <a:rPr lang="en-US" sz="2800" b="1" dirty="0">
                <a:latin typeface="Times New Roman" charset="0"/>
                <a:cs typeface="+mn-cs"/>
              </a:rPr>
              <a:t>Output</a:t>
            </a:r>
            <a:r>
              <a:rPr lang="en-US" sz="2800" dirty="0">
                <a:latin typeface="Times New Roman" charset="0"/>
                <a:cs typeface="+mn-cs"/>
              </a:rPr>
              <a:t>: </a:t>
            </a:r>
            <a:endParaRPr lang="en-US" sz="2800" i="1" dirty="0">
              <a:latin typeface="Times New Roman" charset="0"/>
              <a:cs typeface="+mn-cs"/>
            </a:endParaRPr>
          </a:p>
          <a:p>
            <a:pPr lvl="1" eaLnBrk="1" hangingPunct="1">
              <a:lnSpc>
                <a:spcPct val="90000"/>
              </a:lnSpc>
              <a:defRPr/>
            </a:pPr>
            <a:r>
              <a:rPr lang="en-US" sz="2400" dirty="0">
                <a:latin typeface="Times New Roman" charset="0"/>
              </a:rPr>
              <a:t>A phylogenetic tree T leaf-labeled by sequences in </a:t>
            </a:r>
            <a:r>
              <a:rPr lang="en-US" sz="2400" i="1" dirty="0">
                <a:latin typeface="Times New Roman" charset="0"/>
              </a:rPr>
              <a:t>S</a:t>
            </a:r>
          </a:p>
          <a:p>
            <a:pPr lvl="1" eaLnBrk="1" hangingPunct="1">
              <a:lnSpc>
                <a:spcPct val="90000"/>
              </a:lnSpc>
              <a:defRPr/>
            </a:pPr>
            <a:r>
              <a:rPr lang="en-US" sz="2400" dirty="0">
                <a:latin typeface="Times New Roman" charset="0"/>
              </a:rPr>
              <a:t>additional sequences of length </a:t>
            </a:r>
            <a:r>
              <a:rPr lang="en-US" sz="2400" i="1" dirty="0">
                <a:latin typeface="Times New Roman" charset="0"/>
              </a:rPr>
              <a:t>k</a:t>
            </a:r>
            <a:r>
              <a:rPr lang="en-US" sz="2400" dirty="0">
                <a:latin typeface="Times New Roman" charset="0"/>
              </a:rPr>
              <a:t> labeling the internal nodes of </a:t>
            </a:r>
            <a:r>
              <a:rPr lang="en-US" sz="2400" i="1" dirty="0">
                <a:latin typeface="Times New Roman" charset="0"/>
              </a:rPr>
              <a:t>T</a:t>
            </a:r>
          </a:p>
          <a:p>
            <a:pPr lvl="1" eaLnBrk="1" hangingPunct="1">
              <a:lnSpc>
                <a:spcPct val="90000"/>
              </a:lnSpc>
              <a:defRPr/>
            </a:pPr>
            <a:endParaRPr lang="en-US" sz="2400" i="1" dirty="0">
              <a:latin typeface="Times New Roman" charset="0"/>
            </a:endParaRPr>
          </a:p>
          <a:p>
            <a:pPr eaLnBrk="1" hangingPunct="1">
              <a:lnSpc>
                <a:spcPct val="90000"/>
              </a:lnSpc>
              <a:buFontTx/>
              <a:buNone/>
              <a:defRPr/>
            </a:pPr>
            <a:r>
              <a:rPr lang="en-US" sz="2800" dirty="0">
                <a:latin typeface="Times New Roman" charset="0"/>
                <a:cs typeface="+mn-cs"/>
              </a:rPr>
              <a:t>such that                      </a:t>
            </a:r>
          </a:p>
          <a:p>
            <a:pPr eaLnBrk="1" hangingPunct="1">
              <a:lnSpc>
                <a:spcPct val="90000"/>
              </a:lnSpc>
              <a:buFontTx/>
              <a:buNone/>
              <a:defRPr/>
            </a:pPr>
            <a:endParaRPr lang="en-US" sz="2800" dirty="0">
              <a:latin typeface="Times New Roman" charset="0"/>
              <a:cs typeface="+mn-cs"/>
            </a:endParaRPr>
          </a:p>
          <a:p>
            <a:pPr eaLnBrk="1" hangingPunct="1">
              <a:lnSpc>
                <a:spcPct val="90000"/>
              </a:lnSpc>
              <a:buFontTx/>
              <a:buNone/>
              <a:defRPr/>
            </a:pPr>
            <a:r>
              <a:rPr lang="en-US" sz="2800" dirty="0">
                <a:latin typeface="Times New Roman" charset="0"/>
                <a:cs typeface="+mn-cs"/>
              </a:rPr>
              <a:t>is minimized, where H(i,j) denotes the Hamming distance between sequences at nodes i and j</a:t>
            </a:r>
          </a:p>
        </p:txBody>
      </p:sp>
      <p:graphicFrame>
        <p:nvGraphicFramePr>
          <p:cNvPr id="17411" name="Object 1028"/>
          <p:cNvGraphicFramePr>
            <a:graphicFrameLocks noChangeAspect="1"/>
          </p:cNvGraphicFramePr>
          <p:nvPr>
            <p:extLst>
              <p:ext uri="{D42A27DB-BD31-4B8C-83A1-F6EECF244321}">
                <p14:modId xmlns:p14="http://schemas.microsoft.com/office/powerpoint/2010/main" val="2960901025"/>
              </p:ext>
            </p:extLst>
          </p:nvPr>
        </p:nvGraphicFramePr>
        <p:xfrm>
          <a:off x="2667000" y="3957600"/>
          <a:ext cx="1981200" cy="838200"/>
        </p:xfrm>
        <a:graphic>
          <a:graphicData uri="http://schemas.openxmlformats.org/presentationml/2006/ole">
            <mc:AlternateContent xmlns:mc="http://schemas.openxmlformats.org/markup-compatibility/2006">
              <mc:Choice xmlns:v="urn:schemas-microsoft-com:vml" Requires="v">
                <p:oleObj spid="_x0000_s1096" name="Equation" r:id="rId4" imgW="774700" imgH="355600" progId="Equation.3">
                  <p:embed/>
                </p:oleObj>
              </mc:Choice>
              <mc:Fallback>
                <p:oleObj name="Equation" r:id="rId4" imgW="774700" imgH="355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3957600"/>
                        <a:ext cx="1981200" cy="838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64869" name="Rectangle 1029"/>
          <p:cNvSpPr>
            <a:spLocks noChangeArrowheads="1"/>
          </p:cNvSpPr>
          <p:nvPr/>
        </p:nvSpPr>
        <p:spPr bwMode="auto">
          <a:xfrm>
            <a:off x="252413" y="6707188"/>
            <a:ext cx="1841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endParaRPr lang="en-US">
              <a:cs typeface="+mn-cs"/>
            </a:endParaRPr>
          </a:p>
        </p:txBody>
      </p:sp>
    </p:spTree>
    <p:extLst>
      <p:ext uri="{BB962C8B-B14F-4D97-AF65-F5344CB8AC3E}">
        <p14:creationId xmlns:p14="http://schemas.microsoft.com/office/powerpoint/2010/main" val="1485374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026"/>
          <p:cNvSpPr>
            <a:spLocks noGrp="1" noChangeArrowheads="1"/>
          </p:cNvSpPr>
          <p:nvPr>
            <p:ph type="title"/>
          </p:nvPr>
        </p:nvSpPr>
        <p:spPr/>
        <p:txBody>
          <a:bodyPr/>
          <a:lstStyle/>
          <a:p>
            <a:pPr eaLnBrk="1" hangingPunct="1">
              <a:defRPr/>
            </a:pPr>
            <a:r>
              <a:rPr lang="en-US">
                <a:latin typeface="Times New Roman" charset="0"/>
                <a:cs typeface="+mj-cs"/>
              </a:rPr>
              <a:t>Maximum Parsimony</a:t>
            </a:r>
          </a:p>
        </p:txBody>
      </p:sp>
      <p:sp>
        <p:nvSpPr>
          <p:cNvPr id="164867" name="Rectangle 1027"/>
          <p:cNvSpPr>
            <a:spLocks noGrp="1" noChangeArrowheads="1"/>
          </p:cNvSpPr>
          <p:nvPr>
            <p:ph type="body" idx="1"/>
          </p:nvPr>
        </p:nvSpPr>
        <p:spPr/>
        <p:txBody>
          <a:bodyPr/>
          <a:lstStyle/>
          <a:p>
            <a:pPr eaLnBrk="1" hangingPunct="1">
              <a:lnSpc>
                <a:spcPct val="90000"/>
              </a:lnSpc>
              <a:defRPr/>
            </a:pPr>
            <a:r>
              <a:rPr lang="en-US" sz="2800" b="1" dirty="0">
                <a:latin typeface="Times New Roman" charset="0"/>
                <a:cs typeface="+mn-cs"/>
              </a:rPr>
              <a:t>Input</a:t>
            </a:r>
            <a:r>
              <a:rPr lang="en-US" sz="2800" dirty="0">
                <a:latin typeface="Times New Roman" charset="0"/>
                <a:cs typeface="+mn-cs"/>
              </a:rPr>
              <a:t>: Set </a:t>
            </a:r>
            <a:r>
              <a:rPr lang="en-US" sz="2800" i="1" dirty="0">
                <a:latin typeface="Times New Roman" charset="0"/>
                <a:cs typeface="+mn-cs"/>
              </a:rPr>
              <a:t>S</a:t>
            </a:r>
            <a:r>
              <a:rPr lang="en-US" sz="2800" dirty="0">
                <a:latin typeface="Times New Roman" charset="0"/>
                <a:cs typeface="+mn-cs"/>
              </a:rPr>
              <a:t> of </a:t>
            </a:r>
            <a:r>
              <a:rPr lang="en-US" sz="2800" i="1" dirty="0">
                <a:latin typeface="Times New Roman" charset="0"/>
                <a:cs typeface="+mn-cs"/>
              </a:rPr>
              <a:t>n</a:t>
            </a:r>
            <a:r>
              <a:rPr lang="en-US" sz="2800" dirty="0">
                <a:latin typeface="Times New Roman" charset="0"/>
                <a:cs typeface="+mn-cs"/>
              </a:rPr>
              <a:t> aligned sequences of length k</a:t>
            </a:r>
          </a:p>
          <a:p>
            <a:pPr eaLnBrk="1" hangingPunct="1">
              <a:lnSpc>
                <a:spcPct val="90000"/>
              </a:lnSpc>
              <a:defRPr/>
            </a:pPr>
            <a:r>
              <a:rPr lang="en-US" sz="2800" b="1" dirty="0">
                <a:latin typeface="Times New Roman" charset="0"/>
                <a:cs typeface="+mn-cs"/>
              </a:rPr>
              <a:t>Output</a:t>
            </a:r>
            <a:r>
              <a:rPr lang="en-US" sz="2800" dirty="0">
                <a:latin typeface="Times New Roman" charset="0"/>
                <a:cs typeface="+mn-cs"/>
              </a:rPr>
              <a:t>: </a:t>
            </a:r>
            <a:endParaRPr lang="en-US" sz="2800" i="1" dirty="0">
              <a:latin typeface="Times New Roman" charset="0"/>
              <a:cs typeface="+mn-cs"/>
            </a:endParaRPr>
          </a:p>
          <a:p>
            <a:pPr lvl="1" eaLnBrk="1" hangingPunct="1">
              <a:lnSpc>
                <a:spcPct val="90000"/>
              </a:lnSpc>
              <a:defRPr/>
            </a:pPr>
            <a:r>
              <a:rPr lang="en-US" sz="2400" dirty="0">
                <a:latin typeface="Times New Roman" charset="0"/>
              </a:rPr>
              <a:t>A phylogenetic tree T leaf-labeled by sequences in </a:t>
            </a:r>
            <a:r>
              <a:rPr lang="en-US" sz="2400" i="1" dirty="0">
                <a:latin typeface="Times New Roman" charset="0"/>
              </a:rPr>
              <a:t>S</a:t>
            </a:r>
          </a:p>
          <a:p>
            <a:pPr lvl="1" eaLnBrk="1" hangingPunct="1">
              <a:lnSpc>
                <a:spcPct val="90000"/>
              </a:lnSpc>
              <a:defRPr/>
            </a:pPr>
            <a:r>
              <a:rPr lang="en-US" sz="2400" dirty="0">
                <a:latin typeface="Times New Roman" charset="0"/>
              </a:rPr>
              <a:t>additional sequences of length </a:t>
            </a:r>
            <a:r>
              <a:rPr lang="en-US" sz="2400" i="1" dirty="0">
                <a:latin typeface="Times New Roman" charset="0"/>
              </a:rPr>
              <a:t>k</a:t>
            </a:r>
            <a:r>
              <a:rPr lang="en-US" sz="2400" dirty="0">
                <a:latin typeface="Times New Roman" charset="0"/>
              </a:rPr>
              <a:t> labeling the internal nodes of </a:t>
            </a:r>
            <a:r>
              <a:rPr lang="en-US" sz="2400" i="1" dirty="0">
                <a:latin typeface="Times New Roman" charset="0"/>
              </a:rPr>
              <a:t>T</a:t>
            </a:r>
          </a:p>
          <a:p>
            <a:pPr lvl="1" eaLnBrk="1" hangingPunct="1">
              <a:lnSpc>
                <a:spcPct val="90000"/>
              </a:lnSpc>
              <a:defRPr/>
            </a:pPr>
            <a:endParaRPr lang="en-US" sz="2400" i="1" dirty="0">
              <a:latin typeface="Times New Roman" charset="0"/>
            </a:endParaRPr>
          </a:p>
          <a:p>
            <a:pPr eaLnBrk="1" hangingPunct="1">
              <a:lnSpc>
                <a:spcPct val="90000"/>
              </a:lnSpc>
              <a:buFontTx/>
              <a:buNone/>
              <a:defRPr/>
            </a:pPr>
            <a:r>
              <a:rPr lang="en-US" sz="2800" dirty="0">
                <a:latin typeface="Times New Roman" charset="0"/>
                <a:cs typeface="+mn-cs"/>
              </a:rPr>
              <a:t>such that                      </a:t>
            </a:r>
          </a:p>
          <a:p>
            <a:pPr eaLnBrk="1" hangingPunct="1">
              <a:lnSpc>
                <a:spcPct val="90000"/>
              </a:lnSpc>
              <a:buFontTx/>
              <a:buNone/>
              <a:defRPr/>
            </a:pPr>
            <a:endParaRPr lang="en-US" sz="2800" dirty="0">
              <a:latin typeface="Times New Roman" charset="0"/>
              <a:cs typeface="+mn-cs"/>
            </a:endParaRPr>
          </a:p>
          <a:p>
            <a:pPr eaLnBrk="1" hangingPunct="1">
              <a:lnSpc>
                <a:spcPct val="90000"/>
              </a:lnSpc>
              <a:buFontTx/>
              <a:buNone/>
              <a:defRPr/>
            </a:pPr>
            <a:r>
              <a:rPr lang="en-US" sz="2800" dirty="0">
                <a:latin typeface="Times New Roman" charset="0"/>
                <a:cs typeface="+mn-cs"/>
              </a:rPr>
              <a:t>is minimized, where H(i,j) denotes the Hamming distance between sequences at nodes i and j</a:t>
            </a:r>
          </a:p>
        </p:txBody>
      </p:sp>
      <p:graphicFrame>
        <p:nvGraphicFramePr>
          <p:cNvPr id="17411" name="Object 1028"/>
          <p:cNvGraphicFramePr>
            <a:graphicFrameLocks noChangeAspect="1"/>
          </p:cNvGraphicFramePr>
          <p:nvPr>
            <p:extLst>
              <p:ext uri="{D42A27DB-BD31-4B8C-83A1-F6EECF244321}">
                <p14:modId xmlns:p14="http://schemas.microsoft.com/office/powerpoint/2010/main" val="3525870353"/>
              </p:ext>
            </p:extLst>
          </p:nvPr>
        </p:nvGraphicFramePr>
        <p:xfrm>
          <a:off x="2667000" y="3957600"/>
          <a:ext cx="1981200" cy="838200"/>
        </p:xfrm>
        <a:graphic>
          <a:graphicData uri="http://schemas.openxmlformats.org/presentationml/2006/ole">
            <mc:AlternateContent xmlns:mc="http://schemas.openxmlformats.org/markup-compatibility/2006">
              <mc:Choice xmlns:v="urn:schemas-microsoft-com:vml" Requires="v">
                <p:oleObj spid="_x0000_s2104" name="Equation" r:id="rId4" imgW="774700" imgH="355600" progId="Equation.3">
                  <p:embed/>
                </p:oleObj>
              </mc:Choice>
              <mc:Fallback>
                <p:oleObj name="Equation" r:id="rId4" imgW="774700" imgH="355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3957600"/>
                        <a:ext cx="1981200" cy="838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64869" name="Rectangle 1029"/>
          <p:cNvSpPr>
            <a:spLocks noChangeArrowheads="1"/>
          </p:cNvSpPr>
          <p:nvPr/>
        </p:nvSpPr>
        <p:spPr bwMode="auto">
          <a:xfrm>
            <a:off x="252413" y="6707188"/>
            <a:ext cx="1841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endParaRPr lang="en-US">
              <a:cs typeface="+mn-cs"/>
            </a:endParaRPr>
          </a:p>
        </p:txBody>
      </p:sp>
      <p:sp>
        <p:nvSpPr>
          <p:cNvPr id="2" name="TextBox 1"/>
          <p:cNvSpPr txBox="1"/>
          <p:nvPr/>
        </p:nvSpPr>
        <p:spPr>
          <a:xfrm>
            <a:off x="5659232" y="3748625"/>
            <a:ext cx="2766991" cy="646331"/>
          </a:xfrm>
          <a:prstGeom prst="rect">
            <a:avLst/>
          </a:prstGeom>
          <a:noFill/>
          <a:ln>
            <a:solidFill>
              <a:schemeClr val="tx1"/>
            </a:solidFill>
          </a:ln>
        </p:spPr>
        <p:txBody>
          <a:bodyPr wrap="none" rtlCol="0">
            <a:spAutoFit/>
          </a:bodyPr>
          <a:lstStyle/>
          <a:p>
            <a:r>
              <a:rPr lang="en-US" dirty="0"/>
              <a:t>Note: E(T) is a set, denoting</a:t>
            </a:r>
          </a:p>
          <a:p>
            <a:r>
              <a:rPr lang="en-US" dirty="0"/>
              <a:t>the edges of a tree.</a:t>
            </a:r>
          </a:p>
        </p:txBody>
      </p:sp>
      <p:cxnSp>
        <p:nvCxnSpPr>
          <p:cNvPr id="4" name="Curved Connector 3"/>
          <p:cNvCxnSpPr/>
          <p:nvPr/>
        </p:nvCxnSpPr>
        <p:spPr>
          <a:xfrm rot="10800000" flipV="1">
            <a:off x="3890723" y="3957599"/>
            <a:ext cx="1623813" cy="646331"/>
          </a:xfrm>
          <a:prstGeom prst="curvedConnector3">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08926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p:txBody>
          <a:bodyPr/>
          <a:lstStyle/>
          <a:p>
            <a:pPr eaLnBrk="1" hangingPunct="1"/>
            <a:r>
              <a:rPr lang="en-US">
                <a:latin typeface="Times New Roman" charset="0"/>
                <a:ea typeface="ＭＳ Ｐゴシック" charset="0"/>
                <a:cs typeface="ＭＳ Ｐゴシック" charset="0"/>
              </a:rPr>
              <a:t>Maximum parsimony (example)</a:t>
            </a:r>
          </a:p>
        </p:txBody>
      </p:sp>
      <p:sp>
        <p:nvSpPr>
          <p:cNvPr id="112642" name="Rectangle 3"/>
          <p:cNvSpPr>
            <a:spLocks noGrp="1" noChangeArrowheads="1"/>
          </p:cNvSpPr>
          <p:nvPr>
            <p:ph type="body" idx="1"/>
          </p:nvPr>
        </p:nvSpPr>
        <p:spPr/>
        <p:txBody>
          <a:bodyPr/>
          <a:lstStyle/>
          <a:p>
            <a:pPr eaLnBrk="1" hangingPunct="1"/>
            <a:r>
              <a:rPr lang="en-US" b="1">
                <a:latin typeface="Times New Roman" charset="0"/>
                <a:ea typeface="ＭＳ Ｐゴシック" charset="0"/>
                <a:cs typeface="ＭＳ Ｐゴシック" charset="0"/>
              </a:rPr>
              <a:t>Input</a:t>
            </a:r>
            <a:r>
              <a:rPr lang="en-US">
                <a:latin typeface="Times New Roman" charset="0"/>
                <a:ea typeface="ＭＳ Ｐゴシック" charset="0"/>
                <a:cs typeface="ＭＳ Ｐゴシック" charset="0"/>
              </a:rPr>
              <a:t>: Four sequences</a:t>
            </a:r>
          </a:p>
          <a:p>
            <a:pPr lvl="1" eaLnBrk="1" hangingPunct="1"/>
            <a:r>
              <a:rPr lang="en-US">
                <a:solidFill>
                  <a:srgbClr val="009900"/>
                </a:solidFill>
                <a:latin typeface="Times New Roman" charset="0"/>
                <a:ea typeface="ＭＳ Ｐゴシック" charset="0"/>
              </a:rPr>
              <a:t>ACT</a:t>
            </a:r>
          </a:p>
          <a:p>
            <a:pPr lvl="1" eaLnBrk="1" hangingPunct="1"/>
            <a:r>
              <a:rPr lang="en-US">
                <a:solidFill>
                  <a:srgbClr val="009900"/>
                </a:solidFill>
                <a:latin typeface="Times New Roman" charset="0"/>
                <a:ea typeface="ＭＳ Ｐゴシック" charset="0"/>
              </a:rPr>
              <a:t>ACA</a:t>
            </a:r>
          </a:p>
          <a:p>
            <a:pPr lvl="1" eaLnBrk="1" hangingPunct="1"/>
            <a:r>
              <a:rPr lang="en-US">
                <a:solidFill>
                  <a:srgbClr val="009900"/>
                </a:solidFill>
                <a:latin typeface="Times New Roman" charset="0"/>
                <a:ea typeface="ＭＳ Ｐゴシック" charset="0"/>
              </a:rPr>
              <a:t>GTT</a:t>
            </a:r>
          </a:p>
          <a:p>
            <a:pPr lvl="1" eaLnBrk="1" hangingPunct="1"/>
            <a:r>
              <a:rPr lang="en-US">
                <a:solidFill>
                  <a:srgbClr val="009900"/>
                </a:solidFill>
                <a:latin typeface="Times New Roman" charset="0"/>
                <a:ea typeface="ＭＳ Ｐゴシック" charset="0"/>
              </a:rPr>
              <a:t>GTA</a:t>
            </a:r>
          </a:p>
          <a:p>
            <a:pPr eaLnBrk="1" hangingPunct="1"/>
            <a:r>
              <a:rPr lang="en-US" b="1">
                <a:latin typeface="Times New Roman" charset="0"/>
                <a:ea typeface="ＭＳ Ｐゴシック" charset="0"/>
                <a:cs typeface="ＭＳ Ｐゴシック" charset="0"/>
              </a:rPr>
              <a:t>Question</a:t>
            </a:r>
            <a:r>
              <a:rPr lang="en-US">
                <a:latin typeface="Times New Roman" charset="0"/>
                <a:ea typeface="ＭＳ Ｐゴシック" charset="0"/>
                <a:cs typeface="ＭＳ Ｐゴシック" charset="0"/>
              </a:rPr>
              <a:t>: which of the three trees has the best MP scores?</a:t>
            </a:r>
          </a:p>
        </p:txBody>
      </p:sp>
    </p:spTree>
    <p:extLst>
      <p:ext uri="{BB962C8B-B14F-4D97-AF65-F5344CB8AC3E}">
        <p14:creationId xmlns:p14="http://schemas.microsoft.com/office/powerpoint/2010/main" val="1886482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a:xfrm>
            <a:off x="685800" y="228600"/>
            <a:ext cx="7772400" cy="1143000"/>
          </a:xfrm>
        </p:spPr>
        <p:txBody>
          <a:bodyPr/>
          <a:lstStyle/>
          <a:p>
            <a:pPr eaLnBrk="1" hangingPunct="1"/>
            <a:r>
              <a:rPr lang="en-US">
                <a:latin typeface="Times New Roman" charset="0"/>
                <a:ea typeface="ＭＳ Ｐゴシック" charset="0"/>
                <a:cs typeface="ＭＳ Ｐゴシック" charset="0"/>
              </a:rPr>
              <a:t>Maximum Parsimony</a:t>
            </a:r>
          </a:p>
        </p:txBody>
      </p:sp>
      <p:grpSp>
        <p:nvGrpSpPr>
          <p:cNvPr id="114690" name="Group 3"/>
          <p:cNvGrpSpPr>
            <a:grpSpLocks/>
          </p:cNvGrpSpPr>
          <p:nvPr/>
        </p:nvGrpSpPr>
        <p:grpSpPr bwMode="auto">
          <a:xfrm>
            <a:off x="685800" y="2035175"/>
            <a:ext cx="1981200" cy="685800"/>
            <a:chOff x="311" y="2087"/>
            <a:chExt cx="1129" cy="432"/>
          </a:xfrm>
        </p:grpSpPr>
        <p:sp>
          <p:nvSpPr>
            <p:cNvPr id="109572" name="Line 4"/>
            <p:cNvSpPr>
              <a:spLocks noChangeShapeType="1"/>
            </p:cNvSpPr>
            <p:nvPr/>
          </p:nvSpPr>
          <p:spPr bwMode="auto">
            <a:xfrm rot="-5400000">
              <a:off x="852" y="2074"/>
              <a:ext cx="0" cy="50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73" name="Line 5"/>
            <p:cNvSpPr>
              <a:spLocks noChangeShapeType="1"/>
            </p:cNvSpPr>
            <p:nvPr/>
          </p:nvSpPr>
          <p:spPr bwMode="auto">
            <a:xfrm rot="16200000" flipH="1">
              <a:off x="1176" y="2255"/>
              <a:ext cx="19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74" name="Line 6"/>
            <p:cNvSpPr>
              <a:spLocks noChangeShapeType="1"/>
            </p:cNvSpPr>
            <p:nvPr/>
          </p:nvSpPr>
          <p:spPr bwMode="auto">
            <a:xfrm rot="-5400000">
              <a:off x="1152" y="2039"/>
              <a:ext cx="24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75" name="Line 7"/>
            <p:cNvSpPr>
              <a:spLocks noChangeShapeType="1"/>
            </p:cNvSpPr>
            <p:nvPr/>
          </p:nvSpPr>
          <p:spPr bwMode="auto">
            <a:xfrm rot="-5400000" flipH="1" flipV="1">
              <a:off x="359" y="2279"/>
              <a:ext cx="192"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76" name="Line 8"/>
            <p:cNvSpPr>
              <a:spLocks noChangeShapeType="1"/>
            </p:cNvSpPr>
            <p:nvPr/>
          </p:nvSpPr>
          <p:spPr bwMode="auto">
            <a:xfrm rot="16200000" flipV="1">
              <a:off x="335" y="2063"/>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109577" name="Text Box 9"/>
          <p:cNvSpPr txBox="1">
            <a:spLocks noChangeArrowheads="1"/>
          </p:cNvSpPr>
          <p:nvPr/>
        </p:nvSpPr>
        <p:spPr bwMode="auto">
          <a:xfrm>
            <a:off x="76200" y="1752600"/>
            <a:ext cx="692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ACT</a:t>
            </a:r>
          </a:p>
        </p:txBody>
      </p:sp>
      <p:sp>
        <p:nvSpPr>
          <p:cNvPr id="109578" name="Text Box 10"/>
          <p:cNvSpPr txBox="1">
            <a:spLocks noChangeArrowheads="1"/>
          </p:cNvSpPr>
          <p:nvPr/>
        </p:nvSpPr>
        <p:spPr bwMode="auto">
          <a:xfrm>
            <a:off x="44450" y="2514600"/>
            <a:ext cx="677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GTT</a:t>
            </a:r>
          </a:p>
        </p:txBody>
      </p:sp>
      <p:sp>
        <p:nvSpPr>
          <p:cNvPr id="109579" name="Text Box 11"/>
          <p:cNvSpPr txBox="1">
            <a:spLocks noChangeArrowheads="1"/>
          </p:cNvSpPr>
          <p:nvPr/>
        </p:nvSpPr>
        <p:spPr bwMode="auto">
          <a:xfrm>
            <a:off x="2590800" y="2514600"/>
            <a:ext cx="72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ACA</a:t>
            </a:r>
          </a:p>
        </p:txBody>
      </p:sp>
      <p:sp>
        <p:nvSpPr>
          <p:cNvPr id="109580" name="Text Box 12"/>
          <p:cNvSpPr txBox="1">
            <a:spLocks noChangeArrowheads="1"/>
          </p:cNvSpPr>
          <p:nvPr/>
        </p:nvSpPr>
        <p:spPr bwMode="auto">
          <a:xfrm>
            <a:off x="2644775" y="1812925"/>
            <a:ext cx="7064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GTA</a:t>
            </a:r>
          </a:p>
        </p:txBody>
      </p:sp>
      <p:sp>
        <p:nvSpPr>
          <p:cNvPr id="109581" name="Oval 13"/>
          <p:cNvSpPr>
            <a:spLocks noChangeArrowheads="1"/>
          </p:cNvSpPr>
          <p:nvPr/>
        </p:nvSpPr>
        <p:spPr bwMode="auto">
          <a:xfrm>
            <a:off x="1143000" y="2362200"/>
            <a:ext cx="117475"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9582" name="Oval 14"/>
          <p:cNvSpPr>
            <a:spLocks noChangeArrowheads="1"/>
          </p:cNvSpPr>
          <p:nvPr/>
        </p:nvSpPr>
        <p:spPr bwMode="auto">
          <a:xfrm>
            <a:off x="1981200" y="2362200"/>
            <a:ext cx="117475"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nvGrpSpPr>
          <p:cNvPr id="114697" name="Group 15"/>
          <p:cNvGrpSpPr>
            <a:grpSpLocks/>
          </p:cNvGrpSpPr>
          <p:nvPr/>
        </p:nvGrpSpPr>
        <p:grpSpPr bwMode="auto">
          <a:xfrm>
            <a:off x="6310313" y="2011363"/>
            <a:ext cx="2060575" cy="685800"/>
            <a:chOff x="311" y="2087"/>
            <a:chExt cx="1129" cy="432"/>
          </a:xfrm>
        </p:grpSpPr>
        <p:sp>
          <p:nvSpPr>
            <p:cNvPr id="109584" name="Line 16"/>
            <p:cNvSpPr>
              <a:spLocks noChangeShapeType="1"/>
            </p:cNvSpPr>
            <p:nvPr/>
          </p:nvSpPr>
          <p:spPr bwMode="auto">
            <a:xfrm rot="-5400000">
              <a:off x="852" y="2074"/>
              <a:ext cx="0" cy="50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85" name="Line 17"/>
            <p:cNvSpPr>
              <a:spLocks noChangeShapeType="1"/>
            </p:cNvSpPr>
            <p:nvPr/>
          </p:nvSpPr>
          <p:spPr bwMode="auto">
            <a:xfrm rot="16200000" flipH="1">
              <a:off x="1176" y="2255"/>
              <a:ext cx="19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86" name="Line 18"/>
            <p:cNvSpPr>
              <a:spLocks noChangeShapeType="1"/>
            </p:cNvSpPr>
            <p:nvPr/>
          </p:nvSpPr>
          <p:spPr bwMode="auto">
            <a:xfrm rot="-5400000">
              <a:off x="1152" y="2039"/>
              <a:ext cx="24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87" name="Line 19"/>
            <p:cNvSpPr>
              <a:spLocks noChangeShapeType="1"/>
            </p:cNvSpPr>
            <p:nvPr/>
          </p:nvSpPr>
          <p:spPr bwMode="auto">
            <a:xfrm rot="-5400000" flipH="1" flipV="1">
              <a:off x="359" y="2279"/>
              <a:ext cx="192"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88" name="Line 20"/>
            <p:cNvSpPr>
              <a:spLocks noChangeShapeType="1"/>
            </p:cNvSpPr>
            <p:nvPr/>
          </p:nvSpPr>
          <p:spPr bwMode="auto">
            <a:xfrm rot="16200000" flipV="1">
              <a:off x="335" y="2063"/>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109589" name="Oval 21"/>
          <p:cNvSpPr>
            <a:spLocks noChangeArrowheads="1"/>
          </p:cNvSpPr>
          <p:nvPr/>
        </p:nvSpPr>
        <p:spPr bwMode="auto">
          <a:xfrm>
            <a:off x="7673975" y="2316163"/>
            <a:ext cx="125413"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9590" name="Oval 22"/>
          <p:cNvSpPr>
            <a:spLocks noChangeArrowheads="1"/>
          </p:cNvSpPr>
          <p:nvPr/>
        </p:nvSpPr>
        <p:spPr bwMode="auto">
          <a:xfrm>
            <a:off x="6819900" y="2354263"/>
            <a:ext cx="125413"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9591" name="Text Box 23"/>
          <p:cNvSpPr txBox="1">
            <a:spLocks noChangeArrowheads="1"/>
          </p:cNvSpPr>
          <p:nvPr/>
        </p:nvSpPr>
        <p:spPr bwMode="auto">
          <a:xfrm>
            <a:off x="5638800" y="1782763"/>
            <a:ext cx="72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ACA</a:t>
            </a:r>
          </a:p>
        </p:txBody>
      </p:sp>
      <p:sp>
        <p:nvSpPr>
          <p:cNvPr id="109592" name="Text Box 24"/>
          <p:cNvSpPr txBox="1">
            <a:spLocks noChangeArrowheads="1"/>
          </p:cNvSpPr>
          <p:nvPr/>
        </p:nvSpPr>
        <p:spPr bwMode="auto">
          <a:xfrm>
            <a:off x="8288338" y="1766888"/>
            <a:ext cx="692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ACT</a:t>
            </a:r>
          </a:p>
        </p:txBody>
      </p:sp>
      <p:sp>
        <p:nvSpPr>
          <p:cNvPr id="109593" name="Text Box 25"/>
          <p:cNvSpPr txBox="1">
            <a:spLocks noChangeArrowheads="1"/>
          </p:cNvSpPr>
          <p:nvPr/>
        </p:nvSpPr>
        <p:spPr bwMode="auto">
          <a:xfrm>
            <a:off x="8347075" y="2544763"/>
            <a:ext cx="7064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GTA</a:t>
            </a:r>
          </a:p>
        </p:txBody>
      </p:sp>
      <p:sp>
        <p:nvSpPr>
          <p:cNvPr id="109594" name="Text Box 26"/>
          <p:cNvSpPr txBox="1">
            <a:spLocks noChangeArrowheads="1"/>
          </p:cNvSpPr>
          <p:nvPr/>
        </p:nvSpPr>
        <p:spPr bwMode="auto">
          <a:xfrm>
            <a:off x="5684838" y="2468563"/>
            <a:ext cx="67786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GTT</a:t>
            </a:r>
          </a:p>
        </p:txBody>
      </p:sp>
      <p:grpSp>
        <p:nvGrpSpPr>
          <p:cNvPr id="114704" name="Group 27"/>
          <p:cNvGrpSpPr>
            <a:grpSpLocks/>
          </p:cNvGrpSpPr>
          <p:nvPr/>
        </p:nvGrpSpPr>
        <p:grpSpPr bwMode="auto">
          <a:xfrm>
            <a:off x="3289300" y="4784725"/>
            <a:ext cx="2224088" cy="685800"/>
            <a:chOff x="311" y="2087"/>
            <a:chExt cx="1129" cy="432"/>
          </a:xfrm>
        </p:grpSpPr>
        <p:sp>
          <p:nvSpPr>
            <p:cNvPr id="109596" name="Line 28"/>
            <p:cNvSpPr>
              <a:spLocks noChangeShapeType="1"/>
            </p:cNvSpPr>
            <p:nvPr/>
          </p:nvSpPr>
          <p:spPr bwMode="auto">
            <a:xfrm rot="-5400000">
              <a:off x="851" y="2074"/>
              <a:ext cx="0" cy="50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97" name="Line 29"/>
            <p:cNvSpPr>
              <a:spLocks noChangeShapeType="1"/>
            </p:cNvSpPr>
            <p:nvPr/>
          </p:nvSpPr>
          <p:spPr bwMode="auto">
            <a:xfrm rot="16200000" flipH="1">
              <a:off x="1176" y="2255"/>
              <a:ext cx="19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98" name="Line 30"/>
            <p:cNvSpPr>
              <a:spLocks noChangeShapeType="1"/>
            </p:cNvSpPr>
            <p:nvPr/>
          </p:nvSpPr>
          <p:spPr bwMode="auto">
            <a:xfrm rot="-5400000">
              <a:off x="1152" y="2039"/>
              <a:ext cx="24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599" name="Line 31"/>
            <p:cNvSpPr>
              <a:spLocks noChangeShapeType="1"/>
            </p:cNvSpPr>
            <p:nvPr/>
          </p:nvSpPr>
          <p:spPr bwMode="auto">
            <a:xfrm rot="-5400000" flipH="1" flipV="1">
              <a:off x="359" y="2279"/>
              <a:ext cx="192"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9600" name="Line 32"/>
            <p:cNvSpPr>
              <a:spLocks noChangeShapeType="1"/>
            </p:cNvSpPr>
            <p:nvPr/>
          </p:nvSpPr>
          <p:spPr bwMode="auto">
            <a:xfrm rot="16200000" flipV="1">
              <a:off x="335" y="2063"/>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109601" name="Oval 33"/>
          <p:cNvSpPr>
            <a:spLocks noChangeArrowheads="1"/>
          </p:cNvSpPr>
          <p:nvPr/>
        </p:nvSpPr>
        <p:spPr bwMode="auto">
          <a:xfrm>
            <a:off x="3783013" y="5089525"/>
            <a:ext cx="1270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9602" name="Oval 34"/>
          <p:cNvSpPr>
            <a:spLocks noChangeArrowheads="1"/>
          </p:cNvSpPr>
          <p:nvPr/>
        </p:nvSpPr>
        <p:spPr bwMode="auto">
          <a:xfrm>
            <a:off x="4787900" y="5089525"/>
            <a:ext cx="1270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9603" name="Text Box 35"/>
          <p:cNvSpPr txBox="1">
            <a:spLocks noChangeArrowheads="1"/>
          </p:cNvSpPr>
          <p:nvPr/>
        </p:nvSpPr>
        <p:spPr bwMode="auto">
          <a:xfrm>
            <a:off x="2620963" y="5318125"/>
            <a:ext cx="692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ACT</a:t>
            </a:r>
          </a:p>
        </p:txBody>
      </p:sp>
      <p:sp>
        <p:nvSpPr>
          <p:cNvPr id="109604" name="Text Box 36"/>
          <p:cNvSpPr txBox="1">
            <a:spLocks noChangeArrowheads="1"/>
          </p:cNvSpPr>
          <p:nvPr/>
        </p:nvSpPr>
        <p:spPr bwMode="auto">
          <a:xfrm>
            <a:off x="2590800" y="4540250"/>
            <a:ext cx="72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ACA</a:t>
            </a:r>
          </a:p>
        </p:txBody>
      </p:sp>
      <p:sp>
        <p:nvSpPr>
          <p:cNvPr id="109605" name="Text Box 37"/>
          <p:cNvSpPr txBox="1">
            <a:spLocks noChangeArrowheads="1"/>
          </p:cNvSpPr>
          <p:nvPr/>
        </p:nvSpPr>
        <p:spPr bwMode="auto">
          <a:xfrm>
            <a:off x="5438775" y="5318125"/>
            <a:ext cx="677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GTT</a:t>
            </a:r>
          </a:p>
        </p:txBody>
      </p:sp>
      <p:sp>
        <p:nvSpPr>
          <p:cNvPr id="109606" name="Text Box 38"/>
          <p:cNvSpPr txBox="1">
            <a:spLocks noChangeArrowheads="1"/>
          </p:cNvSpPr>
          <p:nvPr/>
        </p:nvSpPr>
        <p:spPr bwMode="auto">
          <a:xfrm>
            <a:off x="5413375" y="4479925"/>
            <a:ext cx="7064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GTA</a:t>
            </a:r>
          </a:p>
        </p:txBody>
      </p:sp>
    </p:spTree>
    <p:extLst>
      <p:ext uri="{BB962C8B-B14F-4D97-AF65-F5344CB8AC3E}">
        <p14:creationId xmlns:p14="http://schemas.microsoft.com/office/powerpoint/2010/main" val="3173272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title"/>
          </p:nvPr>
        </p:nvSpPr>
        <p:spPr>
          <a:xfrm>
            <a:off x="685800" y="228600"/>
            <a:ext cx="7772400" cy="1143000"/>
          </a:xfrm>
        </p:spPr>
        <p:txBody>
          <a:bodyPr/>
          <a:lstStyle/>
          <a:p>
            <a:pPr eaLnBrk="1" hangingPunct="1"/>
            <a:r>
              <a:rPr lang="en-US">
                <a:latin typeface="Times New Roman" charset="0"/>
                <a:ea typeface="ＭＳ Ｐゴシック" charset="0"/>
                <a:cs typeface="ＭＳ Ｐゴシック" charset="0"/>
              </a:rPr>
              <a:t>Maximum Parsimony</a:t>
            </a:r>
          </a:p>
        </p:txBody>
      </p:sp>
      <p:grpSp>
        <p:nvGrpSpPr>
          <p:cNvPr id="116738" name="Group 3"/>
          <p:cNvGrpSpPr>
            <a:grpSpLocks/>
          </p:cNvGrpSpPr>
          <p:nvPr/>
        </p:nvGrpSpPr>
        <p:grpSpPr bwMode="auto">
          <a:xfrm>
            <a:off x="685800" y="2035175"/>
            <a:ext cx="1981200" cy="685800"/>
            <a:chOff x="311" y="2087"/>
            <a:chExt cx="1129" cy="432"/>
          </a:xfrm>
        </p:grpSpPr>
        <p:sp>
          <p:nvSpPr>
            <p:cNvPr id="110596" name="Line 4"/>
            <p:cNvSpPr>
              <a:spLocks noChangeShapeType="1"/>
            </p:cNvSpPr>
            <p:nvPr/>
          </p:nvSpPr>
          <p:spPr bwMode="auto">
            <a:xfrm rot="-5400000">
              <a:off x="852" y="2074"/>
              <a:ext cx="0" cy="50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597" name="Line 5"/>
            <p:cNvSpPr>
              <a:spLocks noChangeShapeType="1"/>
            </p:cNvSpPr>
            <p:nvPr/>
          </p:nvSpPr>
          <p:spPr bwMode="auto">
            <a:xfrm rot="16200000" flipH="1">
              <a:off x="1176" y="2255"/>
              <a:ext cx="19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598" name="Line 6"/>
            <p:cNvSpPr>
              <a:spLocks noChangeShapeType="1"/>
            </p:cNvSpPr>
            <p:nvPr/>
          </p:nvSpPr>
          <p:spPr bwMode="auto">
            <a:xfrm rot="-5400000">
              <a:off x="1152" y="2039"/>
              <a:ext cx="24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599" name="Line 7"/>
            <p:cNvSpPr>
              <a:spLocks noChangeShapeType="1"/>
            </p:cNvSpPr>
            <p:nvPr/>
          </p:nvSpPr>
          <p:spPr bwMode="auto">
            <a:xfrm rot="-5400000" flipH="1" flipV="1">
              <a:off x="359" y="2279"/>
              <a:ext cx="192"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00" name="Line 8"/>
            <p:cNvSpPr>
              <a:spLocks noChangeShapeType="1"/>
            </p:cNvSpPr>
            <p:nvPr/>
          </p:nvSpPr>
          <p:spPr bwMode="auto">
            <a:xfrm rot="16200000" flipV="1">
              <a:off x="335" y="2063"/>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110601" name="Text Box 9"/>
          <p:cNvSpPr txBox="1">
            <a:spLocks noChangeArrowheads="1"/>
          </p:cNvSpPr>
          <p:nvPr/>
        </p:nvSpPr>
        <p:spPr bwMode="auto">
          <a:xfrm>
            <a:off x="76200" y="1752600"/>
            <a:ext cx="692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ACT</a:t>
            </a:r>
          </a:p>
        </p:txBody>
      </p:sp>
      <p:sp>
        <p:nvSpPr>
          <p:cNvPr id="110602" name="Text Box 10"/>
          <p:cNvSpPr txBox="1">
            <a:spLocks noChangeArrowheads="1"/>
          </p:cNvSpPr>
          <p:nvPr/>
        </p:nvSpPr>
        <p:spPr bwMode="auto">
          <a:xfrm>
            <a:off x="44450" y="2514600"/>
            <a:ext cx="677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GTT</a:t>
            </a:r>
          </a:p>
        </p:txBody>
      </p:sp>
      <p:sp>
        <p:nvSpPr>
          <p:cNvPr id="110603" name="Text Box 11"/>
          <p:cNvSpPr txBox="1">
            <a:spLocks noChangeArrowheads="1"/>
          </p:cNvSpPr>
          <p:nvPr/>
        </p:nvSpPr>
        <p:spPr bwMode="auto">
          <a:xfrm>
            <a:off x="914400" y="1981200"/>
            <a:ext cx="677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GTT</a:t>
            </a:r>
          </a:p>
        </p:txBody>
      </p:sp>
      <p:sp>
        <p:nvSpPr>
          <p:cNvPr id="110604" name="Text Box 12"/>
          <p:cNvSpPr txBox="1">
            <a:spLocks noChangeArrowheads="1"/>
          </p:cNvSpPr>
          <p:nvPr/>
        </p:nvSpPr>
        <p:spPr bwMode="auto">
          <a:xfrm>
            <a:off x="1654175" y="1981200"/>
            <a:ext cx="7064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GTA</a:t>
            </a:r>
          </a:p>
        </p:txBody>
      </p:sp>
      <p:sp>
        <p:nvSpPr>
          <p:cNvPr id="110605" name="Text Box 13"/>
          <p:cNvSpPr txBox="1">
            <a:spLocks noChangeArrowheads="1"/>
          </p:cNvSpPr>
          <p:nvPr/>
        </p:nvSpPr>
        <p:spPr bwMode="auto">
          <a:xfrm>
            <a:off x="2590800" y="2514600"/>
            <a:ext cx="72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ACA</a:t>
            </a:r>
          </a:p>
        </p:txBody>
      </p:sp>
      <p:sp>
        <p:nvSpPr>
          <p:cNvPr id="110606" name="Text Box 14"/>
          <p:cNvSpPr txBox="1">
            <a:spLocks noChangeArrowheads="1"/>
          </p:cNvSpPr>
          <p:nvPr/>
        </p:nvSpPr>
        <p:spPr bwMode="auto">
          <a:xfrm>
            <a:off x="2644775" y="1812925"/>
            <a:ext cx="7064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GTA</a:t>
            </a:r>
          </a:p>
        </p:txBody>
      </p:sp>
      <p:sp>
        <p:nvSpPr>
          <p:cNvPr id="110607" name="Oval 15"/>
          <p:cNvSpPr>
            <a:spLocks noChangeArrowheads="1"/>
          </p:cNvSpPr>
          <p:nvPr/>
        </p:nvSpPr>
        <p:spPr bwMode="auto">
          <a:xfrm>
            <a:off x="1143000" y="2362200"/>
            <a:ext cx="117475"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08" name="Oval 16"/>
          <p:cNvSpPr>
            <a:spLocks noChangeArrowheads="1"/>
          </p:cNvSpPr>
          <p:nvPr/>
        </p:nvSpPr>
        <p:spPr bwMode="auto">
          <a:xfrm>
            <a:off x="1981200" y="2362200"/>
            <a:ext cx="117475"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09" name="Text Box 17"/>
          <p:cNvSpPr txBox="1">
            <a:spLocks noChangeArrowheads="1"/>
          </p:cNvSpPr>
          <p:nvPr/>
        </p:nvSpPr>
        <p:spPr bwMode="auto">
          <a:xfrm>
            <a:off x="1447800" y="2362200"/>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1</a:t>
            </a:r>
          </a:p>
        </p:txBody>
      </p:sp>
      <p:sp>
        <p:nvSpPr>
          <p:cNvPr id="110610" name="Text Box 18"/>
          <p:cNvSpPr txBox="1">
            <a:spLocks noChangeArrowheads="1"/>
          </p:cNvSpPr>
          <p:nvPr/>
        </p:nvSpPr>
        <p:spPr bwMode="auto">
          <a:xfrm>
            <a:off x="677863" y="2071688"/>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2</a:t>
            </a:r>
          </a:p>
        </p:txBody>
      </p:sp>
      <p:sp>
        <p:nvSpPr>
          <p:cNvPr id="110611" name="Text Box 19"/>
          <p:cNvSpPr txBox="1">
            <a:spLocks noChangeArrowheads="1"/>
          </p:cNvSpPr>
          <p:nvPr/>
        </p:nvSpPr>
        <p:spPr bwMode="auto">
          <a:xfrm>
            <a:off x="2209800" y="2468563"/>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2</a:t>
            </a:r>
          </a:p>
        </p:txBody>
      </p:sp>
      <p:sp>
        <p:nvSpPr>
          <p:cNvPr id="110612" name="Text Box 20"/>
          <p:cNvSpPr txBox="1">
            <a:spLocks noChangeArrowheads="1"/>
          </p:cNvSpPr>
          <p:nvPr/>
        </p:nvSpPr>
        <p:spPr bwMode="auto">
          <a:xfrm>
            <a:off x="838200" y="2955925"/>
            <a:ext cx="15478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MP score = 5</a:t>
            </a:r>
          </a:p>
        </p:txBody>
      </p:sp>
      <p:grpSp>
        <p:nvGrpSpPr>
          <p:cNvPr id="116751" name="Group 21"/>
          <p:cNvGrpSpPr>
            <a:grpSpLocks/>
          </p:cNvGrpSpPr>
          <p:nvPr/>
        </p:nvGrpSpPr>
        <p:grpSpPr bwMode="auto">
          <a:xfrm>
            <a:off x="6310313" y="2011363"/>
            <a:ext cx="2060575" cy="685800"/>
            <a:chOff x="311" y="2087"/>
            <a:chExt cx="1129" cy="432"/>
          </a:xfrm>
        </p:grpSpPr>
        <p:sp>
          <p:nvSpPr>
            <p:cNvPr id="110614" name="Line 22"/>
            <p:cNvSpPr>
              <a:spLocks noChangeShapeType="1"/>
            </p:cNvSpPr>
            <p:nvPr/>
          </p:nvSpPr>
          <p:spPr bwMode="auto">
            <a:xfrm rot="-5400000">
              <a:off x="852" y="2074"/>
              <a:ext cx="0" cy="50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15" name="Line 23"/>
            <p:cNvSpPr>
              <a:spLocks noChangeShapeType="1"/>
            </p:cNvSpPr>
            <p:nvPr/>
          </p:nvSpPr>
          <p:spPr bwMode="auto">
            <a:xfrm rot="16200000" flipH="1">
              <a:off x="1176" y="2255"/>
              <a:ext cx="19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16" name="Line 24"/>
            <p:cNvSpPr>
              <a:spLocks noChangeShapeType="1"/>
            </p:cNvSpPr>
            <p:nvPr/>
          </p:nvSpPr>
          <p:spPr bwMode="auto">
            <a:xfrm rot="-5400000">
              <a:off x="1152" y="2039"/>
              <a:ext cx="24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17" name="Line 25"/>
            <p:cNvSpPr>
              <a:spLocks noChangeShapeType="1"/>
            </p:cNvSpPr>
            <p:nvPr/>
          </p:nvSpPr>
          <p:spPr bwMode="auto">
            <a:xfrm rot="-5400000" flipH="1" flipV="1">
              <a:off x="359" y="2279"/>
              <a:ext cx="192"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18" name="Line 26"/>
            <p:cNvSpPr>
              <a:spLocks noChangeShapeType="1"/>
            </p:cNvSpPr>
            <p:nvPr/>
          </p:nvSpPr>
          <p:spPr bwMode="auto">
            <a:xfrm rot="16200000" flipV="1">
              <a:off x="335" y="2063"/>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110619" name="Oval 27"/>
          <p:cNvSpPr>
            <a:spLocks noChangeArrowheads="1"/>
          </p:cNvSpPr>
          <p:nvPr/>
        </p:nvSpPr>
        <p:spPr bwMode="auto">
          <a:xfrm>
            <a:off x="7673975" y="2316163"/>
            <a:ext cx="125413"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20" name="Oval 28"/>
          <p:cNvSpPr>
            <a:spLocks noChangeArrowheads="1"/>
          </p:cNvSpPr>
          <p:nvPr/>
        </p:nvSpPr>
        <p:spPr bwMode="auto">
          <a:xfrm>
            <a:off x="6819900" y="2354263"/>
            <a:ext cx="125413"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21" name="Text Box 29"/>
          <p:cNvSpPr txBox="1">
            <a:spLocks noChangeArrowheads="1"/>
          </p:cNvSpPr>
          <p:nvPr/>
        </p:nvSpPr>
        <p:spPr bwMode="auto">
          <a:xfrm>
            <a:off x="5638800" y="1782763"/>
            <a:ext cx="72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ACA</a:t>
            </a:r>
          </a:p>
        </p:txBody>
      </p:sp>
      <p:sp>
        <p:nvSpPr>
          <p:cNvPr id="110622" name="Text Box 30"/>
          <p:cNvSpPr txBox="1">
            <a:spLocks noChangeArrowheads="1"/>
          </p:cNvSpPr>
          <p:nvPr/>
        </p:nvSpPr>
        <p:spPr bwMode="auto">
          <a:xfrm>
            <a:off x="8288338" y="1766888"/>
            <a:ext cx="692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ACT</a:t>
            </a:r>
          </a:p>
        </p:txBody>
      </p:sp>
      <p:sp>
        <p:nvSpPr>
          <p:cNvPr id="110623" name="Text Box 31"/>
          <p:cNvSpPr txBox="1">
            <a:spLocks noChangeArrowheads="1"/>
          </p:cNvSpPr>
          <p:nvPr/>
        </p:nvSpPr>
        <p:spPr bwMode="auto">
          <a:xfrm>
            <a:off x="8347075" y="2544763"/>
            <a:ext cx="7064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GTA</a:t>
            </a:r>
          </a:p>
        </p:txBody>
      </p:sp>
      <p:sp>
        <p:nvSpPr>
          <p:cNvPr id="110624" name="Text Box 32"/>
          <p:cNvSpPr txBox="1">
            <a:spLocks noChangeArrowheads="1"/>
          </p:cNvSpPr>
          <p:nvPr/>
        </p:nvSpPr>
        <p:spPr bwMode="auto">
          <a:xfrm>
            <a:off x="5684838" y="2468563"/>
            <a:ext cx="67786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GTT</a:t>
            </a:r>
          </a:p>
        </p:txBody>
      </p:sp>
      <p:sp>
        <p:nvSpPr>
          <p:cNvPr id="110625" name="Text Box 33"/>
          <p:cNvSpPr txBox="1">
            <a:spLocks noChangeArrowheads="1"/>
          </p:cNvSpPr>
          <p:nvPr/>
        </p:nvSpPr>
        <p:spPr bwMode="auto">
          <a:xfrm>
            <a:off x="6629400" y="2011363"/>
            <a:ext cx="72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ACA</a:t>
            </a:r>
          </a:p>
        </p:txBody>
      </p:sp>
      <p:sp>
        <p:nvSpPr>
          <p:cNvPr id="110626" name="Text Box 34"/>
          <p:cNvSpPr txBox="1">
            <a:spLocks noChangeArrowheads="1"/>
          </p:cNvSpPr>
          <p:nvPr/>
        </p:nvSpPr>
        <p:spPr bwMode="auto">
          <a:xfrm>
            <a:off x="7340600" y="1981200"/>
            <a:ext cx="73660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dirty="0">
                <a:solidFill>
                  <a:srgbClr val="FF0000"/>
                </a:solidFill>
                <a:latin typeface="Times New Roman" charset="0"/>
                <a:cs typeface="Times New Roman" charset="0"/>
              </a:rPr>
              <a:t>ACA</a:t>
            </a:r>
          </a:p>
        </p:txBody>
      </p:sp>
      <p:sp>
        <p:nvSpPr>
          <p:cNvPr id="110627" name="Text Box 35"/>
          <p:cNvSpPr txBox="1">
            <a:spLocks noChangeArrowheads="1"/>
          </p:cNvSpPr>
          <p:nvPr/>
        </p:nvSpPr>
        <p:spPr bwMode="auto">
          <a:xfrm>
            <a:off x="6546850" y="2408238"/>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3</a:t>
            </a:r>
          </a:p>
        </p:txBody>
      </p:sp>
      <p:sp>
        <p:nvSpPr>
          <p:cNvPr id="110628" name="Text Box 36"/>
          <p:cNvSpPr txBox="1">
            <a:spLocks noChangeArrowheads="1"/>
          </p:cNvSpPr>
          <p:nvPr/>
        </p:nvSpPr>
        <p:spPr bwMode="auto">
          <a:xfrm>
            <a:off x="8077200" y="2057400"/>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dirty="0">
                <a:latin typeface="Times New Roman" charset="0"/>
                <a:cs typeface="Times New Roman" charset="0"/>
              </a:rPr>
              <a:t>1</a:t>
            </a:r>
          </a:p>
        </p:txBody>
      </p:sp>
      <p:sp>
        <p:nvSpPr>
          <p:cNvPr id="110629" name="Text Box 37"/>
          <p:cNvSpPr txBox="1">
            <a:spLocks noChangeArrowheads="1"/>
          </p:cNvSpPr>
          <p:nvPr/>
        </p:nvSpPr>
        <p:spPr bwMode="auto">
          <a:xfrm>
            <a:off x="7842250" y="2408238"/>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dirty="0">
                <a:latin typeface="Times New Roman" charset="0"/>
                <a:cs typeface="Times New Roman" charset="0"/>
              </a:rPr>
              <a:t>2</a:t>
            </a:r>
          </a:p>
        </p:txBody>
      </p:sp>
      <p:sp>
        <p:nvSpPr>
          <p:cNvPr id="110630" name="Text Box 38"/>
          <p:cNvSpPr txBox="1">
            <a:spLocks noChangeArrowheads="1"/>
          </p:cNvSpPr>
          <p:nvPr/>
        </p:nvSpPr>
        <p:spPr bwMode="auto">
          <a:xfrm>
            <a:off x="6537325" y="2879725"/>
            <a:ext cx="15478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dirty="0">
                <a:latin typeface="Times New Roman" charset="0"/>
                <a:cs typeface="Times New Roman" charset="0"/>
              </a:rPr>
              <a:t>MP score = 6</a:t>
            </a:r>
          </a:p>
        </p:txBody>
      </p:sp>
      <p:grpSp>
        <p:nvGrpSpPr>
          <p:cNvPr id="116764" name="Group 39"/>
          <p:cNvGrpSpPr>
            <a:grpSpLocks/>
          </p:cNvGrpSpPr>
          <p:nvPr/>
        </p:nvGrpSpPr>
        <p:grpSpPr bwMode="auto">
          <a:xfrm>
            <a:off x="3289300" y="4784725"/>
            <a:ext cx="2224088" cy="685800"/>
            <a:chOff x="311" y="2087"/>
            <a:chExt cx="1129" cy="432"/>
          </a:xfrm>
        </p:grpSpPr>
        <p:sp>
          <p:nvSpPr>
            <p:cNvPr id="110632" name="Line 40"/>
            <p:cNvSpPr>
              <a:spLocks noChangeShapeType="1"/>
            </p:cNvSpPr>
            <p:nvPr/>
          </p:nvSpPr>
          <p:spPr bwMode="auto">
            <a:xfrm rot="-5400000">
              <a:off x="851" y="2074"/>
              <a:ext cx="0" cy="50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33" name="Line 41"/>
            <p:cNvSpPr>
              <a:spLocks noChangeShapeType="1"/>
            </p:cNvSpPr>
            <p:nvPr/>
          </p:nvSpPr>
          <p:spPr bwMode="auto">
            <a:xfrm rot="16200000" flipH="1">
              <a:off x="1176" y="2255"/>
              <a:ext cx="19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34" name="Line 42"/>
            <p:cNvSpPr>
              <a:spLocks noChangeShapeType="1"/>
            </p:cNvSpPr>
            <p:nvPr/>
          </p:nvSpPr>
          <p:spPr bwMode="auto">
            <a:xfrm rot="-5400000">
              <a:off x="1152" y="2039"/>
              <a:ext cx="24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35" name="Line 43"/>
            <p:cNvSpPr>
              <a:spLocks noChangeShapeType="1"/>
            </p:cNvSpPr>
            <p:nvPr/>
          </p:nvSpPr>
          <p:spPr bwMode="auto">
            <a:xfrm rot="-5400000" flipH="1" flipV="1">
              <a:off x="359" y="2279"/>
              <a:ext cx="192"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0636" name="Line 44"/>
            <p:cNvSpPr>
              <a:spLocks noChangeShapeType="1"/>
            </p:cNvSpPr>
            <p:nvPr/>
          </p:nvSpPr>
          <p:spPr bwMode="auto">
            <a:xfrm rot="16200000" flipV="1">
              <a:off x="335" y="2063"/>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110637" name="Oval 45"/>
          <p:cNvSpPr>
            <a:spLocks noChangeArrowheads="1"/>
          </p:cNvSpPr>
          <p:nvPr/>
        </p:nvSpPr>
        <p:spPr bwMode="auto">
          <a:xfrm>
            <a:off x="3783013" y="5089525"/>
            <a:ext cx="1270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38" name="Oval 46"/>
          <p:cNvSpPr>
            <a:spLocks noChangeArrowheads="1"/>
          </p:cNvSpPr>
          <p:nvPr/>
        </p:nvSpPr>
        <p:spPr bwMode="auto">
          <a:xfrm>
            <a:off x="4787900" y="5089525"/>
            <a:ext cx="1270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0639" name="Text Box 47"/>
          <p:cNvSpPr txBox="1">
            <a:spLocks noChangeArrowheads="1"/>
          </p:cNvSpPr>
          <p:nvPr/>
        </p:nvSpPr>
        <p:spPr bwMode="auto">
          <a:xfrm>
            <a:off x="2620963" y="5318125"/>
            <a:ext cx="692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ACT</a:t>
            </a:r>
          </a:p>
        </p:txBody>
      </p:sp>
      <p:sp>
        <p:nvSpPr>
          <p:cNvPr id="110640" name="Text Box 48"/>
          <p:cNvSpPr txBox="1">
            <a:spLocks noChangeArrowheads="1"/>
          </p:cNvSpPr>
          <p:nvPr/>
        </p:nvSpPr>
        <p:spPr bwMode="auto">
          <a:xfrm>
            <a:off x="2590800" y="4540250"/>
            <a:ext cx="72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ACA</a:t>
            </a:r>
          </a:p>
        </p:txBody>
      </p:sp>
      <p:sp>
        <p:nvSpPr>
          <p:cNvPr id="110641" name="Text Box 49"/>
          <p:cNvSpPr txBox="1">
            <a:spLocks noChangeArrowheads="1"/>
          </p:cNvSpPr>
          <p:nvPr/>
        </p:nvSpPr>
        <p:spPr bwMode="auto">
          <a:xfrm>
            <a:off x="5438775" y="5318125"/>
            <a:ext cx="677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GTT</a:t>
            </a:r>
          </a:p>
        </p:txBody>
      </p:sp>
      <p:sp>
        <p:nvSpPr>
          <p:cNvPr id="110642" name="Text Box 50"/>
          <p:cNvSpPr txBox="1">
            <a:spLocks noChangeArrowheads="1"/>
          </p:cNvSpPr>
          <p:nvPr/>
        </p:nvSpPr>
        <p:spPr bwMode="auto">
          <a:xfrm>
            <a:off x="5413375" y="4479925"/>
            <a:ext cx="70643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GTA</a:t>
            </a:r>
          </a:p>
        </p:txBody>
      </p:sp>
      <p:sp>
        <p:nvSpPr>
          <p:cNvPr id="110643" name="Text Box 51"/>
          <p:cNvSpPr txBox="1">
            <a:spLocks noChangeArrowheads="1"/>
          </p:cNvSpPr>
          <p:nvPr/>
        </p:nvSpPr>
        <p:spPr bwMode="auto">
          <a:xfrm>
            <a:off x="3619500" y="4768850"/>
            <a:ext cx="72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ACA</a:t>
            </a:r>
          </a:p>
        </p:txBody>
      </p:sp>
      <p:sp>
        <p:nvSpPr>
          <p:cNvPr id="110644" name="Text Box 52"/>
          <p:cNvSpPr txBox="1">
            <a:spLocks noChangeArrowheads="1"/>
          </p:cNvSpPr>
          <p:nvPr/>
        </p:nvSpPr>
        <p:spPr bwMode="auto">
          <a:xfrm>
            <a:off x="4360863" y="4768850"/>
            <a:ext cx="706437"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GTA</a:t>
            </a:r>
          </a:p>
        </p:txBody>
      </p:sp>
      <p:sp>
        <p:nvSpPr>
          <p:cNvPr id="110645" name="Text Box 53"/>
          <p:cNvSpPr txBox="1">
            <a:spLocks noChangeArrowheads="1"/>
          </p:cNvSpPr>
          <p:nvPr/>
        </p:nvSpPr>
        <p:spPr bwMode="auto">
          <a:xfrm>
            <a:off x="3581400" y="5165725"/>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1</a:t>
            </a:r>
          </a:p>
        </p:txBody>
      </p:sp>
      <p:sp>
        <p:nvSpPr>
          <p:cNvPr id="110646" name="Text Box 54"/>
          <p:cNvSpPr txBox="1">
            <a:spLocks noChangeArrowheads="1"/>
          </p:cNvSpPr>
          <p:nvPr/>
        </p:nvSpPr>
        <p:spPr bwMode="auto">
          <a:xfrm>
            <a:off x="4191000" y="5073650"/>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2</a:t>
            </a:r>
          </a:p>
        </p:txBody>
      </p:sp>
      <p:sp>
        <p:nvSpPr>
          <p:cNvPr id="110647" name="Text Box 55"/>
          <p:cNvSpPr txBox="1">
            <a:spLocks noChangeArrowheads="1"/>
          </p:cNvSpPr>
          <p:nvPr/>
        </p:nvSpPr>
        <p:spPr bwMode="auto">
          <a:xfrm>
            <a:off x="4876800" y="5165725"/>
            <a:ext cx="311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1</a:t>
            </a:r>
          </a:p>
        </p:txBody>
      </p:sp>
      <p:sp>
        <p:nvSpPr>
          <p:cNvPr id="110648" name="Text Box 56"/>
          <p:cNvSpPr txBox="1">
            <a:spLocks noChangeArrowheads="1"/>
          </p:cNvSpPr>
          <p:nvPr/>
        </p:nvSpPr>
        <p:spPr bwMode="auto">
          <a:xfrm>
            <a:off x="3581400" y="5683250"/>
            <a:ext cx="154781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MP score = 4</a:t>
            </a:r>
          </a:p>
        </p:txBody>
      </p:sp>
      <p:sp>
        <p:nvSpPr>
          <p:cNvPr id="110649" name="Text Box 57"/>
          <p:cNvSpPr txBox="1">
            <a:spLocks noChangeArrowheads="1"/>
          </p:cNvSpPr>
          <p:nvPr/>
        </p:nvSpPr>
        <p:spPr bwMode="auto">
          <a:xfrm>
            <a:off x="3294063" y="6172200"/>
            <a:ext cx="189071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chemeClr val="accent2"/>
                </a:solidFill>
                <a:latin typeface="Times New Roman" charset="0"/>
                <a:cs typeface="Times New Roman" charset="0"/>
              </a:rPr>
              <a:t>Optimal MP tree</a:t>
            </a:r>
          </a:p>
        </p:txBody>
      </p:sp>
    </p:spTree>
    <p:extLst>
      <p:ext uri="{BB962C8B-B14F-4D97-AF65-F5344CB8AC3E}">
        <p14:creationId xmlns:p14="http://schemas.microsoft.com/office/powerpoint/2010/main" val="3798215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a:xfrm>
            <a:off x="685800" y="228600"/>
            <a:ext cx="7772400" cy="1143000"/>
          </a:xfrm>
        </p:spPr>
        <p:txBody>
          <a:bodyPr/>
          <a:lstStyle/>
          <a:p>
            <a:pPr eaLnBrk="1" hangingPunct="1"/>
            <a:r>
              <a:rPr lang="en-US" sz="4000">
                <a:latin typeface="Times New Roman" charset="0"/>
                <a:ea typeface="ＭＳ Ｐゴシック" charset="0"/>
                <a:cs typeface="ＭＳ Ｐゴシック" charset="0"/>
              </a:rPr>
              <a:t>MP: computational complexity</a:t>
            </a:r>
          </a:p>
        </p:txBody>
      </p:sp>
      <p:grpSp>
        <p:nvGrpSpPr>
          <p:cNvPr id="118786" name="Group 3"/>
          <p:cNvGrpSpPr>
            <a:grpSpLocks/>
          </p:cNvGrpSpPr>
          <p:nvPr/>
        </p:nvGrpSpPr>
        <p:grpSpPr bwMode="auto">
          <a:xfrm>
            <a:off x="1296988" y="1600200"/>
            <a:ext cx="6553200" cy="4430713"/>
            <a:chOff x="1151" y="1359"/>
            <a:chExt cx="3307" cy="2408"/>
          </a:xfrm>
        </p:grpSpPr>
        <p:grpSp>
          <p:nvGrpSpPr>
            <p:cNvPr id="118787" name="Group 4"/>
            <p:cNvGrpSpPr>
              <a:grpSpLocks/>
            </p:cNvGrpSpPr>
            <p:nvPr/>
          </p:nvGrpSpPr>
          <p:grpSpPr bwMode="auto">
            <a:xfrm>
              <a:off x="2055" y="2304"/>
              <a:ext cx="1401" cy="432"/>
              <a:chOff x="311" y="2087"/>
              <a:chExt cx="1129" cy="432"/>
            </a:xfrm>
          </p:grpSpPr>
          <p:sp>
            <p:nvSpPr>
              <p:cNvPr id="111621" name="Line 5"/>
              <p:cNvSpPr>
                <a:spLocks noChangeShapeType="1"/>
              </p:cNvSpPr>
              <p:nvPr/>
            </p:nvSpPr>
            <p:spPr bwMode="auto">
              <a:xfrm rot="-5400000">
                <a:off x="846" y="2074"/>
                <a:ext cx="0" cy="50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22" name="Line 6"/>
              <p:cNvSpPr>
                <a:spLocks noChangeShapeType="1"/>
              </p:cNvSpPr>
              <p:nvPr/>
            </p:nvSpPr>
            <p:spPr bwMode="auto">
              <a:xfrm rot="16200000" flipH="1">
                <a:off x="1175" y="2255"/>
                <a:ext cx="19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23" name="Line 7"/>
              <p:cNvSpPr>
                <a:spLocks noChangeShapeType="1"/>
              </p:cNvSpPr>
              <p:nvPr/>
            </p:nvSpPr>
            <p:spPr bwMode="auto">
              <a:xfrm rot="-5400000">
                <a:off x="1152" y="2038"/>
                <a:ext cx="24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24" name="Line 8"/>
              <p:cNvSpPr>
                <a:spLocks noChangeShapeType="1"/>
              </p:cNvSpPr>
              <p:nvPr/>
            </p:nvSpPr>
            <p:spPr bwMode="auto">
              <a:xfrm rot="-5400000" flipH="1" flipV="1">
                <a:off x="357" y="2278"/>
                <a:ext cx="192" cy="289"/>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25" name="Line 9"/>
              <p:cNvSpPr>
                <a:spLocks noChangeShapeType="1"/>
              </p:cNvSpPr>
              <p:nvPr/>
            </p:nvSpPr>
            <p:spPr bwMode="auto">
              <a:xfrm rot="16200000" flipV="1">
                <a:off x="335" y="2063"/>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111626" name="Oval 10"/>
            <p:cNvSpPr>
              <a:spLocks noChangeArrowheads="1"/>
            </p:cNvSpPr>
            <p:nvPr/>
          </p:nvSpPr>
          <p:spPr bwMode="auto">
            <a:xfrm>
              <a:off x="2366" y="2496"/>
              <a:ext cx="79"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1627" name="Oval 11"/>
            <p:cNvSpPr>
              <a:spLocks noChangeArrowheads="1"/>
            </p:cNvSpPr>
            <p:nvPr/>
          </p:nvSpPr>
          <p:spPr bwMode="auto">
            <a:xfrm>
              <a:off x="2999" y="2496"/>
              <a:ext cx="80" cy="47"/>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1628" name="Text Box 12"/>
            <p:cNvSpPr txBox="1">
              <a:spLocks noChangeArrowheads="1"/>
            </p:cNvSpPr>
            <p:nvPr/>
          </p:nvSpPr>
          <p:spPr bwMode="auto">
            <a:xfrm>
              <a:off x="1634" y="2640"/>
              <a:ext cx="350"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ACT</a:t>
              </a:r>
            </a:p>
          </p:txBody>
        </p:sp>
        <p:sp>
          <p:nvSpPr>
            <p:cNvPr id="111629" name="Text Box 13"/>
            <p:cNvSpPr txBox="1">
              <a:spLocks noChangeArrowheads="1"/>
            </p:cNvSpPr>
            <p:nvPr/>
          </p:nvSpPr>
          <p:spPr bwMode="auto">
            <a:xfrm>
              <a:off x="1615" y="2150"/>
              <a:ext cx="365"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ACA</a:t>
              </a:r>
            </a:p>
          </p:txBody>
        </p:sp>
        <p:sp>
          <p:nvSpPr>
            <p:cNvPr id="111630" name="Text Box 14"/>
            <p:cNvSpPr txBox="1">
              <a:spLocks noChangeArrowheads="1"/>
            </p:cNvSpPr>
            <p:nvPr/>
          </p:nvSpPr>
          <p:spPr bwMode="auto">
            <a:xfrm>
              <a:off x="3409" y="2640"/>
              <a:ext cx="340"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GTT</a:t>
              </a:r>
            </a:p>
          </p:txBody>
        </p:sp>
        <p:sp>
          <p:nvSpPr>
            <p:cNvPr id="111631" name="Text Box 15"/>
            <p:cNvSpPr txBox="1">
              <a:spLocks noChangeArrowheads="1"/>
            </p:cNvSpPr>
            <p:nvPr/>
          </p:nvSpPr>
          <p:spPr bwMode="auto">
            <a:xfrm>
              <a:off x="3393" y="2112"/>
              <a:ext cx="356"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GTA</a:t>
              </a:r>
            </a:p>
          </p:txBody>
        </p:sp>
        <p:sp>
          <p:nvSpPr>
            <p:cNvPr id="111632" name="Text Box 16"/>
            <p:cNvSpPr txBox="1">
              <a:spLocks noChangeArrowheads="1"/>
            </p:cNvSpPr>
            <p:nvPr/>
          </p:nvSpPr>
          <p:spPr bwMode="auto">
            <a:xfrm>
              <a:off x="2263" y="2294"/>
              <a:ext cx="364"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ACA</a:t>
              </a:r>
            </a:p>
          </p:txBody>
        </p:sp>
        <p:sp>
          <p:nvSpPr>
            <p:cNvPr id="111633" name="Text Box 17"/>
            <p:cNvSpPr txBox="1">
              <a:spLocks noChangeArrowheads="1"/>
            </p:cNvSpPr>
            <p:nvPr/>
          </p:nvSpPr>
          <p:spPr bwMode="auto">
            <a:xfrm>
              <a:off x="2730" y="2294"/>
              <a:ext cx="357"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GTA</a:t>
              </a:r>
            </a:p>
          </p:txBody>
        </p:sp>
        <p:sp>
          <p:nvSpPr>
            <p:cNvPr id="111634" name="Text Box 18"/>
            <p:cNvSpPr txBox="1">
              <a:spLocks noChangeArrowheads="1"/>
            </p:cNvSpPr>
            <p:nvPr/>
          </p:nvSpPr>
          <p:spPr bwMode="auto">
            <a:xfrm>
              <a:off x="2239" y="2544"/>
              <a:ext cx="157" cy="2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1</a:t>
              </a:r>
            </a:p>
          </p:txBody>
        </p:sp>
        <p:sp>
          <p:nvSpPr>
            <p:cNvPr id="111635" name="Text Box 19"/>
            <p:cNvSpPr txBox="1">
              <a:spLocks noChangeArrowheads="1"/>
            </p:cNvSpPr>
            <p:nvPr/>
          </p:nvSpPr>
          <p:spPr bwMode="auto">
            <a:xfrm>
              <a:off x="2623" y="2486"/>
              <a:ext cx="157" cy="2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2</a:t>
              </a:r>
            </a:p>
          </p:txBody>
        </p:sp>
        <p:sp>
          <p:nvSpPr>
            <p:cNvPr id="111636" name="Text Box 20"/>
            <p:cNvSpPr txBox="1">
              <a:spLocks noChangeArrowheads="1"/>
            </p:cNvSpPr>
            <p:nvPr/>
          </p:nvSpPr>
          <p:spPr bwMode="auto">
            <a:xfrm>
              <a:off x="3055" y="2544"/>
              <a:ext cx="157" cy="2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1</a:t>
              </a:r>
            </a:p>
          </p:txBody>
        </p:sp>
        <p:sp>
          <p:nvSpPr>
            <p:cNvPr id="111637" name="Text Box 21"/>
            <p:cNvSpPr txBox="1">
              <a:spLocks noChangeArrowheads="1"/>
            </p:cNvSpPr>
            <p:nvPr/>
          </p:nvSpPr>
          <p:spPr bwMode="auto">
            <a:xfrm>
              <a:off x="2239" y="2870"/>
              <a:ext cx="781" cy="2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MP score = 4</a:t>
              </a:r>
            </a:p>
          </p:txBody>
        </p:sp>
        <p:sp>
          <p:nvSpPr>
            <p:cNvPr id="111638" name="Text Box 22"/>
            <p:cNvSpPr txBox="1">
              <a:spLocks noChangeArrowheads="1"/>
            </p:cNvSpPr>
            <p:nvPr/>
          </p:nvSpPr>
          <p:spPr bwMode="auto">
            <a:xfrm>
              <a:off x="1535" y="3516"/>
              <a:ext cx="93" cy="2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endParaRPr lang="en-US" b="1" dirty="0">
                <a:solidFill>
                  <a:schemeClr val="accent2"/>
                </a:solidFill>
                <a:latin typeface="Times New Roman" charset="0"/>
                <a:cs typeface="Times New Roman" charset="0"/>
              </a:endParaRPr>
            </a:p>
          </p:txBody>
        </p:sp>
        <p:sp>
          <p:nvSpPr>
            <p:cNvPr id="111639" name="Text Box 23"/>
            <p:cNvSpPr txBox="1">
              <a:spLocks noChangeArrowheads="1"/>
            </p:cNvSpPr>
            <p:nvPr/>
          </p:nvSpPr>
          <p:spPr bwMode="auto">
            <a:xfrm>
              <a:off x="1151" y="1359"/>
              <a:ext cx="3307" cy="2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dirty="0">
                  <a:solidFill>
                    <a:schemeClr val="accent2"/>
                  </a:solidFill>
                  <a:latin typeface="Times New Roman" charset="0"/>
                  <a:cs typeface="Times New Roman" charset="0"/>
                </a:rPr>
                <a:t>For four leaves, we can do this by inspection</a:t>
              </a:r>
            </a:p>
          </p:txBody>
        </p:sp>
        <p:sp>
          <p:nvSpPr>
            <p:cNvPr id="111640" name="Line 24"/>
            <p:cNvSpPr>
              <a:spLocks noChangeShapeType="1"/>
            </p:cNvSpPr>
            <p:nvPr/>
          </p:nvSpPr>
          <p:spPr bwMode="auto">
            <a:xfrm flipH="1">
              <a:off x="2446" y="1843"/>
              <a:ext cx="284" cy="45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41" name="Line 25"/>
            <p:cNvSpPr>
              <a:spLocks noChangeShapeType="1"/>
            </p:cNvSpPr>
            <p:nvPr/>
          </p:nvSpPr>
          <p:spPr bwMode="auto">
            <a:xfrm>
              <a:off x="2730" y="1843"/>
              <a:ext cx="269" cy="4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Tree>
    <p:extLst>
      <p:ext uri="{BB962C8B-B14F-4D97-AF65-F5344CB8AC3E}">
        <p14:creationId xmlns:p14="http://schemas.microsoft.com/office/powerpoint/2010/main" val="252288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a:xfrm>
            <a:off x="685800" y="228600"/>
            <a:ext cx="7772400" cy="1143000"/>
          </a:xfrm>
        </p:spPr>
        <p:txBody>
          <a:bodyPr/>
          <a:lstStyle/>
          <a:p>
            <a:pPr eaLnBrk="1" hangingPunct="1"/>
            <a:r>
              <a:rPr lang="en-US" sz="4000">
                <a:latin typeface="Times New Roman" charset="0"/>
                <a:ea typeface="ＭＳ Ｐゴシック" charset="0"/>
                <a:cs typeface="ＭＳ Ｐゴシック" charset="0"/>
              </a:rPr>
              <a:t>But finding the best tree is NP-hard!</a:t>
            </a:r>
          </a:p>
        </p:txBody>
      </p:sp>
      <p:grpSp>
        <p:nvGrpSpPr>
          <p:cNvPr id="135170" name="Group 3"/>
          <p:cNvGrpSpPr>
            <a:grpSpLocks/>
          </p:cNvGrpSpPr>
          <p:nvPr/>
        </p:nvGrpSpPr>
        <p:grpSpPr bwMode="auto">
          <a:xfrm>
            <a:off x="1293813" y="1627188"/>
            <a:ext cx="6402387" cy="3146425"/>
            <a:chOff x="1154" y="1374"/>
            <a:chExt cx="3197" cy="1712"/>
          </a:xfrm>
        </p:grpSpPr>
        <p:grpSp>
          <p:nvGrpSpPr>
            <p:cNvPr id="135171" name="Group 4"/>
            <p:cNvGrpSpPr>
              <a:grpSpLocks/>
            </p:cNvGrpSpPr>
            <p:nvPr/>
          </p:nvGrpSpPr>
          <p:grpSpPr bwMode="auto">
            <a:xfrm>
              <a:off x="2055" y="2304"/>
              <a:ext cx="1401" cy="432"/>
              <a:chOff x="311" y="2087"/>
              <a:chExt cx="1129" cy="432"/>
            </a:xfrm>
          </p:grpSpPr>
          <p:sp>
            <p:nvSpPr>
              <p:cNvPr id="111621" name="Line 5"/>
              <p:cNvSpPr>
                <a:spLocks noChangeShapeType="1"/>
              </p:cNvSpPr>
              <p:nvPr/>
            </p:nvSpPr>
            <p:spPr bwMode="auto">
              <a:xfrm rot="-5400000">
                <a:off x="848" y="2076"/>
                <a:ext cx="0" cy="50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22" name="Line 6"/>
              <p:cNvSpPr>
                <a:spLocks noChangeShapeType="1"/>
              </p:cNvSpPr>
              <p:nvPr/>
            </p:nvSpPr>
            <p:spPr bwMode="auto">
              <a:xfrm rot="16200000" flipH="1">
                <a:off x="1176" y="2255"/>
                <a:ext cx="19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23" name="Line 7"/>
              <p:cNvSpPr>
                <a:spLocks noChangeShapeType="1"/>
              </p:cNvSpPr>
              <p:nvPr/>
            </p:nvSpPr>
            <p:spPr bwMode="auto">
              <a:xfrm rot="-5400000">
                <a:off x="1152" y="2039"/>
                <a:ext cx="240"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24" name="Line 8"/>
              <p:cNvSpPr>
                <a:spLocks noChangeShapeType="1"/>
              </p:cNvSpPr>
              <p:nvPr/>
            </p:nvSpPr>
            <p:spPr bwMode="auto">
              <a:xfrm rot="-5400000" flipH="1" flipV="1">
                <a:off x="359" y="2279"/>
                <a:ext cx="192"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25" name="Line 9"/>
              <p:cNvSpPr>
                <a:spLocks noChangeShapeType="1"/>
              </p:cNvSpPr>
              <p:nvPr/>
            </p:nvSpPr>
            <p:spPr bwMode="auto">
              <a:xfrm rot="16200000" flipV="1">
                <a:off x="335" y="2063"/>
                <a:ext cx="240"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111626" name="Oval 10"/>
            <p:cNvSpPr>
              <a:spLocks noChangeArrowheads="1"/>
            </p:cNvSpPr>
            <p:nvPr/>
          </p:nvSpPr>
          <p:spPr bwMode="auto">
            <a:xfrm>
              <a:off x="2366" y="2496"/>
              <a:ext cx="80"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1627" name="Oval 11"/>
            <p:cNvSpPr>
              <a:spLocks noChangeArrowheads="1"/>
            </p:cNvSpPr>
            <p:nvPr/>
          </p:nvSpPr>
          <p:spPr bwMode="auto">
            <a:xfrm>
              <a:off x="2999" y="2496"/>
              <a:ext cx="80" cy="4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11628" name="Text Box 12"/>
            <p:cNvSpPr txBox="1">
              <a:spLocks noChangeArrowheads="1"/>
            </p:cNvSpPr>
            <p:nvPr/>
          </p:nvSpPr>
          <p:spPr bwMode="auto">
            <a:xfrm>
              <a:off x="1634" y="2640"/>
              <a:ext cx="350"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ACT</a:t>
              </a:r>
            </a:p>
          </p:txBody>
        </p:sp>
        <p:sp>
          <p:nvSpPr>
            <p:cNvPr id="111629" name="Text Box 13"/>
            <p:cNvSpPr txBox="1">
              <a:spLocks noChangeArrowheads="1"/>
            </p:cNvSpPr>
            <p:nvPr/>
          </p:nvSpPr>
          <p:spPr bwMode="auto">
            <a:xfrm>
              <a:off x="1615" y="2150"/>
              <a:ext cx="364"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ACA</a:t>
              </a:r>
            </a:p>
          </p:txBody>
        </p:sp>
        <p:sp>
          <p:nvSpPr>
            <p:cNvPr id="111630" name="Text Box 14"/>
            <p:cNvSpPr txBox="1">
              <a:spLocks noChangeArrowheads="1"/>
            </p:cNvSpPr>
            <p:nvPr/>
          </p:nvSpPr>
          <p:spPr bwMode="auto">
            <a:xfrm>
              <a:off x="3409" y="2640"/>
              <a:ext cx="342"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GTT</a:t>
              </a:r>
            </a:p>
          </p:txBody>
        </p:sp>
        <p:sp>
          <p:nvSpPr>
            <p:cNvPr id="111631" name="Text Box 15"/>
            <p:cNvSpPr txBox="1">
              <a:spLocks noChangeArrowheads="1"/>
            </p:cNvSpPr>
            <p:nvPr/>
          </p:nvSpPr>
          <p:spPr bwMode="auto">
            <a:xfrm>
              <a:off x="3393" y="2112"/>
              <a:ext cx="358"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009900"/>
                  </a:solidFill>
                  <a:latin typeface="Times New Roman" charset="0"/>
                  <a:cs typeface="Times New Roman" charset="0"/>
                </a:rPr>
                <a:t>GTA</a:t>
              </a:r>
            </a:p>
          </p:txBody>
        </p:sp>
        <p:sp>
          <p:nvSpPr>
            <p:cNvPr id="111632" name="Text Box 16"/>
            <p:cNvSpPr txBox="1">
              <a:spLocks noChangeArrowheads="1"/>
            </p:cNvSpPr>
            <p:nvPr/>
          </p:nvSpPr>
          <p:spPr bwMode="auto">
            <a:xfrm>
              <a:off x="2263" y="2294"/>
              <a:ext cx="364"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ACA</a:t>
              </a:r>
            </a:p>
          </p:txBody>
        </p:sp>
        <p:sp>
          <p:nvSpPr>
            <p:cNvPr id="111633" name="Text Box 17"/>
            <p:cNvSpPr txBox="1">
              <a:spLocks noChangeArrowheads="1"/>
            </p:cNvSpPr>
            <p:nvPr/>
          </p:nvSpPr>
          <p:spPr bwMode="auto">
            <a:xfrm>
              <a:off x="2730" y="2294"/>
              <a:ext cx="357"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solidFill>
                    <a:srgbClr val="FF0000"/>
                  </a:solidFill>
                  <a:latin typeface="Times New Roman" charset="0"/>
                  <a:cs typeface="Times New Roman" charset="0"/>
                </a:rPr>
                <a:t>GTA</a:t>
              </a:r>
            </a:p>
          </p:txBody>
        </p:sp>
        <p:sp>
          <p:nvSpPr>
            <p:cNvPr id="111634" name="Text Box 18"/>
            <p:cNvSpPr txBox="1">
              <a:spLocks noChangeArrowheads="1"/>
            </p:cNvSpPr>
            <p:nvPr/>
          </p:nvSpPr>
          <p:spPr bwMode="auto">
            <a:xfrm>
              <a:off x="2239" y="2544"/>
              <a:ext cx="157"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1</a:t>
              </a:r>
            </a:p>
          </p:txBody>
        </p:sp>
        <p:sp>
          <p:nvSpPr>
            <p:cNvPr id="111635" name="Text Box 19"/>
            <p:cNvSpPr txBox="1">
              <a:spLocks noChangeArrowheads="1"/>
            </p:cNvSpPr>
            <p:nvPr/>
          </p:nvSpPr>
          <p:spPr bwMode="auto">
            <a:xfrm>
              <a:off x="2623" y="2486"/>
              <a:ext cx="157"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2</a:t>
              </a:r>
            </a:p>
          </p:txBody>
        </p:sp>
        <p:sp>
          <p:nvSpPr>
            <p:cNvPr id="111636" name="Text Box 20"/>
            <p:cNvSpPr txBox="1">
              <a:spLocks noChangeArrowheads="1"/>
            </p:cNvSpPr>
            <p:nvPr/>
          </p:nvSpPr>
          <p:spPr bwMode="auto">
            <a:xfrm>
              <a:off x="3055" y="2544"/>
              <a:ext cx="157"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1</a:t>
              </a:r>
            </a:p>
          </p:txBody>
        </p:sp>
        <p:sp>
          <p:nvSpPr>
            <p:cNvPr id="111637" name="Text Box 21"/>
            <p:cNvSpPr txBox="1">
              <a:spLocks noChangeArrowheads="1"/>
            </p:cNvSpPr>
            <p:nvPr/>
          </p:nvSpPr>
          <p:spPr bwMode="auto">
            <a:xfrm>
              <a:off x="2239" y="2870"/>
              <a:ext cx="781" cy="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sz="2000">
                  <a:latin typeface="Times New Roman" charset="0"/>
                  <a:cs typeface="Times New Roman" charset="0"/>
                </a:rPr>
                <a:t>MP score = 4</a:t>
              </a:r>
            </a:p>
          </p:txBody>
        </p:sp>
        <p:sp>
          <p:nvSpPr>
            <p:cNvPr id="111639" name="Text Box 23"/>
            <p:cNvSpPr txBox="1">
              <a:spLocks noChangeArrowheads="1"/>
            </p:cNvSpPr>
            <p:nvPr/>
          </p:nvSpPr>
          <p:spPr bwMode="auto">
            <a:xfrm>
              <a:off x="1154" y="1374"/>
              <a:ext cx="3197" cy="2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dirty="0">
                  <a:solidFill>
                    <a:schemeClr val="accent2"/>
                  </a:solidFill>
                  <a:latin typeface="Times New Roman" charset="0"/>
                  <a:cs typeface="Times New Roman" charset="0"/>
                </a:rPr>
                <a:t>Optimal labeling can be computed in polynomial time!</a:t>
              </a:r>
            </a:p>
          </p:txBody>
        </p:sp>
        <p:sp>
          <p:nvSpPr>
            <p:cNvPr id="111640" name="Line 24"/>
            <p:cNvSpPr>
              <a:spLocks noChangeShapeType="1"/>
            </p:cNvSpPr>
            <p:nvPr/>
          </p:nvSpPr>
          <p:spPr bwMode="auto">
            <a:xfrm flipH="1">
              <a:off x="2446" y="1843"/>
              <a:ext cx="284" cy="45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11641" name="Line 25"/>
            <p:cNvSpPr>
              <a:spLocks noChangeShapeType="1"/>
            </p:cNvSpPr>
            <p:nvPr/>
          </p:nvSpPr>
          <p:spPr bwMode="auto">
            <a:xfrm>
              <a:off x="2730" y="1843"/>
              <a:ext cx="269" cy="4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Tree>
    <p:extLst>
      <p:ext uri="{BB962C8B-B14F-4D97-AF65-F5344CB8AC3E}">
        <p14:creationId xmlns:p14="http://schemas.microsoft.com/office/powerpoint/2010/main" val="911075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NP-hardness and Algorithms</a:t>
            </a:r>
          </a:p>
        </p:txBody>
      </p:sp>
      <p:sp>
        <p:nvSpPr>
          <p:cNvPr id="3" name="Content Placeholder 2"/>
          <p:cNvSpPr>
            <a:spLocks noGrp="1"/>
          </p:cNvSpPr>
          <p:nvPr>
            <p:ph idx="1"/>
          </p:nvPr>
        </p:nvSpPr>
        <p:spPr/>
        <p:txBody>
          <a:bodyPr>
            <a:normAutofit fontScale="92500" lnSpcReduction="10000"/>
          </a:bodyPr>
          <a:lstStyle/>
          <a:p>
            <a:pPr>
              <a:spcAft>
                <a:spcPts val="1200"/>
              </a:spcAft>
            </a:pPr>
            <a:r>
              <a:rPr lang="en-US" dirty="0"/>
              <a:t>Finding the best possible parsimony score of a given tree T (with leaves labelled by DNA sequences) can be computed in polynomial time using an algorithmic technique called “Dynamic Programming”. You will learn how to design dynamic programming algorithms in this course.</a:t>
            </a:r>
          </a:p>
          <a:p>
            <a:pPr>
              <a:spcAft>
                <a:spcPts val="1200"/>
              </a:spcAft>
            </a:pPr>
            <a:r>
              <a:rPr lang="en-US" dirty="0"/>
              <a:t>But finding the best possible tree for the sequences is NP-hard. You will learn what that means, and how to design methods that address NP-hard problems. </a:t>
            </a:r>
          </a:p>
        </p:txBody>
      </p:sp>
    </p:spTree>
    <p:extLst>
      <p:ext uri="{BB962C8B-B14F-4D97-AF65-F5344CB8AC3E}">
        <p14:creationId xmlns:p14="http://schemas.microsoft.com/office/powerpoint/2010/main" val="1547234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a:xfrm>
            <a:off x="762000" y="228600"/>
            <a:ext cx="7772400" cy="1143000"/>
          </a:xfrm>
        </p:spPr>
        <p:txBody>
          <a:bodyPr>
            <a:normAutofit fontScale="90000"/>
          </a:bodyPr>
          <a:lstStyle/>
          <a:p>
            <a:pPr eaLnBrk="1" hangingPunct="1"/>
            <a:r>
              <a:rPr lang="en-US">
                <a:latin typeface="Arial" charset="0"/>
                <a:ea typeface="ＭＳ Ｐゴシック" charset="0"/>
                <a:cs typeface="ＭＳ Ｐゴシック" charset="0"/>
              </a:rPr>
              <a:t>Solving NP-hard problems exactly is … unlikely</a:t>
            </a:r>
          </a:p>
        </p:txBody>
      </p:sp>
      <p:sp>
        <p:nvSpPr>
          <p:cNvPr id="137218" name="Rectangle 3"/>
          <p:cNvSpPr>
            <a:spLocks noGrp="1" noChangeArrowheads="1"/>
          </p:cNvSpPr>
          <p:nvPr>
            <p:ph type="body" sz="half" idx="1"/>
          </p:nvPr>
        </p:nvSpPr>
        <p:spPr>
          <a:xfrm>
            <a:off x="685800" y="1981200"/>
            <a:ext cx="2519363" cy="4114800"/>
          </a:xfrm>
        </p:spPr>
        <p:txBody>
          <a:bodyPr/>
          <a:lstStyle/>
          <a:p>
            <a:pPr eaLnBrk="1" hangingPunct="1"/>
            <a:r>
              <a:rPr lang="en-US" sz="2000">
                <a:latin typeface="Arial" charset="0"/>
                <a:ea typeface="ＭＳ Ｐゴシック" charset="0"/>
                <a:cs typeface="ＭＳ Ｐゴシック" charset="0"/>
              </a:rPr>
              <a:t>Number of (unrooted) binary trees on </a:t>
            </a:r>
            <a:r>
              <a:rPr lang="en-US" sz="2000" i="1">
                <a:solidFill>
                  <a:srgbClr val="FF0000"/>
                </a:solidFill>
                <a:latin typeface="Arial" charset="0"/>
                <a:ea typeface="ＭＳ Ｐゴシック" charset="0"/>
                <a:cs typeface="ＭＳ Ｐゴシック" charset="0"/>
              </a:rPr>
              <a:t>n</a:t>
            </a:r>
            <a:r>
              <a:rPr lang="en-US" sz="2000">
                <a:latin typeface="Arial" charset="0"/>
                <a:ea typeface="ＭＳ Ｐゴシック" charset="0"/>
                <a:cs typeface="ＭＳ Ｐゴシック" charset="0"/>
              </a:rPr>
              <a:t> leaves is </a:t>
            </a:r>
            <a:r>
              <a:rPr lang="en-US" sz="2000">
                <a:solidFill>
                  <a:srgbClr val="FF0000"/>
                </a:solidFill>
                <a:latin typeface="Arial" charset="0"/>
                <a:ea typeface="ＭＳ Ｐゴシック" charset="0"/>
                <a:cs typeface="ＭＳ Ｐゴシック" charset="0"/>
              </a:rPr>
              <a:t>(2n-5)!!</a:t>
            </a:r>
          </a:p>
          <a:p>
            <a:pPr eaLnBrk="1" hangingPunct="1"/>
            <a:r>
              <a:rPr lang="en-US" sz="2000">
                <a:latin typeface="Arial" charset="0"/>
                <a:ea typeface="ＭＳ Ｐゴシック" charset="0"/>
                <a:cs typeface="ＭＳ Ｐゴシック" charset="0"/>
              </a:rPr>
              <a:t>If each tree on </a:t>
            </a:r>
            <a:r>
              <a:rPr lang="en-US" sz="2000" b="1">
                <a:solidFill>
                  <a:srgbClr val="FF0000"/>
                </a:solidFill>
                <a:latin typeface="Arial" charset="0"/>
                <a:ea typeface="ＭＳ Ｐゴシック" charset="0"/>
                <a:cs typeface="ＭＳ Ｐゴシック" charset="0"/>
              </a:rPr>
              <a:t>1000</a:t>
            </a:r>
            <a:r>
              <a:rPr lang="en-US" sz="2000">
                <a:latin typeface="Arial" charset="0"/>
                <a:ea typeface="ＭＳ Ｐゴシック" charset="0"/>
                <a:cs typeface="ＭＳ Ｐゴシック" charset="0"/>
              </a:rPr>
              <a:t> taxa could be analyzed in </a:t>
            </a:r>
            <a:r>
              <a:rPr lang="en-US" sz="2000" b="1">
                <a:solidFill>
                  <a:srgbClr val="FF0000"/>
                </a:solidFill>
                <a:latin typeface="Arial" charset="0"/>
                <a:ea typeface="ＭＳ Ｐゴシック" charset="0"/>
                <a:cs typeface="ＭＳ Ｐゴシック" charset="0"/>
              </a:rPr>
              <a:t>0.001</a:t>
            </a:r>
            <a:r>
              <a:rPr lang="en-US" sz="2000">
                <a:latin typeface="Arial" charset="0"/>
                <a:ea typeface="ＭＳ Ｐゴシック" charset="0"/>
                <a:cs typeface="ＭＳ Ｐゴシック" charset="0"/>
              </a:rPr>
              <a:t> seconds, we would find the best tree in</a:t>
            </a:r>
          </a:p>
          <a:p>
            <a:pPr eaLnBrk="1" hangingPunct="1">
              <a:buFontTx/>
              <a:buNone/>
            </a:pPr>
            <a:r>
              <a:rPr lang="en-US" sz="2000">
                <a:latin typeface="Arial" charset="0"/>
                <a:ea typeface="ＭＳ Ｐゴシック" charset="0"/>
                <a:cs typeface="ＭＳ Ｐゴシック" charset="0"/>
              </a:rPr>
              <a:t>      </a:t>
            </a:r>
            <a:r>
              <a:rPr lang="en-US" sz="2000" b="1">
                <a:solidFill>
                  <a:srgbClr val="FF0000"/>
                </a:solidFill>
                <a:latin typeface="Arial" charset="0"/>
                <a:ea typeface="ＭＳ Ｐゴシック" charset="0"/>
                <a:cs typeface="ＭＳ Ｐゴシック" charset="0"/>
              </a:rPr>
              <a:t>2890 millennia</a:t>
            </a:r>
          </a:p>
        </p:txBody>
      </p:sp>
      <p:graphicFrame>
        <p:nvGraphicFramePr>
          <p:cNvPr id="156676" name="Group 4"/>
          <p:cNvGraphicFramePr>
            <a:graphicFrameLocks noGrp="1"/>
          </p:cNvGraphicFramePr>
          <p:nvPr>
            <p:ph sz="half" idx="2"/>
          </p:nvPr>
        </p:nvGraphicFramePr>
        <p:xfrm>
          <a:off x="3276600" y="1600200"/>
          <a:ext cx="5410200" cy="4470400"/>
        </p:xfrm>
        <a:graphic>
          <a:graphicData uri="http://schemas.openxmlformats.org/drawingml/2006/table">
            <a:tbl>
              <a:tblPr/>
              <a:tblGrid>
                <a:gridCol w="1447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#leaves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#trees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105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945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10395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135135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2027025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2.2 x 10</a:t>
                      </a:r>
                      <a:r>
                        <a:rPr kumimoji="0" lang="en-US" sz="2000" b="0" i="0" u="none" strike="noStrike" cap="none" normalizeH="0" baseline="30000">
                          <a:ln>
                            <a:noFill/>
                          </a:ln>
                          <a:solidFill>
                            <a:schemeClr val="tx1"/>
                          </a:solidFill>
                          <a:effectLst/>
                          <a:latin typeface="Times" charset="0"/>
                          <a:ea typeface="ＭＳ Ｐゴシック"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4.5 x 10</a:t>
                      </a:r>
                      <a:r>
                        <a:rPr kumimoji="0" lang="en-US" sz="2000" b="0" i="0" u="none" strike="noStrike" cap="none" normalizeH="0" baseline="30000">
                          <a:ln>
                            <a:noFill/>
                          </a:ln>
                          <a:solidFill>
                            <a:schemeClr val="tx1"/>
                          </a:solidFill>
                          <a:effectLst/>
                          <a:latin typeface="Times" charset="0"/>
                          <a:ea typeface="ＭＳ Ｐゴシック" charset="0"/>
                        </a:rPr>
                        <a:t>190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Times" charset="0"/>
                          <a:ea typeface="ＭＳ Ｐゴシック" charset="0"/>
                        </a:rPr>
                        <a:t>2.7 x 10</a:t>
                      </a:r>
                      <a:r>
                        <a:rPr kumimoji="0" lang="en-US" sz="2000" b="0" i="0" u="none" strike="noStrike" cap="none" normalizeH="0" baseline="30000">
                          <a:ln>
                            <a:noFill/>
                          </a:ln>
                          <a:solidFill>
                            <a:schemeClr val="tx1"/>
                          </a:solidFill>
                          <a:effectLst/>
                          <a:latin typeface="Times" charset="0"/>
                          <a:ea typeface="ＭＳ Ｐゴシック" charset="0"/>
                        </a:rPr>
                        <a:t>2900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90569621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body" idx="1"/>
          </p:nvPr>
        </p:nvSpPr>
        <p:spPr>
          <a:xfrm>
            <a:off x="685800" y="1371600"/>
            <a:ext cx="7772400" cy="1828800"/>
          </a:xfrm>
        </p:spPr>
        <p:txBody>
          <a:bodyPr/>
          <a:lstStyle/>
          <a:p>
            <a:pPr marL="609600" indent="-609600" eaLnBrk="1" hangingPunct="1">
              <a:lnSpc>
                <a:spcPct val="90000"/>
              </a:lnSpc>
              <a:buFontTx/>
              <a:buAutoNum type="arabicPeriod"/>
            </a:pPr>
            <a:r>
              <a:rPr lang="en-US" sz="2000">
                <a:latin typeface="Times New Roman" charset="0"/>
                <a:ea typeface="ＭＳ Ｐゴシック" charset="0"/>
                <a:cs typeface="ＭＳ Ｐゴシック" charset="0"/>
              </a:rPr>
              <a:t>Hill-climbing heuristics (which can get stuck in local optima)</a:t>
            </a:r>
          </a:p>
          <a:p>
            <a:pPr marL="609600" indent="-609600" eaLnBrk="1" hangingPunct="1">
              <a:lnSpc>
                <a:spcPct val="90000"/>
              </a:lnSpc>
              <a:buFontTx/>
              <a:buAutoNum type="arabicPeriod"/>
            </a:pPr>
            <a:r>
              <a:rPr lang="en-US" sz="2000">
                <a:latin typeface="Times New Roman" charset="0"/>
                <a:ea typeface="ＭＳ Ｐゴシック" charset="0"/>
                <a:cs typeface="ＭＳ Ｐゴシック" charset="0"/>
              </a:rPr>
              <a:t>Randomized algorithms for getting out of local optima</a:t>
            </a:r>
          </a:p>
          <a:p>
            <a:pPr marL="609600" indent="-609600" eaLnBrk="1" hangingPunct="1">
              <a:lnSpc>
                <a:spcPct val="90000"/>
              </a:lnSpc>
              <a:buFontTx/>
              <a:buAutoNum type="arabicPeriod"/>
            </a:pPr>
            <a:r>
              <a:rPr lang="en-US" sz="2000">
                <a:latin typeface="Times New Roman" charset="0"/>
                <a:ea typeface="ＭＳ Ｐゴシック" charset="0"/>
                <a:cs typeface="ＭＳ Ｐゴシック" charset="0"/>
              </a:rPr>
              <a:t>Approximation algorithms for MP (based upon Steiner Tree approximation algorithms).</a:t>
            </a:r>
            <a:endParaRPr lang="en-US" sz="1800">
              <a:latin typeface="Times New Roman" charset="0"/>
              <a:ea typeface="ＭＳ Ｐゴシック" charset="0"/>
              <a:cs typeface="ＭＳ Ｐゴシック" charset="0"/>
            </a:endParaRPr>
          </a:p>
          <a:p>
            <a:pPr marL="609600" indent="-609600" eaLnBrk="1" hangingPunct="1">
              <a:lnSpc>
                <a:spcPct val="90000"/>
              </a:lnSpc>
              <a:buFontTx/>
              <a:buAutoNum type="arabicPeriod"/>
            </a:pPr>
            <a:endParaRPr lang="en-US" sz="1800">
              <a:latin typeface="Times New Roman" charset="0"/>
              <a:ea typeface="ＭＳ Ｐゴシック" charset="0"/>
              <a:cs typeface="ＭＳ Ｐゴシック" charset="0"/>
            </a:endParaRPr>
          </a:p>
        </p:txBody>
      </p:sp>
      <p:sp>
        <p:nvSpPr>
          <p:cNvPr id="143362" name="Rectangle 3"/>
          <p:cNvSpPr>
            <a:spLocks noGrp="1" noChangeArrowheads="1"/>
          </p:cNvSpPr>
          <p:nvPr>
            <p:ph type="title"/>
          </p:nvPr>
        </p:nvSpPr>
        <p:spPr>
          <a:xfrm>
            <a:off x="685800" y="76200"/>
            <a:ext cx="8229600" cy="1143000"/>
          </a:xfrm>
        </p:spPr>
        <p:txBody>
          <a:bodyPr/>
          <a:lstStyle/>
          <a:p>
            <a:pPr eaLnBrk="1" hangingPunct="1"/>
            <a:r>
              <a:rPr lang="en-US" sz="4000">
                <a:latin typeface="Times New Roman" charset="0"/>
                <a:ea typeface="ＭＳ Ｐゴシック" charset="0"/>
                <a:cs typeface="ＭＳ Ｐゴシック" charset="0"/>
              </a:rPr>
              <a:t>Approaches for </a:t>
            </a:r>
            <a:r>
              <a:rPr lang="ja-JP" altLang="en-US" sz="4000">
                <a:latin typeface="Arial" charset="0"/>
                <a:ea typeface="ＭＳ Ｐゴシック" charset="0"/>
                <a:cs typeface="ＭＳ Ｐゴシック" charset="0"/>
              </a:rPr>
              <a:t>“</a:t>
            </a:r>
            <a:r>
              <a:rPr lang="en-US" altLang="ja-JP" sz="4000">
                <a:latin typeface="Times New Roman" charset="0"/>
                <a:ea typeface="ＭＳ Ｐゴシック" charset="0"/>
                <a:cs typeface="ＭＳ Ｐゴシック" charset="0"/>
              </a:rPr>
              <a:t>solving</a:t>
            </a:r>
            <a:r>
              <a:rPr lang="ja-JP" altLang="en-US" sz="4000">
                <a:latin typeface="Arial" charset="0"/>
                <a:ea typeface="ＭＳ Ｐゴシック" charset="0"/>
                <a:cs typeface="ＭＳ Ｐゴシック" charset="0"/>
              </a:rPr>
              <a:t>”</a:t>
            </a:r>
            <a:r>
              <a:rPr lang="en-US" altLang="ja-JP" sz="4000">
                <a:latin typeface="Times New Roman" charset="0"/>
                <a:ea typeface="ＭＳ Ｐゴシック" charset="0"/>
                <a:cs typeface="ＭＳ Ｐゴシック" charset="0"/>
              </a:rPr>
              <a:t> MP</a:t>
            </a:r>
            <a:endParaRPr lang="en-US" sz="4000">
              <a:latin typeface="Times New Roman" charset="0"/>
              <a:ea typeface="ＭＳ Ｐゴシック" charset="0"/>
              <a:cs typeface="ＭＳ Ｐゴシック" charset="0"/>
            </a:endParaRPr>
          </a:p>
        </p:txBody>
      </p:sp>
      <p:grpSp>
        <p:nvGrpSpPr>
          <p:cNvPr id="143363" name="Group 4"/>
          <p:cNvGrpSpPr>
            <a:grpSpLocks/>
          </p:cNvGrpSpPr>
          <p:nvPr/>
        </p:nvGrpSpPr>
        <p:grpSpPr bwMode="auto">
          <a:xfrm>
            <a:off x="1295400" y="3581400"/>
            <a:ext cx="6172200" cy="2012950"/>
            <a:chOff x="972" y="1536"/>
            <a:chExt cx="3840" cy="1415"/>
          </a:xfrm>
        </p:grpSpPr>
        <p:sp>
          <p:nvSpPr>
            <p:cNvPr id="169989" name="Line 5"/>
            <p:cNvSpPr>
              <a:spLocks noChangeShapeType="1"/>
            </p:cNvSpPr>
            <p:nvPr/>
          </p:nvSpPr>
          <p:spPr bwMode="auto">
            <a:xfrm>
              <a:off x="1468" y="1536"/>
              <a:ext cx="0" cy="122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69990" name="Line 6"/>
            <p:cNvSpPr>
              <a:spLocks noChangeShapeType="1"/>
            </p:cNvSpPr>
            <p:nvPr/>
          </p:nvSpPr>
          <p:spPr bwMode="auto">
            <a:xfrm>
              <a:off x="1379" y="2655"/>
              <a:ext cx="2079"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69991" name="Freeform 7"/>
            <p:cNvSpPr>
              <a:spLocks/>
            </p:cNvSpPr>
            <p:nvPr/>
          </p:nvSpPr>
          <p:spPr bwMode="auto">
            <a:xfrm>
              <a:off x="1601" y="1588"/>
              <a:ext cx="1592" cy="925"/>
            </a:xfrm>
            <a:custGeom>
              <a:avLst/>
              <a:gdLst>
                <a:gd name="T0" fmla="*/ 0 w 1728"/>
                <a:gd name="T1" fmla="*/ 240 h 832"/>
                <a:gd name="T2" fmla="*/ 48 w 1728"/>
                <a:gd name="T3" fmla="*/ 480 h 832"/>
                <a:gd name="T4" fmla="*/ 192 w 1728"/>
                <a:gd name="T5" fmla="*/ 144 h 832"/>
                <a:gd name="T6" fmla="*/ 384 w 1728"/>
                <a:gd name="T7" fmla="*/ 624 h 832"/>
                <a:gd name="T8" fmla="*/ 432 w 1728"/>
                <a:gd name="T9" fmla="*/ 336 h 832"/>
                <a:gd name="T10" fmla="*/ 576 w 1728"/>
                <a:gd name="T11" fmla="*/ 480 h 832"/>
                <a:gd name="T12" fmla="*/ 720 w 1728"/>
                <a:gd name="T13" fmla="*/ 144 h 832"/>
                <a:gd name="T14" fmla="*/ 960 w 1728"/>
                <a:gd name="T15" fmla="*/ 816 h 832"/>
                <a:gd name="T16" fmla="*/ 1056 w 1728"/>
                <a:gd name="T17" fmla="*/ 240 h 832"/>
                <a:gd name="T18" fmla="*/ 1200 w 1728"/>
                <a:gd name="T19" fmla="*/ 528 h 832"/>
                <a:gd name="T20" fmla="*/ 1248 w 1728"/>
                <a:gd name="T21" fmla="*/ 336 h 832"/>
                <a:gd name="T22" fmla="*/ 1392 w 1728"/>
                <a:gd name="T23" fmla="*/ 672 h 832"/>
                <a:gd name="T24" fmla="*/ 1536 w 1728"/>
                <a:gd name="T25" fmla="*/ 48 h 832"/>
                <a:gd name="T26" fmla="*/ 1728 w 1728"/>
                <a:gd name="T27" fmla="*/ 384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28" h="832">
                  <a:moveTo>
                    <a:pt x="0" y="240"/>
                  </a:moveTo>
                  <a:cubicBezTo>
                    <a:pt x="8" y="368"/>
                    <a:pt x="16" y="496"/>
                    <a:pt x="48" y="480"/>
                  </a:cubicBezTo>
                  <a:cubicBezTo>
                    <a:pt x="80" y="464"/>
                    <a:pt x="136" y="120"/>
                    <a:pt x="192" y="144"/>
                  </a:cubicBezTo>
                  <a:cubicBezTo>
                    <a:pt x="248" y="168"/>
                    <a:pt x="344" y="592"/>
                    <a:pt x="384" y="624"/>
                  </a:cubicBezTo>
                  <a:cubicBezTo>
                    <a:pt x="424" y="656"/>
                    <a:pt x="400" y="360"/>
                    <a:pt x="432" y="336"/>
                  </a:cubicBezTo>
                  <a:cubicBezTo>
                    <a:pt x="464" y="312"/>
                    <a:pt x="528" y="512"/>
                    <a:pt x="576" y="480"/>
                  </a:cubicBezTo>
                  <a:cubicBezTo>
                    <a:pt x="624" y="448"/>
                    <a:pt x="656" y="88"/>
                    <a:pt x="720" y="144"/>
                  </a:cubicBezTo>
                  <a:cubicBezTo>
                    <a:pt x="784" y="200"/>
                    <a:pt x="904" y="800"/>
                    <a:pt x="960" y="816"/>
                  </a:cubicBezTo>
                  <a:cubicBezTo>
                    <a:pt x="1016" y="832"/>
                    <a:pt x="1016" y="288"/>
                    <a:pt x="1056" y="240"/>
                  </a:cubicBezTo>
                  <a:cubicBezTo>
                    <a:pt x="1096" y="192"/>
                    <a:pt x="1168" y="512"/>
                    <a:pt x="1200" y="528"/>
                  </a:cubicBezTo>
                  <a:cubicBezTo>
                    <a:pt x="1232" y="544"/>
                    <a:pt x="1216" y="312"/>
                    <a:pt x="1248" y="336"/>
                  </a:cubicBezTo>
                  <a:cubicBezTo>
                    <a:pt x="1280" y="360"/>
                    <a:pt x="1344" y="720"/>
                    <a:pt x="1392" y="672"/>
                  </a:cubicBezTo>
                  <a:cubicBezTo>
                    <a:pt x="1440" y="624"/>
                    <a:pt x="1480" y="96"/>
                    <a:pt x="1536" y="48"/>
                  </a:cubicBezTo>
                  <a:cubicBezTo>
                    <a:pt x="1592" y="0"/>
                    <a:pt x="1660" y="192"/>
                    <a:pt x="1728" y="384"/>
                  </a:cubicBezTo>
                </a:path>
              </a:pathLst>
            </a:custGeom>
            <a:noFill/>
            <a:ln w="9525" cap="flat" cmpd="sng">
              <a:solidFill>
                <a:schemeClr val="tx1"/>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a:lstStyle/>
            <a:p>
              <a:pPr>
                <a:defRPr/>
              </a:pPr>
              <a:endParaRPr lang="en-US">
                <a:cs typeface="+mn-cs"/>
              </a:endParaRPr>
            </a:p>
          </p:txBody>
        </p:sp>
        <p:sp>
          <p:nvSpPr>
            <p:cNvPr id="169992" name="Text Box 8"/>
            <p:cNvSpPr txBox="1">
              <a:spLocks noChangeArrowheads="1"/>
            </p:cNvSpPr>
            <p:nvPr/>
          </p:nvSpPr>
          <p:spPr bwMode="auto">
            <a:xfrm>
              <a:off x="1732" y="2630"/>
              <a:ext cx="1603" cy="3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a:solidFill>
                    <a:schemeClr val="accent2"/>
                  </a:solidFill>
                  <a:latin typeface="Times New Roman" charset="0"/>
                  <a:cs typeface="Times New Roman" charset="0"/>
                </a:rPr>
                <a:t>Phylogenetic trees</a:t>
              </a:r>
            </a:p>
          </p:txBody>
        </p:sp>
        <p:sp>
          <p:nvSpPr>
            <p:cNvPr id="169993" name="Text Box 9"/>
            <p:cNvSpPr txBox="1">
              <a:spLocks noChangeArrowheads="1"/>
            </p:cNvSpPr>
            <p:nvPr/>
          </p:nvSpPr>
          <p:spPr bwMode="auto">
            <a:xfrm>
              <a:off x="972" y="1963"/>
              <a:ext cx="462" cy="3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solidFill>
                    <a:schemeClr val="accent2"/>
                  </a:solidFill>
                  <a:latin typeface="Times New Roman" charset="0"/>
                  <a:cs typeface="Times New Roman" charset="0"/>
                </a:rPr>
                <a:t>Cost</a:t>
              </a:r>
            </a:p>
          </p:txBody>
        </p:sp>
        <p:sp>
          <p:nvSpPr>
            <p:cNvPr id="169994" name="Text Box 10"/>
            <p:cNvSpPr txBox="1">
              <a:spLocks noChangeArrowheads="1"/>
            </p:cNvSpPr>
            <p:nvPr/>
          </p:nvSpPr>
          <p:spPr bwMode="auto">
            <a:xfrm>
              <a:off x="3449" y="2360"/>
              <a:ext cx="1363" cy="3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solidFill>
                    <a:srgbClr val="660066"/>
                  </a:solidFill>
                  <a:latin typeface="Times New Roman" charset="0"/>
                  <a:cs typeface="Times New Roman" charset="0"/>
                </a:rPr>
                <a:t>Global optimum</a:t>
              </a:r>
            </a:p>
          </p:txBody>
        </p:sp>
        <p:sp>
          <p:nvSpPr>
            <p:cNvPr id="169995" name="Text Box 11"/>
            <p:cNvSpPr txBox="1">
              <a:spLocks noChangeArrowheads="1"/>
            </p:cNvSpPr>
            <p:nvPr/>
          </p:nvSpPr>
          <p:spPr bwMode="auto">
            <a:xfrm>
              <a:off x="3462" y="1640"/>
              <a:ext cx="1278" cy="3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solidFill>
                    <a:srgbClr val="FF0000"/>
                  </a:solidFill>
                  <a:latin typeface="Times New Roman" charset="0"/>
                  <a:cs typeface="Times New Roman" charset="0"/>
                </a:rPr>
                <a:t>Local optimum</a:t>
              </a:r>
            </a:p>
          </p:txBody>
        </p:sp>
        <p:sp>
          <p:nvSpPr>
            <p:cNvPr id="169996" name="Line 12"/>
            <p:cNvSpPr>
              <a:spLocks noChangeShapeType="1"/>
            </p:cNvSpPr>
            <p:nvPr/>
          </p:nvSpPr>
          <p:spPr bwMode="auto">
            <a:xfrm flipH="1">
              <a:off x="2529" y="2495"/>
              <a:ext cx="920" cy="0"/>
            </a:xfrm>
            <a:prstGeom prst="line">
              <a:avLst/>
            </a:prstGeom>
            <a:noFill/>
            <a:ln w="9525">
              <a:solidFill>
                <a:srgbClr val="80008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69997" name="Line 13"/>
            <p:cNvSpPr>
              <a:spLocks noChangeShapeType="1"/>
            </p:cNvSpPr>
            <p:nvPr/>
          </p:nvSpPr>
          <p:spPr bwMode="auto">
            <a:xfrm flipH="1">
              <a:off x="2927" y="1963"/>
              <a:ext cx="535" cy="31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Tree>
    <p:extLst>
      <p:ext uri="{BB962C8B-B14F-4D97-AF65-F5344CB8AC3E}">
        <p14:creationId xmlns:p14="http://schemas.microsoft.com/office/powerpoint/2010/main" val="226042586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F60F-22C1-E646-A95E-A4899E48C0D3}"/>
              </a:ext>
            </a:extLst>
          </p:cNvPr>
          <p:cNvSpPr>
            <a:spLocks noGrp="1"/>
          </p:cNvSpPr>
          <p:nvPr>
            <p:ph type="title"/>
          </p:nvPr>
        </p:nvSpPr>
        <p:spPr/>
        <p:txBody>
          <a:bodyPr/>
          <a:lstStyle/>
          <a:p>
            <a:r>
              <a:rPr lang="en-US" dirty="0"/>
              <a:t>Why is this course difficult?</a:t>
            </a:r>
          </a:p>
        </p:txBody>
      </p:sp>
      <p:sp>
        <p:nvSpPr>
          <p:cNvPr id="3" name="Content Placeholder 2">
            <a:extLst>
              <a:ext uri="{FF2B5EF4-FFF2-40B4-BE49-F238E27FC236}">
                <a16:creationId xmlns:a16="http://schemas.microsoft.com/office/drawing/2014/main" id="{09431B0A-B26D-9B46-926C-DB90D5133331}"/>
              </a:ext>
            </a:extLst>
          </p:cNvPr>
          <p:cNvSpPr>
            <a:spLocks noGrp="1"/>
          </p:cNvSpPr>
          <p:nvPr>
            <p:ph idx="1"/>
          </p:nvPr>
        </p:nvSpPr>
        <p:spPr/>
        <p:txBody>
          <a:bodyPr>
            <a:normAutofit fontScale="85000" lnSpcReduction="20000"/>
          </a:bodyPr>
          <a:lstStyle/>
          <a:p>
            <a:pPr>
              <a:spcAft>
                <a:spcPts val="600"/>
              </a:spcAft>
            </a:pPr>
            <a:r>
              <a:rPr lang="en-US" dirty="0"/>
              <a:t>This course is a pre-requisite for CS 225 and CS 374, two classes that are difficult because of the requirement that you know how to *prove* things and write clearly using mathematical ideas and notation.</a:t>
            </a:r>
          </a:p>
          <a:p>
            <a:pPr>
              <a:spcAft>
                <a:spcPts val="600"/>
              </a:spcAft>
            </a:pPr>
            <a:r>
              <a:rPr lang="en-US" dirty="0"/>
              <a:t>This course will prepare you well for these classes, so that you’ll be comfortable when you take them.</a:t>
            </a:r>
          </a:p>
          <a:p>
            <a:pPr>
              <a:spcAft>
                <a:spcPts val="600"/>
              </a:spcAft>
            </a:pPr>
            <a:r>
              <a:rPr lang="en-US" dirty="0"/>
              <a:t>In addition, this course will help you prepare for being a strong programmer and also for getting into graduate school!  </a:t>
            </a:r>
          </a:p>
          <a:p>
            <a:pPr>
              <a:spcAft>
                <a:spcPts val="600"/>
              </a:spcAft>
            </a:pPr>
            <a:r>
              <a:rPr lang="en-US" dirty="0"/>
              <a:t>But don’t worry – all of us will help you do well in the course. And although the class is difficult, the grading policy is generous. </a:t>
            </a:r>
          </a:p>
        </p:txBody>
      </p:sp>
    </p:spTree>
    <p:extLst>
      <p:ext uri="{BB962C8B-B14F-4D97-AF65-F5344CB8AC3E}">
        <p14:creationId xmlns:p14="http://schemas.microsoft.com/office/powerpoint/2010/main" val="4218483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Problem</a:t>
            </a:r>
          </a:p>
        </p:txBody>
      </p:sp>
      <p:sp>
        <p:nvSpPr>
          <p:cNvPr id="3" name="Content Placeholder 2"/>
          <p:cNvSpPr>
            <a:spLocks noGrp="1"/>
          </p:cNvSpPr>
          <p:nvPr>
            <p:ph idx="1"/>
          </p:nvPr>
        </p:nvSpPr>
        <p:spPr/>
        <p:txBody>
          <a:bodyPr>
            <a:normAutofit fontScale="92500"/>
          </a:bodyPr>
          <a:lstStyle/>
          <a:p>
            <a:r>
              <a:rPr lang="en-US" dirty="0"/>
              <a:t>Suppose that in the village of LALA, everyone is either a truth teller (and always tells the truth) or a liar (and so always lies). </a:t>
            </a:r>
          </a:p>
          <a:p>
            <a:r>
              <a:rPr lang="en-US" dirty="0"/>
              <a:t>You meet two LALA villagers -- Henry and Allen. </a:t>
            </a:r>
          </a:p>
          <a:p>
            <a:r>
              <a:rPr lang="en-US" dirty="0"/>
              <a:t>Henry says “Allen is a truth teller”</a:t>
            </a:r>
          </a:p>
          <a:p>
            <a:r>
              <a:rPr lang="en-US" dirty="0"/>
              <a:t>Allen says “Only one of us is a truth teller”</a:t>
            </a:r>
          </a:p>
          <a:p>
            <a:pPr marL="0" indent="0">
              <a:buNone/>
            </a:pPr>
            <a:endParaRPr lang="en-US" dirty="0"/>
          </a:p>
          <a:p>
            <a:pPr marL="0" indent="0">
              <a:buNone/>
            </a:pPr>
            <a:r>
              <a:rPr lang="en-US" dirty="0"/>
              <a:t>Is either a truth teller? If so, who?</a:t>
            </a:r>
          </a:p>
        </p:txBody>
      </p:sp>
    </p:spTree>
    <p:extLst>
      <p:ext uri="{BB962C8B-B14F-4D97-AF65-F5344CB8AC3E}">
        <p14:creationId xmlns:p14="http://schemas.microsoft.com/office/powerpoint/2010/main" val="1447731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C576D-F042-3E4B-AF28-70BF6842C4E8}"/>
              </a:ext>
            </a:extLst>
          </p:cNvPr>
          <p:cNvSpPr>
            <a:spLocks noGrp="1"/>
          </p:cNvSpPr>
          <p:nvPr>
            <p:ph type="title"/>
          </p:nvPr>
        </p:nvSpPr>
        <p:spPr/>
        <p:txBody>
          <a:bodyPr/>
          <a:lstStyle/>
          <a:p>
            <a:r>
              <a:rPr lang="en-US" dirty="0"/>
              <a:t>Two more problems</a:t>
            </a:r>
          </a:p>
        </p:txBody>
      </p:sp>
      <p:sp>
        <p:nvSpPr>
          <p:cNvPr id="3" name="Content Placeholder 2">
            <a:extLst>
              <a:ext uri="{FF2B5EF4-FFF2-40B4-BE49-F238E27FC236}">
                <a16:creationId xmlns:a16="http://schemas.microsoft.com/office/drawing/2014/main" id="{A1C53F27-EE73-2249-85FE-FABFFF5990BF}"/>
              </a:ext>
            </a:extLst>
          </p:cNvPr>
          <p:cNvSpPr>
            <a:spLocks noGrp="1"/>
          </p:cNvSpPr>
          <p:nvPr>
            <p:ph idx="1"/>
          </p:nvPr>
        </p:nvSpPr>
        <p:spPr/>
        <p:txBody>
          <a:bodyPr>
            <a:normAutofit lnSpcReduction="10000"/>
          </a:bodyPr>
          <a:lstStyle/>
          <a:p>
            <a:r>
              <a:rPr lang="en-US" dirty="0"/>
              <a:t>Suppose A is a finite set of integers, and satisfies:</a:t>
            </a:r>
          </a:p>
          <a:p>
            <a:pPr lvl="1"/>
            <a:r>
              <a:rPr lang="en-US" dirty="0"/>
              <a:t>Whenever x is an element of A, then 2x is an element of A</a:t>
            </a:r>
          </a:p>
          <a:p>
            <a:pPr lvl="1"/>
            <a:r>
              <a:rPr lang="en-US" dirty="0"/>
              <a:t>What is A?</a:t>
            </a:r>
          </a:p>
          <a:p>
            <a:r>
              <a:rPr lang="en-US" dirty="0"/>
              <a:t>Suppose B is a set of integers and satisfies:</a:t>
            </a:r>
          </a:p>
          <a:p>
            <a:pPr lvl="1"/>
            <a:r>
              <a:rPr lang="en-US" dirty="0"/>
              <a:t>Whenever x is an element of B, then x+1 is an element of B.</a:t>
            </a:r>
          </a:p>
          <a:p>
            <a:pPr lvl="1"/>
            <a:r>
              <a:rPr lang="en-US" dirty="0"/>
              <a:t>Can B </a:t>
            </a:r>
            <a:r>
              <a:rPr lang="en-US"/>
              <a:t>be finite?</a:t>
            </a:r>
            <a:endParaRPr lang="en-US" dirty="0"/>
          </a:p>
        </p:txBody>
      </p:sp>
    </p:spTree>
    <p:extLst>
      <p:ext uri="{BB962C8B-B14F-4D97-AF65-F5344CB8AC3E}">
        <p14:creationId xmlns:p14="http://schemas.microsoft.com/office/powerpoint/2010/main" val="4284433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(so far)</a:t>
            </a:r>
          </a:p>
        </p:txBody>
      </p:sp>
      <p:sp>
        <p:nvSpPr>
          <p:cNvPr id="3" name="Content Placeholder 2"/>
          <p:cNvSpPr>
            <a:spLocks noGrp="1"/>
          </p:cNvSpPr>
          <p:nvPr>
            <p:ph idx="1"/>
          </p:nvPr>
        </p:nvSpPr>
        <p:spPr/>
        <p:txBody>
          <a:bodyPr>
            <a:normAutofit fontScale="85000" lnSpcReduction="20000"/>
          </a:bodyPr>
          <a:lstStyle/>
          <a:p>
            <a:r>
              <a:rPr lang="en-US" dirty="0"/>
              <a:t>Two-person games</a:t>
            </a:r>
          </a:p>
          <a:p>
            <a:r>
              <a:rPr lang="en-US" dirty="0"/>
              <a:t>Sets </a:t>
            </a:r>
          </a:p>
          <a:p>
            <a:r>
              <a:rPr lang="en-US" dirty="0"/>
              <a:t>Trees (a special kind of graph)</a:t>
            </a:r>
          </a:p>
          <a:p>
            <a:r>
              <a:rPr lang="en-US" dirty="0"/>
              <a:t>Running time – and “Big-O” notation</a:t>
            </a:r>
          </a:p>
          <a:p>
            <a:r>
              <a:rPr lang="en-US" dirty="0"/>
              <a:t>NP-hardness</a:t>
            </a:r>
          </a:p>
          <a:p>
            <a:r>
              <a:rPr lang="en-US" dirty="0"/>
              <a:t>Dynamic programming</a:t>
            </a:r>
          </a:p>
          <a:p>
            <a:r>
              <a:rPr lang="en-US" dirty="0"/>
              <a:t>Proofs by induction</a:t>
            </a:r>
          </a:p>
          <a:p>
            <a:r>
              <a:rPr lang="en-US" dirty="0"/>
              <a:t>Recursive definitions</a:t>
            </a:r>
          </a:p>
          <a:p>
            <a:r>
              <a:rPr lang="en-US" dirty="0"/>
              <a:t>Computational biology problems</a:t>
            </a:r>
          </a:p>
          <a:p>
            <a:r>
              <a:rPr lang="en-US" dirty="0"/>
              <a:t>Logic problems</a:t>
            </a:r>
          </a:p>
        </p:txBody>
      </p:sp>
    </p:spTree>
    <p:extLst>
      <p:ext uri="{BB962C8B-B14F-4D97-AF65-F5344CB8AC3E}">
        <p14:creationId xmlns:p14="http://schemas.microsoft.com/office/powerpoint/2010/main" val="3465038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D8BE-6D8F-C24D-A92E-66BEC47E3521}"/>
              </a:ext>
            </a:extLst>
          </p:cNvPr>
          <p:cNvSpPr>
            <a:spLocks noGrp="1"/>
          </p:cNvSpPr>
          <p:nvPr>
            <p:ph type="title"/>
          </p:nvPr>
        </p:nvSpPr>
        <p:spPr/>
        <p:txBody>
          <a:bodyPr/>
          <a:lstStyle/>
          <a:p>
            <a:r>
              <a:rPr lang="en-US" dirty="0"/>
              <a:t>Other</a:t>
            </a:r>
          </a:p>
        </p:txBody>
      </p:sp>
      <p:sp>
        <p:nvSpPr>
          <p:cNvPr id="3" name="Content Placeholder 2">
            <a:extLst>
              <a:ext uri="{FF2B5EF4-FFF2-40B4-BE49-F238E27FC236}">
                <a16:creationId xmlns:a16="http://schemas.microsoft.com/office/drawing/2014/main" id="{9730EDC4-923A-464B-8DF9-EEE92D2BAECA}"/>
              </a:ext>
            </a:extLst>
          </p:cNvPr>
          <p:cNvSpPr>
            <a:spLocks noGrp="1"/>
          </p:cNvSpPr>
          <p:nvPr>
            <p:ph idx="1"/>
          </p:nvPr>
        </p:nvSpPr>
        <p:spPr/>
        <p:txBody>
          <a:bodyPr>
            <a:normAutofit/>
          </a:bodyPr>
          <a:lstStyle/>
          <a:p>
            <a:r>
              <a:rPr lang="en-US" dirty="0"/>
              <a:t>My office hours are Tuesdays, 11 AM-12 PM, in Siebel 3235 (starting today).</a:t>
            </a:r>
          </a:p>
          <a:p>
            <a:endParaRPr lang="en-US" dirty="0"/>
          </a:p>
          <a:p>
            <a:r>
              <a:rPr lang="en-US" dirty="0"/>
              <a:t>If you are interested in doing research with me, please come see me. I have NSF funding for undergraduate research for qualified students. </a:t>
            </a:r>
          </a:p>
        </p:txBody>
      </p:sp>
    </p:spTree>
    <p:extLst>
      <p:ext uri="{BB962C8B-B14F-4D97-AF65-F5344CB8AC3E}">
        <p14:creationId xmlns:p14="http://schemas.microsoft.com/office/powerpoint/2010/main" val="1870703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Assignments</a:t>
            </a:r>
          </a:p>
        </p:txBody>
      </p:sp>
      <p:sp>
        <p:nvSpPr>
          <p:cNvPr id="3" name="Content Placeholder 2"/>
          <p:cNvSpPr>
            <a:spLocks noGrp="1"/>
          </p:cNvSpPr>
          <p:nvPr>
            <p:ph idx="1"/>
          </p:nvPr>
        </p:nvSpPr>
        <p:spPr/>
        <p:txBody>
          <a:bodyPr>
            <a:normAutofit fontScale="85000" lnSpcReduction="10000"/>
          </a:bodyPr>
          <a:lstStyle/>
          <a:p>
            <a:pPr>
              <a:spcAft>
                <a:spcPts val="600"/>
              </a:spcAft>
            </a:pPr>
            <a:r>
              <a:rPr lang="en-US" dirty="0"/>
              <a:t>Reading Assignments: see course webpage </a:t>
            </a:r>
            <a:r>
              <a:rPr lang="en-US" dirty="0">
                <a:hlinkClick r:id="rId2"/>
              </a:rPr>
              <a:t>http://tandy.cs.illinois.edu/cs173A-2018-lectures.html</a:t>
            </a:r>
            <a:r>
              <a:rPr lang="en-US" dirty="0"/>
              <a:t> </a:t>
            </a:r>
          </a:p>
          <a:p>
            <a:pPr>
              <a:spcAft>
                <a:spcPts val="600"/>
              </a:spcAft>
            </a:pPr>
            <a:r>
              <a:rPr lang="en-US" dirty="0"/>
              <a:t>Homework assignments and Reading Quizzes must be submitted on Moodle, and start next week. Check Moodle for the assignments and their deadlines. (Submitting early and then resubmitting is fine – but don’t miss the deadline.) </a:t>
            </a:r>
          </a:p>
          <a:p>
            <a:pPr>
              <a:spcAft>
                <a:spcPts val="600"/>
              </a:spcAft>
            </a:pPr>
            <a:r>
              <a:rPr lang="en-US" dirty="0"/>
              <a:t>If you aren’t yet registered for the course but are hoping to get into the course, please add yourself to Moodle – the password will be given in class.</a:t>
            </a:r>
          </a:p>
          <a:p>
            <a:endParaRPr lang="en-US" dirty="0"/>
          </a:p>
          <a:p>
            <a:pPr marL="0" indent="0">
              <a:buNone/>
            </a:pPr>
            <a:endParaRPr lang="en-US" dirty="0"/>
          </a:p>
        </p:txBody>
      </p:sp>
    </p:spTree>
    <p:extLst>
      <p:ext uri="{BB962C8B-B14F-4D97-AF65-F5344CB8AC3E}">
        <p14:creationId xmlns:p14="http://schemas.microsoft.com/office/powerpoint/2010/main" val="1766824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idx="1"/>
          </p:nvPr>
        </p:nvSpPr>
        <p:spPr/>
        <p:txBody>
          <a:bodyPr>
            <a:normAutofit fontScale="62500" lnSpcReduction="20000"/>
          </a:bodyPr>
          <a:lstStyle/>
          <a:p>
            <a:r>
              <a:rPr lang="en-US" dirty="0"/>
              <a:t>Participation in discussion section: 10 pts</a:t>
            </a:r>
          </a:p>
          <a:p>
            <a:r>
              <a:rPr lang="en-US" dirty="0"/>
              <a:t>Reading Quizzes: 10 pts</a:t>
            </a:r>
          </a:p>
          <a:p>
            <a:r>
              <a:rPr lang="en-US" dirty="0"/>
              <a:t>Homework: 20 pts (due Tuesdays at 10PM on Moodle, bottom homework dropped)</a:t>
            </a:r>
          </a:p>
          <a:p>
            <a:r>
              <a:rPr lang="en-US" dirty="0"/>
              <a:t>Midterms (October 11 and November 13, evenings): 40 pts</a:t>
            </a:r>
          </a:p>
          <a:p>
            <a:r>
              <a:rPr lang="en-US" dirty="0"/>
              <a:t>Final exam: 20 pts</a:t>
            </a:r>
          </a:p>
          <a:p>
            <a:endParaRPr lang="en-US" dirty="0"/>
          </a:p>
          <a:p>
            <a:pPr marL="0" indent="0">
              <a:buNone/>
            </a:pPr>
            <a:r>
              <a:rPr lang="en-US" dirty="0"/>
              <a:t>Please note: </a:t>
            </a:r>
          </a:p>
          <a:p>
            <a:r>
              <a:rPr lang="en-US" dirty="0"/>
              <a:t>I will grade on a curve so that at least 25% of the class gets an A and at least 60% get B or better.  </a:t>
            </a:r>
          </a:p>
          <a:p>
            <a:r>
              <a:rPr lang="en-US" dirty="0"/>
              <a:t>The last time I taught this course, </a:t>
            </a:r>
            <a:r>
              <a:rPr lang="en-US" b="1" dirty="0">
                <a:solidFill>
                  <a:srgbClr val="0070C0"/>
                </a:solidFill>
              </a:rPr>
              <a:t>33% got A’s, 38% got B’s</a:t>
            </a:r>
            <a:r>
              <a:rPr lang="en-US" dirty="0"/>
              <a:t>, so more than 70% got As or </a:t>
            </a:r>
            <a:r>
              <a:rPr lang="en-US" dirty="0" err="1"/>
              <a:t>Bs</a:t>
            </a:r>
            <a:r>
              <a:rPr lang="en-US" dirty="0"/>
              <a:t>, several received A+.</a:t>
            </a:r>
          </a:p>
          <a:p>
            <a:r>
              <a:rPr lang="en-US" dirty="0"/>
              <a:t>My goal is for everyone to do well. So if everyone deserves an A, then everyone will get an A!</a:t>
            </a:r>
          </a:p>
          <a:p>
            <a:r>
              <a:rPr lang="en-US" dirty="0"/>
              <a:t>The best way to do well in the class is to not fall behind!</a:t>
            </a:r>
          </a:p>
        </p:txBody>
      </p:sp>
    </p:spTree>
    <p:extLst>
      <p:ext uri="{BB962C8B-B14F-4D97-AF65-F5344CB8AC3E}">
        <p14:creationId xmlns:p14="http://schemas.microsoft.com/office/powerpoint/2010/main" val="217834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Websites</a:t>
            </a:r>
          </a:p>
        </p:txBody>
      </p:sp>
      <p:sp>
        <p:nvSpPr>
          <p:cNvPr id="3" name="Content Placeholder 2"/>
          <p:cNvSpPr>
            <a:spLocks noGrp="1"/>
          </p:cNvSpPr>
          <p:nvPr>
            <p:ph idx="1"/>
          </p:nvPr>
        </p:nvSpPr>
        <p:spPr/>
        <p:txBody>
          <a:bodyPr>
            <a:normAutofit fontScale="62500" lnSpcReduction="20000"/>
          </a:bodyPr>
          <a:lstStyle/>
          <a:p>
            <a:pPr marL="0" indent="0">
              <a:buNone/>
            </a:pPr>
            <a:endParaRPr lang="en-US" dirty="0">
              <a:hlinkClick r:id="rId2"/>
            </a:endParaRPr>
          </a:p>
          <a:p>
            <a:r>
              <a:rPr lang="en-US" dirty="0">
                <a:hlinkClick r:id="rId2"/>
              </a:rPr>
              <a:t>http://tandy.cs.illinois.edu/cs173-warnow.html</a:t>
            </a:r>
            <a:r>
              <a:rPr lang="en-US" dirty="0"/>
              <a:t> - this is the </a:t>
            </a:r>
            <a:r>
              <a:rPr lang="en-US" b="1" dirty="0"/>
              <a:t>Course Webpage</a:t>
            </a:r>
            <a:r>
              <a:rPr lang="en-US" dirty="0"/>
              <a:t>, for nearly everything</a:t>
            </a:r>
          </a:p>
          <a:p>
            <a:r>
              <a:rPr lang="en-US" dirty="0"/>
              <a:t>Piazza – really just for you</a:t>
            </a:r>
          </a:p>
          <a:p>
            <a:r>
              <a:rPr lang="en-US" dirty="0"/>
              <a:t>Moodle – for homework and reading quiz assignments and submissions.</a:t>
            </a:r>
          </a:p>
          <a:p>
            <a:pPr marL="0" indent="0">
              <a:buNone/>
            </a:pPr>
            <a:endParaRPr lang="en-US" dirty="0"/>
          </a:p>
          <a:p>
            <a:pPr marL="0" indent="0">
              <a:buNone/>
            </a:pPr>
            <a:r>
              <a:rPr lang="en-US" dirty="0"/>
              <a:t>Please look at the course webpage the day before class for the PDF/PPT of the upcoming lecture, announcements, and reading assignments. </a:t>
            </a:r>
          </a:p>
          <a:p>
            <a:pPr marL="0" indent="0">
              <a:buNone/>
            </a:pPr>
            <a:endParaRPr lang="en-US" dirty="0"/>
          </a:p>
          <a:p>
            <a:pPr marL="0" indent="0">
              <a:buNone/>
            </a:pPr>
            <a:r>
              <a:rPr lang="en-US" dirty="0"/>
              <a:t>Always check Moodle for homework and reading quiz assignment due dates. </a:t>
            </a:r>
          </a:p>
          <a:p>
            <a:pPr marL="0" indent="0">
              <a:buNone/>
            </a:pPr>
            <a:endParaRPr lang="en-US" dirty="0"/>
          </a:p>
          <a:p>
            <a:pPr marL="0" indent="0">
              <a:buNone/>
            </a:pPr>
            <a:r>
              <a:rPr lang="en-US" dirty="0"/>
              <a:t>Don’t use Piazza to get solutions to your homework (nor to post solutions).  </a:t>
            </a:r>
          </a:p>
          <a:p>
            <a:endParaRPr lang="en-US" dirty="0"/>
          </a:p>
          <a:p>
            <a:endParaRPr lang="en-US" dirty="0"/>
          </a:p>
          <a:p>
            <a:endParaRPr lang="en-US" dirty="0"/>
          </a:p>
        </p:txBody>
      </p:sp>
    </p:spTree>
    <p:extLst>
      <p:ext uri="{BB962C8B-B14F-4D97-AF65-F5344CB8AC3E}">
        <p14:creationId xmlns:p14="http://schemas.microsoft.com/office/powerpoint/2010/main" val="410824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Differences between Lectures A and B</a:t>
            </a:r>
          </a:p>
        </p:txBody>
      </p:sp>
      <p:sp>
        <p:nvSpPr>
          <p:cNvPr id="3" name="Content Placeholder 2"/>
          <p:cNvSpPr>
            <a:spLocks noGrp="1"/>
          </p:cNvSpPr>
          <p:nvPr>
            <p:ph idx="1"/>
          </p:nvPr>
        </p:nvSpPr>
        <p:spPr/>
        <p:txBody>
          <a:bodyPr>
            <a:normAutofit fontScale="70000" lnSpcReduction="20000"/>
          </a:bodyPr>
          <a:lstStyle/>
          <a:p>
            <a:pPr marL="205740" indent="0">
              <a:spcAft>
                <a:spcPts val="600"/>
              </a:spcAft>
              <a:buNone/>
            </a:pPr>
            <a:r>
              <a:rPr lang="en-US" dirty="0"/>
              <a:t>Similarities:</a:t>
            </a:r>
          </a:p>
          <a:p>
            <a:pPr marL="548640" lvl="1">
              <a:spcAft>
                <a:spcPts val="600"/>
              </a:spcAft>
            </a:pPr>
            <a:r>
              <a:rPr lang="en-US" dirty="0"/>
              <a:t>We will both use cover much of the same material</a:t>
            </a:r>
            <a:endParaRPr lang="en-US" u="sng" dirty="0"/>
          </a:p>
          <a:p>
            <a:pPr marL="548640" lvl="1">
              <a:spcAft>
                <a:spcPts val="600"/>
              </a:spcAft>
            </a:pPr>
            <a:r>
              <a:rPr lang="en-US" dirty="0"/>
              <a:t>We will both have homework submitted through Moodle</a:t>
            </a:r>
          </a:p>
          <a:p>
            <a:pPr marL="205740" indent="0">
              <a:spcAft>
                <a:spcPts val="600"/>
              </a:spcAft>
              <a:buNone/>
            </a:pPr>
            <a:r>
              <a:rPr lang="en-US" dirty="0"/>
              <a:t>Differences:</a:t>
            </a:r>
          </a:p>
          <a:p>
            <a:pPr marL="548640" lvl="1">
              <a:spcAft>
                <a:spcPts val="600"/>
              </a:spcAft>
            </a:pPr>
            <a:r>
              <a:rPr lang="en-US" dirty="0"/>
              <a:t>Different textbooks</a:t>
            </a:r>
          </a:p>
          <a:p>
            <a:pPr marL="548640" lvl="1">
              <a:spcAft>
                <a:spcPts val="600"/>
              </a:spcAft>
            </a:pPr>
            <a:r>
              <a:rPr lang="en-US" dirty="0"/>
              <a:t>I will not cover number theory or state diagrams (B lecture may)</a:t>
            </a:r>
          </a:p>
          <a:p>
            <a:pPr marL="548640" lvl="1">
              <a:spcAft>
                <a:spcPts val="600"/>
              </a:spcAft>
            </a:pPr>
            <a:r>
              <a:rPr lang="en-US" dirty="0"/>
              <a:t>I will cover “trees” differently (as handled by Rosen)</a:t>
            </a:r>
          </a:p>
          <a:p>
            <a:pPr marL="548640" lvl="1">
              <a:spcAft>
                <a:spcPts val="600"/>
              </a:spcAft>
            </a:pPr>
            <a:r>
              <a:rPr lang="en-US" dirty="0"/>
              <a:t>I will give examples from computational biology to illustrate techniques and concepts</a:t>
            </a:r>
          </a:p>
          <a:p>
            <a:pPr marL="548640" lvl="1">
              <a:spcAft>
                <a:spcPts val="600"/>
              </a:spcAft>
            </a:pPr>
            <a:r>
              <a:rPr lang="en-US" dirty="0"/>
              <a:t>The B lecture will have in-class </a:t>
            </a:r>
            <a:r>
              <a:rPr lang="en-US" dirty="0" err="1"/>
              <a:t>examlets</a:t>
            </a:r>
            <a:r>
              <a:rPr lang="en-US" dirty="0"/>
              <a:t>, the A lecture will have two midterms (evenings)</a:t>
            </a:r>
          </a:p>
          <a:p>
            <a:pPr marL="548640" lvl="1">
              <a:spcAft>
                <a:spcPts val="600"/>
              </a:spcAft>
            </a:pPr>
            <a:r>
              <a:rPr lang="en-US" dirty="0"/>
              <a:t>The A lecture will have an honors section</a:t>
            </a:r>
          </a:p>
          <a:p>
            <a:pPr lvl="1"/>
            <a:endParaRPr lang="en-US" dirty="0"/>
          </a:p>
        </p:txBody>
      </p:sp>
    </p:spTree>
    <p:extLst>
      <p:ext uri="{BB962C8B-B14F-4D97-AF65-F5344CB8AC3E}">
        <p14:creationId xmlns:p14="http://schemas.microsoft.com/office/powerpoint/2010/main" val="4155652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Two-person games</a:t>
            </a:r>
          </a:p>
        </p:txBody>
      </p:sp>
      <p:sp>
        <p:nvSpPr>
          <p:cNvPr id="3" name="Content Placeholder 2"/>
          <p:cNvSpPr>
            <a:spLocks noGrp="1"/>
          </p:cNvSpPr>
          <p:nvPr>
            <p:ph idx="1"/>
          </p:nvPr>
        </p:nvSpPr>
        <p:spPr/>
        <p:txBody>
          <a:bodyPr>
            <a:normAutofit fontScale="62500" lnSpcReduction="20000"/>
          </a:bodyPr>
          <a:lstStyle/>
          <a:p>
            <a:r>
              <a:rPr lang="en-US" dirty="0"/>
              <a:t>Two players, A and B. A starts.</a:t>
            </a:r>
          </a:p>
          <a:p>
            <a:r>
              <a:rPr lang="en-US" dirty="0"/>
              <a:t>In the beginning there are two piles of stones, with K and L stones respectively.</a:t>
            </a:r>
          </a:p>
          <a:p>
            <a:r>
              <a:rPr lang="en-US" dirty="0"/>
              <a:t>During a turn, a player must take at least one stone – the choice is between one stone off of both piles, or one stone off of one of the two piles. The person who takes the last stone wins.</a:t>
            </a:r>
          </a:p>
          <a:p>
            <a:r>
              <a:rPr lang="en-US" dirty="0"/>
              <a:t>Who wins when </a:t>
            </a:r>
          </a:p>
          <a:p>
            <a:pPr lvl="1"/>
            <a:r>
              <a:rPr lang="en-US" dirty="0"/>
              <a:t>K = 1 and L = 1?</a:t>
            </a:r>
          </a:p>
          <a:p>
            <a:pPr lvl="1"/>
            <a:r>
              <a:rPr lang="en-US" dirty="0"/>
              <a:t>K = 2 and L = 1?</a:t>
            </a:r>
          </a:p>
          <a:p>
            <a:pPr lvl="1"/>
            <a:r>
              <a:rPr lang="en-US" dirty="0"/>
              <a:t>K = 3 and L = 3? </a:t>
            </a:r>
          </a:p>
          <a:p>
            <a:pPr lvl="1"/>
            <a:r>
              <a:rPr lang="en-US" dirty="0"/>
              <a:t>K = 4 and L = 16?</a:t>
            </a:r>
          </a:p>
          <a:p>
            <a:r>
              <a:rPr lang="en-US" dirty="0"/>
              <a:t>You can probably figure out a pattern here… but see if you can try to *prove* that you are right. (This is something you’ll learn how to do in this class.) </a:t>
            </a:r>
          </a:p>
          <a:p>
            <a:r>
              <a:rPr lang="en-US" dirty="0"/>
              <a:t>Spoiler: this can be solved using </a:t>
            </a:r>
            <a:r>
              <a:rPr lang="en-US" u="sng" dirty="0"/>
              <a:t>dynamic programming</a:t>
            </a:r>
            <a:r>
              <a:rPr lang="en-US" dirty="0"/>
              <a:t>, and the proof of correctness uses </a:t>
            </a:r>
            <a:r>
              <a:rPr lang="en-US" u="sng" dirty="0"/>
              <a:t>induction</a:t>
            </a:r>
          </a:p>
        </p:txBody>
      </p:sp>
    </p:spTree>
    <p:extLst>
      <p:ext uri="{BB962C8B-B14F-4D97-AF65-F5344CB8AC3E}">
        <p14:creationId xmlns:p14="http://schemas.microsoft.com/office/powerpoint/2010/main" val="369372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two-person game</a:t>
            </a:r>
          </a:p>
        </p:txBody>
      </p:sp>
      <p:sp>
        <p:nvSpPr>
          <p:cNvPr id="3" name="Content Placeholder 2"/>
          <p:cNvSpPr>
            <a:spLocks noGrp="1"/>
          </p:cNvSpPr>
          <p:nvPr>
            <p:ph idx="1"/>
          </p:nvPr>
        </p:nvSpPr>
        <p:spPr/>
        <p:txBody>
          <a:bodyPr>
            <a:normAutofit fontScale="70000" lnSpcReduction="20000"/>
          </a:bodyPr>
          <a:lstStyle/>
          <a:p>
            <a:r>
              <a:rPr lang="en-US" dirty="0"/>
              <a:t>Again two players, A and B. A begins. The starting position has two piles of stones, with K and L stones.</a:t>
            </a:r>
          </a:p>
          <a:p>
            <a:r>
              <a:rPr lang="en-US" dirty="0"/>
              <a:t>During a turn, the player can take 1 or 2 stones off in total, and these can be from the same pile, or from different piles.</a:t>
            </a:r>
          </a:p>
          <a:p>
            <a:r>
              <a:rPr lang="en-US" dirty="0"/>
              <a:t>Who wins</a:t>
            </a:r>
          </a:p>
          <a:p>
            <a:pPr lvl="1"/>
            <a:r>
              <a:rPr lang="en-US" dirty="0"/>
              <a:t>K=2 and L=1?</a:t>
            </a:r>
          </a:p>
          <a:p>
            <a:pPr lvl="1"/>
            <a:r>
              <a:rPr lang="en-US" dirty="0"/>
              <a:t>K=2 and L=2?</a:t>
            </a:r>
          </a:p>
          <a:p>
            <a:pPr lvl="1"/>
            <a:r>
              <a:rPr lang="en-US" dirty="0"/>
              <a:t>K=101 and L =47?</a:t>
            </a:r>
          </a:p>
          <a:p>
            <a:r>
              <a:rPr lang="en-US" dirty="0"/>
              <a:t>Figuring out who has a winning strategy is harder here, but still feasible. You’ll learn how to do this, and prove you are correct, in this class.</a:t>
            </a:r>
          </a:p>
          <a:p>
            <a:r>
              <a:rPr lang="en-US" dirty="0"/>
              <a:t>Spoiler: this can be solved using </a:t>
            </a:r>
            <a:r>
              <a:rPr lang="en-US" u="sng" dirty="0"/>
              <a:t>dynamic programming</a:t>
            </a:r>
            <a:r>
              <a:rPr lang="en-US" dirty="0"/>
              <a:t> and the proof of correctness uses </a:t>
            </a:r>
            <a:r>
              <a:rPr lang="en-US" u="sng" dirty="0"/>
              <a:t>induction.</a:t>
            </a:r>
          </a:p>
        </p:txBody>
      </p:sp>
    </p:spTree>
    <p:extLst>
      <p:ext uri="{BB962C8B-B14F-4D97-AF65-F5344CB8AC3E}">
        <p14:creationId xmlns:p14="http://schemas.microsoft.com/office/powerpoint/2010/main" val="91410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perhaps more realistic</a:t>
            </a:r>
          </a:p>
        </p:txBody>
      </p:sp>
      <p:sp>
        <p:nvSpPr>
          <p:cNvPr id="3" name="Content Placeholder 2"/>
          <p:cNvSpPr>
            <a:spLocks noGrp="1"/>
          </p:cNvSpPr>
          <p:nvPr>
            <p:ph idx="1"/>
          </p:nvPr>
        </p:nvSpPr>
        <p:spPr/>
        <p:txBody>
          <a:bodyPr/>
          <a:lstStyle/>
          <a:p>
            <a:r>
              <a:rPr lang="en-US" dirty="0"/>
              <a:t>Biologists often try to infer how evolution occurred. </a:t>
            </a:r>
          </a:p>
        </p:txBody>
      </p:sp>
    </p:spTree>
    <p:extLst>
      <p:ext uri="{BB962C8B-B14F-4D97-AF65-F5344CB8AC3E}">
        <p14:creationId xmlns:p14="http://schemas.microsoft.com/office/powerpoint/2010/main" val="7738810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692</TotalTime>
  <Words>2050</Words>
  <Application>Microsoft Macintosh PowerPoint</Application>
  <PresentationFormat>On-screen Show (4:3)</PresentationFormat>
  <Paragraphs>341</Paragraphs>
  <Slides>34</Slides>
  <Notes>14</Notes>
  <HiddenSlides>9</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ＭＳ Ｐゴシック</vt:lpstr>
      <vt:lpstr>Arial</vt:lpstr>
      <vt:lpstr>Calibri</vt:lpstr>
      <vt:lpstr>Courier New</vt:lpstr>
      <vt:lpstr>Times</vt:lpstr>
      <vt:lpstr>Times New Roman</vt:lpstr>
      <vt:lpstr>Office Theme</vt:lpstr>
      <vt:lpstr>Equation</vt:lpstr>
      <vt:lpstr>CS 173 August 28, 2018</vt:lpstr>
      <vt:lpstr>Key Objectives</vt:lpstr>
      <vt:lpstr>Why is this course difficult?</vt:lpstr>
      <vt:lpstr>Grading</vt:lpstr>
      <vt:lpstr>Websites</vt:lpstr>
      <vt:lpstr>Differences between Lectures A and B</vt:lpstr>
      <vt:lpstr>Two-person games</vt:lpstr>
      <vt:lpstr>Another two-person game</vt:lpstr>
      <vt:lpstr>Something perhaps more realistic</vt:lpstr>
      <vt:lpstr>PowerPoint Presentation</vt:lpstr>
      <vt:lpstr>Input: unaligned sequences</vt:lpstr>
      <vt:lpstr>Phase 1: Alignment</vt:lpstr>
      <vt:lpstr>Phase 2: Construct tree</vt:lpstr>
      <vt:lpstr>First Align, then Compute the Tree</vt:lpstr>
      <vt:lpstr>Multiple Sequence Alignment (MSA):  another grand challenge1</vt:lpstr>
      <vt:lpstr>PowerPoint Presentation</vt:lpstr>
      <vt:lpstr>PowerPoint Presentation</vt:lpstr>
      <vt:lpstr>PowerPoint Presentation</vt:lpstr>
      <vt:lpstr>How do biologists compute evolutionary trees?</vt:lpstr>
      <vt:lpstr>Maximum Parsimony</vt:lpstr>
      <vt:lpstr>Maximum Parsimony</vt:lpstr>
      <vt:lpstr>Maximum parsimony (example)</vt:lpstr>
      <vt:lpstr>Maximum Parsimony</vt:lpstr>
      <vt:lpstr>Maximum Parsimony</vt:lpstr>
      <vt:lpstr>MP: computational complexity</vt:lpstr>
      <vt:lpstr>But finding the best tree is NP-hard!</vt:lpstr>
      <vt:lpstr>NP-hardness and Algorithms</vt:lpstr>
      <vt:lpstr>Solving NP-hard problems exactly is … unlikely</vt:lpstr>
      <vt:lpstr>Approaches for “solving” MP</vt:lpstr>
      <vt:lpstr>Logic Problem</vt:lpstr>
      <vt:lpstr>Two more problems</vt:lpstr>
      <vt:lpstr>Concepts (so far)</vt:lpstr>
      <vt:lpstr>Other</vt:lpstr>
      <vt:lpstr>Upcoming Assignments</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173, Lecture B</dc:title>
  <dc:creator>Tandy Warnow</dc:creator>
  <cp:lastModifiedBy>Microsoft Office User</cp:lastModifiedBy>
  <cp:revision>49</cp:revision>
  <cp:lastPrinted>2018-08-25T13:25:11Z</cp:lastPrinted>
  <dcterms:created xsi:type="dcterms:W3CDTF">2015-08-18T16:31:19Z</dcterms:created>
  <dcterms:modified xsi:type="dcterms:W3CDTF">2018-08-27T17:40:30Z</dcterms:modified>
</cp:coreProperties>
</file>