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84" r:id="rId4"/>
    <p:sldId id="280" r:id="rId5"/>
    <p:sldId id="281" r:id="rId6"/>
    <p:sldId id="286" r:id="rId7"/>
    <p:sldId id="257" r:id="rId8"/>
    <p:sldId id="262" r:id="rId9"/>
    <p:sldId id="265" r:id="rId10"/>
    <p:sldId id="264" r:id="rId11"/>
    <p:sldId id="266" r:id="rId12"/>
    <p:sldId id="267" r:id="rId13"/>
    <p:sldId id="268" r:id="rId14"/>
    <p:sldId id="269" r:id="rId15"/>
    <p:sldId id="270" r:id="rId16"/>
    <p:sldId id="271" r:id="rId17"/>
    <p:sldId id="283" r:id="rId18"/>
    <p:sldId id="272" r:id="rId19"/>
    <p:sldId id="258" r:id="rId20"/>
    <p:sldId id="273" r:id="rId21"/>
    <p:sldId id="274" r:id="rId22"/>
    <p:sldId id="259" r:id="rId23"/>
    <p:sldId id="287" r:id="rId24"/>
    <p:sldId id="260" r:id="rId25"/>
    <p:sldId id="275" r:id="rId26"/>
    <p:sldId id="276" r:id="rId27"/>
    <p:sldId id="277" r:id="rId28"/>
    <p:sldId id="278" r:id="rId29"/>
    <p:sldId id="261" r:id="rId30"/>
    <p:sldId id="279"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86"/>
  </p:normalViewPr>
  <p:slideViewPr>
    <p:cSldViewPr snapToGrid="0" snapToObjects="1">
      <p:cViewPr varScale="1">
        <p:scale>
          <a:sx n="116" d="100"/>
          <a:sy n="116" d="100"/>
        </p:scale>
        <p:origin x="264" y="184"/>
      </p:cViewPr>
      <p:guideLst/>
    </p:cSldViewPr>
  </p:slideViewPr>
  <p:notesTextViewPr>
    <p:cViewPr>
      <p:scale>
        <a:sx n="1" d="1"/>
        <a:sy n="1" d="1"/>
      </p:scale>
      <p:origin x="0" y="0"/>
    </p:cViewPr>
  </p:notesTextViewPr>
  <p:sorterViewPr>
    <p:cViewPr>
      <p:scale>
        <a:sx n="41" d="100"/>
        <a:sy n="4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8D83C-A02C-7C49-A109-BFAD37AE7D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AD6ABF-0890-2B4F-BD73-8A2B0B55A0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A68941-043C-B342-AA87-E8243C155B27}"/>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5" name="Footer Placeholder 4">
            <a:extLst>
              <a:ext uri="{FF2B5EF4-FFF2-40B4-BE49-F238E27FC236}">
                <a16:creationId xmlns:a16="http://schemas.microsoft.com/office/drawing/2014/main" id="{5FD18B38-411A-3D4B-AEA7-1D3400D97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EF35D4-15F3-CB44-A579-273BB58EA1ED}"/>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403923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C9B98-6FB2-674D-974D-41F6F286AA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AB66A3-1BB9-0A49-B9FB-3100CEA6341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456CC-4FFD-3645-86DF-5880C9D1DAFF}"/>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5" name="Footer Placeholder 4">
            <a:extLst>
              <a:ext uri="{FF2B5EF4-FFF2-40B4-BE49-F238E27FC236}">
                <a16:creationId xmlns:a16="http://schemas.microsoft.com/office/drawing/2014/main" id="{13E267CC-05D3-2A4B-881E-8AC255A2A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447AEB-DAAD-E94A-B885-E1D4A1689B61}"/>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319120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578E84-096C-0244-A5E5-1A7816BDB5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0359B1-E805-8341-996F-D0F2F30771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74CE-CFEA-2C4A-A044-A7FFDE61A6E8}"/>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5" name="Footer Placeholder 4">
            <a:extLst>
              <a:ext uri="{FF2B5EF4-FFF2-40B4-BE49-F238E27FC236}">
                <a16:creationId xmlns:a16="http://schemas.microsoft.com/office/drawing/2014/main" id="{C477C531-6FA2-2241-ABFD-111C23FE8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A3770-0F5A-8E48-8C05-FC951CBEB42C}"/>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56369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9178-DB38-E844-9303-78F349F8F9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4F9F26-A37F-DC48-B334-2A3B3C5014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7E81F-4994-9B46-A789-78DD69E43F28}"/>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5" name="Footer Placeholder 4">
            <a:extLst>
              <a:ext uri="{FF2B5EF4-FFF2-40B4-BE49-F238E27FC236}">
                <a16:creationId xmlns:a16="http://schemas.microsoft.com/office/drawing/2014/main" id="{4420086B-90C8-FA4C-B791-61BD48164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37EC9-3F14-A246-96B3-56FE784A6F57}"/>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11436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B7AE5-68CB-F347-BFE7-312240232D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5E93CB-BB3E-5347-AD32-396E709838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9DA7E7-F84C-434E-B70C-FB5510AFA243}"/>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5" name="Footer Placeholder 4">
            <a:extLst>
              <a:ext uri="{FF2B5EF4-FFF2-40B4-BE49-F238E27FC236}">
                <a16:creationId xmlns:a16="http://schemas.microsoft.com/office/drawing/2014/main" id="{5ADFF9B1-F1A3-0A41-864C-6A7570B22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C4E10-B207-1447-B6C7-BB28354AA06C}"/>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45901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96578-0E73-4F42-B9D0-A382E6704B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1F1252-7FC9-EC45-8940-79B5E227508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269F38-B871-C047-9066-6A62B7C4F2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D08E36-2E11-1E4C-8CF4-87226E6A11F1}"/>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6" name="Footer Placeholder 5">
            <a:extLst>
              <a:ext uri="{FF2B5EF4-FFF2-40B4-BE49-F238E27FC236}">
                <a16:creationId xmlns:a16="http://schemas.microsoft.com/office/drawing/2014/main" id="{88AEBB77-07D7-794C-975E-4E8A2F454E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2250B-F534-6A40-B790-5BB326CF4F17}"/>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311051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537E-CCBB-294C-971F-3F27230499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9AE326-6816-884E-8D62-5506D15295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01FD2D-A932-1643-9CDA-CC5CB64BBB1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961AC6-E199-EE48-A9B3-4EEC8DB11F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A3F003-342D-914E-B138-BE6C6B2102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E5FBD9-AEE7-BA4F-A995-8822CAA634A0}"/>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8" name="Footer Placeholder 7">
            <a:extLst>
              <a:ext uri="{FF2B5EF4-FFF2-40B4-BE49-F238E27FC236}">
                <a16:creationId xmlns:a16="http://schemas.microsoft.com/office/drawing/2014/main" id="{C000D2A0-3297-4341-805D-A764428493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1A60E3-46CC-DB4F-BD71-EF51B2BE3F48}"/>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427620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AA2B-0A90-8740-ABFC-861B67C3ED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B3CADF-8B13-1C44-8C56-8A3EE3D4D58A}"/>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4" name="Footer Placeholder 3">
            <a:extLst>
              <a:ext uri="{FF2B5EF4-FFF2-40B4-BE49-F238E27FC236}">
                <a16:creationId xmlns:a16="http://schemas.microsoft.com/office/drawing/2014/main" id="{0B03E0B0-F8DB-3947-B86E-B97A1C04F8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BB219D-C964-4A43-9F5A-E1040411811A}"/>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191119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1592C-82CB-1842-A2EB-554F26ED6697}"/>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3" name="Footer Placeholder 2">
            <a:extLst>
              <a:ext uri="{FF2B5EF4-FFF2-40B4-BE49-F238E27FC236}">
                <a16:creationId xmlns:a16="http://schemas.microsoft.com/office/drawing/2014/main" id="{D33649B6-A517-2C43-AC08-6DF85ABF9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E70292-6EC4-9540-9863-7E600991336E}"/>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330746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734C-3C51-2B41-8E12-D98EF32602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4E94F5-DB59-C14C-BEC4-DE3399CD53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4FC914-0590-4F43-8496-6F93556FE7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D7C04A-B34A-4B4A-8EEE-DB018597ABFD}"/>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6" name="Footer Placeholder 5">
            <a:extLst>
              <a:ext uri="{FF2B5EF4-FFF2-40B4-BE49-F238E27FC236}">
                <a16:creationId xmlns:a16="http://schemas.microsoft.com/office/drawing/2014/main" id="{6AD9AC76-B828-B441-ADED-B15E1773B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86E26-811C-7142-9E24-B426B350E4DA}"/>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317035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1F074-4CF5-0B40-B02D-67C93036DC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B6D670-E25E-2B45-B6DE-3DDA91120F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DDE557-C794-3E47-9FCF-C55EECF06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FC8C63-0E16-E141-B92F-5C44D8F101C4}"/>
              </a:ext>
            </a:extLst>
          </p:cNvPr>
          <p:cNvSpPr>
            <a:spLocks noGrp="1"/>
          </p:cNvSpPr>
          <p:nvPr>
            <p:ph type="dt" sz="half" idx="10"/>
          </p:nvPr>
        </p:nvSpPr>
        <p:spPr/>
        <p:txBody>
          <a:bodyPr/>
          <a:lstStyle/>
          <a:p>
            <a:fld id="{313F1F78-D272-2E4B-95FC-06943999EA00}" type="datetimeFigureOut">
              <a:rPr lang="en-US" smtClean="0"/>
              <a:t>6/25/19</a:t>
            </a:fld>
            <a:endParaRPr lang="en-US"/>
          </a:p>
        </p:txBody>
      </p:sp>
      <p:sp>
        <p:nvSpPr>
          <p:cNvPr id="6" name="Footer Placeholder 5">
            <a:extLst>
              <a:ext uri="{FF2B5EF4-FFF2-40B4-BE49-F238E27FC236}">
                <a16:creationId xmlns:a16="http://schemas.microsoft.com/office/drawing/2014/main" id="{2C80DD32-752C-F446-91B2-2A39C43248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C3C290-3725-8446-A1AD-5B77DC552CFB}"/>
              </a:ext>
            </a:extLst>
          </p:cNvPr>
          <p:cNvSpPr>
            <a:spLocks noGrp="1"/>
          </p:cNvSpPr>
          <p:nvPr>
            <p:ph type="sldNum" sz="quarter" idx="12"/>
          </p:nvPr>
        </p:nvSpPr>
        <p:spPr/>
        <p:txBody>
          <a:bodyPr/>
          <a:lstStyle/>
          <a:p>
            <a:fld id="{4F8C3D53-E4B1-7045-AD08-44F288475A22}" type="slidenum">
              <a:rPr lang="en-US" smtClean="0"/>
              <a:t>‹#›</a:t>
            </a:fld>
            <a:endParaRPr lang="en-US"/>
          </a:p>
        </p:txBody>
      </p:sp>
    </p:spTree>
    <p:extLst>
      <p:ext uri="{BB962C8B-B14F-4D97-AF65-F5344CB8AC3E}">
        <p14:creationId xmlns:p14="http://schemas.microsoft.com/office/powerpoint/2010/main" val="417982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DD0F1B-2C17-6C4D-A881-F90490533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B2F514-D978-704D-A7E5-C58A4C1D2A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F412B-9B3D-B049-8FE1-DE80280B9D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F1F78-D272-2E4B-95FC-06943999EA00}" type="datetimeFigureOut">
              <a:rPr lang="en-US" smtClean="0"/>
              <a:t>6/25/19</a:t>
            </a:fld>
            <a:endParaRPr lang="en-US"/>
          </a:p>
        </p:txBody>
      </p:sp>
      <p:sp>
        <p:nvSpPr>
          <p:cNvPr id="5" name="Footer Placeholder 4">
            <a:extLst>
              <a:ext uri="{FF2B5EF4-FFF2-40B4-BE49-F238E27FC236}">
                <a16:creationId xmlns:a16="http://schemas.microsoft.com/office/drawing/2014/main" id="{C2C193DE-57D0-1342-AFB3-C17B1CC99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348FFC-B7EB-FE43-A714-B44B911C6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C3D53-E4B1-7045-AD08-44F288475A22}" type="slidenum">
              <a:rPr lang="en-US" smtClean="0"/>
              <a:t>‹#›</a:t>
            </a:fld>
            <a:endParaRPr lang="en-US"/>
          </a:p>
        </p:txBody>
      </p:sp>
    </p:spTree>
    <p:extLst>
      <p:ext uri="{BB962C8B-B14F-4D97-AF65-F5344CB8AC3E}">
        <p14:creationId xmlns:p14="http://schemas.microsoft.com/office/powerpoint/2010/main" val="225280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E4DD6-FBB5-8242-A9B1-A45D7A37BDB5}"/>
              </a:ext>
            </a:extLst>
          </p:cNvPr>
          <p:cNvSpPr>
            <a:spLocks noGrp="1"/>
          </p:cNvSpPr>
          <p:nvPr>
            <p:ph type="ctrTitle"/>
          </p:nvPr>
        </p:nvSpPr>
        <p:spPr/>
        <p:txBody>
          <a:bodyPr>
            <a:normAutofit/>
          </a:bodyPr>
          <a:lstStyle/>
          <a:p>
            <a:r>
              <a:rPr lang="en-US" sz="4000" dirty="0"/>
              <a:t>My take on Getting Started with Research</a:t>
            </a:r>
            <a:br>
              <a:rPr lang="en-US" sz="4000" dirty="0"/>
            </a:br>
            <a:r>
              <a:rPr lang="en-US" sz="4000" dirty="0"/>
              <a:t>http://</a:t>
            </a:r>
            <a:r>
              <a:rPr lang="en-US" sz="4000" dirty="0" err="1"/>
              <a:t>tandy.cs.Illinois.edu</a:t>
            </a:r>
            <a:r>
              <a:rPr lang="en-US" sz="4000" dirty="0"/>
              <a:t>/warnow-</a:t>
            </a:r>
            <a:r>
              <a:rPr lang="en-US" sz="4000" dirty="0" err="1"/>
              <a:t>reu.pdf</a:t>
            </a:r>
            <a:br>
              <a:rPr lang="en-US" sz="4000" dirty="0"/>
            </a:br>
            <a:br>
              <a:rPr lang="en-US" sz="4000" dirty="0"/>
            </a:br>
            <a:endParaRPr lang="en-US" sz="4000" dirty="0"/>
          </a:p>
        </p:txBody>
      </p:sp>
      <p:sp>
        <p:nvSpPr>
          <p:cNvPr id="3" name="Subtitle 2">
            <a:extLst>
              <a:ext uri="{FF2B5EF4-FFF2-40B4-BE49-F238E27FC236}">
                <a16:creationId xmlns:a16="http://schemas.microsoft.com/office/drawing/2014/main" id="{10D4339E-1E52-334B-BC38-40CD86B5183B}"/>
              </a:ext>
            </a:extLst>
          </p:cNvPr>
          <p:cNvSpPr>
            <a:spLocks noGrp="1"/>
          </p:cNvSpPr>
          <p:nvPr>
            <p:ph type="subTitle" idx="1"/>
          </p:nvPr>
        </p:nvSpPr>
        <p:spPr/>
        <p:txBody>
          <a:bodyPr/>
          <a:lstStyle/>
          <a:p>
            <a:r>
              <a:rPr lang="en-US" dirty="0"/>
              <a:t>Tandy Warnow</a:t>
            </a:r>
          </a:p>
        </p:txBody>
      </p:sp>
    </p:spTree>
    <p:extLst>
      <p:ext uri="{BB962C8B-B14F-4D97-AF65-F5344CB8AC3E}">
        <p14:creationId xmlns:p14="http://schemas.microsoft.com/office/powerpoint/2010/main" val="3569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ECE-14D1-9348-9355-4C896C78EC09}"/>
              </a:ext>
            </a:extLst>
          </p:cNvPr>
          <p:cNvSpPr>
            <a:spLocks noGrp="1"/>
          </p:cNvSpPr>
          <p:nvPr>
            <p:ph type="title"/>
          </p:nvPr>
        </p:nvSpPr>
        <p:spPr/>
        <p:txBody>
          <a:bodyPr/>
          <a:lstStyle/>
          <a:p>
            <a:r>
              <a:rPr lang="en-US" dirty="0"/>
              <a:t>Getting started: low-hanging fruit</a:t>
            </a:r>
          </a:p>
        </p:txBody>
      </p:sp>
      <p:sp>
        <p:nvSpPr>
          <p:cNvPr id="3" name="Content Placeholder 2">
            <a:extLst>
              <a:ext uri="{FF2B5EF4-FFF2-40B4-BE49-F238E27FC236}">
                <a16:creationId xmlns:a16="http://schemas.microsoft.com/office/drawing/2014/main" id="{6BAEE411-CA24-0645-8C65-0E78FFEB9535}"/>
              </a:ext>
            </a:extLst>
          </p:cNvPr>
          <p:cNvSpPr>
            <a:spLocks noGrp="1"/>
          </p:cNvSpPr>
          <p:nvPr>
            <p:ph idx="1"/>
          </p:nvPr>
        </p:nvSpPr>
        <p:spPr/>
        <p:txBody>
          <a:bodyPr>
            <a:normAutofit fontScale="77500" lnSpcReduction="20000"/>
          </a:bodyPr>
          <a:lstStyle/>
          <a:p>
            <a:pPr marL="0" indent="0">
              <a:buNone/>
            </a:pPr>
            <a:r>
              <a:rPr lang="en-US" dirty="0">
                <a:cs typeface="Arial" panose="020B0604020202020204" pitchFamily="34" charset="0"/>
              </a:rPr>
              <a:t>Read papers to find ideas and opportunities:</a:t>
            </a:r>
          </a:p>
          <a:p>
            <a:r>
              <a:rPr lang="en-US" dirty="0">
                <a:solidFill>
                  <a:schemeClr val="bg1"/>
                </a:solidFill>
                <a:cs typeface="Arial" panose="020B0604020202020204" pitchFamily="34" charset="0"/>
              </a:rPr>
              <a:t>if the paper designs a new algorithm but doesn’t implement it, then implement it and evaluate the method.</a:t>
            </a:r>
          </a:p>
          <a:p>
            <a:r>
              <a:rPr lang="en-US" dirty="0">
                <a:solidFill>
                  <a:schemeClr val="bg1"/>
                </a:solidFill>
                <a:cs typeface="Arial" panose="020B0604020202020204" pitchFamily="34" charset="0"/>
              </a:rPr>
              <a:t>If there is a flaw in the evaluation (such as not comparing to the best competing method, or training and testing on the same data, or limiting the evaluation to very small datasets), then redo the evaluation.</a:t>
            </a:r>
          </a:p>
          <a:p>
            <a:r>
              <a:rPr lang="en-US" dirty="0">
                <a:solidFill>
                  <a:schemeClr val="bg1"/>
                </a:solidFill>
                <a:cs typeface="Arial" panose="020B0604020202020204" pitchFamily="34" charset="0"/>
              </a:rPr>
              <a:t>If the algorithm design is not great (in terms of running time/memory), see if you can modify the algorithm to improve its computational performance, without changing the accuracy.</a:t>
            </a:r>
          </a:p>
          <a:p>
            <a:r>
              <a:rPr lang="en-US" dirty="0">
                <a:solidFill>
                  <a:schemeClr val="bg1"/>
                </a:solidFill>
                <a:cs typeface="Arial" panose="020B0604020202020204" pitchFamily="34" charset="0"/>
              </a:rPr>
              <a:t>If the paper designs an algorithm for one problem but a slight modification would let it be used on another problem, do the modification</a:t>
            </a:r>
          </a:p>
          <a:p>
            <a:r>
              <a:rPr lang="en-US" dirty="0">
                <a:solidFill>
                  <a:schemeClr val="bg1"/>
                </a:solidFill>
                <a:cs typeface="Arial" panose="020B0604020202020204" pitchFamily="34" charset="0"/>
              </a:rPr>
              <a:t>If the algorithm has not been implemented for parallel computing, then implement it</a:t>
            </a:r>
          </a:p>
          <a:p>
            <a:r>
              <a:rPr lang="en-US" dirty="0">
                <a:solidFill>
                  <a:schemeClr val="bg1"/>
                </a:solidFill>
                <a:cs typeface="Arial" panose="020B0604020202020204" pitchFamily="34" charset="0"/>
              </a:rPr>
              <a:t>If some proposed computational problem is not known to be NP-hard or polynomial time, see if you can settle it (i.e., prove it NP-hard or solve it in polynomial time</a:t>
            </a:r>
            <a:r>
              <a:rPr lang="en-US" dirty="0">
                <a:solidFill>
                  <a:schemeClr val="bg1"/>
                </a:solidFill>
              </a:rPr>
              <a:t>)</a:t>
            </a:r>
          </a:p>
        </p:txBody>
      </p:sp>
    </p:spTree>
    <p:extLst>
      <p:ext uri="{BB962C8B-B14F-4D97-AF65-F5344CB8AC3E}">
        <p14:creationId xmlns:p14="http://schemas.microsoft.com/office/powerpoint/2010/main" val="417097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ECE-14D1-9348-9355-4C896C78EC09}"/>
              </a:ext>
            </a:extLst>
          </p:cNvPr>
          <p:cNvSpPr>
            <a:spLocks noGrp="1"/>
          </p:cNvSpPr>
          <p:nvPr>
            <p:ph type="title"/>
          </p:nvPr>
        </p:nvSpPr>
        <p:spPr/>
        <p:txBody>
          <a:bodyPr/>
          <a:lstStyle/>
          <a:p>
            <a:r>
              <a:rPr lang="en-US" dirty="0"/>
              <a:t>Getting started: low-hanging fruit</a:t>
            </a:r>
          </a:p>
        </p:txBody>
      </p:sp>
      <p:sp>
        <p:nvSpPr>
          <p:cNvPr id="3" name="Content Placeholder 2">
            <a:extLst>
              <a:ext uri="{FF2B5EF4-FFF2-40B4-BE49-F238E27FC236}">
                <a16:creationId xmlns:a16="http://schemas.microsoft.com/office/drawing/2014/main" id="{6BAEE411-CA24-0645-8C65-0E78FFEB9535}"/>
              </a:ext>
            </a:extLst>
          </p:cNvPr>
          <p:cNvSpPr>
            <a:spLocks noGrp="1"/>
          </p:cNvSpPr>
          <p:nvPr>
            <p:ph idx="1"/>
          </p:nvPr>
        </p:nvSpPr>
        <p:spPr/>
        <p:txBody>
          <a:bodyPr>
            <a:normAutofit fontScale="77500" lnSpcReduction="20000"/>
          </a:bodyPr>
          <a:lstStyle/>
          <a:p>
            <a:pPr marL="0" indent="0">
              <a:buNone/>
            </a:pPr>
            <a:r>
              <a:rPr lang="en-US" dirty="0">
                <a:cs typeface="Arial" panose="020B0604020202020204" pitchFamily="34" charset="0"/>
              </a:rPr>
              <a:t>Read papers to find ideas and opportunities:</a:t>
            </a:r>
          </a:p>
          <a:p>
            <a:r>
              <a:rPr lang="en-US" dirty="0">
                <a:cs typeface="Arial" panose="020B0604020202020204" pitchFamily="34" charset="0"/>
              </a:rPr>
              <a:t>if the paper designs a new algorithm but doesn’t implement it, then implement it and evaluate the method.</a:t>
            </a:r>
          </a:p>
          <a:p>
            <a:r>
              <a:rPr lang="en-US" dirty="0">
                <a:solidFill>
                  <a:schemeClr val="bg1"/>
                </a:solidFill>
                <a:cs typeface="Arial" panose="020B0604020202020204" pitchFamily="34" charset="0"/>
              </a:rPr>
              <a:t>If there is a flaw in the evaluation (such as not comparing to the best competing method, or training and testing on the same data, or limiting the evaluation to very small datasets), then redo the evaluation.</a:t>
            </a:r>
          </a:p>
          <a:p>
            <a:r>
              <a:rPr lang="en-US" dirty="0">
                <a:solidFill>
                  <a:schemeClr val="bg1"/>
                </a:solidFill>
                <a:cs typeface="Arial" panose="020B0604020202020204" pitchFamily="34" charset="0"/>
              </a:rPr>
              <a:t>If the algorithm design is not great (in terms of running time/memory), see if you can modify the algorithm to improve its computational performance, without changing the accuracy.</a:t>
            </a:r>
          </a:p>
          <a:p>
            <a:r>
              <a:rPr lang="en-US" dirty="0">
                <a:solidFill>
                  <a:schemeClr val="bg1"/>
                </a:solidFill>
                <a:cs typeface="Arial" panose="020B0604020202020204" pitchFamily="34" charset="0"/>
              </a:rPr>
              <a:t>If the paper designs an algorithm for one problem but a slight modification would let it be used on another problem, do the modification</a:t>
            </a:r>
          </a:p>
          <a:p>
            <a:r>
              <a:rPr lang="en-US" dirty="0">
                <a:solidFill>
                  <a:schemeClr val="bg1"/>
                </a:solidFill>
                <a:cs typeface="Arial" panose="020B0604020202020204" pitchFamily="34" charset="0"/>
              </a:rPr>
              <a:t>If the algorithm has not been implemented for parallel computing, then implement it</a:t>
            </a:r>
          </a:p>
          <a:p>
            <a:r>
              <a:rPr lang="en-US" dirty="0">
                <a:solidFill>
                  <a:schemeClr val="bg1"/>
                </a:solidFill>
                <a:cs typeface="Arial" panose="020B0604020202020204" pitchFamily="34" charset="0"/>
              </a:rPr>
              <a:t>If some proposed computational problem is not known to be NP-hard or polynomial time, see if you can settle it (i.e., prove it NP-hard or solve it in polynomial time</a:t>
            </a:r>
            <a:r>
              <a:rPr lang="en-US" dirty="0">
                <a:solidFill>
                  <a:schemeClr val="bg1"/>
                </a:solidFill>
              </a:rPr>
              <a:t>)</a:t>
            </a:r>
          </a:p>
        </p:txBody>
      </p:sp>
    </p:spTree>
    <p:extLst>
      <p:ext uri="{BB962C8B-B14F-4D97-AF65-F5344CB8AC3E}">
        <p14:creationId xmlns:p14="http://schemas.microsoft.com/office/powerpoint/2010/main" val="399749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ECE-14D1-9348-9355-4C896C78EC09}"/>
              </a:ext>
            </a:extLst>
          </p:cNvPr>
          <p:cNvSpPr>
            <a:spLocks noGrp="1"/>
          </p:cNvSpPr>
          <p:nvPr>
            <p:ph type="title"/>
          </p:nvPr>
        </p:nvSpPr>
        <p:spPr/>
        <p:txBody>
          <a:bodyPr/>
          <a:lstStyle/>
          <a:p>
            <a:r>
              <a:rPr lang="en-US" dirty="0"/>
              <a:t>Getting started: low-hanging fruit</a:t>
            </a:r>
          </a:p>
        </p:txBody>
      </p:sp>
      <p:sp>
        <p:nvSpPr>
          <p:cNvPr id="3" name="Content Placeholder 2">
            <a:extLst>
              <a:ext uri="{FF2B5EF4-FFF2-40B4-BE49-F238E27FC236}">
                <a16:creationId xmlns:a16="http://schemas.microsoft.com/office/drawing/2014/main" id="{6BAEE411-CA24-0645-8C65-0E78FFEB9535}"/>
              </a:ext>
            </a:extLst>
          </p:cNvPr>
          <p:cNvSpPr>
            <a:spLocks noGrp="1"/>
          </p:cNvSpPr>
          <p:nvPr>
            <p:ph idx="1"/>
          </p:nvPr>
        </p:nvSpPr>
        <p:spPr/>
        <p:txBody>
          <a:bodyPr>
            <a:normAutofit fontScale="77500" lnSpcReduction="20000"/>
          </a:bodyPr>
          <a:lstStyle/>
          <a:p>
            <a:pPr marL="0" indent="0">
              <a:buNone/>
            </a:pPr>
            <a:r>
              <a:rPr lang="en-US" dirty="0">
                <a:cs typeface="Arial" panose="020B0604020202020204" pitchFamily="34" charset="0"/>
              </a:rPr>
              <a:t>Read papers to find ideas and opportunities:</a:t>
            </a:r>
          </a:p>
          <a:p>
            <a:r>
              <a:rPr lang="en-US" dirty="0">
                <a:cs typeface="Arial" panose="020B0604020202020204" pitchFamily="34" charset="0"/>
              </a:rPr>
              <a:t>if the paper designs a new algorithm but doesn’t implement it, then implement it and evaluate the method.</a:t>
            </a:r>
          </a:p>
          <a:p>
            <a:r>
              <a:rPr lang="en-US" dirty="0">
                <a:cs typeface="Arial" panose="020B0604020202020204" pitchFamily="34" charset="0"/>
              </a:rPr>
              <a:t>If there is a flaw in the evaluation (such as not comparing to the best competing method, or training and testing on the same data, or limiting the evaluation to very small datasets), then redo the evaluation.</a:t>
            </a:r>
          </a:p>
          <a:p>
            <a:r>
              <a:rPr lang="en-US" dirty="0">
                <a:solidFill>
                  <a:schemeClr val="bg1"/>
                </a:solidFill>
                <a:cs typeface="Arial" panose="020B0604020202020204" pitchFamily="34" charset="0"/>
              </a:rPr>
              <a:t>If the algorithm design is not great (in terms of running time/memory), see if you can modify the algorithm to improve its computational performance, without changing the accuracy.</a:t>
            </a:r>
          </a:p>
          <a:p>
            <a:r>
              <a:rPr lang="en-US" dirty="0">
                <a:solidFill>
                  <a:schemeClr val="bg1"/>
                </a:solidFill>
                <a:cs typeface="Arial" panose="020B0604020202020204" pitchFamily="34" charset="0"/>
              </a:rPr>
              <a:t>If the paper designs an algorithm for one problem but a slight modification would let it be used on another problem, do the modification</a:t>
            </a:r>
          </a:p>
          <a:p>
            <a:r>
              <a:rPr lang="en-US" dirty="0">
                <a:solidFill>
                  <a:schemeClr val="bg1"/>
                </a:solidFill>
                <a:cs typeface="Arial" panose="020B0604020202020204" pitchFamily="34" charset="0"/>
              </a:rPr>
              <a:t>If the algorithm has not been implemented for parallel computing, then implement it</a:t>
            </a:r>
          </a:p>
          <a:p>
            <a:r>
              <a:rPr lang="en-US" dirty="0">
                <a:solidFill>
                  <a:schemeClr val="bg1"/>
                </a:solidFill>
                <a:cs typeface="Arial" panose="020B0604020202020204" pitchFamily="34" charset="0"/>
              </a:rPr>
              <a:t>If some proposed computational problem is not known to be NP-hard or polynomial time, see if you can settle it (i.e., prove it NP-hard or solve it in polynomial time</a:t>
            </a:r>
            <a:r>
              <a:rPr lang="en-US" dirty="0">
                <a:solidFill>
                  <a:schemeClr val="bg1"/>
                </a:solidFill>
              </a:rPr>
              <a:t>)</a:t>
            </a:r>
          </a:p>
        </p:txBody>
      </p:sp>
    </p:spTree>
    <p:extLst>
      <p:ext uri="{BB962C8B-B14F-4D97-AF65-F5344CB8AC3E}">
        <p14:creationId xmlns:p14="http://schemas.microsoft.com/office/powerpoint/2010/main" val="78574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ECE-14D1-9348-9355-4C896C78EC09}"/>
              </a:ext>
            </a:extLst>
          </p:cNvPr>
          <p:cNvSpPr>
            <a:spLocks noGrp="1"/>
          </p:cNvSpPr>
          <p:nvPr>
            <p:ph type="title"/>
          </p:nvPr>
        </p:nvSpPr>
        <p:spPr/>
        <p:txBody>
          <a:bodyPr/>
          <a:lstStyle/>
          <a:p>
            <a:r>
              <a:rPr lang="en-US" dirty="0"/>
              <a:t>Getting started: low-hanging fruit</a:t>
            </a:r>
          </a:p>
        </p:txBody>
      </p:sp>
      <p:sp>
        <p:nvSpPr>
          <p:cNvPr id="3" name="Content Placeholder 2">
            <a:extLst>
              <a:ext uri="{FF2B5EF4-FFF2-40B4-BE49-F238E27FC236}">
                <a16:creationId xmlns:a16="http://schemas.microsoft.com/office/drawing/2014/main" id="{6BAEE411-CA24-0645-8C65-0E78FFEB9535}"/>
              </a:ext>
            </a:extLst>
          </p:cNvPr>
          <p:cNvSpPr>
            <a:spLocks noGrp="1"/>
          </p:cNvSpPr>
          <p:nvPr>
            <p:ph idx="1"/>
          </p:nvPr>
        </p:nvSpPr>
        <p:spPr/>
        <p:txBody>
          <a:bodyPr>
            <a:normAutofit fontScale="77500" lnSpcReduction="20000"/>
          </a:bodyPr>
          <a:lstStyle/>
          <a:p>
            <a:pPr marL="0" indent="0">
              <a:buNone/>
            </a:pPr>
            <a:r>
              <a:rPr lang="en-US" dirty="0">
                <a:cs typeface="Arial" panose="020B0604020202020204" pitchFamily="34" charset="0"/>
              </a:rPr>
              <a:t>Read papers to find ideas and opportunities:</a:t>
            </a:r>
          </a:p>
          <a:p>
            <a:r>
              <a:rPr lang="en-US" dirty="0">
                <a:cs typeface="Arial" panose="020B0604020202020204" pitchFamily="34" charset="0"/>
              </a:rPr>
              <a:t>if the paper designs a new algorithm but doesn’t implement it, then implement it and evaluate the method.</a:t>
            </a:r>
          </a:p>
          <a:p>
            <a:r>
              <a:rPr lang="en-US" dirty="0">
                <a:cs typeface="Arial" panose="020B0604020202020204" pitchFamily="34" charset="0"/>
              </a:rPr>
              <a:t>If there is a flaw in the evaluation (such as not comparing to the best competing method, or training and testing on the same data, or limiting the evaluation to very small datasets), then redo the evaluation.</a:t>
            </a:r>
          </a:p>
          <a:p>
            <a:r>
              <a:rPr lang="en-US" dirty="0">
                <a:cs typeface="Arial" panose="020B0604020202020204" pitchFamily="34" charset="0"/>
              </a:rPr>
              <a:t>If the algorithm design is not great (in terms of running time/memory), see if you can modify the algorithm to improve its computational performance, without changing the accuracy.</a:t>
            </a:r>
          </a:p>
          <a:p>
            <a:r>
              <a:rPr lang="en-US" dirty="0">
                <a:solidFill>
                  <a:schemeClr val="bg1"/>
                </a:solidFill>
                <a:cs typeface="Arial" panose="020B0604020202020204" pitchFamily="34" charset="0"/>
              </a:rPr>
              <a:t>If the paper designs an algorithm for one problem but a slight modification would let it be used on another problem, do the modification</a:t>
            </a:r>
          </a:p>
          <a:p>
            <a:r>
              <a:rPr lang="en-US" dirty="0">
                <a:solidFill>
                  <a:schemeClr val="bg1"/>
                </a:solidFill>
                <a:cs typeface="Arial" panose="020B0604020202020204" pitchFamily="34" charset="0"/>
              </a:rPr>
              <a:t>If the algorithm has not been implemented for parallel computing, then implement it</a:t>
            </a:r>
          </a:p>
          <a:p>
            <a:r>
              <a:rPr lang="en-US" dirty="0">
                <a:solidFill>
                  <a:schemeClr val="bg1"/>
                </a:solidFill>
                <a:cs typeface="Arial" panose="020B0604020202020204" pitchFamily="34" charset="0"/>
              </a:rPr>
              <a:t>If some proposed computational problem is not known to be NP-hard or polynomial time, see if you can settle it (i.e., prove it NP-hard or solve it in polynomial time</a:t>
            </a:r>
            <a:r>
              <a:rPr lang="en-US" dirty="0">
                <a:solidFill>
                  <a:schemeClr val="bg1"/>
                </a:solidFill>
              </a:rPr>
              <a:t>)</a:t>
            </a:r>
          </a:p>
        </p:txBody>
      </p:sp>
    </p:spTree>
    <p:extLst>
      <p:ext uri="{BB962C8B-B14F-4D97-AF65-F5344CB8AC3E}">
        <p14:creationId xmlns:p14="http://schemas.microsoft.com/office/powerpoint/2010/main" val="249084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ECE-14D1-9348-9355-4C896C78EC09}"/>
              </a:ext>
            </a:extLst>
          </p:cNvPr>
          <p:cNvSpPr>
            <a:spLocks noGrp="1"/>
          </p:cNvSpPr>
          <p:nvPr>
            <p:ph type="title"/>
          </p:nvPr>
        </p:nvSpPr>
        <p:spPr/>
        <p:txBody>
          <a:bodyPr/>
          <a:lstStyle/>
          <a:p>
            <a:r>
              <a:rPr lang="en-US" dirty="0"/>
              <a:t>Getting started: low-hanging fruit</a:t>
            </a:r>
          </a:p>
        </p:txBody>
      </p:sp>
      <p:sp>
        <p:nvSpPr>
          <p:cNvPr id="3" name="Content Placeholder 2">
            <a:extLst>
              <a:ext uri="{FF2B5EF4-FFF2-40B4-BE49-F238E27FC236}">
                <a16:creationId xmlns:a16="http://schemas.microsoft.com/office/drawing/2014/main" id="{6BAEE411-CA24-0645-8C65-0E78FFEB9535}"/>
              </a:ext>
            </a:extLst>
          </p:cNvPr>
          <p:cNvSpPr>
            <a:spLocks noGrp="1"/>
          </p:cNvSpPr>
          <p:nvPr>
            <p:ph idx="1"/>
          </p:nvPr>
        </p:nvSpPr>
        <p:spPr/>
        <p:txBody>
          <a:bodyPr>
            <a:normAutofit fontScale="77500" lnSpcReduction="20000"/>
          </a:bodyPr>
          <a:lstStyle/>
          <a:p>
            <a:pPr marL="0" indent="0">
              <a:buNone/>
            </a:pPr>
            <a:r>
              <a:rPr lang="en-US" dirty="0">
                <a:cs typeface="Arial" panose="020B0604020202020204" pitchFamily="34" charset="0"/>
              </a:rPr>
              <a:t>Read papers to find ideas and opportunities:</a:t>
            </a:r>
          </a:p>
          <a:p>
            <a:r>
              <a:rPr lang="en-US" dirty="0">
                <a:cs typeface="Arial" panose="020B0604020202020204" pitchFamily="34" charset="0"/>
              </a:rPr>
              <a:t>if the paper designs a new algorithm but doesn’t implement it, then implement it and evaluate the method.</a:t>
            </a:r>
          </a:p>
          <a:p>
            <a:r>
              <a:rPr lang="en-US" dirty="0">
                <a:cs typeface="Arial" panose="020B0604020202020204" pitchFamily="34" charset="0"/>
              </a:rPr>
              <a:t>If there is a flaw in the evaluation (such as not comparing to the best competing method, or training and testing on the same data, or limiting the evaluation to very small datasets), then redo the evaluation.</a:t>
            </a:r>
          </a:p>
          <a:p>
            <a:r>
              <a:rPr lang="en-US" dirty="0">
                <a:cs typeface="Arial" panose="020B0604020202020204" pitchFamily="34" charset="0"/>
              </a:rPr>
              <a:t>If the algorithm design is not great (in terms of running time/memory), see if you can modify the algorithm to improve its computational performance, without changing the accuracy.</a:t>
            </a:r>
          </a:p>
          <a:p>
            <a:r>
              <a:rPr lang="en-US" dirty="0">
                <a:cs typeface="Arial" panose="020B0604020202020204" pitchFamily="34" charset="0"/>
              </a:rPr>
              <a:t>If the paper designs an algorithm for one problem but a slight modification would let it be used on another problem, do the modification</a:t>
            </a:r>
          </a:p>
          <a:p>
            <a:r>
              <a:rPr lang="en-US" dirty="0">
                <a:solidFill>
                  <a:schemeClr val="bg1"/>
                </a:solidFill>
                <a:cs typeface="Arial" panose="020B0604020202020204" pitchFamily="34" charset="0"/>
              </a:rPr>
              <a:t>If the algorithm has not been implemented for parallel computing, then implement it</a:t>
            </a:r>
          </a:p>
          <a:p>
            <a:r>
              <a:rPr lang="en-US" dirty="0">
                <a:solidFill>
                  <a:schemeClr val="bg1"/>
                </a:solidFill>
                <a:cs typeface="Arial" panose="020B0604020202020204" pitchFamily="34" charset="0"/>
              </a:rPr>
              <a:t>If some proposed computational problem is not known to be NP-hard or polynomial time, see if you can settle it (i.e., prove it NP-hard or solve it in polynomial time</a:t>
            </a:r>
            <a:r>
              <a:rPr lang="en-US" dirty="0">
                <a:solidFill>
                  <a:schemeClr val="bg1"/>
                </a:solidFill>
              </a:rPr>
              <a:t>)</a:t>
            </a:r>
          </a:p>
        </p:txBody>
      </p:sp>
    </p:spTree>
    <p:extLst>
      <p:ext uri="{BB962C8B-B14F-4D97-AF65-F5344CB8AC3E}">
        <p14:creationId xmlns:p14="http://schemas.microsoft.com/office/powerpoint/2010/main" val="378239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ECE-14D1-9348-9355-4C896C78EC09}"/>
              </a:ext>
            </a:extLst>
          </p:cNvPr>
          <p:cNvSpPr>
            <a:spLocks noGrp="1"/>
          </p:cNvSpPr>
          <p:nvPr>
            <p:ph type="title"/>
          </p:nvPr>
        </p:nvSpPr>
        <p:spPr/>
        <p:txBody>
          <a:bodyPr/>
          <a:lstStyle/>
          <a:p>
            <a:r>
              <a:rPr lang="en-US" dirty="0"/>
              <a:t>Getting started: low-hanging fruit</a:t>
            </a:r>
          </a:p>
        </p:txBody>
      </p:sp>
      <p:sp>
        <p:nvSpPr>
          <p:cNvPr id="3" name="Content Placeholder 2">
            <a:extLst>
              <a:ext uri="{FF2B5EF4-FFF2-40B4-BE49-F238E27FC236}">
                <a16:creationId xmlns:a16="http://schemas.microsoft.com/office/drawing/2014/main" id="{6BAEE411-CA24-0645-8C65-0E78FFEB9535}"/>
              </a:ext>
            </a:extLst>
          </p:cNvPr>
          <p:cNvSpPr>
            <a:spLocks noGrp="1"/>
          </p:cNvSpPr>
          <p:nvPr>
            <p:ph idx="1"/>
          </p:nvPr>
        </p:nvSpPr>
        <p:spPr/>
        <p:txBody>
          <a:bodyPr>
            <a:normAutofit fontScale="77500" lnSpcReduction="20000"/>
          </a:bodyPr>
          <a:lstStyle/>
          <a:p>
            <a:pPr marL="0" indent="0">
              <a:buNone/>
            </a:pPr>
            <a:r>
              <a:rPr lang="en-US" dirty="0">
                <a:cs typeface="Arial" panose="020B0604020202020204" pitchFamily="34" charset="0"/>
              </a:rPr>
              <a:t>Read papers to find ideas and opportunities:</a:t>
            </a:r>
          </a:p>
          <a:p>
            <a:r>
              <a:rPr lang="en-US" dirty="0">
                <a:cs typeface="Arial" panose="020B0604020202020204" pitchFamily="34" charset="0"/>
              </a:rPr>
              <a:t>if the paper designs a new algorithm but doesn’t implement it, then implement it and evaluate the method.</a:t>
            </a:r>
          </a:p>
          <a:p>
            <a:r>
              <a:rPr lang="en-US" dirty="0">
                <a:cs typeface="Arial" panose="020B0604020202020204" pitchFamily="34" charset="0"/>
              </a:rPr>
              <a:t>If there is a flaw in the evaluation (such as not comparing to the best competing method, or training and testing on the same data, or limiting the evaluation to very small datasets), then redo the evaluation.</a:t>
            </a:r>
          </a:p>
          <a:p>
            <a:r>
              <a:rPr lang="en-US" dirty="0">
                <a:cs typeface="Arial" panose="020B0604020202020204" pitchFamily="34" charset="0"/>
              </a:rPr>
              <a:t>If the algorithm design is not great (in terms of running time/memory), see if you can modify the algorithm to improve its computational performance, without changing the accuracy.</a:t>
            </a:r>
          </a:p>
          <a:p>
            <a:r>
              <a:rPr lang="en-US" dirty="0">
                <a:cs typeface="Arial" panose="020B0604020202020204" pitchFamily="34" charset="0"/>
              </a:rPr>
              <a:t>If the paper designs an algorithm for one problem but a slight modification would let it be used on another problem, do the modification</a:t>
            </a:r>
          </a:p>
          <a:p>
            <a:r>
              <a:rPr lang="en-US" dirty="0">
                <a:cs typeface="Arial" panose="020B0604020202020204" pitchFamily="34" charset="0"/>
              </a:rPr>
              <a:t>If the algorithm has not been implemented for parallel computing, then implement it</a:t>
            </a:r>
          </a:p>
          <a:p>
            <a:r>
              <a:rPr lang="en-US" dirty="0">
                <a:solidFill>
                  <a:schemeClr val="bg1"/>
                </a:solidFill>
                <a:cs typeface="Arial" panose="020B0604020202020204" pitchFamily="34" charset="0"/>
              </a:rPr>
              <a:t>If some proposed computational problem is not known to be NP-hard or polynomial time, see if you can settle it (i.e., prove it NP-hard or solve it in polynomial time</a:t>
            </a:r>
            <a:r>
              <a:rPr lang="en-US" dirty="0">
                <a:solidFill>
                  <a:schemeClr val="bg1"/>
                </a:solidFill>
              </a:rPr>
              <a:t>)</a:t>
            </a:r>
          </a:p>
        </p:txBody>
      </p:sp>
    </p:spTree>
    <p:extLst>
      <p:ext uri="{BB962C8B-B14F-4D97-AF65-F5344CB8AC3E}">
        <p14:creationId xmlns:p14="http://schemas.microsoft.com/office/powerpoint/2010/main" val="3566067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4ECE-14D1-9348-9355-4C896C78EC09}"/>
              </a:ext>
            </a:extLst>
          </p:cNvPr>
          <p:cNvSpPr>
            <a:spLocks noGrp="1"/>
          </p:cNvSpPr>
          <p:nvPr>
            <p:ph type="title"/>
          </p:nvPr>
        </p:nvSpPr>
        <p:spPr/>
        <p:txBody>
          <a:bodyPr/>
          <a:lstStyle/>
          <a:p>
            <a:r>
              <a:rPr lang="en-US" dirty="0"/>
              <a:t>Getting started: low-hanging fruit</a:t>
            </a:r>
          </a:p>
        </p:txBody>
      </p:sp>
      <p:sp>
        <p:nvSpPr>
          <p:cNvPr id="3" name="Content Placeholder 2">
            <a:extLst>
              <a:ext uri="{FF2B5EF4-FFF2-40B4-BE49-F238E27FC236}">
                <a16:creationId xmlns:a16="http://schemas.microsoft.com/office/drawing/2014/main" id="{6BAEE411-CA24-0645-8C65-0E78FFEB9535}"/>
              </a:ext>
            </a:extLst>
          </p:cNvPr>
          <p:cNvSpPr>
            <a:spLocks noGrp="1"/>
          </p:cNvSpPr>
          <p:nvPr>
            <p:ph idx="1"/>
          </p:nvPr>
        </p:nvSpPr>
        <p:spPr/>
        <p:txBody>
          <a:bodyPr>
            <a:normAutofit fontScale="77500" lnSpcReduction="20000"/>
          </a:bodyPr>
          <a:lstStyle/>
          <a:p>
            <a:pPr marL="0" indent="0">
              <a:buNone/>
            </a:pPr>
            <a:r>
              <a:rPr lang="en-US" dirty="0">
                <a:cs typeface="Arial" panose="020B0604020202020204" pitchFamily="34" charset="0"/>
              </a:rPr>
              <a:t>Read papers to find ideas and opportunities:</a:t>
            </a:r>
          </a:p>
          <a:p>
            <a:r>
              <a:rPr lang="en-US" dirty="0">
                <a:cs typeface="Arial" panose="020B0604020202020204" pitchFamily="34" charset="0"/>
              </a:rPr>
              <a:t>if the paper designs a new algorithm but doesn’t implement it, then implement it and evaluate the method.</a:t>
            </a:r>
          </a:p>
          <a:p>
            <a:r>
              <a:rPr lang="en-US" dirty="0">
                <a:cs typeface="Arial" panose="020B0604020202020204" pitchFamily="34" charset="0"/>
              </a:rPr>
              <a:t>If there is a flaw in the evaluation (such as not comparing to the best competing method, or training and testing on the same data, or limiting the evaluation to very small datasets), then redo the evaluation.</a:t>
            </a:r>
          </a:p>
          <a:p>
            <a:r>
              <a:rPr lang="en-US" dirty="0">
                <a:cs typeface="Arial" panose="020B0604020202020204" pitchFamily="34" charset="0"/>
              </a:rPr>
              <a:t>If the algorithm design is not great (in terms of running time/memory), see if you can modify the algorithm to improve its computational performance, without changing the accuracy.</a:t>
            </a:r>
          </a:p>
          <a:p>
            <a:r>
              <a:rPr lang="en-US" dirty="0">
                <a:cs typeface="Arial" panose="020B0604020202020204" pitchFamily="34" charset="0"/>
              </a:rPr>
              <a:t>If the algorithm has not been implemented for parallel computing, then implement it</a:t>
            </a:r>
          </a:p>
          <a:p>
            <a:r>
              <a:rPr lang="en-US" dirty="0">
                <a:cs typeface="Arial" panose="020B0604020202020204" pitchFamily="34" charset="0"/>
              </a:rPr>
              <a:t>If some proposed computational problem is not known to be NP-hard or polynomial time, see if you can settle it (i.e., prove it NP-hard or solve it in polynomial time</a:t>
            </a:r>
            <a:r>
              <a:rPr lang="en-US" dirty="0"/>
              <a:t>)</a:t>
            </a:r>
          </a:p>
          <a:p>
            <a:r>
              <a:rPr lang="en-US" dirty="0">
                <a:cs typeface="Arial" panose="020B0604020202020204" pitchFamily="34" charset="0"/>
              </a:rPr>
              <a:t>If the paper designs an algorithm for one problem but a slight modification would let it be used on another problem, do the modification</a:t>
            </a:r>
          </a:p>
        </p:txBody>
      </p:sp>
    </p:spTree>
    <p:extLst>
      <p:ext uri="{BB962C8B-B14F-4D97-AF65-F5344CB8AC3E}">
        <p14:creationId xmlns:p14="http://schemas.microsoft.com/office/powerpoint/2010/main" val="363923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C894-C3D7-4547-BB23-85A2DC07995C}"/>
              </a:ext>
            </a:extLst>
          </p:cNvPr>
          <p:cNvSpPr>
            <a:spLocks noGrp="1"/>
          </p:cNvSpPr>
          <p:nvPr>
            <p:ph type="title"/>
          </p:nvPr>
        </p:nvSpPr>
        <p:spPr/>
        <p:txBody>
          <a:bodyPr/>
          <a:lstStyle/>
          <a:p>
            <a:r>
              <a:rPr lang="en-US" dirty="0"/>
              <a:t>Reading the literature is important</a:t>
            </a:r>
          </a:p>
        </p:txBody>
      </p:sp>
      <p:sp>
        <p:nvSpPr>
          <p:cNvPr id="3" name="Content Placeholder 2">
            <a:extLst>
              <a:ext uri="{FF2B5EF4-FFF2-40B4-BE49-F238E27FC236}">
                <a16:creationId xmlns:a16="http://schemas.microsoft.com/office/drawing/2014/main" id="{9A7140D3-D34E-F148-9E58-FA3AB9B91814}"/>
              </a:ext>
            </a:extLst>
          </p:cNvPr>
          <p:cNvSpPr>
            <a:spLocks noGrp="1"/>
          </p:cNvSpPr>
          <p:nvPr>
            <p:ph idx="1"/>
          </p:nvPr>
        </p:nvSpPr>
        <p:spPr/>
        <p:txBody>
          <a:bodyPr>
            <a:normAutofit lnSpcReduction="10000"/>
          </a:bodyPr>
          <a:lstStyle/>
          <a:p>
            <a:r>
              <a:rPr lang="en-US" dirty="0"/>
              <a:t>The more you read, the better your research</a:t>
            </a:r>
          </a:p>
          <a:p>
            <a:pPr lvl="1"/>
            <a:r>
              <a:rPr lang="en-US" dirty="0"/>
              <a:t>You’ll avoid doing something already published</a:t>
            </a:r>
          </a:p>
          <a:p>
            <a:pPr lvl="1"/>
            <a:r>
              <a:rPr lang="en-US" dirty="0"/>
              <a:t>You’ll get ideas you can use</a:t>
            </a:r>
          </a:p>
          <a:p>
            <a:pPr lvl="1"/>
            <a:r>
              <a:rPr lang="en-US" dirty="0"/>
              <a:t>You’ll find low-hanging fruit</a:t>
            </a:r>
          </a:p>
          <a:p>
            <a:r>
              <a:rPr lang="en-US" dirty="0"/>
              <a:t>Don’t believe the authors’ claims of success</a:t>
            </a:r>
          </a:p>
          <a:p>
            <a:pPr lvl="1"/>
            <a:r>
              <a:rPr lang="en-US" dirty="0"/>
              <a:t>They may have used the wrong benchmarks</a:t>
            </a:r>
          </a:p>
          <a:p>
            <a:pPr lvl="1"/>
            <a:r>
              <a:rPr lang="en-US" dirty="0"/>
              <a:t>Claims of relevance to an application are often over-stated</a:t>
            </a:r>
          </a:p>
          <a:p>
            <a:pPr lvl="1"/>
            <a:r>
              <a:rPr lang="en-US" dirty="0"/>
              <a:t>Improvements are sometimes too small to be important</a:t>
            </a:r>
          </a:p>
          <a:p>
            <a:r>
              <a:rPr lang="en-US" dirty="0"/>
              <a:t>So: read, read, read.  And that means the literature, not only Wikipedia.</a:t>
            </a:r>
          </a:p>
          <a:p>
            <a:r>
              <a:rPr lang="en-US" dirty="0"/>
              <a:t>Videos do not replace reading.</a:t>
            </a:r>
          </a:p>
          <a:p>
            <a:endParaRPr lang="en-US" dirty="0"/>
          </a:p>
          <a:p>
            <a:pPr lvl="1"/>
            <a:endParaRPr lang="en-US" dirty="0"/>
          </a:p>
        </p:txBody>
      </p:sp>
    </p:spTree>
    <p:extLst>
      <p:ext uri="{BB962C8B-B14F-4D97-AF65-F5344CB8AC3E}">
        <p14:creationId xmlns:p14="http://schemas.microsoft.com/office/powerpoint/2010/main" val="302664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3D8CC-0E01-9A4A-9D0F-DC442BAD0EB8}"/>
              </a:ext>
            </a:extLst>
          </p:cNvPr>
          <p:cNvSpPr>
            <a:spLocks noGrp="1"/>
          </p:cNvSpPr>
          <p:nvPr>
            <p:ph type="title"/>
          </p:nvPr>
        </p:nvSpPr>
        <p:spPr/>
        <p:txBody>
          <a:bodyPr/>
          <a:lstStyle/>
          <a:p>
            <a:r>
              <a:rPr lang="en-US" dirty="0"/>
              <a:t>Publishing your research</a:t>
            </a:r>
          </a:p>
        </p:txBody>
      </p:sp>
      <p:sp>
        <p:nvSpPr>
          <p:cNvPr id="3" name="Content Placeholder 2">
            <a:extLst>
              <a:ext uri="{FF2B5EF4-FFF2-40B4-BE49-F238E27FC236}">
                <a16:creationId xmlns:a16="http://schemas.microsoft.com/office/drawing/2014/main" id="{D7A280A3-8CBD-1B4B-A097-FDFBCC15911D}"/>
              </a:ext>
            </a:extLst>
          </p:cNvPr>
          <p:cNvSpPr>
            <a:spLocks noGrp="1"/>
          </p:cNvSpPr>
          <p:nvPr>
            <p:ph idx="1"/>
          </p:nvPr>
        </p:nvSpPr>
        <p:spPr/>
        <p:txBody>
          <a:bodyPr/>
          <a:lstStyle/>
          <a:p>
            <a:r>
              <a:rPr lang="en-US" dirty="0"/>
              <a:t>Research in most cases is meant for publication. </a:t>
            </a:r>
          </a:p>
          <a:p>
            <a:r>
              <a:rPr lang="en-US" dirty="0"/>
              <a:t>Therefore, you need to think ahead, and realize you will be talking to the whole world in your publication!</a:t>
            </a:r>
          </a:p>
          <a:p>
            <a:pPr lvl="1"/>
            <a:r>
              <a:rPr lang="en-US" dirty="0"/>
              <a:t>Why is the research topic interesting?</a:t>
            </a:r>
          </a:p>
          <a:p>
            <a:pPr lvl="1"/>
            <a:r>
              <a:rPr lang="en-US" dirty="0"/>
              <a:t>Are my findings interesting, and worth publishing?</a:t>
            </a:r>
          </a:p>
          <a:p>
            <a:pPr lvl="1"/>
            <a:r>
              <a:rPr lang="en-US" dirty="0"/>
              <a:t>Who will be interested?</a:t>
            </a:r>
          </a:p>
          <a:p>
            <a:pPr lvl="1"/>
            <a:r>
              <a:rPr lang="en-US" dirty="0"/>
              <a:t>Are my findings valid?  </a:t>
            </a:r>
          </a:p>
          <a:p>
            <a:pPr lvl="1"/>
            <a:r>
              <a:rPr lang="en-US" dirty="0"/>
              <a:t>What questions will the readers have, and will I be able to answer them?</a:t>
            </a:r>
          </a:p>
          <a:p>
            <a:pPr lvl="1"/>
            <a:r>
              <a:rPr lang="en-US" dirty="0"/>
              <a:t>What does my research suggest for future endeavors?</a:t>
            </a:r>
          </a:p>
          <a:p>
            <a:endParaRPr lang="en-US" dirty="0"/>
          </a:p>
        </p:txBody>
      </p:sp>
    </p:spTree>
    <p:extLst>
      <p:ext uri="{BB962C8B-B14F-4D97-AF65-F5344CB8AC3E}">
        <p14:creationId xmlns:p14="http://schemas.microsoft.com/office/powerpoint/2010/main" val="104936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B847-DEAE-E24A-B421-7ABDFC19DD55}"/>
              </a:ext>
            </a:extLst>
          </p:cNvPr>
          <p:cNvSpPr>
            <a:spLocks noGrp="1"/>
          </p:cNvSpPr>
          <p:nvPr>
            <p:ph type="title"/>
          </p:nvPr>
        </p:nvSpPr>
        <p:spPr/>
        <p:txBody>
          <a:bodyPr/>
          <a:lstStyle/>
          <a:p>
            <a:r>
              <a:rPr lang="en-US" dirty="0"/>
              <a:t>Why is the research topic interesting?</a:t>
            </a:r>
          </a:p>
        </p:txBody>
      </p:sp>
      <p:sp>
        <p:nvSpPr>
          <p:cNvPr id="3" name="Content Placeholder 2">
            <a:extLst>
              <a:ext uri="{FF2B5EF4-FFF2-40B4-BE49-F238E27FC236}">
                <a16:creationId xmlns:a16="http://schemas.microsoft.com/office/drawing/2014/main" id="{A096F6B2-EA79-D743-A691-073B2F59278C}"/>
              </a:ext>
            </a:extLst>
          </p:cNvPr>
          <p:cNvSpPr>
            <a:spLocks noGrp="1"/>
          </p:cNvSpPr>
          <p:nvPr>
            <p:ph idx="1"/>
          </p:nvPr>
        </p:nvSpPr>
        <p:spPr/>
        <p:txBody>
          <a:bodyPr>
            <a:normAutofit/>
          </a:bodyPr>
          <a:lstStyle/>
          <a:p>
            <a:r>
              <a:rPr lang="en-US" dirty="0"/>
              <a:t>Easy case: you are working on an established problem (e.g., Traveling Salesman) that interests many people  </a:t>
            </a:r>
          </a:p>
          <a:p>
            <a:r>
              <a:rPr lang="en-US" dirty="0"/>
              <a:t>Harder case: you are proposing a new problem (e.g., a new optimization problem no one has thought about before)</a:t>
            </a:r>
          </a:p>
          <a:p>
            <a:pPr lvl="1"/>
            <a:r>
              <a:rPr lang="en-US" dirty="0"/>
              <a:t>You will need to convince your readers this is worth doing!</a:t>
            </a:r>
          </a:p>
        </p:txBody>
      </p:sp>
    </p:spTree>
    <p:extLst>
      <p:ext uri="{BB962C8B-B14F-4D97-AF65-F5344CB8AC3E}">
        <p14:creationId xmlns:p14="http://schemas.microsoft.com/office/powerpoint/2010/main" val="342657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F0E15-4624-EB4D-B0B8-826B89720DBF}"/>
              </a:ext>
            </a:extLst>
          </p:cNvPr>
          <p:cNvSpPr>
            <a:spLocks noGrp="1"/>
          </p:cNvSpPr>
          <p:nvPr>
            <p:ph type="title"/>
          </p:nvPr>
        </p:nvSpPr>
        <p:spPr/>
        <p:txBody>
          <a:bodyPr/>
          <a:lstStyle/>
          <a:p>
            <a:r>
              <a:rPr lang="en-US" dirty="0"/>
              <a:t>What is research, and why do it?</a:t>
            </a:r>
          </a:p>
        </p:txBody>
      </p:sp>
      <p:sp>
        <p:nvSpPr>
          <p:cNvPr id="3" name="Content Placeholder 2">
            <a:extLst>
              <a:ext uri="{FF2B5EF4-FFF2-40B4-BE49-F238E27FC236}">
                <a16:creationId xmlns:a16="http://schemas.microsoft.com/office/drawing/2014/main" id="{1116AD94-A626-5440-A7AE-633DFC5DBBA6}"/>
              </a:ext>
            </a:extLst>
          </p:cNvPr>
          <p:cNvSpPr>
            <a:spLocks noGrp="1"/>
          </p:cNvSpPr>
          <p:nvPr>
            <p:ph idx="1"/>
          </p:nvPr>
        </p:nvSpPr>
        <p:spPr/>
        <p:txBody>
          <a:bodyPr>
            <a:normAutofit/>
          </a:bodyPr>
          <a:lstStyle/>
          <a:p>
            <a:r>
              <a:rPr lang="en-US" dirty="0"/>
              <a:t>Research is trying to understand something </a:t>
            </a:r>
          </a:p>
          <a:p>
            <a:r>
              <a:rPr lang="en-US" dirty="0"/>
              <a:t>Research is tremendous fun – for me, it’s a bit like being a detective.</a:t>
            </a:r>
          </a:p>
          <a:p>
            <a:r>
              <a:rPr lang="en-US" dirty="0"/>
              <a:t>Research is never the same, year to year –it is always changing</a:t>
            </a:r>
          </a:p>
          <a:p>
            <a:r>
              <a:rPr lang="en-US" dirty="0"/>
              <a:t>Being a faculty member means you get to do your own research!</a:t>
            </a:r>
          </a:p>
        </p:txBody>
      </p:sp>
    </p:spTree>
    <p:extLst>
      <p:ext uri="{BB962C8B-B14F-4D97-AF65-F5344CB8AC3E}">
        <p14:creationId xmlns:p14="http://schemas.microsoft.com/office/powerpoint/2010/main" val="984015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561BA-C88E-7E42-BFC0-7C207FFD66FB}"/>
              </a:ext>
            </a:extLst>
          </p:cNvPr>
          <p:cNvSpPr>
            <a:spLocks noGrp="1"/>
          </p:cNvSpPr>
          <p:nvPr>
            <p:ph type="title"/>
          </p:nvPr>
        </p:nvSpPr>
        <p:spPr/>
        <p:txBody>
          <a:bodyPr>
            <a:normAutofit fontScale="90000"/>
          </a:bodyPr>
          <a:lstStyle/>
          <a:p>
            <a:r>
              <a:rPr lang="en-US" dirty="0"/>
              <a:t>Are my findings interesting, and worth publishing?</a:t>
            </a:r>
            <a:br>
              <a:rPr lang="en-US" dirty="0"/>
            </a:br>
            <a:endParaRPr lang="en-US" dirty="0"/>
          </a:p>
        </p:txBody>
      </p:sp>
      <p:sp>
        <p:nvSpPr>
          <p:cNvPr id="3" name="Content Placeholder 2">
            <a:extLst>
              <a:ext uri="{FF2B5EF4-FFF2-40B4-BE49-F238E27FC236}">
                <a16:creationId xmlns:a16="http://schemas.microsoft.com/office/drawing/2014/main" id="{29BC811A-17EF-1A41-ACC4-5CD555B68778}"/>
              </a:ext>
            </a:extLst>
          </p:cNvPr>
          <p:cNvSpPr>
            <a:spLocks noGrp="1"/>
          </p:cNvSpPr>
          <p:nvPr>
            <p:ph idx="1"/>
          </p:nvPr>
        </p:nvSpPr>
        <p:spPr/>
        <p:txBody>
          <a:bodyPr>
            <a:normAutofit lnSpcReduction="10000"/>
          </a:bodyPr>
          <a:lstStyle/>
          <a:p>
            <a:r>
              <a:rPr lang="en-US" dirty="0"/>
              <a:t>Results that are unlikely to get published:</a:t>
            </a:r>
          </a:p>
          <a:p>
            <a:pPr lvl="1"/>
            <a:r>
              <a:rPr lang="en-US" dirty="0"/>
              <a:t>Re-implementation of an existing method that doesn’t improve anything</a:t>
            </a:r>
          </a:p>
          <a:p>
            <a:pPr lvl="1"/>
            <a:r>
              <a:rPr lang="en-US" dirty="0"/>
              <a:t>A new proof for an existing theorem that is even more complicated than the first proof</a:t>
            </a:r>
          </a:p>
          <a:p>
            <a:pPr lvl="1"/>
            <a:r>
              <a:rPr lang="en-US" dirty="0"/>
              <a:t>A demonstration of something that people already know</a:t>
            </a:r>
          </a:p>
          <a:p>
            <a:r>
              <a:rPr lang="en-US" dirty="0"/>
              <a:t>Results that have merit but might be hard to publish:</a:t>
            </a:r>
          </a:p>
          <a:p>
            <a:pPr lvl="1"/>
            <a:r>
              <a:rPr lang="en-US" dirty="0"/>
              <a:t>A comparison of two methods on one dataset </a:t>
            </a:r>
          </a:p>
          <a:p>
            <a:pPr lvl="1"/>
            <a:r>
              <a:rPr lang="en-US" dirty="0"/>
              <a:t>A parameter exploration that doesn’t change performance</a:t>
            </a:r>
          </a:p>
          <a:p>
            <a:pPr lvl="1"/>
            <a:r>
              <a:rPr lang="en-US" dirty="0"/>
              <a:t>A comparison between existing methods that shows a model condition where one method is generally better than another (depends on model condition)</a:t>
            </a:r>
          </a:p>
          <a:p>
            <a:pPr lvl="1"/>
            <a:r>
              <a:rPr lang="en-US" dirty="0"/>
              <a:t>A proof of a theorem or algorithm for a toy problem</a:t>
            </a:r>
          </a:p>
        </p:txBody>
      </p:sp>
    </p:spTree>
    <p:extLst>
      <p:ext uri="{BB962C8B-B14F-4D97-AF65-F5344CB8AC3E}">
        <p14:creationId xmlns:p14="http://schemas.microsoft.com/office/powerpoint/2010/main" val="843175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561BA-C88E-7E42-BFC0-7C207FFD66FB}"/>
              </a:ext>
            </a:extLst>
          </p:cNvPr>
          <p:cNvSpPr>
            <a:spLocks noGrp="1"/>
          </p:cNvSpPr>
          <p:nvPr>
            <p:ph type="title"/>
          </p:nvPr>
        </p:nvSpPr>
        <p:spPr/>
        <p:txBody>
          <a:bodyPr>
            <a:normAutofit fontScale="90000"/>
          </a:bodyPr>
          <a:lstStyle/>
          <a:p>
            <a:r>
              <a:rPr lang="en-US" dirty="0"/>
              <a:t>Are my findings interesting, and worth publishing?</a:t>
            </a:r>
            <a:br>
              <a:rPr lang="en-US" dirty="0"/>
            </a:br>
            <a:endParaRPr lang="en-US" dirty="0"/>
          </a:p>
        </p:txBody>
      </p:sp>
      <p:sp>
        <p:nvSpPr>
          <p:cNvPr id="3" name="Content Placeholder 2">
            <a:extLst>
              <a:ext uri="{FF2B5EF4-FFF2-40B4-BE49-F238E27FC236}">
                <a16:creationId xmlns:a16="http://schemas.microsoft.com/office/drawing/2014/main" id="{29BC811A-17EF-1A41-ACC4-5CD555B68778}"/>
              </a:ext>
            </a:extLst>
          </p:cNvPr>
          <p:cNvSpPr>
            <a:spLocks noGrp="1"/>
          </p:cNvSpPr>
          <p:nvPr>
            <p:ph idx="1"/>
          </p:nvPr>
        </p:nvSpPr>
        <p:spPr/>
        <p:txBody>
          <a:bodyPr>
            <a:normAutofit/>
          </a:bodyPr>
          <a:lstStyle/>
          <a:p>
            <a:r>
              <a:rPr lang="en-US" dirty="0"/>
              <a:t>Results that could be published:</a:t>
            </a:r>
          </a:p>
          <a:p>
            <a:pPr lvl="1"/>
            <a:r>
              <a:rPr lang="en-US" dirty="0"/>
              <a:t>Re-implementation of an existing method that substantially improves running time or accuracy</a:t>
            </a:r>
          </a:p>
          <a:p>
            <a:pPr lvl="1"/>
            <a:r>
              <a:rPr lang="en-US" dirty="0"/>
              <a:t>A new proof for an existing theorem that is simpler than the first proof</a:t>
            </a:r>
          </a:p>
          <a:p>
            <a:pPr lvl="1"/>
            <a:r>
              <a:rPr lang="en-US" dirty="0"/>
              <a:t>A demonstration of something that people don’t know </a:t>
            </a:r>
          </a:p>
          <a:p>
            <a:pPr lvl="1"/>
            <a:r>
              <a:rPr lang="en-US" dirty="0"/>
              <a:t>A comparison of two methods on many datasets</a:t>
            </a:r>
          </a:p>
          <a:p>
            <a:pPr lvl="1"/>
            <a:r>
              <a:rPr lang="en-US" dirty="0"/>
              <a:t>A parameter exploration that changes performance</a:t>
            </a:r>
          </a:p>
          <a:p>
            <a:pPr lvl="1"/>
            <a:r>
              <a:rPr lang="en-US" dirty="0"/>
              <a:t>A proof of a theorem or algorithm for a well-motivated problem</a:t>
            </a:r>
          </a:p>
        </p:txBody>
      </p:sp>
    </p:spTree>
    <p:extLst>
      <p:ext uri="{BB962C8B-B14F-4D97-AF65-F5344CB8AC3E}">
        <p14:creationId xmlns:p14="http://schemas.microsoft.com/office/powerpoint/2010/main" val="3734050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D6E6-1D3A-D242-98FF-FB213FE56FB6}"/>
              </a:ext>
            </a:extLst>
          </p:cNvPr>
          <p:cNvSpPr>
            <a:spLocks noGrp="1"/>
          </p:cNvSpPr>
          <p:nvPr>
            <p:ph type="title"/>
          </p:nvPr>
        </p:nvSpPr>
        <p:spPr/>
        <p:txBody>
          <a:bodyPr/>
          <a:lstStyle/>
          <a:p>
            <a:r>
              <a:rPr lang="en-US" dirty="0"/>
              <a:t>Doing valid research</a:t>
            </a:r>
          </a:p>
        </p:txBody>
      </p:sp>
      <p:sp>
        <p:nvSpPr>
          <p:cNvPr id="3" name="Content Placeholder 2">
            <a:extLst>
              <a:ext uri="{FF2B5EF4-FFF2-40B4-BE49-F238E27FC236}">
                <a16:creationId xmlns:a16="http://schemas.microsoft.com/office/drawing/2014/main" id="{1186AB25-A15B-5C43-8DDD-46373DEA2360}"/>
              </a:ext>
            </a:extLst>
          </p:cNvPr>
          <p:cNvSpPr>
            <a:spLocks noGrp="1"/>
          </p:cNvSpPr>
          <p:nvPr>
            <p:ph idx="1"/>
          </p:nvPr>
        </p:nvSpPr>
        <p:spPr/>
        <p:txBody>
          <a:bodyPr>
            <a:normAutofit/>
          </a:bodyPr>
          <a:lstStyle/>
          <a:p>
            <a:r>
              <a:rPr lang="en-US" dirty="0"/>
              <a:t>If you are doing theory, have you really proven your results? (Check all the details)</a:t>
            </a:r>
          </a:p>
          <a:p>
            <a:r>
              <a:rPr lang="en-US" dirty="0"/>
              <a:t>If you are doing an implementation, is your code doing what it says it’s doing? (Has it been checked?)</a:t>
            </a:r>
          </a:p>
          <a:p>
            <a:r>
              <a:rPr lang="en-US" dirty="0"/>
              <a:t>If you are testing methods, have you made it reproducible? </a:t>
            </a:r>
          </a:p>
          <a:p>
            <a:pPr lvl="1"/>
            <a:r>
              <a:rPr lang="en-US" dirty="0"/>
              <a:t>Provided all the details (version numbers, commands)</a:t>
            </a:r>
          </a:p>
          <a:p>
            <a:pPr lvl="1"/>
            <a:r>
              <a:rPr lang="en-US" dirty="0"/>
              <a:t>Made all your data available </a:t>
            </a:r>
          </a:p>
          <a:p>
            <a:pPr lvl="1"/>
            <a:r>
              <a:rPr lang="en-US" dirty="0"/>
              <a:t>Made your source code available</a:t>
            </a:r>
          </a:p>
          <a:p>
            <a:r>
              <a:rPr lang="en-US" dirty="0"/>
              <a:t>Have you tested for statistical significance?</a:t>
            </a:r>
          </a:p>
        </p:txBody>
      </p:sp>
    </p:spTree>
    <p:extLst>
      <p:ext uri="{BB962C8B-B14F-4D97-AF65-F5344CB8AC3E}">
        <p14:creationId xmlns:p14="http://schemas.microsoft.com/office/powerpoint/2010/main" val="3066578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B542-F61E-974C-9048-412255E6B8CD}"/>
              </a:ext>
            </a:extLst>
          </p:cNvPr>
          <p:cNvSpPr>
            <a:spLocks noGrp="1"/>
          </p:cNvSpPr>
          <p:nvPr>
            <p:ph type="title"/>
          </p:nvPr>
        </p:nvSpPr>
        <p:spPr/>
        <p:txBody>
          <a:bodyPr/>
          <a:lstStyle/>
          <a:p>
            <a:r>
              <a:rPr lang="en-US" dirty="0"/>
              <a:t>Are you falling into traps?</a:t>
            </a:r>
          </a:p>
        </p:txBody>
      </p:sp>
      <p:sp>
        <p:nvSpPr>
          <p:cNvPr id="3" name="Content Placeholder 2">
            <a:extLst>
              <a:ext uri="{FF2B5EF4-FFF2-40B4-BE49-F238E27FC236}">
                <a16:creationId xmlns:a16="http://schemas.microsoft.com/office/drawing/2014/main" id="{1BBF0D2A-5E86-C543-AF22-A618E9D02C29}"/>
              </a:ext>
            </a:extLst>
          </p:cNvPr>
          <p:cNvSpPr>
            <a:spLocks noGrp="1"/>
          </p:cNvSpPr>
          <p:nvPr>
            <p:ph idx="1"/>
          </p:nvPr>
        </p:nvSpPr>
        <p:spPr/>
        <p:txBody>
          <a:bodyPr/>
          <a:lstStyle/>
          <a:p>
            <a:r>
              <a:rPr lang="en-US" dirty="0"/>
              <a:t>Reporting only the results that favor your method?</a:t>
            </a:r>
          </a:p>
          <a:p>
            <a:r>
              <a:rPr lang="en-US" dirty="0"/>
              <a:t>Only studying datasets where your method does well?</a:t>
            </a:r>
          </a:p>
          <a:p>
            <a:r>
              <a:rPr lang="en-US" dirty="0"/>
              <a:t>Only using criteria where your method does well?</a:t>
            </a:r>
          </a:p>
          <a:p>
            <a:r>
              <a:rPr lang="en-US" dirty="0"/>
              <a:t>Not comparing to the best competing methods?</a:t>
            </a:r>
          </a:p>
          <a:p>
            <a:r>
              <a:rPr lang="en-US" dirty="0"/>
              <a:t>Testing on the same data on which you train your methods?</a:t>
            </a:r>
          </a:p>
          <a:p>
            <a:r>
              <a:rPr lang="en-US" dirty="0"/>
              <a:t>Over-stating your findings?</a:t>
            </a:r>
          </a:p>
          <a:p>
            <a:r>
              <a:rPr lang="en-US" dirty="0"/>
              <a:t>Mis-interpreting or mis-representing prior studies? </a:t>
            </a:r>
          </a:p>
          <a:p>
            <a:endParaRPr lang="en-US" dirty="0"/>
          </a:p>
        </p:txBody>
      </p:sp>
    </p:spTree>
    <p:extLst>
      <p:ext uri="{BB962C8B-B14F-4D97-AF65-F5344CB8AC3E}">
        <p14:creationId xmlns:p14="http://schemas.microsoft.com/office/powerpoint/2010/main" val="1997672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F05ED-205E-874C-9A53-5C9873D49D7F}"/>
              </a:ext>
            </a:extLst>
          </p:cNvPr>
          <p:cNvSpPr>
            <a:spLocks noGrp="1"/>
          </p:cNvSpPr>
          <p:nvPr>
            <p:ph type="title"/>
          </p:nvPr>
        </p:nvSpPr>
        <p:spPr/>
        <p:txBody>
          <a:bodyPr/>
          <a:lstStyle/>
          <a:p>
            <a:r>
              <a:rPr lang="en-US" dirty="0"/>
              <a:t>Who is your audience? </a:t>
            </a:r>
          </a:p>
        </p:txBody>
      </p:sp>
      <p:sp>
        <p:nvSpPr>
          <p:cNvPr id="3" name="Content Placeholder 2">
            <a:extLst>
              <a:ext uri="{FF2B5EF4-FFF2-40B4-BE49-F238E27FC236}">
                <a16:creationId xmlns:a16="http://schemas.microsoft.com/office/drawing/2014/main" id="{6B9ED3CE-2D8C-9A4C-B79C-9D06122E0F5D}"/>
              </a:ext>
            </a:extLst>
          </p:cNvPr>
          <p:cNvSpPr>
            <a:spLocks noGrp="1"/>
          </p:cNvSpPr>
          <p:nvPr>
            <p:ph idx="1"/>
          </p:nvPr>
        </p:nvSpPr>
        <p:spPr/>
        <p:txBody>
          <a:bodyPr/>
          <a:lstStyle/>
          <a:p>
            <a:r>
              <a:rPr lang="en-US" dirty="0"/>
              <a:t>Who will be interested in your research? </a:t>
            </a:r>
          </a:p>
          <a:p>
            <a:pPr lvl="1"/>
            <a:r>
              <a:rPr lang="en-US" dirty="0"/>
              <a:t>Writing for theoretical computer scientists is different from writing for application-focused researchers.</a:t>
            </a:r>
          </a:p>
          <a:p>
            <a:pPr lvl="1"/>
            <a:r>
              <a:rPr lang="en-US" dirty="0"/>
              <a:t>Writing for people outside CS is also different.</a:t>
            </a:r>
          </a:p>
          <a:p>
            <a:r>
              <a:rPr lang="en-US" dirty="0"/>
              <a:t>What questions will the readers have, and will I be able to answer them?</a:t>
            </a:r>
          </a:p>
          <a:p>
            <a:pPr lvl="1"/>
            <a:r>
              <a:rPr lang="en-US" dirty="0"/>
              <a:t>Thinking about your audience will improve your research impact, because it will drive you to do even better work</a:t>
            </a:r>
          </a:p>
          <a:p>
            <a:pPr lvl="1"/>
            <a:r>
              <a:rPr lang="en-US" dirty="0"/>
              <a:t>This is one reason why you need to make everything reproducible and valid</a:t>
            </a:r>
          </a:p>
          <a:p>
            <a:pPr lvl="1"/>
            <a:r>
              <a:rPr lang="en-US" dirty="0"/>
              <a:t>See “Retraction Watch”</a:t>
            </a:r>
          </a:p>
          <a:p>
            <a:pPr marL="0" indent="0">
              <a:buNone/>
            </a:pPr>
            <a:endParaRPr lang="en-US" dirty="0"/>
          </a:p>
        </p:txBody>
      </p:sp>
    </p:spTree>
    <p:extLst>
      <p:ext uri="{BB962C8B-B14F-4D97-AF65-F5344CB8AC3E}">
        <p14:creationId xmlns:p14="http://schemas.microsoft.com/office/powerpoint/2010/main" val="1465391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A3570-E903-8843-A946-EE88C7CDEB8D}"/>
              </a:ext>
            </a:extLst>
          </p:cNvPr>
          <p:cNvSpPr>
            <a:spLocks noGrp="1"/>
          </p:cNvSpPr>
          <p:nvPr>
            <p:ph type="title"/>
          </p:nvPr>
        </p:nvSpPr>
        <p:spPr/>
        <p:txBody>
          <a:bodyPr/>
          <a:lstStyle/>
          <a:p>
            <a:r>
              <a:rPr lang="en-US" dirty="0"/>
              <a:t>Typical experiences in writing papers</a:t>
            </a:r>
          </a:p>
        </p:txBody>
      </p:sp>
      <p:sp>
        <p:nvSpPr>
          <p:cNvPr id="3" name="Content Placeholder 2">
            <a:extLst>
              <a:ext uri="{FF2B5EF4-FFF2-40B4-BE49-F238E27FC236}">
                <a16:creationId xmlns:a16="http://schemas.microsoft.com/office/drawing/2014/main" id="{E53ED0FD-BBED-2647-A4F6-E900FF932356}"/>
              </a:ext>
            </a:extLst>
          </p:cNvPr>
          <p:cNvSpPr>
            <a:spLocks noGrp="1"/>
          </p:cNvSpPr>
          <p:nvPr>
            <p:ph idx="1"/>
          </p:nvPr>
        </p:nvSpPr>
        <p:spPr/>
        <p:txBody>
          <a:bodyPr>
            <a:normAutofit fontScale="92500" lnSpcReduction="10000"/>
          </a:bodyPr>
          <a:lstStyle/>
          <a:p>
            <a:r>
              <a:rPr lang="en-US" dirty="0"/>
              <a:t>The PI (professor) gives you a problem to work on, typically in a team.</a:t>
            </a:r>
          </a:p>
          <a:p>
            <a:r>
              <a:rPr lang="en-US" dirty="0"/>
              <a:t>Several weeks or months of doing the research</a:t>
            </a:r>
          </a:p>
          <a:p>
            <a:r>
              <a:rPr lang="en-US" dirty="0"/>
              <a:t>Paper writing is divided up between the team members</a:t>
            </a:r>
          </a:p>
          <a:p>
            <a:r>
              <a:rPr lang="en-US" dirty="0"/>
              <a:t>Initial draft completed</a:t>
            </a:r>
          </a:p>
          <a:p>
            <a:r>
              <a:rPr lang="en-US" dirty="0"/>
              <a:t>Revisions take a few weeks!</a:t>
            </a:r>
          </a:p>
          <a:p>
            <a:r>
              <a:rPr lang="en-US" dirty="0"/>
              <a:t>Submission to conference.</a:t>
            </a:r>
          </a:p>
          <a:p>
            <a:r>
              <a:rPr lang="en-US" dirty="0"/>
              <a:t>Rejection.</a:t>
            </a:r>
          </a:p>
          <a:p>
            <a:r>
              <a:rPr lang="en-US" dirty="0"/>
              <a:t>Revision, resubmission, rejection, revision, resubmission, rejection,…</a:t>
            </a:r>
          </a:p>
          <a:p>
            <a:r>
              <a:rPr lang="en-US" dirty="0"/>
              <a:t>Eventual acceptance, and it’s a much better paper than it started. Often in a better journal.</a:t>
            </a:r>
          </a:p>
        </p:txBody>
      </p:sp>
    </p:spTree>
    <p:extLst>
      <p:ext uri="{BB962C8B-B14F-4D97-AF65-F5344CB8AC3E}">
        <p14:creationId xmlns:p14="http://schemas.microsoft.com/office/powerpoint/2010/main" val="4099883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8BD46-B17C-854F-8A0D-AC24D7DE7719}"/>
              </a:ext>
            </a:extLst>
          </p:cNvPr>
          <p:cNvSpPr>
            <a:spLocks noGrp="1"/>
          </p:cNvSpPr>
          <p:nvPr>
            <p:ph type="title"/>
          </p:nvPr>
        </p:nvSpPr>
        <p:spPr/>
        <p:txBody>
          <a:bodyPr/>
          <a:lstStyle/>
          <a:p>
            <a:r>
              <a:rPr lang="en-US" dirty="0"/>
              <a:t>Handling rejection</a:t>
            </a:r>
          </a:p>
        </p:txBody>
      </p:sp>
      <p:sp>
        <p:nvSpPr>
          <p:cNvPr id="3" name="Content Placeholder 2">
            <a:extLst>
              <a:ext uri="{FF2B5EF4-FFF2-40B4-BE49-F238E27FC236}">
                <a16:creationId xmlns:a16="http://schemas.microsoft.com/office/drawing/2014/main" id="{9BEB6A46-5BA4-8D4F-AD03-E9BB0179BCF9}"/>
              </a:ext>
            </a:extLst>
          </p:cNvPr>
          <p:cNvSpPr>
            <a:spLocks noGrp="1"/>
          </p:cNvSpPr>
          <p:nvPr>
            <p:ph idx="1"/>
          </p:nvPr>
        </p:nvSpPr>
        <p:spPr/>
        <p:txBody>
          <a:bodyPr>
            <a:normAutofit fontScale="92500"/>
          </a:bodyPr>
          <a:lstStyle/>
          <a:p>
            <a:r>
              <a:rPr lang="en-US" dirty="0"/>
              <a:t>My experiences:</a:t>
            </a:r>
          </a:p>
          <a:p>
            <a:pPr lvl="1"/>
            <a:r>
              <a:rPr lang="en-US" dirty="0"/>
              <a:t>Recent paper in Systematic Biology (top journal), initially rejected by </a:t>
            </a:r>
            <a:r>
              <a:rPr lang="en-US" dirty="0" err="1"/>
              <a:t>PLoS</a:t>
            </a:r>
            <a:r>
              <a:rPr lang="en-US" dirty="0"/>
              <a:t> ONE.</a:t>
            </a:r>
          </a:p>
          <a:p>
            <a:pPr lvl="1"/>
            <a:r>
              <a:rPr lang="en-US" dirty="0"/>
              <a:t>Recent paper accepted to Workshop on Algorithms in Bioinformatics, after 3 earlier rejections</a:t>
            </a:r>
          </a:p>
          <a:p>
            <a:pPr lvl="1"/>
            <a:r>
              <a:rPr lang="en-US" dirty="0"/>
              <a:t>And many others</a:t>
            </a:r>
          </a:p>
          <a:p>
            <a:r>
              <a:rPr lang="en-US" dirty="0"/>
              <a:t>Easy to get discouraged. </a:t>
            </a:r>
          </a:p>
          <a:p>
            <a:r>
              <a:rPr lang="en-US" dirty="0"/>
              <a:t>Realize that peer review is sometimes biased (and just wrong)</a:t>
            </a:r>
          </a:p>
          <a:p>
            <a:r>
              <a:rPr lang="en-US" dirty="0"/>
              <a:t>Learn from the reviews, even if what you are learning is that you picked the wrong journal or conference. </a:t>
            </a:r>
          </a:p>
          <a:p>
            <a:r>
              <a:rPr lang="en-US" dirty="0"/>
              <a:t>Most likely you need also to revise the study, the algorithm, or the writing.</a:t>
            </a:r>
          </a:p>
        </p:txBody>
      </p:sp>
    </p:spTree>
    <p:extLst>
      <p:ext uri="{BB962C8B-B14F-4D97-AF65-F5344CB8AC3E}">
        <p14:creationId xmlns:p14="http://schemas.microsoft.com/office/powerpoint/2010/main" val="660445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24A8B-5CE2-A243-AA21-B00DED7692FB}"/>
              </a:ext>
            </a:extLst>
          </p:cNvPr>
          <p:cNvSpPr>
            <a:spLocks noGrp="1"/>
          </p:cNvSpPr>
          <p:nvPr>
            <p:ph type="title"/>
          </p:nvPr>
        </p:nvSpPr>
        <p:spPr/>
        <p:txBody>
          <a:bodyPr>
            <a:normAutofit/>
          </a:bodyPr>
          <a:lstStyle/>
          <a:p>
            <a:r>
              <a:rPr lang="en-US" dirty="0"/>
              <a:t>Avoiding embarrassing situations</a:t>
            </a:r>
          </a:p>
        </p:txBody>
      </p:sp>
      <p:sp>
        <p:nvSpPr>
          <p:cNvPr id="3" name="Content Placeholder 2">
            <a:extLst>
              <a:ext uri="{FF2B5EF4-FFF2-40B4-BE49-F238E27FC236}">
                <a16:creationId xmlns:a16="http://schemas.microsoft.com/office/drawing/2014/main" id="{9B20311D-CB33-7741-AC89-7B0E92B86576}"/>
              </a:ext>
            </a:extLst>
          </p:cNvPr>
          <p:cNvSpPr>
            <a:spLocks noGrp="1"/>
          </p:cNvSpPr>
          <p:nvPr>
            <p:ph idx="1"/>
          </p:nvPr>
        </p:nvSpPr>
        <p:spPr/>
        <p:txBody>
          <a:bodyPr>
            <a:normAutofit fontScale="92500" lnSpcReduction="10000"/>
          </a:bodyPr>
          <a:lstStyle/>
          <a:p>
            <a:r>
              <a:rPr lang="en-US" dirty="0"/>
              <a:t>Keep very careful notes about everything you are doing. </a:t>
            </a:r>
          </a:p>
          <a:p>
            <a:r>
              <a:rPr lang="en-US" dirty="0"/>
              <a:t>Never cherry pick data.</a:t>
            </a:r>
          </a:p>
          <a:p>
            <a:r>
              <a:rPr lang="en-US" dirty="0"/>
              <a:t>Show all your results. </a:t>
            </a:r>
          </a:p>
          <a:p>
            <a:r>
              <a:rPr lang="en-US" dirty="0"/>
              <a:t>Keep all your data – never throw out anything.</a:t>
            </a:r>
          </a:p>
          <a:p>
            <a:r>
              <a:rPr lang="en-US" dirty="0"/>
              <a:t>Be completely open and honest with your co-authors about what you are seeing.</a:t>
            </a:r>
          </a:p>
          <a:p>
            <a:r>
              <a:rPr lang="en-US" dirty="0"/>
              <a:t>Expect to make mistakes, but learn to find them so you can correct them.</a:t>
            </a:r>
          </a:p>
          <a:p>
            <a:r>
              <a:rPr lang="en-US" dirty="0"/>
              <a:t>Expect to be rejected… it happens to everyone. Learn from reviews.</a:t>
            </a:r>
          </a:p>
          <a:p>
            <a:r>
              <a:rPr lang="en-US" dirty="0"/>
              <a:t>Never plagiarize.</a:t>
            </a:r>
          </a:p>
          <a:p>
            <a:r>
              <a:rPr lang="en-US" dirty="0"/>
              <a:t>Read Retraction Watch.</a:t>
            </a:r>
          </a:p>
          <a:p>
            <a:pPr marL="0" indent="0">
              <a:buNone/>
            </a:pPr>
            <a:endParaRPr lang="en-US" dirty="0"/>
          </a:p>
        </p:txBody>
      </p:sp>
    </p:spTree>
    <p:extLst>
      <p:ext uri="{BB962C8B-B14F-4D97-AF65-F5344CB8AC3E}">
        <p14:creationId xmlns:p14="http://schemas.microsoft.com/office/powerpoint/2010/main" val="3953971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2F5C6-A598-D04C-AAA0-2BB2BF455C35}"/>
              </a:ext>
            </a:extLst>
          </p:cNvPr>
          <p:cNvSpPr>
            <a:spLocks noGrp="1"/>
          </p:cNvSpPr>
          <p:nvPr>
            <p:ph type="title"/>
          </p:nvPr>
        </p:nvSpPr>
        <p:spPr/>
        <p:txBody>
          <a:bodyPr/>
          <a:lstStyle/>
          <a:p>
            <a:r>
              <a:rPr lang="en-US" dirty="0"/>
              <a:t>Tips on writing: tremendously important</a:t>
            </a:r>
          </a:p>
        </p:txBody>
      </p:sp>
      <p:sp>
        <p:nvSpPr>
          <p:cNvPr id="3" name="Content Placeholder 2">
            <a:extLst>
              <a:ext uri="{FF2B5EF4-FFF2-40B4-BE49-F238E27FC236}">
                <a16:creationId xmlns:a16="http://schemas.microsoft.com/office/drawing/2014/main" id="{240E6C1E-F519-4C47-9302-55E210C44965}"/>
              </a:ext>
            </a:extLst>
          </p:cNvPr>
          <p:cNvSpPr>
            <a:spLocks noGrp="1"/>
          </p:cNvSpPr>
          <p:nvPr>
            <p:ph idx="1"/>
          </p:nvPr>
        </p:nvSpPr>
        <p:spPr/>
        <p:txBody>
          <a:bodyPr>
            <a:normAutofit fontScale="92500" lnSpcReduction="20000"/>
          </a:bodyPr>
          <a:lstStyle/>
          <a:p>
            <a:r>
              <a:rPr lang="en-US" dirty="0"/>
              <a:t>Assume your audience doesn’t know the research area, and write so that they will be motivated to read your paper and will understand what you are doing.</a:t>
            </a:r>
          </a:p>
          <a:p>
            <a:r>
              <a:rPr lang="en-US" dirty="0"/>
              <a:t>Read the related literature (learn to use Google Scholar), and include a discussion in the paper.</a:t>
            </a:r>
          </a:p>
          <a:p>
            <a:r>
              <a:rPr lang="en-US" dirty="0"/>
              <a:t>Find examples of well-written papers, and study them. (For conference submissions, read papers from the same conference and find the best ones.)</a:t>
            </a:r>
          </a:p>
          <a:p>
            <a:r>
              <a:rPr lang="en-US" dirty="0"/>
              <a:t>Be meticulous about grammar, punctuation, etc. </a:t>
            </a:r>
          </a:p>
          <a:p>
            <a:r>
              <a:rPr lang="en-US" dirty="0"/>
              <a:t>Avoid unnecessary notation, but make sure you are sufficiently precise.</a:t>
            </a:r>
          </a:p>
          <a:p>
            <a:r>
              <a:rPr lang="en-US" dirty="0"/>
              <a:t>Know the definitions of the terms you use.</a:t>
            </a:r>
          </a:p>
          <a:p>
            <a:r>
              <a:rPr lang="en-US" dirty="0"/>
              <a:t>Learn </a:t>
            </a:r>
            <a:r>
              <a:rPr lang="en-US" dirty="0" err="1"/>
              <a:t>LaTeX</a:t>
            </a:r>
            <a:r>
              <a:rPr lang="en-US" dirty="0"/>
              <a:t>.</a:t>
            </a:r>
          </a:p>
        </p:txBody>
      </p:sp>
    </p:spTree>
    <p:extLst>
      <p:ext uri="{BB962C8B-B14F-4D97-AF65-F5344CB8AC3E}">
        <p14:creationId xmlns:p14="http://schemas.microsoft.com/office/powerpoint/2010/main" val="4282170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04E82-CA47-EA4E-9914-A62E00223A2D}"/>
              </a:ext>
            </a:extLst>
          </p:cNvPr>
          <p:cNvSpPr>
            <a:spLocks noGrp="1"/>
          </p:cNvSpPr>
          <p:nvPr>
            <p:ph type="title"/>
          </p:nvPr>
        </p:nvSpPr>
        <p:spPr/>
        <p:txBody>
          <a:bodyPr/>
          <a:lstStyle/>
          <a:p>
            <a:r>
              <a:rPr lang="en-US" dirty="0"/>
              <a:t>Research stimulates new research</a:t>
            </a:r>
          </a:p>
        </p:txBody>
      </p:sp>
      <p:sp>
        <p:nvSpPr>
          <p:cNvPr id="3" name="Content Placeholder 2">
            <a:extLst>
              <a:ext uri="{FF2B5EF4-FFF2-40B4-BE49-F238E27FC236}">
                <a16:creationId xmlns:a16="http://schemas.microsoft.com/office/drawing/2014/main" id="{9BC2091E-BA2F-A94E-907E-116A64ADFA9D}"/>
              </a:ext>
            </a:extLst>
          </p:cNvPr>
          <p:cNvSpPr>
            <a:spLocks noGrp="1"/>
          </p:cNvSpPr>
          <p:nvPr>
            <p:ph idx="1"/>
          </p:nvPr>
        </p:nvSpPr>
        <p:spPr/>
        <p:txBody>
          <a:bodyPr/>
          <a:lstStyle/>
          <a:p>
            <a:pPr marL="0" indent="0">
              <a:buNone/>
            </a:pPr>
            <a:r>
              <a:rPr lang="en-US" dirty="0"/>
              <a:t>Suppose you have a great new idea, and you write it up. Are you done?</a:t>
            </a:r>
          </a:p>
          <a:p>
            <a:r>
              <a:rPr lang="en-US" dirty="0"/>
              <a:t>Much of the best research suggests new research questions. Think about the possibilities – what else could you do?  What are the potential weaknesses in your approach, and how can you stress-test your techniques?</a:t>
            </a:r>
          </a:p>
          <a:p>
            <a:r>
              <a:rPr lang="en-US" dirty="0"/>
              <a:t>What does my research suggest for future endeavors? </a:t>
            </a:r>
          </a:p>
          <a:p>
            <a:r>
              <a:rPr lang="en-US" dirty="0"/>
              <a:t>What is your next study?</a:t>
            </a:r>
          </a:p>
          <a:p>
            <a:endParaRPr lang="en-US" dirty="0"/>
          </a:p>
        </p:txBody>
      </p:sp>
    </p:spTree>
    <p:extLst>
      <p:ext uri="{BB962C8B-B14F-4D97-AF65-F5344CB8AC3E}">
        <p14:creationId xmlns:p14="http://schemas.microsoft.com/office/powerpoint/2010/main" val="2115197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A59FB-69BC-4F40-8867-13D681304FDD}"/>
              </a:ext>
            </a:extLst>
          </p:cNvPr>
          <p:cNvSpPr>
            <a:spLocks noGrp="1"/>
          </p:cNvSpPr>
          <p:nvPr>
            <p:ph type="title"/>
          </p:nvPr>
        </p:nvSpPr>
        <p:spPr/>
        <p:txBody>
          <a:bodyPr/>
          <a:lstStyle/>
          <a:p>
            <a:r>
              <a:rPr lang="en-US" dirty="0"/>
              <a:t>This talk</a:t>
            </a:r>
          </a:p>
        </p:txBody>
      </p:sp>
      <p:sp>
        <p:nvSpPr>
          <p:cNvPr id="3" name="Content Placeholder 2">
            <a:extLst>
              <a:ext uri="{FF2B5EF4-FFF2-40B4-BE49-F238E27FC236}">
                <a16:creationId xmlns:a16="http://schemas.microsoft.com/office/drawing/2014/main" id="{1B749E9A-8704-D847-A2A1-0F73BBD79EFD}"/>
              </a:ext>
            </a:extLst>
          </p:cNvPr>
          <p:cNvSpPr>
            <a:spLocks noGrp="1"/>
          </p:cNvSpPr>
          <p:nvPr>
            <p:ph idx="1"/>
          </p:nvPr>
        </p:nvSpPr>
        <p:spPr/>
        <p:txBody>
          <a:bodyPr/>
          <a:lstStyle/>
          <a:p>
            <a:r>
              <a:rPr lang="en-US" dirty="0"/>
              <a:t>Being a good research assistant </a:t>
            </a:r>
          </a:p>
          <a:p>
            <a:r>
              <a:rPr lang="en-US" dirty="0"/>
              <a:t>Developing as a strong researcher (most likely when you are a graduate student)</a:t>
            </a:r>
          </a:p>
          <a:p>
            <a:r>
              <a:rPr lang="en-US" dirty="0"/>
              <a:t>Your future: </a:t>
            </a:r>
          </a:p>
          <a:p>
            <a:pPr lvl="1"/>
            <a:r>
              <a:rPr lang="en-US" dirty="0"/>
              <a:t>Developing a research agenda</a:t>
            </a:r>
          </a:p>
          <a:p>
            <a:pPr lvl="1"/>
            <a:r>
              <a:rPr lang="en-US" dirty="0"/>
              <a:t>Becoming a faculty member or joining a research lab</a:t>
            </a:r>
          </a:p>
          <a:p>
            <a:pPr lvl="1"/>
            <a:r>
              <a:rPr lang="en-US" dirty="0"/>
              <a:t>Having your own students</a:t>
            </a:r>
          </a:p>
          <a:p>
            <a:pPr lvl="1"/>
            <a:r>
              <a:rPr lang="en-US" dirty="0"/>
              <a:t>Making discoveries that excite you and others!</a:t>
            </a:r>
          </a:p>
        </p:txBody>
      </p:sp>
    </p:spTree>
    <p:extLst>
      <p:ext uri="{BB962C8B-B14F-4D97-AF65-F5344CB8AC3E}">
        <p14:creationId xmlns:p14="http://schemas.microsoft.com/office/powerpoint/2010/main" val="2252675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C35FE-463D-C64B-8114-DD73E2BA4CCC}"/>
              </a:ext>
            </a:extLst>
          </p:cNvPr>
          <p:cNvSpPr>
            <a:spLocks noGrp="1"/>
          </p:cNvSpPr>
          <p:nvPr>
            <p:ph type="title"/>
          </p:nvPr>
        </p:nvSpPr>
        <p:spPr/>
        <p:txBody>
          <a:bodyPr/>
          <a:lstStyle/>
          <a:p>
            <a:r>
              <a:rPr lang="en-US" dirty="0"/>
              <a:t>Summary advice for RAs</a:t>
            </a:r>
            <a:br>
              <a:rPr lang="en-US" dirty="0"/>
            </a:br>
            <a:endParaRPr lang="en-US" dirty="0"/>
          </a:p>
        </p:txBody>
      </p:sp>
      <p:sp>
        <p:nvSpPr>
          <p:cNvPr id="3" name="Content Placeholder 2">
            <a:extLst>
              <a:ext uri="{FF2B5EF4-FFF2-40B4-BE49-F238E27FC236}">
                <a16:creationId xmlns:a16="http://schemas.microsoft.com/office/drawing/2014/main" id="{1F307B03-9481-A846-BE47-B276CC0E2C15}"/>
              </a:ext>
            </a:extLst>
          </p:cNvPr>
          <p:cNvSpPr>
            <a:spLocks noGrp="1"/>
          </p:cNvSpPr>
          <p:nvPr>
            <p:ph idx="1"/>
          </p:nvPr>
        </p:nvSpPr>
        <p:spPr/>
        <p:txBody>
          <a:bodyPr>
            <a:normAutofit lnSpcReduction="10000"/>
          </a:bodyPr>
          <a:lstStyle/>
          <a:p>
            <a:r>
              <a:rPr lang="en-US" dirty="0"/>
              <a:t>Realize you will need to learn many new skills (don’t be afraid to ask for help, and also realize this will take time)</a:t>
            </a:r>
          </a:p>
          <a:p>
            <a:r>
              <a:rPr lang="en-US" dirty="0"/>
              <a:t>Always be honest and open with your collaborators and PI</a:t>
            </a:r>
          </a:p>
          <a:p>
            <a:r>
              <a:rPr lang="en-US" dirty="0"/>
              <a:t>Be courteous and respectful of others</a:t>
            </a:r>
          </a:p>
          <a:p>
            <a:r>
              <a:rPr lang="en-US" dirty="0"/>
              <a:t>Be ethical</a:t>
            </a:r>
          </a:p>
          <a:p>
            <a:r>
              <a:rPr lang="en-US" dirty="0"/>
              <a:t>Read the literature carefully</a:t>
            </a:r>
          </a:p>
          <a:p>
            <a:r>
              <a:rPr lang="en-US" dirty="0"/>
              <a:t>Document all your work, and make sure it’s reproducible</a:t>
            </a:r>
          </a:p>
          <a:p>
            <a:r>
              <a:rPr lang="en-US" dirty="0"/>
              <a:t>Learn how to write well</a:t>
            </a:r>
          </a:p>
          <a:p>
            <a:r>
              <a:rPr lang="en-US" dirty="0"/>
              <a:t>Think towards the future!</a:t>
            </a:r>
          </a:p>
        </p:txBody>
      </p:sp>
    </p:spTree>
    <p:extLst>
      <p:ext uri="{BB962C8B-B14F-4D97-AF65-F5344CB8AC3E}">
        <p14:creationId xmlns:p14="http://schemas.microsoft.com/office/powerpoint/2010/main" val="1545557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A59FB-69BC-4F40-8867-13D681304FDD}"/>
              </a:ext>
            </a:extLst>
          </p:cNvPr>
          <p:cNvSpPr>
            <a:spLocks noGrp="1"/>
          </p:cNvSpPr>
          <p:nvPr>
            <p:ph type="title"/>
          </p:nvPr>
        </p:nvSpPr>
        <p:spPr/>
        <p:txBody>
          <a:bodyPr/>
          <a:lstStyle/>
          <a:p>
            <a:r>
              <a:rPr lang="en-US" dirty="0"/>
              <a:t>Your future: </a:t>
            </a:r>
          </a:p>
        </p:txBody>
      </p:sp>
      <p:sp>
        <p:nvSpPr>
          <p:cNvPr id="3" name="Content Placeholder 2">
            <a:extLst>
              <a:ext uri="{FF2B5EF4-FFF2-40B4-BE49-F238E27FC236}">
                <a16:creationId xmlns:a16="http://schemas.microsoft.com/office/drawing/2014/main" id="{1B749E9A-8704-D847-A2A1-0F73BBD79EFD}"/>
              </a:ext>
            </a:extLst>
          </p:cNvPr>
          <p:cNvSpPr>
            <a:spLocks noGrp="1"/>
          </p:cNvSpPr>
          <p:nvPr>
            <p:ph idx="1"/>
          </p:nvPr>
        </p:nvSpPr>
        <p:spPr/>
        <p:txBody>
          <a:bodyPr/>
          <a:lstStyle/>
          <a:p>
            <a:r>
              <a:rPr lang="en-US" dirty="0"/>
              <a:t>Now you are learning to be a good research assistant </a:t>
            </a:r>
          </a:p>
          <a:p>
            <a:r>
              <a:rPr lang="en-US" dirty="0"/>
              <a:t>Over the next years, you will develop into a strong researcher</a:t>
            </a:r>
          </a:p>
          <a:p>
            <a:r>
              <a:rPr lang="en-US" dirty="0"/>
              <a:t>Your future as a PI with your own research agenda:</a:t>
            </a:r>
          </a:p>
          <a:p>
            <a:pPr lvl="1"/>
            <a:r>
              <a:rPr lang="en-US" dirty="0"/>
              <a:t>becoming a faculty member, having your own graduate students</a:t>
            </a:r>
          </a:p>
          <a:p>
            <a:pPr lvl="1"/>
            <a:r>
              <a:rPr lang="en-US" dirty="0"/>
              <a:t>joining a national lab (e.g., Argonne, Sandia National Labs)</a:t>
            </a:r>
          </a:p>
          <a:p>
            <a:pPr lvl="1"/>
            <a:r>
              <a:rPr lang="en-US" dirty="0"/>
              <a:t>Joining a research lab (e.g., Microsoft Research) </a:t>
            </a:r>
          </a:p>
          <a:p>
            <a:pPr lvl="1"/>
            <a:r>
              <a:rPr lang="en-US" dirty="0"/>
              <a:t>Making discoveries that excite you and others!</a:t>
            </a:r>
          </a:p>
        </p:txBody>
      </p:sp>
    </p:spTree>
    <p:extLst>
      <p:ext uri="{BB962C8B-B14F-4D97-AF65-F5344CB8AC3E}">
        <p14:creationId xmlns:p14="http://schemas.microsoft.com/office/powerpoint/2010/main" val="302930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FE5D-BA0B-E742-A04B-AC3DEA53A03F}"/>
              </a:ext>
            </a:extLst>
          </p:cNvPr>
          <p:cNvSpPr>
            <a:spLocks noGrp="1"/>
          </p:cNvSpPr>
          <p:nvPr>
            <p:ph type="title"/>
          </p:nvPr>
        </p:nvSpPr>
        <p:spPr>
          <a:xfrm>
            <a:off x="877676" y="89703"/>
            <a:ext cx="10515600" cy="1325563"/>
          </a:xfrm>
        </p:spPr>
        <p:txBody>
          <a:bodyPr>
            <a:normAutofit/>
          </a:bodyPr>
          <a:lstStyle/>
          <a:p>
            <a:r>
              <a:rPr lang="en-US" sz="3600" dirty="0"/>
              <a:t>Research assistants (RA) vs. Principal Investigator (PI)</a:t>
            </a:r>
          </a:p>
        </p:txBody>
      </p:sp>
      <p:sp>
        <p:nvSpPr>
          <p:cNvPr id="3" name="Content Placeholder 2">
            <a:extLst>
              <a:ext uri="{FF2B5EF4-FFF2-40B4-BE49-F238E27FC236}">
                <a16:creationId xmlns:a16="http://schemas.microsoft.com/office/drawing/2014/main" id="{E73CB16D-2AE7-7649-B60A-93E2CF5E5E1E}"/>
              </a:ext>
            </a:extLst>
          </p:cNvPr>
          <p:cNvSpPr>
            <a:spLocks noGrp="1"/>
          </p:cNvSpPr>
          <p:nvPr>
            <p:ph idx="1"/>
          </p:nvPr>
        </p:nvSpPr>
        <p:spPr>
          <a:xfrm>
            <a:off x="877676" y="1266940"/>
            <a:ext cx="10811219" cy="5031208"/>
          </a:xfrm>
        </p:spPr>
        <p:txBody>
          <a:bodyPr>
            <a:normAutofit fontScale="62500" lnSpcReduction="20000"/>
          </a:bodyPr>
          <a:lstStyle/>
          <a:p>
            <a:r>
              <a:rPr lang="en-US" sz="2900" dirty="0"/>
              <a:t>Undergraduate and beginning graduate RAs (e.g., you):</a:t>
            </a:r>
          </a:p>
          <a:p>
            <a:pPr lvl="1"/>
            <a:r>
              <a:rPr lang="en-US" sz="2900" dirty="0"/>
              <a:t>Implement methods designed by others</a:t>
            </a:r>
          </a:p>
          <a:p>
            <a:pPr lvl="1"/>
            <a:r>
              <a:rPr lang="en-US" sz="2900" dirty="0"/>
              <a:t>Test methods using existing benchmarks and make observations</a:t>
            </a:r>
          </a:p>
          <a:p>
            <a:pPr lvl="1"/>
            <a:r>
              <a:rPr lang="en-US" sz="2900" dirty="0"/>
              <a:t>Maintain artefacts (software, datasets, websites)</a:t>
            </a:r>
          </a:p>
          <a:p>
            <a:pPr lvl="1"/>
            <a:r>
              <a:rPr lang="en-US" sz="2900" dirty="0"/>
              <a:t>Assist with writing</a:t>
            </a:r>
          </a:p>
          <a:p>
            <a:pPr lvl="1"/>
            <a:r>
              <a:rPr lang="en-US" sz="2900" dirty="0"/>
              <a:t>Perhaps also: suggest experiments and algorithms, try new ideas</a:t>
            </a:r>
          </a:p>
          <a:p>
            <a:r>
              <a:rPr lang="en-US" sz="2900" dirty="0"/>
              <a:t>Graduate student RAs:</a:t>
            </a:r>
          </a:p>
          <a:p>
            <a:pPr lvl="1"/>
            <a:r>
              <a:rPr lang="en-US" sz="2900" dirty="0"/>
              <a:t>All of the above</a:t>
            </a:r>
          </a:p>
          <a:p>
            <a:pPr lvl="1"/>
            <a:r>
              <a:rPr lang="en-US" sz="2900" dirty="0"/>
              <a:t>Innovate: Develop new methods, prove theorems, etc.</a:t>
            </a:r>
          </a:p>
          <a:p>
            <a:pPr lvl="1"/>
            <a:r>
              <a:rPr lang="en-US" sz="2900" dirty="0"/>
              <a:t>Interpret the results</a:t>
            </a:r>
          </a:p>
          <a:p>
            <a:pPr lvl="1"/>
            <a:r>
              <a:rPr lang="en-US" sz="2900" dirty="0"/>
              <a:t>Share responsibility for writing paper with PI</a:t>
            </a:r>
          </a:p>
          <a:p>
            <a:pPr lvl="1"/>
            <a:r>
              <a:rPr lang="en-US" sz="2900" dirty="0"/>
              <a:t>Help design study, and supervise other RAs</a:t>
            </a:r>
          </a:p>
          <a:p>
            <a:r>
              <a:rPr lang="en-US" sz="2900" dirty="0"/>
              <a:t>PIs:</a:t>
            </a:r>
          </a:p>
          <a:p>
            <a:pPr lvl="1"/>
            <a:r>
              <a:rPr lang="en-US" sz="2900" dirty="0">
                <a:solidFill>
                  <a:srgbClr val="0432FF"/>
                </a:solidFill>
              </a:rPr>
              <a:t>Develop the research agenda</a:t>
            </a:r>
          </a:p>
          <a:p>
            <a:pPr lvl="1"/>
            <a:r>
              <a:rPr lang="en-US" sz="2900" dirty="0"/>
              <a:t>Come up with a plan for making progress</a:t>
            </a:r>
          </a:p>
          <a:p>
            <a:pPr lvl="1"/>
            <a:r>
              <a:rPr lang="en-US" sz="2900" dirty="0"/>
              <a:t>Supervise the RAs</a:t>
            </a:r>
          </a:p>
          <a:p>
            <a:pPr lvl="1"/>
            <a:r>
              <a:rPr lang="en-US" sz="2900" dirty="0"/>
              <a:t>Interpret the results</a:t>
            </a:r>
          </a:p>
          <a:p>
            <a:pPr lvl="1"/>
            <a:r>
              <a:rPr lang="en-US" sz="2900" dirty="0"/>
              <a:t>Primary responsibility for writing the paper</a:t>
            </a:r>
          </a:p>
          <a:p>
            <a:pPr lvl="1"/>
            <a:r>
              <a:rPr lang="en-US" sz="2900" dirty="0"/>
              <a:t>Corresponding author (responsible for everything in a paper)</a:t>
            </a:r>
          </a:p>
          <a:p>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419985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5455-DCFD-0C45-B2B5-5259D9D75CFE}"/>
              </a:ext>
            </a:extLst>
          </p:cNvPr>
          <p:cNvSpPr>
            <a:spLocks noGrp="1"/>
          </p:cNvSpPr>
          <p:nvPr>
            <p:ph type="title"/>
          </p:nvPr>
        </p:nvSpPr>
        <p:spPr/>
        <p:txBody>
          <a:bodyPr/>
          <a:lstStyle/>
          <a:p>
            <a:r>
              <a:rPr lang="en-US" dirty="0"/>
              <a:t>Being a Good Research Assistant</a:t>
            </a:r>
          </a:p>
        </p:txBody>
      </p:sp>
      <p:sp>
        <p:nvSpPr>
          <p:cNvPr id="3" name="Content Placeholder 2">
            <a:extLst>
              <a:ext uri="{FF2B5EF4-FFF2-40B4-BE49-F238E27FC236}">
                <a16:creationId xmlns:a16="http://schemas.microsoft.com/office/drawing/2014/main" id="{E6163113-2B53-BB40-BA91-62E47A267B74}"/>
              </a:ext>
            </a:extLst>
          </p:cNvPr>
          <p:cNvSpPr>
            <a:spLocks noGrp="1"/>
          </p:cNvSpPr>
          <p:nvPr>
            <p:ph idx="1"/>
          </p:nvPr>
        </p:nvSpPr>
        <p:spPr/>
        <p:txBody>
          <a:bodyPr>
            <a:normAutofit fontScale="92500" lnSpcReduction="10000"/>
          </a:bodyPr>
          <a:lstStyle/>
          <a:p>
            <a:r>
              <a:rPr lang="en-US" dirty="0"/>
              <a:t>Be prepared to learn a lot of new skills (including “soft skills”) – 		be patient with yourself</a:t>
            </a:r>
          </a:p>
          <a:p>
            <a:r>
              <a:rPr lang="en-US" dirty="0"/>
              <a:t>Be reliable, responsible, and polite (even if others aren’t)</a:t>
            </a:r>
          </a:p>
          <a:p>
            <a:pPr lvl="1"/>
            <a:r>
              <a:rPr lang="en-US" dirty="0"/>
              <a:t>Meet deadlines (give advance warning if you can’t meet a deadline)</a:t>
            </a:r>
          </a:p>
          <a:p>
            <a:pPr lvl="1"/>
            <a:r>
              <a:rPr lang="en-US" dirty="0"/>
              <a:t>Show up on time for meetings</a:t>
            </a:r>
          </a:p>
          <a:p>
            <a:pPr lvl="1"/>
            <a:r>
              <a:rPr lang="en-US" dirty="0"/>
              <a:t>Don’t read email or use your cellphone during meetings</a:t>
            </a:r>
          </a:p>
          <a:p>
            <a:pPr lvl="1"/>
            <a:r>
              <a:rPr lang="en-US" dirty="0"/>
              <a:t>Respond to email promptly</a:t>
            </a:r>
          </a:p>
          <a:p>
            <a:pPr lvl="1"/>
            <a:r>
              <a:rPr lang="en-US" dirty="0"/>
              <a:t>Respect your collaborators: be helpful with feedback, assist them in learning</a:t>
            </a:r>
          </a:p>
          <a:p>
            <a:r>
              <a:rPr lang="en-US" dirty="0"/>
              <a:t>Learn good research skills:</a:t>
            </a:r>
          </a:p>
          <a:p>
            <a:pPr lvl="1"/>
            <a:r>
              <a:rPr lang="en-US" dirty="0"/>
              <a:t>Document everything you plan to do, before you do it</a:t>
            </a:r>
          </a:p>
          <a:p>
            <a:pPr lvl="1"/>
            <a:r>
              <a:rPr lang="en-US" dirty="0"/>
              <a:t>Save all your data and code: make it reproducible</a:t>
            </a:r>
          </a:p>
          <a:p>
            <a:pPr lvl="1"/>
            <a:r>
              <a:rPr lang="en-US" dirty="0"/>
              <a:t>Never plagiarize (so know what it means)</a:t>
            </a:r>
          </a:p>
          <a:p>
            <a:pPr lvl="1"/>
            <a:endParaRPr lang="en-US" dirty="0"/>
          </a:p>
          <a:p>
            <a:pPr lvl="1"/>
            <a:endParaRPr lang="en-US" dirty="0"/>
          </a:p>
          <a:p>
            <a:endParaRPr lang="en-US" dirty="0"/>
          </a:p>
        </p:txBody>
      </p:sp>
    </p:spTree>
    <p:extLst>
      <p:ext uri="{BB962C8B-B14F-4D97-AF65-F5344CB8AC3E}">
        <p14:creationId xmlns:p14="http://schemas.microsoft.com/office/powerpoint/2010/main" val="287089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A59FB-69BC-4F40-8867-13D681304FDD}"/>
              </a:ext>
            </a:extLst>
          </p:cNvPr>
          <p:cNvSpPr>
            <a:spLocks noGrp="1"/>
          </p:cNvSpPr>
          <p:nvPr>
            <p:ph type="title"/>
          </p:nvPr>
        </p:nvSpPr>
        <p:spPr/>
        <p:txBody>
          <a:bodyPr/>
          <a:lstStyle/>
          <a:p>
            <a:r>
              <a:rPr lang="en-US" dirty="0"/>
              <a:t>Timeline (think towards the future):</a:t>
            </a:r>
          </a:p>
        </p:txBody>
      </p:sp>
      <p:sp>
        <p:nvSpPr>
          <p:cNvPr id="3" name="Content Placeholder 2">
            <a:extLst>
              <a:ext uri="{FF2B5EF4-FFF2-40B4-BE49-F238E27FC236}">
                <a16:creationId xmlns:a16="http://schemas.microsoft.com/office/drawing/2014/main" id="{1B749E9A-8704-D847-A2A1-0F73BBD79EFD}"/>
              </a:ext>
            </a:extLst>
          </p:cNvPr>
          <p:cNvSpPr>
            <a:spLocks noGrp="1"/>
          </p:cNvSpPr>
          <p:nvPr>
            <p:ph idx="1"/>
          </p:nvPr>
        </p:nvSpPr>
        <p:spPr/>
        <p:txBody>
          <a:bodyPr/>
          <a:lstStyle/>
          <a:p>
            <a:r>
              <a:rPr lang="en-US" dirty="0"/>
              <a:t>Now you are learning to be a good research assistant </a:t>
            </a:r>
          </a:p>
          <a:p>
            <a:r>
              <a:rPr lang="en-US" dirty="0"/>
              <a:t>Over the next years, you will develop into a strong researcher</a:t>
            </a:r>
          </a:p>
          <a:p>
            <a:r>
              <a:rPr lang="en-US" dirty="0"/>
              <a:t>Your future as a PI with </a:t>
            </a:r>
            <a:r>
              <a:rPr lang="en-US" dirty="0">
                <a:solidFill>
                  <a:srgbClr val="0432FF"/>
                </a:solidFill>
              </a:rPr>
              <a:t>your own research agenda</a:t>
            </a:r>
            <a:endParaRPr lang="en-US" dirty="0"/>
          </a:p>
          <a:p>
            <a:pPr lvl="1"/>
            <a:r>
              <a:rPr lang="en-US" dirty="0"/>
              <a:t>becoming a faculty member, having your own graduate students</a:t>
            </a:r>
          </a:p>
          <a:p>
            <a:pPr lvl="1"/>
            <a:r>
              <a:rPr lang="en-US" dirty="0"/>
              <a:t>joining a national lab (e.g., Argonne, Sandia National Labs)</a:t>
            </a:r>
          </a:p>
          <a:p>
            <a:pPr lvl="1"/>
            <a:r>
              <a:rPr lang="en-US" dirty="0"/>
              <a:t>Joining a research lab (e.g., Microsoft Research) </a:t>
            </a:r>
          </a:p>
          <a:p>
            <a:pPr lvl="1"/>
            <a:r>
              <a:rPr lang="en-US" dirty="0"/>
              <a:t>Making discoveries that excite you and others!</a:t>
            </a:r>
          </a:p>
        </p:txBody>
      </p:sp>
    </p:spTree>
    <p:extLst>
      <p:ext uri="{BB962C8B-B14F-4D97-AF65-F5344CB8AC3E}">
        <p14:creationId xmlns:p14="http://schemas.microsoft.com/office/powerpoint/2010/main" val="51205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F0E15-4624-EB4D-B0B8-826B89720DBF}"/>
              </a:ext>
            </a:extLst>
          </p:cNvPr>
          <p:cNvSpPr>
            <a:spLocks noGrp="1"/>
          </p:cNvSpPr>
          <p:nvPr>
            <p:ph type="title"/>
          </p:nvPr>
        </p:nvSpPr>
        <p:spPr/>
        <p:txBody>
          <a:bodyPr/>
          <a:lstStyle/>
          <a:p>
            <a:r>
              <a:rPr lang="en-US" dirty="0"/>
              <a:t>Being a good PI (and also being a good graduate student)</a:t>
            </a:r>
          </a:p>
        </p:txBody>
      </p:sp>
      <p:sp>
        <p:nvSpPr>
          <p:cNvPr id="3" name="Content Placeholder 2">
            <a:extLst>
              <a:ext uri="{FF2B5EF4-FFF2-40B4-BE49-F238E27FC236}">
                <a16:creationId xmlns:a16="http://schemas.microsoft.com/office/drawing/2014/main" id="{1116AD94-A626-5440-A7AE-633DFC5DBBA6}"/>
              </a:ext>
            </a:extLst>
          </p:cNvPr>
          <p:cNvSpPr>
            <a:spLocks noGrp="1"/>
          </p:cNvSpPr>
          <p:nvPr>
            <p:ph idx="1"/>
          </p:nvPr>
        </p:nvSpPr>
        <p:spPr/>
        <p:txBody>
          <a:bodyPr>
            <a:normAutofit/>
          </a:bodyPr>
          <a:lstStyle/>
          <a:p>
            <a:r>
              <a:rPr lang="en-US" dirty="0"/>
              <a:t>Research in most cases is meant for publication. </a:t>
            </a:r>
          </a:p>
          <a:p>
            <a:r>
              <a:rPr lang="en-US" dirty="0"/>
              <a:t>Therefore, you need to think ahead, and realize you will be talking to the whole world:</a:t>
            </a:r>
          </a:p>
          <a:p>
            <a:pPr lvl="1"/>
            <a:r>
              <a:rPr lang="en-US" dirty="0"/>
              <a:t>Develop a research agenda: Why is the research topic interesting?</a:t>
            </a:r>
          </a:p>
          <a:p>
            <a:pPr lvl="1"/>
            <a:r>
              <a:rPr lang="en-US" dirty="0"/>
              <a:t>Are my findings interesting, and worth publishing?</a:t>
            </a:r>
          </a:p>
          <a:p>
            <a:pPr lvl="1"/>
            <a:r>
              <a:rPr lang="en-US" dirty="0"/>
              <a:t>Who will be interested?</a:t>
            </a:r>
          </a:p>
          <a:p>
            <a:pPr lvl="1"/>
            <a:r>
              <a:rPr lang="en-US" dirty="0"/>
              <a:t>Are my findings valid?  </a:t>
            </a:r>
          </a:p>
          <a:p>
            <a:pPr lvl="1"/>
            <a:r>
              <a:rPr lang="en-US" dirty="0"/>
              <a:t>What questions will the readers have, and will I be able to answer them?</a:t>
            </a:r>
          </a:p>
          <a:p>
            <a:pPr lvl="1"/>
            <a:r>
              <a:rPr lang="en-US" dirty="0"/>
              <a:t>What does my research suggest for future endeavors?</a:t>
            </a:r>
          </a:p>
        </p:txBody>
      </p:sp>
    </p:spTree>
    <p:extLst>
      <p:ext uri="{BB962C8B-B14F-4D97-AF65-F5344CB8AC3E}">
        <p14:creationId xmlns:p14="http://schemas.microsoft.com/office/powerpoint/2010/main" val="2026574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E6B5-21F5-AE4C-A8A4-896ADBD37251}"/>
              </a:ext>
            </a:extLst>
          </p:cNvPr>
          <p:cNvSpPr>
            <a:spLocks noGrp="1"/>
          </p:cNvSpPr>
          <p:nvPr>
            <p:ph type="title"/>
          </p:nvPr>
        </p:nvSpPr>
        <p:spPr/>
        <p:txBody>
          <a:bodyPr/>
          <a:lstStyle/>
          <a:p>
            <a:r>
              <a:rPr lang="en-US" dirty="0"/>
              <a:t>Coming up with a research agenda</a:t>
            </a:r>
          </a:p>
        </p:txBody>
      </p:sp>
      <p:sp>
        <p:nvSpPr>
          <p:cNvPr id="3" name="Content Placeholder 2">
            <a:extLst>
              <a:ext uri="{FF2B5EF4-FFF2-40B4-BE49-F238E27FC236}">
                <a16:creationId xmlns:a16="http://schemas.microsoft.com/office/drawing/2014/main" id="{21FC46F7-3E45-514C-8CC6-557C551F6D0B}"/>
              </a:ext>
            </a:extLst>
          </p:cNvPr>
          <p:cNvSpPr>
            <a:spLocks noGrp="1"/>
          </p:cNvSpPr>
          <p:nvPr>
            <p:ph idx="1"/>
          </p:nvPr>
        </p:nvSpPr>
        <p:spPr/>
        <p:txBody>
          <a:bodyPr>
            <a:normAutofit/>
          </a:bodyPr>
          <a:lstStyle/>
          <a:p>
            <a:pPr marL="0" indent="0">
              <a:buNone/>
            </a:pPr>
            <a:r>
              <a:rPr lang="en-US" dirty="0"/>
              <a:t>Think of the bigger questions, and design your research to help move towards a larger goal. </a:t>
            </a:r>
          </a:p>
          <a:p>
            <a:pPr lvl="1"/>
            <a:r>
              <a:rPr lang="en-US" sz="2800" dirty="0"/>
              <a:t>Your larger goal has to be important to some group of people (otherwise you can’t publish your work).</a:t>
            </a:r>
          </a:p>
          <a:p>
            <a:pPr lvl="1"/>
            <a:r>
              <a:rPr lang="en-US" sz="2800" dirty="0"/>
              <a:t>Your larger goal shouldn’t be un-reachable, like “curing cancer”.  </a:t>
            </a:r>
          </a:p>
          <a:p>
            <a:pPr lvl="1"/>
            <a:r>
              <a:rPr lang="en-US" sz="2800" dirty="0"/>
              <a:t>To get good research ideas, you need to read the literature carefully, a lot. Over and over. And find and discuss weaknesses and strengths in the papers you read. What do they leave open? What did they not address?  </a:t>
            </a:r>
          </a:p>
        </p:txBody>
      </p:sp>
    </p:spTree>
    <p:extLst>
      <p:ext uri="{BB962C8B-B14F-4D97-AF65-F5344CB8AC3E}">
        <p14:creationId xmlns:p14="http://schemas.microsoft.com/office/powerpoint/2010/main" val="2562810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E5E6-998E-D54F-A532-F4E011B9CE0B}"/>
              </a:ext>
            </a:extLst>
          </p:cNvPr>
          <p:cNvSpPr>
            <a:spLocks noGrp="1"/>
          </p:cNvSpPr>
          <p:nvPr>
            <p:ph type="title"/>
          </p:nvPr>
        </p:nvSpPr>
        <p:spPr/>
        <p:txBody>
          <a:bodyPr/>
          <a:lstStyle/>
          <a:p>
            <a:r>
              <a:rPr lang="en-US" dirty="0"/>
              <a:t>Coming up with a research agenda</a:t>
            </a:r>
          </a:p>
        </p:txBody>
      </p:sp>
      <p:sp>
        <p:nvSpPr>
          <p:cNvPr id="3" name="Content Placeholder 2">
            <a:extLst>
              <a:ext uri="{FF2B5EF4-FFF2-40B4-BE49-F238E27FC236}">
                <a16:creationId xmlns:a16="http://schemas.microsoft.com/office/drawing/2014/main" id="{B2E93BF3-2D4E-0243-AFE0-34D8BB6E30FE}"/>
              </a:ext>
            </a:extLst>
          </p:cNvPr>
          <p:cNvSpPr>
            <a:spLocks noGrp="1"/>
          </p:cNvSpPr>
          <p:nvPr>
            <p:ph idx="1"/>
          </p:nvPr>
        </p:nvSpPr>
        <p:spPr/>
        <p:txBody>
          <a:bodyPr/>
          <a:lstStyle/>
          <a:p>
            <a:pPr marL="0" indent="0">
              <a:buNone/>
            </a:pPr>
            <a:r>
              <a:rPr lang="en-US" dirty="0"/>
              <a:t>My example: Algorithm design for large-scale phylogeny estimation</a:t>
            </a:r>
          </a:p>
          <a:p>
            <a:pPr lvl="1"/>
            <a:r>
              <a:rPr lang="en-US" dirty="0"/>
              <a:t>Constructing phylogenies (i.e., evolutionary trees) is a basic part of biological research, but all the best approaches are computationally intensive (heuristics for NP-hard problems).</a:t>
            </a:r>
          </a:p>
          <a:p>
            <a:pPr lvl="1"/>
            <a:r>
              <a:rPr lang="en-US" dirty="0"/>
              <a:t>New opportunities for research in algorithm development result, because of increased dataset sizes (hundreds of thousands of species). </a:t>
            </a:r>
          </a:p>
          <a:p>
            <a:pPr lvl="1"/>
            <a:r>
              <a:rPr lang="en-US" dirty="0"/>
              <a:t>My </a:t>
            </a:r>
            <a:r>
              <a:rPr lang="en-US" dirty="0" err="1"/>
              <a:t>longterm</a:t>
            </a:r>
            <a:r>
              <a:rPr lang="en-US" dirty="0"/>
              <a:t> goal is: more accurate and faster estimation of ultra-large evolutionary trees, through </a:t>
            </a:r>
            <a:r>
              <a:rPr lang="en-US" dirty="0">
                <a:solidFill>
                  <a:srgbClr val="0432FF"/>
                </a:solidFill>
              </a:rPr>
              <a:t>better algorithm design and implementation</a:t>
            </a:r>
            <a:r>
              <a:rPr lang="en-US" dirty="0"/>
              <a:t>.</a:t>
            </a:r>
          </a:p>
          <a:p>
            <a:pPr lvl="1"/>
            <a:r>
              <a:rPr lang="en-US" dirty="0"/>
              <a:t>Biologists will benefit from my algorithms, if my algorithms are implemented and tested well, and my papers communicate the improvement (and people read the papers).</a:t>
            </a:r>
          </a:p>
          <a:p>
            <a:endParaRPr lang="en-US" dirty="0"/>
          </a:p>
        </p:txBody>
      </p:sp>
    </p:spTree>
    <p:extLst>
      <p:ext uri="{BB962C8B-B14F-4D97-AF65-F5344CB8AC3E}">
        <p14:creationId xmlns:p14="http://schemas.microsoft.com/office/powerpoint/2010/main" val="307858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3223</Words>
  <Application>Microsoft Macintosh PowerPoint</Application>
  <PresentationFormat>Widescreen</PresentationFormat>
  <Paragraphs>259</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My take on Getting Started with Research http://tandy.cs.Illinois.edu/warnow-reu.pdf  </vt:lpstr>
      <vt:lpstr>What is research, and why do it?</vt:lpstr>
      <vt:lpstr>This talk</vt:lpstr>
      <vt:lpstr>Research assistants (RA) vs. Principal Investigator (PI)</vt:lpstr>
      <vt:lpstr>Being a Good Research Assistant</vt:lpstr>
      <vt:lpstr>Timeline (think towards the future):</vt:lpstr>
      <vt:lpstr>Being a good PI (and also being a good graduate student)</vt:lpstr>
      <vt:lpstr>Coming up with a research agenda</vt:lpstr>
      <vt:lpstr>Coming up with a research agenda</vt:lpstr>
      <vt:lpstr>Getting started: low-hanging fruit</vt:lpstr>
      <vt:lpstr>Getting started: low-hanging fruit</vt:lpstr>
      <vt:lpstr>Getting started: low-hanging fruit</vt:lpstr>
      <vt:lpstr>Getting started: low-hanging fruit</vt:lpstr>
      <vt:lpstr>Getting started: low-hanging fruit</vt:lpstr>
      <vt:lpstr>Getting started: low-hanging fruit</vt:lpstr>
      <vt:lpstr>Getting started: low-hanging fruit</vt:lpstr>
      <vt:lpstr>Reading the literature is important</vt:lpstr>
      <vt:lpstr>Publishing your research</vt:lpstr>
      <vt:lpstr>Why is the research topic interesting?</vt:lpstr>
      <vt:lpstr>Are my findings interesting, and worth publishing? </vt:lpstr>
      <vt:lpstr>Are my findings interesting, and worth publishing? </vt:lpstr>
      <vt:lpstr>Doing valid research</vt:lpstr>
      <vt:lpstr>Are you falling into traps?</vt:lpstr>
      <vt:lpstr>Who is your audience? </vt:lpstr>
      <vt:lpstr>Typical experiences in writing papers</vt:lpstr>
      <vt:lpstr>Handling rejection</vt:lpstr>
      <vt:lpstr>Avoiding embarrassing situations</vt:lpstr>
      <vt:lpstr>Tips on writing: tremendously important</vt:lpstr>
      <vt:lpstr>Research stimulates new research</vt:lpstr>
      <vt:lpstr>Summary advice for RAs </vt:lpstr>
      <vt:lpstr>Your future: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Research (my take)</dc:title>
  <dc:creator>Microsoft Office User</dc:creator>
  <cp:lastModifiedBy>Microsoft Office User</cp:lastModifiedBy>
  <cp:revision>21</cp:revision>
  <cp:lastPrinted>2019-06-24T14:14:07Z</cp:lastPrinted>
  <dcterms:created xsi:type="dcterms:W3CDTF">2019-06-24T10:36:57Z</dcterms:created>
  <dcterms:modified xsi:type="dcterms:W3CDTF">2019-06-25T20:52:17Z</dcterms:modified>
</cp:coreProperties>
</file>