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549" r:id="rId3"/>
    <p:sldId id="728" r:id="rId4"/>
    <p:sldId id="545" r:id="rId5"/>
    <p:sldId id="608" r:id="rId6"/>
    <p:sldId id="759" r:id="rId7"/>
    <p:sldId id="715" r:id="rId8"/>
    <p:sldId id="732" r:id="rId9"/>
    <p:sldId id="319" r:id="rId10"/>
    <p:sldId id="320" r:id="rId11"/>
    <p:sldId id="717" r:id="rId12"/>
    <p:sldId id="718" r:id="rId13"/>
    <p:sldId id="734" r:id="rId14"/>
    <p:sldId id="719" r:id="rId15"/>
    <p:sldId id="720" r:id="rId16"/>
    <p:sldId id="735" r:id="rId17"/>
    <p:sldId id="710" r:id="rId18"/>
    <p:sldId id="721" r:id="rId19"/>
    <p:sldId id="731" r:id="rId20"/>
    <p:sldId id="729" r:id="rId21"/>
    <p:sldId id="325" r:id="rId22"/>
    <p:sldId id="326" r:id="rId23"/>
    <p:sldId id="327" r:id="rId24"/>
    <p:sldId id="730" r:id="rId25"/>
    <p:sldId id="755" r:id="rId26"/>
    <p:sldId id="733" r:id="rId27"/>
    <p:sldId id="745" r:id="rId28"/>
    <p:sldId id="722" r:id="rId29"/>
    <p:sldId id="750" r:id="rId30"/>
    <p:sldId id="756" r:id="rId31"/>
    <p:sldId id="757" r:id="rId32"/>
    <p:sldId id="703" r:id="rId33"/>
    <p:sldId id="606" r:id="rId34"/>
    <p:sldId id="742" r:id="rId35"/>
    <p:sldId id="563" r:id="rId36"/>
    <p:sldId id="752" r:id="rId37"/>
    <p:sldId id="753" r:id="rId38"/>
    <p:sldId id="708" r:id="rId39"/>
    <p:sldId id="758" r:id="rId40"/>
    <p:sldId id="577" r:id="rId41"/>
    <p:sldId id="705" r:id="rId42"/>
    <p:sldId id="284" r:id="rId43"/>
    <p:sldId id="760" r:id="rId44"/>
    <p:sldId id="724" r:id="rId45"/>
    <p:sldId id="556" r:id="rId46"/>
    <p:sldId id="548" r:id="rId47"/>
    <p:sldId id="751" r:id="rId48"/>
    <p:sldId id="736" r:id="rId49"/>
    <p:sldId id="547" r:id="rId50"/>
    <p:sldId id="582" r:id="rId51"/>
    <p:sldId id="762" r:id="rId52"/>
    <p:sldId id="764" r:id="rId53"/>
    <p:sldId id="560" r:id="rId54"/>
    <p:sldId id="552" r:id="rId55"/>
    <p:sldId id="767" r:id="rId56"/>
    <p:sldId id="768" r:id="rId57"/>
    <p:sldId id="769" r:id="rId58"/>
    <p:sldId id="765" r:id="rId59"/>
    <p:sldId id="772" r:id="rId60"/>
    <p:sldId id="697" r:id="rId61"/>
    <p:sldId id="749" r:id="rId62"/>
    <p:sldId id="770" r:id="rId63"/>
    <p:sldId id="696" r:id="rId64"/>
    <p:sldId id="738" r:id="rId65"/>
    <p:sldId id="747" r:id="rId66"/>
    <p:sldId id="716" r:id="rId67"/>
    <p:sldId id="771" r:id="rId68"/>
    <p:sldId id="709" r:id="rId69"/>
    <p:sldId id="726" r:id="rId70"/>
    <p:sldId id="743" r:id="rId71"/>
    <p:sldId id="278" r:id="rId72"/>
    <p:sldId id="702" r:id="rId73"/>
    <p:sldId id="701" r:id="rId74"/>
    <p:sldId id="266" r:id="rId75"/>
    <p:sldId id="267" r:id="rId76"/>
    <p:sldId id="746" r:id="rId77"/>
    <p:sldId id="727" r:id="rId78"/>
    <p:sldId id="744" r:id="rId79"/>
    <p:sldId id="571" r:id="rId80"/>
    <p:sldId id="754"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30"/>
    <p:restoredTop sz="94706"/>
  </p:normalViewPr>
  <p:slideViewPr>
    <p:cSldViewPr snapToGrid="0" snapToObjects="1">
      <p:cViewPr varScale="1">
        <p:scale>
          <a:sx n="104" d="100"/>
          <a:sy n="104" d="100"/>
        </p:scale>
        <p:origin x="208" y="68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46CA5-8DE3-2B46-ADDC-6529395AA0B6}" type="datetimeFigureOut">
              <a:rPr lang="en-US" smtClean="0"/>
              <a:t>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D0264-F79C-7441-A69D-563981CA0EEB}" type="slidenum">
              <a:rPr lang="en-US" smtClean="0"/>
              <a:t>‹#›</a:t>
            </a:fld>
            <a:endParaRPr lang="en-US"/>
          </a:p>
        </p:txBody>
      </p:sp>
    </p:spTree>
    <p:extLst>
      <p:ext uri="{BB962C8B-B14F-4D97-AF65-F5344CB8AC3E}">
        <p14:creationId xmlns:p14="http://schemas.microsoft.com/office/powerpoint/2010/main" val="21112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2</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35</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36</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36</a:t>
            </a:fld>
            <a:endParaRPr lang="en-GB" sz="110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a:cs typeface="Arial" charset="0"/>
              </a:rPr>
              <a:t>1. 2 classes of MC: easy, moderate-to-difficult</a:t>
            </a:r>
          </a:p>
          <a:p>
            <a:pPr eaLnBrk="1" hangingPunct="1">
              <a:lnSpc>
                <a:spcPct val="93000"/>
              </a:lnSpc>
              <a:spcBef>
                <a:spcPts val="450"/>
              </a:spcBef>
              <a:defRPr/>
            </a:pPr>
            <a:r>
              <a:rPr lang="en-GB" sz="2000">
                <a:cs typeface="Arial" charset="0"/>
              </a:rPr>
              <a:t>2. true alignment</a:t>
            </a:r>
          </a:p>
          <a:p>
            <a:pPr eaLnBrk="1" hangingPunct="1">
              <a:lnSpc>
                <a:spcPct val="93000"/>
              </a:lnSpc>
              <a:spcBef>
                <a:spcPts val="450"/>
              </a:spcBef>
              <a:defRPr/>
            </a:pPr>
            <a:r>
              <a:rPr lang="en-GB" sz="2000">
                <a:cs typeface="Arial" charset="0"/>
              </a:rPr>
              <a:t>3. 2 classes: ClustalW, everything else</a:t>
            </a:r>
          </a:p>
          <a:p>
            <a:pPr eaLnBrk="1" hangingPunct="1">
              <a:lnSpc>
                <a:spcPct val="93000"/>
              </a:lnSpc>
              <a:spcBef>
                <a:spcPts val="450"/>
              </a:spcBef>
              <a:defRPr/>
            </a:pPr>
            <a:endParaRPr lang="en-GB" sz="2000">
              <a:cs typeface="Arial" charset="0"/>
            </a:endParaRPr>
          </a:p>
          <a:p>
            <a:pPr eaLnBrk="1" hangingPunct="1">
              <a:lnSpc>
                <a:spcPct val="93000"/>
              </a:lnSpc>
              <a:spcBef>
                <a:spcPts val="450"/>
              </a:spcBef>
              <a:defRPr/>
            </a:pPr>
            <a:r>
              <a:rPr lang="en-GB" sz="200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3925063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aecd15f50_0_2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gdaecd15f50_0_22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274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daecd15f50_0_35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8" name="Google Shape;978;gdaecd15f50_0_35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456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45</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daecd15f50_0_35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8" name="Google Shape;978;gdaecd15f50_0_35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642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8DB9EFE-59BB-C144-AE3A-09F9C07681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256142-7BF2-C740-9D9C-DF60790248F0}" type="slidenum">
              <a:rPr lang="en-US" altLang="en-US">
                <a:latin typeface="Arial" panose="020B0604020202020204" pitchFamily="34" charset="0"/>
              </a:rPr>
              <a:pPr>
                <a:spcBef>
                  <a:spcPct val="0"/>
                </a:spcBef>
              </a:pPr>
              <a:t>63</a:t>
            </a:fld>
            <a:endParaRPr lang="en-US" altLang="en-US">
              <a:latin typeface="Arial" panose="020B0604020202020204" pitchFamily="34" charset="0"/>
            </a:endParaRPr>
          </a:p>
        </p:txBody>
      </p:sp>
      <p:sp>
        <p:nvSpPr>
          <p:cNvPr id="59395" name="Text Box 2">
            <a:extLst>
              <a:ext uri="{FF2B5EF4-FFF2-40B4-BE49-F238E27FC236}">
                <a16:creationId xmlns:a16="http://schemas.microsoft.com/office/drawing/2014/main" id="{DDFC30E2-89DA-9C4C-8F7A-1B07221355F0}"/>
              </a:ext>
            </a:extLst>
          </p:cNvPr>
          <p:cNvSpPr>
            <a:spLocks noGrp="1" noRot="1" noChangeAspect="1" noChangeArrowheads="1" noTextEdit="1"/>
          </p:cNvSpPr>
          <p:nvPr>
            <p:ph type="sldImg"/>
          </p:nvPr>
        </p:nvSpPr>
        <p:spPr bwMode="auto">
          <a:xfrm>
            <a:off x="1143000" y="693738"/>
            <a:ext cx="4572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29D12CE3-5BC3-5B4B-ACD2-E8459A6E9D51}"/>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hangingPunct="1">
              <a:defRPr/>
            </a:pPr>
            <a:endParaRPr lang="en-US"/>
          </a:p>
        </p:txBody>
      </p:sp>
    </p:spTree>
    <p:extLst>
      <p:ext uri="{BB962C8B-B14F-4D97-AF65-F5344CB8AC3E}">
        <p14:creationId xmlns:p14="http://schemas.microsoft.com/office/powerpoint/2010/main" val="3143760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66</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48891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8DB9EFE-59BB-C144-AE3A-09F9C07681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256142-7BF2-C740-9D9C-DF60790248F0}" type="slidenum">
              <a:rPr lang="en-US" altLang="en-US">
                <a:latin typeface="Arial" panose="020B0604020202020204" pitchFamily="34" charset="0"/>
              </a:rPr>
              <a:pPr>
                <a:spcBef>
                  <a:spcPct val="0"/>
                </a:spcBef>
              </a:pPr>
              <a:t>67</a:t>
            </a:fld>
            <a:endParaRPr lang="en-US" altLang="en-US">
              <a:latin typeface="Arial" panose="020B0604020202020204" pitchFamily="34" charset="0"/>
            </a:endParaRPr>
          </a:p>
        </p:txBody>
      </p:sp>
      <p:sp>
        <p:nvSpPr>
          <p:cNvPr id="59395" name="Text Box 2">
            <a:extLst>
              <a:ext uri="{FF2B5EF4-FFF2-40B4-BE49-F238E27FC236}">
                <a16:creationId xmlns:a16="http://schemas.microsoft.com/office/drawing/2014/main" id="{DDFC30E2-89DA-9C4C-8F7A-1B07221355F0}"/>
              </a:ext>
            </a:extLst>
          </p:cNvPr>
          <p:cNvSpPr>
            <a:spLocks noGrp="1" noRot="1" noChangeAspect="1" noChangeArrowheads="1" noTextEdit="1"/>
          </p:cNvSpPr>
          <p:nvPr>
            <p:ph type="sldImg"/>
          </p:nvPr>
        </p:nvSpPr>
        <p:spPr bwMode="auto">
          <a:xfrm>
            <a:off x="1143000" y="693738"/>
            <a:ext cx="4572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29D12CE3-5BC3-5B4B-ACD2-E8459A6E9D51}"/>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hangingPunct="1">
              <a:defRPr/>
            </a:pPr>
            <a:endParaRPr lang="en-US"/>
          </a:p>
        </p:txBody>
      </p:sp>
    </p:spTree>
    <p:extLst>
      <p:ext uri="{BB962C8B-B14F-4D97-AF65-F5344CB8AC3E}">
        <p14:creationId xmlns:p14="http://schemas.microsoft.com/office/powerpoint/2010/main" val="4111429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6. </a:t>
            </a:r>
            <a:r>
              <a:rPr lang="en-US" altLang="en-US">
                <a:latin typeface="Arial"/>
                <a:ea typeface="Arial"/>
              </a:rPr>
              <a:t>Modeler score (i.e., precision) versus SP-Score (i.e., recall) for MSA methods on simulated amino acid data sets with 27 sequences for 6 different model conditions that vary by the substitution rate and indel rate; averages over 20 replicates are shown. See Supplementary Excel File available on Dryad for actual numeric values.
</a:t>
            </a:r>
          </a:p>
          <a:p>
            <a:pPr marL="0" lvl="0" indent="0"/>
            <a:r>
              <a:rPr lang="en-US" altLang="en-US">
                <a:latin typeface="Arial"/>
                <a:ea typeface="Arial"/>
              </a:rPr>
              <a:t>Unless provided in the caption above, the following copyright applies to the content of this slide: © The Author(s) 2018. Published by Oxford University Press, on behalf of the Society of Systematic Biologists.This is an Open Access article distributed under the terms of the Creative Commons Attribution License (http://creativecommons.org/licenses/by-nc/4.0/), which permits unrestricted re-use, distribution, and reproduction in any medium, provided the original work is properly cited. For commercial re-use, please contactjournals.permissions@oup.com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7C0D0AF1-402F-4568-8B0F-798404F1FC21}" type="slidenum">
              <a:rPr lang="en-US" altLang="en-US" sz="1200"/>
              <a:t>72</a:t>
            </a:fld>
            <a:endParaRPr lang="en-US" altLang="en-US" sz="1200"/>
          </a:p>
        </p:txBody>
      </p:sp>
    </p:spTree>
    <p:extLst>
      <p:ext uri="{BB962C8B-B14F-4D97-AF65-F5344CB8AC3E}">
        <p14:creationId xmlns:p14="http://schemas.microsoft.com/office/powerpoint/2010/main" val="33829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6</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a:p>
        </p:txBody>
      </p:sp>
    </p:spTree>
    <p:extLst>
      <p:ext uri="{BB962C8B-B14F-4D97-AF65-F5344CB8AC3E}">
        <p14:creationId xmlns:p14="http://schemas.microsoft.com/office/powerpoint/2010/main" val="1033155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a:ea typeface="Arial"/>
              </a:rPr>
              <a:t>Figure 2. </a:t>
            </a:r>
            <a:r>
              <a:rPr lang="en-US" altLang="en-US">
                <a:latin typeface="Arial"/>
                <a:ea typeface="Arial"/>
              </a:rPr>
              <a:t>Average Modeler Score (i.e., precision) versus SP-Score (i.e., recall) of all alignment methods on the individual biological benchmarks. Results shown are for 1192 data sets from the four benchmark collections (658 from BAliBase, 231 from Homstrad, 202 from Mattbench, and 101 from Sisyphus) See Supplementary Table S2 and Excel File available on Dryad for actual numeric values.
</a:t>
            </a:r>
          </a:p>
          <a:p>
            <a:pPr marL="0" lvl="0" indent="0"/>
            <a:r>
              <a:rPr lang="en-US" altLang="en-US">
                <a:latin typeface="Arial"/>
                <a:ea typeface="Arial"/>
              </a:rPr>
              <a:t>Unless provided in the caption above, the following copyright applies to the content of this slide: © The Author(s) 2018. Published by Oxford University Press, on behalf of the Society of Systematic Biologists.This is an Open Access article distributed under the terms of the Creative Commons Attribution License (http://creativecommons.org/licenses/by-nc/4.0/), which permits unrestricted re-use, distribution, and reproduction in any medium, provided the original work is properly cited. For commercial re-use, please contactjournals.permissions@oup.com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D06C3EAC-B579-4692-82F6-E48DA3366E3C}" type="slidenum">
              <a:rPr lang="en-US" altLang="en-US" sz="1200"/>
              <a:t>73</a:t>
            </a:fld>
            <a:endParaRPr lang="en-US" altLang="en-US" sz="1200"/>
          </a:p>
        </p:txBody>
      </p:sp>
    </p:spTree>
    <p:extLst>
      <p:ext uri="{BB962C8B-B14F-4D97-AF65-F5344CB8AC3E}">
        <p14:creationId xmlns:p14="http://schemas.microsoft.com/office/powerpoint/2010/main" val="1360000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79</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9</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9</a:t>
            </a:fld>
            <a:endParaRPr lang="en-GB" sz="130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10</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10</a:t>
            </a:fld>
            <a:endParaRPr lang="en-GB" sz="130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a:cs typeface="Arial" charset="0"/>
              </a:rPr>
              <a:t>Homology = nucleotides lined up since they come from a common ancestor.</a:t>
            </a:r>
          </a:p>
          <a:p>
            <a:pPr eaLnBrk="1" hangingPunct="1">
              <a:lnSpc>
                <a:spcPct val="93000"/>
              </a:lnSpc>
              <a:spcBef>
                <a:spcPts val="450"/>
              </a:spcBef>
              <a:defRPr/>
            </a:pPr>
            <a:r>
              <a:rPr lang="en-GB" sz="2000">
                <a:cs typeface="Arial" charset="0"/>
              </a:rPr>
              <a:t>Indel = dash.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11</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11</a:t>
            </a:fld>
            <a:endParaRPr lang="en-GB" sz="130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a:cs typeface="Arial" charset="0"/>
              </a:rPr>
              <a:t>Homology = nucleotides lined up since they come from a common ancestor.</a:t>
            </a:r>
          </a:p>
          <a:p>
            <a:pPr eaLnBrk="1" hangingPunct="1">
              <a:lnSpc>
                <a:spcPct val="93000"/>
              </a:lnSpc>
              <a:spcBef>
                <a:spcPts val="450"/>
              </a:spcBef>
              <a:defRPr/>
            </a:pPr>
            <a:r>
              <a:rPr lang="en-GB" sz="2000">
                <a:cs typeface="Arial" charset="0"/>
              </a:rPr>
              <a:t>Indel = dash.</a:t>
            </a:r>
          </a:p>
        </p:txBody>
      </p:sp>
    </p:spTree>
    <p:extLst>
      <p:ext uri="{BB962C8B-B14F-4D97-AF65-F5344CB8AC3E}">
        <p14:creationId xmlns:p14="http://schemas.microsoft.com/office/powerpoint/2010/main" val="3249431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21</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22</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22</a:t>
            </a:fld>
            <a:endParaRPr lang="en-GB" sz="130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23</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23</a:t>
            </a:fld>
            <a:endParaRPr lang="en-GB" sz="110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a:cs typeface="Arial" charset="0"/>
              </a:rPr>
              <a:t>1. 2 classes of MC: easy, moderate-to-difficult</a:t>
            </a:r>
          </a:p>
          <a:p>
            <a:pPr eaLnBrk="1" hangingPunct="1">
              <a:lnSpc>
                <a:spcPct val="93000"/>
              </a:lnSpc>
              <a:spcBef>
                <a:spcPts val="450"/>
              </a:spcBef>
              <a:defRPr/>
            </a:pPr>
            <a:r>
              <a:rPr lang="en-GB" sz="2000">
                <a:cs typeface="Arial" charset="0"/>
              </a:rPr>
              <a:t>2. true alignment</a:t>
            </a:r>
          </a:p>
          <a:p>
            <a:pPr eaLnBrk="1" hangingPunct="1">
              <a:lnSpc>
                <a:spcPct val="93000"/>
              </a:lnSpc>
              <a:spcBef>
                <a:spcPts val="450"/>
              </a:spcBef>
              <a:defRPr/>
            </a:pPr>
            <a:r>
              <a:rPr lang="en-GB" sz="2000">
                <a:cs typeface="Arial" charset="0"/>
              </a:rPr>
              <a:t>3. 2 classes: ClustalW, everything else</a:t>
            </a:r>
          </a:p>
          <a:p>
            <a:pPr eaLnBrk="1" hangingPunct="1">
              <a:lnSpc>
                <a:spcPct val="93000"/>
              </a:lnSpc>
              <a:spcBef>
                <a:spcPts val="450"/>
              </a:spcBef>
              <a:defRPr/>
            </a:pPr>
            <a:endParaRPr lang="en-GB" sz="2000">
              <a:cs typeface="Arial" charset="0"/>
            </a:endParaRPr>
          </a:p>
          <a:p>
            <a:pPr eaLnBrk="1" hangingPunct="1">
              <a:lnSpc>
                <a:spcPct val="93000"/>
              </a:lnSpc>
              <a:spcBef>
                <a:spcPts val="450"/>
              </a:spcBef>
              <a:defRPr/>
            </a:pPr>
            <a:r>
              <a:rPr lang="en-GB" sz="200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 xmlns:ma14="http://schemas.microsoft.com/office/mac/drawingml/2011/main" val="1"/>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33</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47625" eaLnBrk="1" hangingPunct="1">
              <a:spcBef>
                <a:spcPts val="463"/>
              </a:spcBef>
              <a:defRPr/>
            </a:pPr>
            <a:r>
              <a:rPr lang="en-US" dirty="0">
                <a:solidFill>
                  <a:srgbClr val="000000"/>
                </a:solidFill>
                <a:latin typeface="Times" charset="0"/>
                <a:cs typeface="Times" charset="0"/>
                <a:sym typeface="Times" charset="0"/>
              </a:rPr>
              <a:t>Comment on subset size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A66021-A087-AC44-99FA-E7DDCD9616C7}" type="datetimeFigureOut">
              <a:rPr lang="en-US" smtClean="0"/>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64741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A66021-A087-AC44-99FA-E7DDCD9616C7}" type="datetimeFigureOut">
              <a:rPr lang="en-US" smtClean="0"/>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9984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A66021-A087-AC44-99FA-E7DDCD9616C7}" type="datetimeFigureOut">
              <a:rPr lang="en-US" smtClean="0"/>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18952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7CB8C0A-3026-CD4C-8DBB-FF24A980D8F9}" type="slidenum">
              <a:rPr lang="en-US"/>
              <a:pPr/>
              <a:t>‹#›</a:t>
            </a:fld>
            <a:endParaRPr lang="en-US"/>
          </a:p>
        </p:txBody>
      </p:sp>
    </p:spTree>
    <p:extLst>
      <p:ext uri="{BB962C8B-B14F-4D97-AF65-F5344CB8AC3E}">
        <p14:creationId xmlns:p14="http://schemas.microsoft.com/office/powerpoint/2010/main" val="75584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A66021-A087-AC44-99FA-E7DDCD9616C7}" type="datetimeFigureOut">
              <a:rPr lang="en-US" smtClean="0"/>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8308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A66021-A087-AC44-99FA-E7DDCD9616C7}" type="datetimeFigureOut">
              <a:rPr lang="en-US" smtClean="0"/>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4181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A66021-A087-AC44-99FA-E7DDCD9616C7}" type="datetimeFigureOut">
              <a:rPr lang="en-US" smtClean="0"/>
              <a:t>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540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A66021-A087-AC44-99FA-E7DDCD9616C7}" type="datetimeFigureOut">
              <a:rPr lang="en-US" smtClean="0"/>
              <a:t>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251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A66021-A087-AC44-99FA-E7DDCD9616C7}" type="datetimeFigureOut">
              <a:rPr lang="en-US" smtClean="0"/>
              <a:t>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07689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66021-A087-AC44-99FA-E7DDCD9616C7}" type="datetimeFigureOut">
              <a:rPr lang="en-US" smtClean="0"/>
              <a:t>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8796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724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63217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66021-A087-AC44-99FA-E7DDCD9616C7}" type="datetimeFigureOut">
              <a:rPr lang="en-US" smtClean="0"/>
              <a:t>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1261A-707E-A946-9A16-8EB263176B53}" type="slidenum">
              <a:rPr lang="en-US" smtClean="0"/>
              <a:t>‹#›</a:t>
            </a:fld>
            <a:endParaRPr lang="en-US"/>
          </a:p>
        </p:txBody>
      </p:sp>
    </p:spTree>
    <p:extLst>
      <p:ext uri="{BB962C8B-B14F-4D97-AF65-F5344CB8AC3E}">
        <p14:creationId xmlns:p14="http://schemas.microsoft.com/office/powerpoint/2010/main" val="18263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andy.cs.illinois.edu/warnow-msa-CGSI-2022.pptx" TargetMode="External"/><Relationship Id="rId2" Type="http://schemas.openxmlformats.org/officeDocument/2006/relationships/hyperlink" Target="http://tandy.cs.illinois.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github.com/c5shen/EMMA" TargetMode="External"/><Relationship Id="rId13" Type="http://schemas.openxmlformats.org/officeDocument/2006/relationships/image" Target="../media/image25.tiff"/><Relationship Id="rId3" Type="http://schemas.openxmlformats.org/officeDocument/2006/relationships/hyperlink" Target="https://github.com/smirarab/" TargetMode="External"/><Relationship Id="rId7" Type="http://schemas.openxmlformats.org/officeDocument/2006/relationships/hyperlink" Target="https://github.com/RuneBlaze/WITCH-NG" TargetMode="External"/><Relationship Id="rId12"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github.com/c5shen/WITCH" TargetMode="External"/><Relationship Id="rId11" Type="http://schemas.openxmlformats.org/officeDocument/2006/relationships/image" Target="../media/image23.jpeg"/><Relationship Id="rId5" Type="http://schemas.openxmlformats.org/officeDocument/2006/relationships/hyperlink" Target="https://github.com/vlasmirnov/MAGUS" TargetMode="External"/><Relationship Id="rId15" Type="http://schemas.openxmlformats.org/officeDocument/2006/relationships/image" Target="../media/image27.tiff"/><Relationship Id="rId10" Type="http://schemas.openxmlformats.org/officeDocument/2006/relationships/image" Target="../media/image7.jpeg"/><Relationship Id="rId4" Type="http://schemas.openxmlformats.org/officeDocument/2006/relationships/hyperlink" Target="http://github.com/MGNute/pasta" TargetMode="External"/><Relationship Id="rId9" Type="http://schemas.openxmlformats.org/officeDocument/2006/relationships/hyperlink" Target="http://tandy.cs.illinois.edu/papers.html" TargetMode="External"/><Relationship Id="rId14" Type="http://schemas.openxmlformats.org/officeDocument/2006/relationships/image" Target="../media/image26.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6.tiff"/><Relationship Id="rId3" Type="http://schemas.openxmlformats.org/officeDocument/2006/relationships/hyperlink" Target="https://github.com/smirarab/" TargetMode="External"/><Relationship Id="rId7" Type="http://schemas.openxmlformats.org/officeDocument/2006/relationships/hyperlink" Target="http://tandy.cs.illinois.edu/papers.html" TargetMode="External"/><Relationship Id="rId12"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github.com/c5shen/WITCH" TargetMode="External"/><Relationship Id="rId11" Type="http://schemas.openxmlformats.org/officeDocument/2006/relationships/image" Target="../media/image24.jpg"/><Relationship Id="rId5" Type="http://schemas.openxmlformats.org/officeDocument/2006/relationships/hyperlink" Target="https://github.com/vlasmirnov/MAGUS" TargetMode="External"/><Relationship Id="rId10" Type="http://schemas.openxmlformats.org/officeDocument/2006/relationships/image" Target="../media/image23.jpeg"/><Relationship Id="rId4" Type="http://schemas.openxmlformats.org/officeDocument/2006/relationships/hyperlink" Target="http://github.com/MGNute/pasta" TargetMode="External"/><Relationship Id="rId9" Type="http://schemas.openxmlformats.org/officeDocument/2006/relationships/image" Target="../media/image28.jpeg"/><Relationship Id="rId14" Type="http://schemas.openxmlformats.org/officeDocument/2006/relationships/image" Target="../media/image27.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www.bali-phy.org/README.htm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Advances in Large-scale Multiple Sequence Alignment</a:t>
            </a:r>
          </a:p>
        </p:txBody>
      </p:sp>
      <p:sp>
        <p:nvSpPr>
          <p:cNvPr id="3" name="Subtitle 2"/>
          <p:cNvSpPr>
            <a:spLocks noGrp="1"/>
          </p:cNvSpPr>
          <p:nvPr>
            <p:ph type="subTitle" idx="1"/>
          </p:nvPr>
        </p:nvSpPr>
        <p:spPr>
          <a:xfrm>
            <a:off x="522420" y="3886200"/>
            <a:ext cx="8201168" cy="1752600"/>
          </a:xfrm>
        </p:spPr>
        <p:txBody>
          <a:bodyPr>
            <a:normAutofit fontScale="47500" lnSpcReduction="20000"/>
          </a:bodyPr>
          <a:lstStyle/>
          <a:p>
            <a:r>
              <a:rPr lang="en-US" dirty="0"/>
              <a:t>Tandy Warnow</a:t>
            </a:r>
          </a:p>
          <a:p>
            <a:r>
              <a:rPr lang="en-US" dirty="0"/>
              <a:t>Grainger Distinguished Chair in Engineering</a:t>
            </a:r>
          </a:p>
          <a:p>
            <a:r>
              <a:rPr lang="en-US" dirty="0"/>
              <a:t>The University of Illinois at Urbana-Champaign</a:t>
            </a:r>
          </a:p>
          <a:p>
            <a:r>
              <a:rPr lang="en-US" dirty="0">
                <a:hlinkClick r:id="rId2"/>
              </a:rPr>
              <a:t>http://tandy.cs.illinois.edu</a:t>
            </a:r>
            <a:endParaRPr lang="en-US" dirty="0"/>
          </a:p>
          <a:p>
            <a:endParaRPr lang="en-US" dirty="0"/>
          </a:p>
          <a:p>
            <a:r>
              <a:rPr lang="en-US" dirty="0"/>
              <a:t>This PPTX is available online at </a:t>
            </a:r>
            <a:r>
              <a:rPr lang="en-US" dirty="0">
                <a:hlinkClick r:id="rId3"/>
              </a:rPr>
              <a:t>http://tandy.cs.Illinois.edu/warnow-msa-CGSI-2023.pptx</a:t>
            </a:r>
            <a:r>
              <a:rPr lang="en-US" dirty="0"/>
              <a:t> </a:t>
            </a:r>
          </a:p>
        </p:txBody>
      </p:sp>
    </p:spTree>
    <p:extLst>
      <p:ext uri="{BB962C8B-B14F-4D97-AF65-F5344CB8AC3E}">
        <p14:creationId xmlns:p14="http://schemas.microsoft.com/office/powerpoint/2010/main" val="291733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a:solidFill>
                  <a:srgbClr val="000000"/>
                </a:solidFill>
                <a:latin typeface="Courier New" charset="0"/>
                <a:cs typeface="Arial" charset="0"/>
              </a:rPr>
              <a:t>…AC</a:t>
            </a:r>
            <a:r>
              <a:rPr lang="en-GB" sz="3300" b="1">
                <a:solidFill>
                  <a:srgbClr val="FF00FF"/>
                </a:solidFill>
                <a:latin typeface="Courier New" charset="0"/>
                <a:cs typeface="Arial" charset="0"/>
              </a:rPr>
              <a:t>GGTG</a:t>
            </a:r>
            <a:r>
              <a:rPr lang="en-GB" sz="3300" b="1">
                <a:solidFill>
                  <a:srgbClr val="000000"/>
                </a:solidFill>
                <a:latin typeface="Courier New" charset="0"/>
                <a:cs typeface="Arial" charset="0"/>
              </a:rPr>
              <a:t>CAGT</a:t>
            </a:r>
            <a:r>
              <a:rPr lang="en-GB" sz="3300" b="1">
                <a:solidFill>
                  <a:srgbClr val="FF0000"/>
                </a:solidFill>
                <a:latin typeface="Courier New" charset="0"/>
                <a:cs typeface="Arial" charset="0"/>
              </a:rPr>
              <a:t>T</a:t>
            </a:r>
            <a:r>
              <a:rPr lang="en-GB" sz="3300" b="1">
                <a:solidFill>
                  <a:srgbClr val="000000"/>
                </a:solidFill>
                <a:latin typeface="Courier New" charset="0"/>
                <a:cs typeface="Arial" charset="0"/>
              </a:rPr>
              <a:t>ACC</a:t>
            </a:r>
            <a:r>
              <a:rPr lang="en-GB" sz="3300" b="1">
                <a:solidFill>
                  <a:srgbClr val="FF0000"/>
                </a:solidFill>
                <a:latin typeface="Courier New" charset="0"/>
                <a:cs typeface="Arial" charset="0"/>
              </a:rPr>
              <a:t>-</a:t>
            </a:r>
            <a:r>
              <a:rPr lang="en-GB" sz="3300" b="1">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a:solidFill>
                  <a:srgbClr val="000000"/>
                </a:solidFill>
                <a:latin typeface="Courier New" charset="0"/>
                <a:cs typeface="Arial" charset="0"/>
              </a:rPr>
              <a:t>…AC</a:t>
            </a:r>
            <a:r>
              <a:rPr lang="en-GB" sz="3300" b="1">
                <a:solidFill>
                  <a:srgbClr val="FF00FF"/>
                </a:solidFill>
                <a:latin typeface="Courier New" charset="0"/>
                <a:cs typeface="Arial" charset="0"/>
              </a:rPr>
              <a:t>----</a:t>
            </a:r>
            <a:r>
              <a:rPr lang="en-GB" sz="3300" b="1">
                <a:solidFill>
                  <a:srgbClr val="000000"/>
                </a:solidFill>
                <a:latin typeface="Courier New" charset="0"/>
                <a:cs typeface="Arial" charset="0"/>
              </a:rPr>
              <a:t>CAGT</a:t>
            </a:r>
            <a:r>
              <a:rPr lang="en-GB" sz="3300" b="1">
                <a:solidFill>
                  <a:srgbClr val="0099FF"/>
                </a:solidFill>
                <a:latin typeface="Courier New" charset="0"/>
                <a:cs typeface="Arial" charset="0"/>
              </a:rPr>
              <a:t>C</a:t>
            </a:r>
            <a:r>
              <a:rPr lang="en-GB" sz="3300" b="1">
                <a:solidFill>
                  <a:srgbClr val="000000"/>
                </a:solidFill>
                <a:latin typeface="Courier New" charset="0"/>
                <a:cs typeface="Arial" charset="0"/>
              </a:rPr>
              <a:t>ACC</a:t>
            </a:r>
            <a:r>
              <a:rPr lang="en-GB" sz="3300" b="1">
                <a:solidFill>
                  <a:srgbClr val="FF0000"/>
                </a:solidFill>
                <a:latin typeface="Courier New" charset="0"/>
                <a:cs typeface="Arial" charset="0"/>
              </a:rPr>
              <a:t>T</a:t>
            </a:r>
            <a:r>
              <a:rPr lang="en-GB" sz="3300" b="1">
                <a:solidFill>
                  <a:srgbClr val="000000"/>
                </a:solidFill>
                <a:latin typeface="Courier New" charset="0"/>
                <a:cs typeface="Arial" charset="0"/>
              </a:rPr>
              <a:t>A…</a:t>
            </a:r>
            <a:endParaRPr lang="en-GB" b="1">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dirty="0">
                <a:solidFill>
                  <a:schemeClr val="tx1"/>
                </a:solidFill>
              </a:rPr>
              <a:t>The </a:t>
            </a:r>
            <a:r>
              <a:rPr lang="en-GB" sz="2000" b="1" dirty="0">
                <a:solidFill>
                  <a:srgbClr val="3333CC"/>
                </a:solidFill>
              </a:rPr>
              <a:t>true pairwise alignment</a:t>
            </a:r>
            <a:r>
              <a:rPr lang="en-GB" sz="2000" b="1" dirty="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dirty="0">
                <a:solidFill>
                  <a:schemeClr val="tx1"/>
                </a:solidFill>
              </a:rPr>
              <a:t>Reflects historical substitution, insertion, and deletion events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b="1" dirty="0">
                <a:solidFill>
                  <a:schemeClr val="tx1"/>
                </a:solidFill>
              </a:rPr>
              <a:t>Letters (nucleotides or amino acids) in the same column are supposed to be homologs</a:t>
            </a:r>
            <a:endParaRPr lang="en-GB" sz="1800" b="1" dirty="0">
              <a:solidFill>
                <a:schemeClr val="tx1"/>
              </a:solidFill>
            </a:endParaRP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a:solidFill>
                  <a:srgbClr val="000000"/>
                </a:solidFill>
                <a:latin typeface="Courier New" charset="0"/>
                <a:cs typeface="Arial" charset="0"/>
              </a:rPr>
              <a:t>…</a:t>
            </a:r>
            <a:r>
              <a:rPr lang="en-GB" sz="2800" b="1">
                <a:solidFill>
                  <a:srgbClr val="000000"/>
                </a:solidFill>
                <a:latin typeface="Courier New" charset="0"/>
                <a:cs typeface="Arial" charset="0"/>
              </a:rPr>
              <a:t>AC</a:t>
            </a:r>
            <a:r>
              <a:rPr lang="en-GB" sz="2800" b="1">
                <a:solidFill>
                  <a:srgbClr val="FF00FF"/>
                </a:solidFill>
                <a:latin typeface="Courier New" charset="0"/>
                <a:cs typeface="Arial" charset="0"/>
              </a:rPr>
              <a:t>GGTG</a:t>
            </a:r>
            <a:r>
              <a:rPr lang="en-GB" sz="2800" b="1">
                <a:solidFill>
                  <a:srgbClr val="000000"/>
                </a:solidFill>
                <a:latin typeface="Courier New" charset="0"/>
                <a:cs typeface="Arial" charset="0"/>
              </a:rPr>
              <a:t>CAGT</a:t>
            </a:r>
            <a:r>
              <a:rPr lang="en-GB" sz="2800" b="1">
                <a:solidFill>
                  <a:srgbClr val="FF0000"/>
                </a:solidFill>
                <a:latin typeface="Courier New" charset="0"/>
                <a:cs typeface="Arial" charset="0"/>
              </a:rPr>
              <a:t>T</a:t>
            </a:r>
            <a:r>
              <a:rPr lang="en-GB" sz="2800" b="1">
                <a:solidFill>
                  <a:srgbClr val="000000"/>
                </a:solidFill>
                <a:latin typeface="Courier New" charset="0"/>
                <a:cs typeface="Arial" charset="0"/>
              </a:rPr>
              <a:t>ACCA</a:t>
            </a:r>
            <a:r>
              <a:rPr lang="en-GB" sz="3300" b="1">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a:solidFill>
                  <a:srgbClr val="FF3300"/>
                </a:solidFill>
                <a:cs typeface="Arial" charset="0"/>
              </a:rPr>
              <a:t>Deletion</a:t>
            </a:r>
            <a:endParaRPr lang="en-GB">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a:solidFill>
                  <a:srgbClr val="000000"/>
                </a:solidFill>
                <a:latin typeface="Courier New" charset="0"/>
                <a:cs typeface="Arial" charset="0"/>
              </a:rPr>
              <a:t>…</a:t>
            </a:r>
            <a:r>
              <a:rPr lang="en-GB" sz="2800" b="1">
                <a:solidFill>
                  <a:srgbClr val="000000"/>
                </a:solidFill>
                <a:latin typeface="Courier New" charset="0"/>
                <a:cs typeface="Arial" charset="0"/>
              </a:rPr>
              <a:t>ACCAGT</a:t>
            </a:r>
            <a:r>
              <a:rPr lang="en-GB" sz="2800" b="1">
                <a:solidFill>
                  <a:srgbClr val="0099FF"/>
                </a:solidFill>
                <a:latin typeface="Courier New" charset="0"/>
                <a:cs typeface="Arial" charset="0"/>
              </a:rPr>
              <a:t>C</a:t>
            </a:r>
            <a:r>
              <a:rPr lang="en-GB" sz="2800" b="1">
                <a:solidFill>
                  <a:srgbClr val="000000"/>
                </a:solidFill>
                <a:latin typeface="Courier New" charset="0"/>
                <a:cs typeface="Arial" charset="0"/>
              </a:rPr>
              <a:t>ACC</a:t>
            </a:r>
            <a:r>
              <a:rPr lang="en-GB" sz="2800" b="1">
                <a:solidFill>
                  <a:srgbClr val="FF0000"/>
                </a:solidFill>
                <a:latin typeface="Courier New" charset="0"/>
                <a:cs typeface="Arial" charset="0"/>
              </a:rPr>
              <a:t>T</a:t>
            </a:r>
            <a:r>
              <a:rPr lang="en-GB" sz="2800" b="1">
                <a:solidFill>
                  <a:srgbClr val="000000"/>
                </a:solidFill>
                <a:latin typeface="Courier New" charset="0"/>
                <a:cs typeface="Arial" charset="0"/>
              </a:rPr>
              <a:t>A</a:t>
            </a:r>
            <a:r>
              <a:rPr lang="en-GB" sz="3300" b="1">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a:solidFill>
                  <a:srgbClr val="FF3300"/>
                </a:solidFill>
                <a:cs typeface="Arial" charset="0"/>
              </a:rPr>
              <a:t>Insertion</a:t>
            </a:r>
            <a:endParaRPr lang="en-GB">
              <a:solidFill>
                <a:srgbClr val="FF3300"/>
              </a:solidFill>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24397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dirty="0">
                <a:solidFill>
                  <a:srgbClr val="000000"/>
                </a:solidFill>
                <a:latin typeface="Courier New" charset="0"/>
                <a:cs typeface="Arial" charset="0"/>
              </a:rPr>
              <a:t>…AC</a:t>
            </a:r>
            <a:r>
              <a:rPr lang="en-GB" sz="3300" b="1" dirty="0">
                <a:solidFill>
                  <a:srgbClr val="FF00FF"/>
                </a:solidFill>
                <a:latin typeface="Courier New" charset="0"/>
                <a:cs typeface="Arial" charset="0"/>
              </a:rPr>
              <a:t>GGTG</a:t>
            </a:r>
            <a:r>
              <a:rPr lang="en-GB" sz="3300" b="1" dirty="0">
                <a:solidFill>
                  <a:srgbClr val="000000"/>
                </a:solidFill>
                <a:latin typeface="Courier New" charset="0"/>
                <a:cs typeface="Arial" charset="0"/>
              </a:rPr>
              <a:t>CAGT</a:t>
            </a:r>
            <a:r>
              <a:rPr lang="en-GB" sz="3300" b="1" dirty="0">
                <a:solidFill>
                  <a:srgbClr val="FF0000"/>
                </a:solidFill>
                <a:latin typeface="Courier New" charset="0"/>
                <a:cs typeface="Arial" charset="0"/>
              </a:rPr>
              <a:t>T</a:t>
            </a:r>
            <a:r>
              <a:rPr lang="en-GB" sz="3300" b="1" dirty="0">
                <a:solidFill>
                  <a:srgbClr val="000000"/>
                </a:solidFill>
                <a:latin typeface="Courier New" charset="0"/>
                <a:cs typeface="Arial" charset="0"/>
              </a:rPr>
              <a:t>ACC</a:t>
            </a:r>
            <a:r>
              <a:rPr lang="en-GB" sz="3300" b="1" dirty="0">
                <a:solidFill>
                  <a:srgbClr val="FF0000"/>
                </a:solidFill>
                <a:latin typeface="Courier New" charset="0"/>
                <a:cs typeface="Arial" charset="0"/>
              </a:rPr>
              <a:t>-</a:t>
            </a:r>
            <a:r>
              <a:rPr lang="en-GB" sz="3300" b="1" dirty="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dirty="0">
                <a:solidFill>
                  <a:srgbClr val="000000"/>
                </a:solidFill>
                <a:latin typeface="Courier New" charset="0"/>
                <a:cs typeface="Arial" charset="0"/>
              </a:rPr>
              <a:t>…AC</a:t>
            </a:r>
            <a:r>
              <a:rPr lang="en-GB" sz="3300" b="1" dirty="0">
                <a:latin typeface="Courier New" charset="0"/>
                <a:cs typeface="Arial" charset="0"/>
              </a:rPr>
              <a:t>----</a:t>
            </a:r>
            <a:r>
              <a:rPr lang="en-GB" sz="3300" b="1" dirty="0">
                <a:solidFill>
                  <a:srgbClr val="000000"/>
                </a:solidFill>
                <a:latin typeface="Courier New" charset="0"/>
                <a:cs typeface="Arial" charset="0"/>
              </a:rPr>
              <a:t>CAGT</a:t>
            </a:r>
            <a:r>
              <a:rPr lang="en-GB" sz="3300" b="1" dirty="0">
                <a:solidFill>
                  <a:srgbClr val="0099FF"/>
                </a:solidFill>
                <a:latin typeface="Courier New" charset="0"/>
                <a:cs typeface="Arial" charset="0"/>
              </a:rPr>
              <a:t>C</a:t>
            </a:r>
            <a:r>
              <a:rPr lang="en-GB" sz="3300" b="1" dirty="0">
                <a:solidFill>
                  <a:srgbClr val="000000"/>
                </a:solidFill>
                <a:latin typeface="Courier New" charset="0"/>
                <a:cs typeface="Arial" charset="0"/>
              </a:rPr>
              <a:t>ACC</a:t>
            </a:r>
            <a:r>
              <a:rPr lang="en-GB" sz="3300" b="1" dirty="0">
                <a:solidFill>
                  <a:srgbClr val="FF0000"/>
                </a:solidFill>
                <a:latin typeface="Courier New" charset="0"/>
                <a:cs typeface="Arial" charset="0"/>
              </a:rPr>
              <a:t>T</a:t>
            </a:r>
            <a:r>
              <a:rPr lang="en-GB" sz="3300" b="1" dirty="0">
                <a:solidFill>
                  <a:srgbClr val="000000"/>
                </a:solidFill>
                <a:latin typeface="Courier New" charset="0"/>
                <a:cs typeface="Arial" charset="0"/>
              </a:rPr>
              <a:t>A…</a:t>
            </a:r>
          </a:p>
          <a:p>
            <a:pPr>
              <a:lnSpc>
                <a:spcPct val="94000"/>
              </a:lnSpc>
              <a:spcBef>
                <a:spcPts val="1475"/>
              </a:spcBef>
              <a:buClr>
                <a:srgbClr val="000000"/>
              </a:buClr>
              <a:buSzPct val="45000"/>
              <a:defRPr/>
            </a:pPr>
            <a:r>
              <a:rPr lang="en-GB" sz="3300" b="1" dirty="0">
                <a:solidFill>
                  <a:srgbClr val="000000"/>
                </a:solidFill>
                <a:latin typeface="Courier New" charset="0"/>
                <a:cs typeface="Arial" charset="0"/>
              </a:rPr>
              <a:t>…-C</a:t>
            </a:r>
            <a:r>
              <a:rPr lang="en-GB" sz="3300" b="1" dirty="0">
                <a:latin typeface="Courier New" charset="0"/>
                <a:cs typeface="Arial" charset="0"/>
              </a:rPr>
              <a:t>----</a:t>
            </a:r>
            <a:r>
              <a:rPr lang="en-GB" sz="3300" b="1" dirty="0">
                <a:solidFill>
                  <a:srgbClr val="000000"/>
                </a:solidFill>
                <a:latin typeface="Courier New" charset="0"/>
                <a:cs typeface="Arial" charset="0"/>
              </a:rPr>
              <a:t>CAGT</a:t>
            </a:r>
            <a:r>
              <a:rPr lang="en-GB" sz="3300" b="1" dirty="0">
                <a:latin typeface="Courier New" charset="0"/>
                <a:cs typeface="Arial" charset="0"/>
              </a:rPr>
              <a:t>------…</a:t>
            </a:r>
          </a:p>
          <a:p>
            <a:pPr>
              <a:lnSpc>
                <a:spcPct val="94000"/>
              </a:lnSpc>
              <a:spcBef>
                <a:spcPts val="1475"/>
              </a:spcBef>
              <a:buClr>
                <a:srgbClr val="000000"/>
              </a:buClr>
              <a:buSzPct val="45000"/>
              <a:buFont typeface="Wingdings" charset="0"/>
              <a:buNone/>
              <a:defRPr/>
            </a:pPr>
            <a:endParaRPr lang="en-GB" b="1" dirty="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843236" y="4506628"/>
            <a:ext cx="7359650" cy="1543050"/>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normAutofit/>
          </a:bodyPr>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dirty="0">
                <a:solidFill>
                  <a:schemeClr val="tx1"/>
                </a:solidFill>
              </a:rPr>
              <a:t>The </a:t>
            </a:r>
            <a:r>
              <a:rPr lang="en-GB" sz="2000" b="1" dirty="0">
                <a:solidFill>
                  <a:srgbClr val="3333CC"/>
                </a:solidFill>
              </a:rPr>
              <a:t>true multiple alignment</a:t>
            </a:r>
            <a:r>
              <a:rPr lang="en-GB" sz="2000" b="1" dirty="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dirty="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dirty="0">
                <a:solidFill>
                  <a:schemeClr val="tx1"/>
                </a:solidFill>
              </a:rPr>
              <a:t>Defined using transitive closure of pairwise alignments defined on the edges of the true tree </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a:solidFill>
                  <a:srgbClr val="000000"/>
                </a:solidFill>
                <a:latin typeface="Courier New" charset="0"/>
                <a:cs typeface="Arial" charset="0"/>
              </a:rPr>
              <a:t>…</a:t>
            </a:r>
            <a:r>
              <a:rPr lang="en-GB" sz="2800" b="1">
                <a:solidFill>
                  <a:srgbClr val="000000"/>
                </a:solidFill>
                <a:latin typeface="Courier New" charset="0"/>
                <a:cs typeface="Arial" charset="0"/>
              </a:rPr>
              <a:t>AC</a:t>
            </a:r>
            <a:r>
              <a:rPr lang="en-GB" sz="2800" b="1">
                <a:solidFill>
                  <a:srgbClr val="FF00FF"/>
                </a:solidFill>
                <a:latin typeface="Courier New" charset="0"/>
                <a:cs typeface="Arial" charset="0"/>
              </a:rPr>
              <a:t>GGTG</a:t>
            </a:r>
            <a:r>
              <a:rPr lang="en-GB" sz="2800" b="1">
                <a:solidFill>
                  <a:srgbClr val="000000"/>
                </a:solidFill>
                <a:latin typeface="Courier New" charset="0"/>
                <a:cs typeface="Arial" charset="0"/>
              </a:rPr>
              <a:t>CAGT</a:t>
            </a:r>
            <a:r>
              <a:rPr lang="en-GB" sz="2800" b="1">
                <a:solidFill>
                  <a:srgbClr val="FF0000"/>
                </a:solidFill>
                <a:latin typeface="Courier New" charset="0"/>
                <a:cs typeface="Arial" charset="0"/>
              </a:rPr>
              <a:t>T</a:t>
            </a:r>
            <a:r>
              <a:rPr lang="en-GB" sz="2800" b="1">
                <a:solidFill>
                  <a:srgbClr val="000000"/>
                </a:solidFill>
                <a:latin typeface="Courier New" charset="0"/>
                <a:cs typeface="Arial" charset="0"/>
              </a:rPr>
              <a:t>ACCA</a:t>
            </a:r>
            <a:r>
              <a:rPr lang="en-GB" sz="3300" b="1">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dirty="0">
                <a:solidFill>
                  <a:srgbClr val="FF3300"/>
                </a:solidFill>
                <a:cs typeface="Arial" charset="0"/>
              </a:rPr>
              <a:t>Deletion</a:t>
            </a:r>
            <a:endParaRPr lang="en-GB" dirty="0">
              <a:solidFill>
                <a:srgbClr val="FF3300"/>
              </a:solidFill>
              <a:cs typeface="Arial" charset="0"/>
            </a:endParaRPr>
          </a:p>
        </p:txBody>
      </p:sp>
      <p:sp>
        <p:nvSpPr>
          <p:cNvPr id="103433" name="Text Box 9"/>
          <p:cNvSpPr txBox="1">
            <a:spLocks noChangeArrowheads="1"/>
          </p:cNvSpPr>
          <p:nvPr/>
        </p:nvSpPr>
        <p:spPr bwMode="auto">
          <a:xfrm>
            <a:off x="843236" y="2352675"/>
            <a:ext cx="3581400" cy="56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dirty="0">
                <a:solidFill>
                  <a:srgbClr val="000000"/>
                </a:solidFill>
                <a:latin typeface="Courier New" charset="0"/>
                <a:cs typeface="Arial" charset="0"/>
              </a:rPr>
              <a:t>…</a:t>
            </a:r>
            <a:r>
              <a:rPr lang="en-GB" sz="2800" b="1" dirty="0">
                <a:solidFill>
                  <a:srgbClr val="000000"/>
                </a:solidFill>
                <a:latin typeface="Courier New" charset="0"/>
                <a:cs typeface="Arial" charset="0"/>
              </a:rPr>
              <a:t>ACCAGT</a:t>
            </a:r>
            <a:r>
              <a:rPr lang="en-GB" sz="2800" b="1" dirty="0">
                <a:solidFill>
                  <a:srgbClr val="0099FF"/>
                </a:solidFill>
                <a:latin typeface="Courier New" charset="0"/>
                <a:cs typeface="Arial" charset="0"/>
              </a:rPr>
              <a:t>C</a:t>
            </a:r>
            <a:r>
              <a:rPr lang="en-GB" sz="2800" b="1" dirty="0">
                <a:solidFill>
                  <a:srgbClr val="000000"/>
                </a:solidFill>
                <a:latin typeface="Courier New" charset="0"/>
                <a:cs typeface="Arial" charset="0"/>
              </a:rPr>
              <a:t>ACC</a:t>
            </a:r>
            <a:r>
              <a:rPr lang="en-GB" sz="2800" b="1" dirty="0">
                <a:solidFill>
                  <a:srgbClr val="FF0000"/>
                </a:solidFill>
                <a:latin typeface="Courier New" charset="0"/>
                <a:cs typeface="Arial" charset="0"/>
              </a:rPr>
              <a:t>T</a:t>
            </a:r>
            <a:r>
              <a:rPr lang="en-GB" sz="2800" b="1" dirty="0">
                <a:solidFill>
                  <a:srgbClr val="000000"/>
                </a:solidFill>
                <a:latin typeface="Courier New" charset="0"/>
                <a:cs typeface="Arial" charset="0"/>
              </a:rPr>
              <a:t>A</a:t>
            </a:r>
            <a:r>
              <a:rPr lang="en-GB" sz="3300" b="1" dirty="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44739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dirty="0">
                <a:solidFill>
                  <a:srgbClr val="FF3300"/>
                </a:solidFill>
                <a:cs typeface="Arial" charset="0"/>
              </a:rPr>
              <a:t>Insertion</a:t>
            </a:r>
            <a:endParaRPr lang="en-GB" dirty="0">
              <a:solidFill>
                <a:srgbClr val="FF3300"/>
              </a:solidFill>
              <a:cs typeface="Arial" charset="0"/>
            </a:endParaRPr>
          </a:p>
        </p:txBody>
      </p:sp>
      <p:sp>
        <p:nvSpPr>
          <p:cNvPr id="2" name="TextBox 1">
            <a:extLst>
              <a:ext uri="{FF2B5EF4-FFF2-40B4-BE49-F238E27FC236}">
                <a16:creationId xmlns:a16="http://schemas.microsoft.com/office/drawing/2014/main" id="{C5F248C4-D0B4-6E49-BDFA-6ECF4812273D}"/>
              </a:ext>
            </a:extLst>
          </p:cNvPr>
          <p:cNvSpPr txBox="1"/>
          <p:nvPr/>
        </p:nvSpPr>
        <p:spPr>
          <a:xfrm>
            <a:off x="1973318" y="3111065"/>
            <a:ext cx="1258678" cy="523220"/>
          </a:xfrm>
          <a:prstGeom prst="rect">
            <a:avLst/>
          </a:prstGeom>
          <a:noFill/>
        </p:spPr>
        <p:txBody>
          <a:bodyPr wrap="none" rtlCol="0">
            <a:spAutoFit/>
          </a:bodyPr>
          <a:lstStyle/>
          <a:p>
            <a:r>
              <a:rPr lang="en-US" sz="2800" b="1" dirty="0">
                <a:latin typeface="Courier New" panose="02070309020205020404" pitchFamily="49" charset="0"/>
                <a:cs typeface="Courier New" panose="02070309020205020404" pitchFamily="49" charset="0"/>
              </a:rPr>
              <a:t>CCAGT</a:t>
            </a:r>
          </a:p>
        </p:txBody>
      </p:sp>
      <p:sp>
        <p:nvSpPr>
          <p:cNvPr id="3" name="TextBox 2">
            <a:extLst>
              <a:ext uri="{FF2B5EF4-FFF2-40B4-BE49-F238E27FC236}">
                <a16:creationId xmlns:a16="http://schemas.microsoft.com/office/drawing/2014/main" id="{B7272B28-F1E1-1D4F-B6DA-EC2588E1B496}"/>
              </a:ext>
            </a:extLst>
          </p:cNvPr>
          <p:cNvSpPr txBox="1"/>
          <p:nvPr/>
        </p:nvSpPr>
        <p:spPr>
          <a:xfrm>
            <a:off x="25572" y="2913990"/>
            <a:ext cx="1855780" cy="1477328"/>
          </a:xfrm>
          <a:prstGeom prst="rect">
            <a:avLst/>
          </a:prstGeom>
          <a:noFill/>
        </p:spPr>
        <p:txBody>
          <a:bodyPr wrap="square" rtlCol="0">
            <a:spAutoFit/>
          </a:bodyPr>
          <a:lstStyle/>
          <a:p>
            <a:r>
              <a:rPr lang="en-GB" b="1" dirty="0">
                <a:solidFill>
                  <a:srgbClr val="FF3300"/>
                </a:solidFill>
                <a:cs typeface="Arial" charset="0"/>
              </a:rPr>
              <a:t>Then two deletions </a:t>
            </a:r>
          </a:p>
          <a:p>
            <a:r>
              <a:rPr lang="en-GB" b="1" dirty="0">
                <a:solidFill>
                  <a:srgbClr val="FF3300"/>
                </a:solidFill>
                <a:cs typeface="Arial" charset="0"/>
              </a:rPr>
              <a:t>(one at front, long one at end) </a:t>
            </a:r>
          </a:p>
          <a:p>
            <a:endParaRPr lang="en-US" dirty="0"/>
          </a:p>
        </p:txBody>
      </p:sp>
    </p:spTree>
    <p:extLst>
      <p:ext uri="{BB962C8B-B14F-4D97-AF65-F5344CB8AC3E}">
        <p14:creationId xmlns:p14="http://schemas.microsoft.com/office/powerpoint/2010/main" val="21106483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4A0A-22D6-0745-B34D-C20C14A8A8F0}"/>
              </a:ext>
            </a:extLst>
          </p:cNvPr>
          <p:cNvSpPr>
            <a:spLocks noGrp="1"/>
          </p:cNvSpPr>
          <p:nvPr>
            <p:ph type="title"/>
          </p:nvPr>
        </p:nvSpPr>
        <p:spPr/>
        <p:txBody>
          <a:bodyPr/>
          <a:lstStyle/>
          <a:p>
            <a:r>
              <a:rPr lang="en-US" dirty="0"/>
              <a:t>Pairwise alignment</a:t>
            </a:r>
          </a:p>
        </p:txBody>
      </p:sp>
      <p:sp>
        <p:nvSpPr>
          <p:cNvPr id="3" name="Content Placeholder 2">
            <a:extLst>
              <a:ext uri="{FF2B5EF4-FFF2-40B4-BE49-F238E27FC236}">
                <a16:creationId xmlns:a16="http://schemas.microsoft.com/office/drawing/2014/main" id="{2C94D779-94CC-8949-BEEE-9D3C052DC911}"/>
              </a:ext>
            </a:extLst>
          </p:cNvPr>
          <p:cNvSpPr>
            <a:spLocks noGrp="1"/>
          </p:cNvSpPr>
          <p:nvPr>
            <p:ph idx="1"/>
          </p:nvPr>
        </p:nvSpPr>
        <p:spPr/>
        <p:txBody>
          <a:bodyPr>
            <a:normAutofit/>
          </a:bodyPr>
          <a:lstStyle/>
          <a:p>
            <a:r>
              <a:rPr lang="en-US" sz="2800" dirty="0">
                <a:solidFill>
                  <a:srgbClr val="0432FF"/>
                </a:solidFill>
              </a:rPr>
              <a:t>Global alignment</a:t>
            </a:r>
            <a:r>
              <a:rPr lang="en-US" sz="2800" dirty="0"/>
              <a:t>: finding the lowest-cost edit transformation, solved using Needleman-Wunsch (dynamic programming)</a:t>
            </a:r>
          </a:p>
          <a:p>
            <a:r>
              <a:rPr lang="en-US" sz="2800" dirty="0">
                <a:solidFill>
                  <a:srgbClr val="0432FF"/>
                </a:solidFill>
              </a:rPr>
              <a:t>Polynomial time</a:t>
            </a:r>
            <a:r>
              <a:rPr lang="en-US" sz="2800" dirty="0"/>
              <a:t>!</a:t>
            </a:r>
          </a:p>
          <a:p>
            <a:r>
              <a:rPr lang="en-US" sz="2800" dirty="0"/>
              <a:t>Allows for </a:t>
            </a:r>
            <a:r>
              <a:rPr lang="en-US" sz="2800" dirty="0">
                <a:solidFill>
                  <a:srgbClr val="0432FF"/>
                </a:solidFill>
              </a:rPr>
              <a:t>variations </a:t>
            </a:r>
            <a:r>
              <a:rPr lang="en-US" sz="2800" dirty="0"/>
              <a:t>in cost function and similarity scores, still polynomial time</a:t>
            </a:r>
          </a:p>
        </p:txBody>
      </p:sp>
    </p:spTree>
    <p:extLst>
      <p:ext uri="{BB962C8B-B14F-4D97-AF65-F5344CB8AC3E}">
        <p14:creationId xmlns:p14="http://schemas.microsoft.com/office/powerpoint/2010/main" val="127598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417C-CE17-FA4A-B067-5F86707366E8}"/>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7C870E3F-37AC-DE43-8F97-F7101EA5552D}"/>
              </a:ext>
            </a:extLst>
          </p:cNvPr>
          <p:cNvSpPr>
            <a:spLocks noGrp="1"/>
          </p:cNvSpPr>
          <p:nvPr>
            <p:ph idx="1"/>
          </p:nvPr>
        </p:nvSpPr>
        <p:spPr/>
        <p:txBody>
          <a:bodyPr>
            <a:normAutofit fontScale="70000" lnSpcReduction="20000"/>
          </a:bodyPr>
          <a:lstStyle/>
          <a:p>
            <a:pPr marL="0" indent="0">
              <a:buNone/>
            </a:pPr>
            <a:r>
              <a:rPr lang="en-US" dirty="0"/>
              <a:t>For each pair of sequences, what is the best global pairwise alignment? </a:t>
            </a:r>
          </a:p>
          <a:p>
            <a:pPr marL="0" indent="0">
              <a:buNone/>
            </a:pPr>
            <a:endParaRPr lang="en-US" dirty="0"/>
          </a:p>
          <a:p>
            <a:pPr marL="0" indent="0">
              <a:buNone/>
            </a:pPr>
            <a:r>
              <a:rPr lang="en-US" dirty="0"/>
              <a:t>Suppose that indels and substitutions each have cost 1.</a:t>
            </a:r>
          </a:p>
          <a:p>
            <a:pPr marL="0" indent="0">
              <a:buNone/>
            </a:pPr>
            <a:endParaRPr lang="en-US" dirty="0"/>
          </a:p>
          <a:p>
            <a:r>
              <a:rPr lang="en-US" dirty="0"/>
              <a:t>S1 = ACTAG</a:t>
            </a:r>
          </a:p>
          <a:p>
            <a:r>
              <a:rPr lang="en-US" dirty="0"/>
              <a:t>S2 = GCTAG</a:t>
            </a:r>
          </a:p>
          <a:p>
            <a:endParaRPr lang="en-US" dirty="0"/>
          </a:p>
          <a:p>
            <a:r>
              <a:rPr lang="en-US" dirty="0"/>
              <a:t>S3 = ACTAG</a:t>
            </a:r>
          </a:p>
          <a:p>
            <a:r>
              <a:rPr lang="en-US" dirty="0"/>
              <a:t>S4 = TTACTAGGA</a:t>
            </a:r>
          </a:p>
          <a:p>
            <a:pPr marL="0" indent="0">
              <a:buNone/>
            </a:pPr>
            <a:endParaRPr lang="en-US" dirty="0"/>
          </a:p>
          <a:p>
            <a:r>
              <a:rPr lang="en-US" dirty="0"/>
              <a:t>S5 = TTAAGAGAACTATGGACCTA</a:t>
            </a:r>
          </a:p>
          <a:p>
            <a:r>
              <a:rPr lang="en-US" dirty="0"/>
              <a:t>S6 = GAGAAGGTAGGTTTAAGTAAGCCATTA</a:t>
            </a:r>
          </a:p>
        </p:txBody>
      </p:sp>
    </p:spTree>
    <p:extLst>
      <p:ext uri="{BB962C8B-B14F-4D97-AF65-F5344CB8AC3E}">
        <p14:creationId xmlns:p14="http://schemas.microsoft.com/office/powerpoint/2010/main" val="2342112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453B4B-DC92-E445-AB5D-2BED9FBD2854}"/>
              </a:ext>
            </a:extLst>
          </p:cNvPr>
          <p:cNvPicPr>
            <a:picLocks noChangeAspect="1"/>
          </p:cNvPicPr>
          <p:nvPr/>
        </p:nvPicPr>
        <p:blipFill>
          <a:blip r:embed="rId2"/>
          <a:stretch>
            <a:fillRect/>
          </a:stretch>
        </p:blipFill>
        <p:spPr>
          <a:xfrm>
            <a:off x="698500" y="603250"/>
            <a:ext cx="7747000" cy="5651500"/>
          </a:xfrm>
          <a:prstGeom prst="rect">
            <a:avLst/>
          </a:prstGeom>
        </p:spPr>
      </p:pic>
    </p:spTree>
    <p:extLst>
      <p:ext uri="{BB962C8B-B14F-4D97-AF65-F5344CB8AC3E}">
        <p14:creationId xmlns:p14="http://schemas.microsoft.com/office/powerpoint/2010/main" val="40288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308C1-99CC-B240-B9B4-434D962E304B}"/>
              </a:ext>
            </a:extLst>
          </p:cNvPr>
          <p:cNvSpPr>
            <a:spLocks noGrp="1"/>
          </p:cNvSpPr>
          <p:nvPr>
            <p:ph type="title"/>
          </p:nvPr>
        </p:nvSpPr>
        <p:spPr/>
        <p:txBody>
          <a:bodyPr/>
          <a:lstStyle/>
          <a:p>
            <a:r>
              <a:rPr lang="en-US" dirty="0"/>
              <a:t>Needleman-Wunsch </a:t>
            </a:r>
          </a:p>
        </p:txBody>
      </p:sp>
      <p:pic>
        <p:nvPicPr>
          <p:cNvPr id="5" name="Picture 4">
            <a:extLst>
              <a:ext uri="{FF2B5EF4-FFF2-40B4-BE49-F238E27FC236}">
                <a16:creationId xmlns:a16="http://schemas.microsoft.com/office/drawing/2014/main" id="{10E09D25-E72A-1B4B-BDD3-DDD3664E364E}"/>
              </a:ext>
            </a:extLst>
          </p:cNvPr>
          <p:cNvPicPr>
            <a:picLocks noChangeAspect="1"/>
          </p:cNvPicPr>
          <p:nvPr/>
        </p:nvPicPr>
        <p:blipFill>
          <a:blip r:embed="rId2"/>
          <a:stretch>
            <a:fillRect/>
          </a:stretch>
        </p:blipFill>
        <p:spPr>
          <a:xfrm>
            <a:off x="227819" y="1955799"/>
            <a:ext cx="8043822" cy="4101465"/>
          </a:xfrm>
          <a:prstGeom prst="rect">
            <a:avLst/>
          </a:prstGeom>
        </p:spPr>
      </p:pic>
      <p:sp>
        <p:nvSpPr>
          <p:cNvPr id="6" name="TextBox 5">
            <a:extLst>
              <a:ext uri="{FF2B5EF4-FFF2-40B4-BE49-F238E27FC236}">
                <a16:creationId xmlns:a16="http://schemas.microsoft.com/office/drawing/2014/main" id="{4F4315D7-10B9-7B46-AC9D-1464CB38E5E1}"/>
              </a:ext>
            </a:extLst>
          </p:cNvPr>
          <p:cNvSpPr txBox="1"/>
          <p:nvPr/>
        </p:nvSpPr>
        <p:spPr>
          <a:xfrm>
            <a:off x="2690648" y="6057264"/>
            <a:ext cx="2563394" cy="369332"/>
          </a:xfrm>
          <a:prstGeom prst="rect">
            <a:avLst/>
          </a:prstGeom>
          <a:noFill/>
        </p:spPr>
        <p:txBody>
          <a:bodyPr wrap="none" rtlCol="0">
            <a:spAutoFit/>
          </a:bodyPr>
          <a:lstStyle/>
          <a:p>
            <a:r>
              <a:rPr lang="en-US" dirty="0"/>
              <a:t>From </a:t>
            </a:r>
            <a:r>
              <a:rPr lang="en-US" dirty="0" err="1"/>
              <a:t>Huson</a:t>
            </a:r>
            <a:r>
              <a:rPr lang="en-US" dirty="0"/>
              <a:t> et al., (2010)</a:t>
            </a:r>
          </a:p>
        </p:txBody>
      </p:sp>
    </p:spTree>
    <p:extLst>
      <p:ext uri="{BB962C8B-B14F-4D97-AF65-F5344CB8AC3E}">
        <p14:creationId xmlns:p14="http://schemas.microsoft.com/office/powerpoint/2010/main" val="984288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4A0A-22D6-0745-B34D-C20C14A8A8F0}"/>
              </a:ext>
            </a:extLst>
          </p:cNvPr>
          <p:cNvSpPr>
            <a:spLocks noGrp="1"/>
          </p:cNvSpPr>
          <p:nvPr>
            <p:ph type="title"/>
          </p:nvPr>
        </p:nvSpPr>
        <p:spPr/>
        <p:txBody>
          <a:bodyPr/>
          <a:lstStyle/>
          <a:p>
            <a:r>
              <a:rPr lang="en-US" dirty="0"/>
              <a:t>Pairwise alignment</a:t>
            </a:r>
          </a:p>
        </p:txBody>
      </p:sp>
      <p:sp>
        <p:nvSpPr>
          <p:cNvPr id="3" name="Content Placeholder 2">
            <a:extLst>
              <a:ext uri="{FF2B5EF4-FFF2-40B4-BE49-F238E27FC236}">
                <a16:creationId xmlns:a16="http://schemas.microsoft.com/office/drawing/2014/main" id="{2C94D779-94CC-8949-BEEE-9D3C052DC911}"/>
              </a:ext>
            </a:extLst>
          </p:cNvPr>
          <p:cNvSpPr>
            <a:spLocks noGrp="1"/>
          </p:cNvSpPr>
          <p:nvPr>
            <p:ph idx="1"/>
          </p:nvPr>
        </p:nvSpPr>
        <p:spPr/>
        <p:txBody>
          <a:bodyPr>
            <a:normAutofit/>
          </a:bodyPr>
          <a:lstStyle/>
          <a:p>
            <a:r>
              <a:rPr lang="en-US" sz="2800" dirty="0">
                <a:solidFill>
                  <a:srgbClr val="0432FF"/>
                </a:solidFill>
              </a:rPr>
              <a:t>Global alignment</a:t>
            </a:r>
            <a:r>
              <a:rPr lang="en-US" sz="2800" dirty="0"/>
              <a:t>: finding the lowest-cost edit transformation, solved using </a:t>
            </a:r>
            <a:r>
              <a:rPr lang="en-US" sz="2800" dirty="0">
                <a:solidFill>
                  <a:srgbClr val="0432FF"/>
                </a:solidFill>
              </a:rPr>
              <a:t>Needleman-Wunsch </a:t>
            </a:r>
            <a:r>
              <a:rPr lang="en-US" sz="2800" dirty="0"/>
              <a:t>(dynamic programming)</a:t>
            </a:r>
          </a:p>
          <a:p>
            <a:r>
              <a:rPr lang="en-US" sz="2800" dirty="0">
                <a:solidFill>
                  <a:srgbClr val="0432FF"/>
                </a:solidFill>
              </a:rPr>
              <a:t>Local alignment</a:t>
            </a:r>
            <a:r>
              <a:rPr lang="en-US" sz="2800" dirty="0"/>
              <a:t>: finding the two substrings of highest similarity, solved using </a:t>
            </a:r>
            <a:r>
              <a:rPr lang="en-US" sz="2800" dirty="0">
                <a:solidFill>
                  <a:srgbClr val="0432FF"/>
                </a:solidFill>
              </a:rPr>
              <a:t>Smith-Waterman</a:t>
            </a:r>
            <a:r>
              <a:rPr lang="en-US" sz="2800" dirty="0"/>
              <a:t> (also dynamic programming)</a:t>
            </a:r>
          </a:p>
          <a:p>
            <a:r>
              <a:rPr lang="en-US" sz="2800" dirty="0">
                <a:solidFill>
                  <a:srgbClr val="0432FF"/>
                </a:solidFill>
              </a:rPr>
              <a:t>Polynomial time</a:t>
            </a:r>
            <a:r>
              <a:rPr lang="en-US" sz="2800" dirty="0"/>
              <a:t>!</a:t>
            </a:r>
          </a:p>
          <a:p>
            <a:r>
              <a:rPr lang="en-US" sz="2800" dirty="0"/>
              <a:t>Both allow for </a:t>
            </a:r>
            <a:r>
              <a:rPr lang="en-US" sz="2800" dirty="0">
                <a:solidFill>
                  <a:srgbClr val="0432FF"/>
                </a:solidFill>
              </a:rPr>
              <a:t>variations </a:t>
            </a:r>
            <a:r>
              <a:rPr lang="en-US" sz="2800" dirty="0"/>
              <a:t>in cost function and similarity scores, still polynomial time</a:t>
            </a:r>
          </a:p>
        </p:txBody>
      </p:sp>
    </p:spTree>
    <p:extLst>
      <p:ext uri="{BB962C8B-B14F-4D97-AF65-F5344CB8AC3E}">
        <p14:creationId xmlns:p14="http://schemas.microsoft.com/office/powerpoint/2010/main" val="2770544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4D24-158C-A34B-836A-3A76CB815B77}"/>
              </a:ext>
            </a:extLst>
          </p:cNvPr>
          <p:cNvSpPr>
            <a:spLocks noGrp="1"/>
          </p:cNvSpPr>
          <p:nvPr>
            <p:ph type="title"/>
          </p:nvPr>
        </p:nvSpPr>
        <p:spPr/>
        <p:txBody>
          <a:bodyPr>
            <a:normAutofit/>
          </a:bodyPr>
          <a:lstStyle/>
          <a:p>
            <a:r>
              <a:rPr lang="en-US" dirty="0"/>
              <a:t>Multiple Sequence Alignment</a:t>
            </a:r>
          </a:p>
        </p:txBody>
      </p:sp>
      <p:sp>
        <p:nvSpPr>
          <p:cNvPr id="3" name="Content Placeholder 2">
            <a:extLst>
              <a:ext uri="{FF2B5EF4-FFF2-40B4-BE49-F238E27FC236}">
                <a16:creationId xmlns:a16="http://schemas.microsoft.com/office/drawing/2014/main" id="{7D1C2E46-788C-7A4E-A5D1-D6B40E1C3AED}"/>
              </a:ext>
            </a:extLst>
          </p:cNvPr>
          <p:cNvSpPr>
            <a:spLocks noGrp="1"/>
          </p:cNvSpPr>
          <p:nvPr>
            <p:ph idx="1"/>
          </p:nvPr>
        </p:nvSpPr>
        <p:spPr>
          <a:xfrm>
            <a:off x="457199" y="1600200"/>
            <a:ext cx="8476593" cy="4525963"/>
          </a:xfrm>
        </p:spPr>
        <p:txBody>
          <a:bodyPr>
            <a:normAutofit/>
          </a:bodyPr>
          <a:lstStyle/>
          <a:p>
            <a:r>
              <a:rPr lang="en-US" sz="2400" dirty="0"/>
              <a:t>Optimization problems extend pairwise alignment</a:t>
            </a:r>
          </a:p>
          <a:p>
            <a:pPr lvl="1"/>
            <a:r>
              <a:rPr lang="en-US" sz="2400" dirty="0"/>
              <a:t>Minimizing sum-of-pairs costs</a:t>
            </a:r>
          </a:p>
          <a:p>
            <a:pPr lvl="1"/>
            <a:r>
              <a:rPr lang="en-US" sz="2400" dirty="0"/>
              <a:t>Minimizing tree length</a:t>
            </a:r>
          </a:p>
          <a:p>
            <a:pPr lvl="1"/>
            <a:r>
              <a:rPr lang="en-US" sz="2400" dirty="0"/>
              <a:t>Likelihood-based approaches (e.g., Bayesian estimation) </a:t>
            </a:r>
          </a:p>
          <a:p>
            <a:r>
              <a:rPr lang="en-US" sz="2400" dirty="0"/>
              <a:t>Optimization problems are NP-hard </a:t>
            </a:r>
          </a:p>
          <a:p>
            <a:r>
              <a:rPr lang="en-US" sz="2400" dirty="0"/>
              <a:t>Bayesian estimation is even less scalable</a:t>
            </a:r>
          </a:p>
        </p:txBody>
      </p:sp>
    </p:spTree>
    <p:extLst>
      <p:ext uri="{BB962C8B-B14F-4D97-AF65-F5344CB8AC3E}">
        <p14:creationId xmlns:p14="http://schemas.microsoft.com/office/powerpoint/2010/main" val="2101081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4D24-158C-A34B-836A-3A76CB815B77}"/>
              </a:ext>
            </a:extLst>
          </p:cNvPr>
          <p:cNvSpPr>
            <a:spLocks noGrp="1"/>
          </p:cNvSpPr>
          <p:nvPr>
            <p:ph type="title"/>
          </p:nvPr>
        </p:nvSpPr>
        <p:spPr/>
        <p:txBody>
          <a:bodyPr>
            <a:normAutofit/>
          </a:bodyPr>
          <a:lstStyle/>
          <a:p>
            <a:r>
              <a:rPr lang="en-US" dirty="0"/>
              <a:t>Standard approaches?  </a:t>
            </a:r>
          </a:p>
        </p:txBody>
      </p:sp>
      <p:sp>
        <p:nvSpPr>
          <p:cNvPr id="3" name="Content Placeholder 2">
            <a:extLst>
              <a:ext uri="{FF2B5EF4-FFF2-40B4-BE49-F238E27FC236}">
                <a16:creationId xmlns:a16="http://schemas.microsoft.com/office/drawing/2014/main" id="{7D1C2E46-788C-7A4E-A5D1-D6B40E1C3AED}"/>
              </a:ext>
            </a:extLst>
          </p:cNvPr>
          <p:cNvSpPr>
            <a:spLocks noGrp="1"/>
          </p:cNvSpPr>
          <p:nvPr>
            <p:ph idx="1"/>
          </p:nvPr>
        </p:nvSpPr>
        <p:spPr>
          <a:xfrm>
            <a:off x="457199" y="1600200"/>
            <a:ext cx="8476593" cy="4525963"/>
          </a:xfrm>
        </p:spPr>
        <p:txBody>
          <a:bodyPr>
            <a:normAutofit/>
          </a:bodyPr>
          <a:lstStyle/>
          <a:p>
            <a:r>
              <a:rPr lang="en-US" dirty="0"/>
              <a:t>Standard methods use a variety of techniques, such as extending pairwise alignments with:</a:t>
            </a:r>
          </a:p>
          <a:p>
            <a:pPr lvl="1"/>
            <a:r>
              <a:rPr lang="en-US" dirty="0"/>
              <a:t>Star alignment</a:t>
            </a:r>
          </a:p>
          <a:p>
            <a:pPr lvl="1"/>
            <a:r>
              <a:rPr lang="en-US" dirty="0"/>
              <a:t>Progressive alignment</a:t>
            </a:r>
          </a:p>
          <a:p>
            <a:pPr lvl="1"/>
            <a:r>
              <a:rPr lang="en-US" dirty="0"/>
              <a:t>Ensemble methods, including “Consistency”  </a:t>
            </a:r>
          </a:p>
          <a:p>
            <a:pPr lvl="1"/>
            <a:r>
              <a:rPr lang="en-US" dirty="0"/>
              <a:t>Supervised learning</a:t>
            </a:r>
          </a:p>
        </p:txBody>
      </p:sp>
    </p:spTree>
    <p:extLst>
      <p:ext uri="{BB962C8B-B14F-4D97-AF65-F5344CB8AC3E}">
        <p14:creationId xmlns:p14="http://schemas.microsoft.com/office/powerpoint/2010/main" val="187207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F09A-C70A-3049-9A80-66CAEC1926C5}"/>
              </a:ext>
            </a:extLst>
          </p:cNvPr>
          <p:cNvSpPr>
            <a:spLocks noGrp="1"/>
          </p:cNvSpPr>
          <p:nvPr>
            <p:ph type="title"/>
          </p:nvPr>
        </p:nvSpPr>
        <p:spPr>
          <a:xfrm>
            <a:off x="91063" y="148459"/>
            <a:ext cx="8686800" cy="1143000"/>
          </a:xfrm>
        </p:spPr>
        <p:txBody>
          <a:bodyPr>
            <a:normAutofit/>
          </a:bodyPr>
          <a:lstStyle/>
          <a:p>
            <a:r>
              <a:rPr lang="en-US" dirty="0"/>
              <a:t>Star (aka “Center-Star”) Alignment</a:t>
            </a:r>
          </a:p>
        </p:txBody>
      </p:sp>
      <p:sp>
        <p:nvSpPr>
          <p:cNvPr id="4" name="TextBox 3">
            <a:extLst>
              <a:ext uri="{FF2B5EF4-FFF2-40B4-BE49-F238E27FC236}">
                <a16:creationId xmlns:a16="http://schemas.microsoft.com/office/drawing/2014/main" id="{1D8C38FE-2F0E-7840-842A-C7E8A4C72CE8}"/>
              </a:ext>
            </a:extLst>
          </p:cNvPr>
          <p:cNvSpPr txBox="1"/>
          <p:nvPr/>
        </p:nvSpPr>
        <p:spPr>
          <a:xfrm>
            <a:off x="632223" y="6273225"/>
            <a:ext cx="7476727" cy="584775"/>
          </a:xfrm>
          <a:prstGeom prst="rect">
            <a:avLst/>
          </a:prstGeom>
          <a:noFill/>
        </p:spPr>
        <p:txBody>
          <a:bodyPr wrap="none" rtlCol="0">
            <a:spAutoFit/>
          </a:bodyPr>
          <a:lstStyle/>
          <a:p>
            <a:r>
              <a:rPr lang="en-US" sz="1600" dirty="0"/>
              <a:t>Chao, J.; Tang, F.; Xu, L. Developments in Algorithms for Sequence Alignment: A Review. </a:t>
            </a:r>
          </a:p>
          <a:p>
            <a:r>
              <a:rPr lang="en-US" sz="1600" i="1" dirty="0"/>
              <a:t>Biomolecules</a:t>
            </a:r>
            <a:r>
              <a:rPr lang="en-US" sz="1600" dirty="0"/>
              <a:t> </a:t>
            </a:r>
            <a:r>
              <a:rPr lang="en-US" sz="1600" b="1" dirty="0"/>
              <a:t>2022</a:t>
            </a:r>
            <a:r>
              <a:rPr lang="en-US" sz="1600" dirty="0"/>
              <a:t>, </a:t>
            </a:r>
            <a:r>
              <a:rPr lang="en-US" sz="1600" i="1" dirty="0"/>
              <a:t>12</a:t>
            </a:r>
            <a:r>
              <a:rPr lang="en-US" sz="1600" dirty="0"/>
              <a:t>, 546. https://</a:t>
            </a:r>
            <a:r>
              <a:rPr lang="en-US" sz="1600" dirty="0" err="1"/>
              <a:t>doi.org</a:t>
            </a:r>
            <a:r>
              <a:rPr lang="en-US" sz="1600" dirty="0"/>
              <a:t>/10.3390/biom12040546</a:t>
            </a:r>
          </a:p>
        </p:txBody>
      </p:sp>
      <p:pic>
        <p:nvPicPr>
          <p:cNvPr id="7" name="Picture 6">
            <a:extLst>
              <a:ext uri="{FF2B5EF4-FFF2-40B4-BE49-F238E27FC236}">
                <a16:creationId xmlns:a16="http://schemas.microsoft.com/office/drawing/2014/main" id="{B6799A2C-098B-244C-9316-559519A8E6BE}"/>
              </a:ext>
            </a:extLst>
          </p:cNvPr>
          <p:cNvPicPr>
            <a:picLocks noChangeAspect="1"/>
          </p:cNvPicPr>
          <p:nvPr/>
        </p:nvPicPr>
        <p:blipFill>
          <a:blip r:embed="rId2"/>
          <a:stretch>
            <a:fillRect/>
          </a:stretch>
        </p:blipFill>
        <p:spPr>
          <a:xfrm>
            <a:off x="1035050" y="1130300"/>
            <a:ext cx="7073900" cy="4597400"/>
          </a:xfrm>
          <a:prstGeom prst="rect">
            <a:avLst/>
          </a:prstGeom>
        </p:spPr>
      </p:pic>
      <p:sp>
        <p:nvSpPr>
          <p:cNvPr id="8" name="TextBox 7">
            <a:extLst>
              <a:ext uri="{FF2B5EF4-FFF2-40B4-BE49-F238E27FC236}">
                <a16:creationId xmlns:a16="http://schemas.microsoft.com/office/drawing/2014/main" id="{F24AD6B7-EDE8-E548-92AF-410FF576801B}"/>
              </a:ext>
            </a:extLst>
          </p:cNvPr>
          <p:cNvSpPr txBox="1"/>
          <p:nvPr/>
        </p:nvSpPr>
        <p:spPr>
          <a:xfrm>
            <a:off x="366137" y="3428999"/>
            <a:ext cx="8315408" cy="2246769"/>
          </a:xfrm>
          <a:prstGeom prst="rect">
            <a:avLst/>
          </a:prstGeom>
          <a:solidFill>
            <a:schemeClr val="bg1"/>
          </a:solidFill>
        </p:spPr>
        <p:txBody>
          <a:bodyPr wrap="square" rtlCol="0">
            <a:spAutoFit/>
          </a:bodyPr>
          <a:lstStyle/>
          <a:p>
            <a:r>
              <a:rPr lang="en-US" sz="2800" dirty="0"/>
              <a:t>Star alignment: the “center” sequence is an input sequences, and all sequences are aligned to the center.</a:t>
            </a:r>
          </a:p>
          <a:p>
            <a:endParaRPr lang="en-US" sz="2800" dirty="0"/>
          </a:p>
          <a:p>
            <a:r>
              <a:rPr lang="en-US" sz="2800" dirty="0"/>
              <a:t>This approach works well when all the input sequences are very similar to each other</a:t>
            </a:r>
          </a:p>
        </p:txBody>
      </p:sp>
    </p:spTree>
    <p:extLst>
      <p:ext uri="{BB962C8B-B14F-4D97-AF65-F5344CB8AC3E}">
        <p14:creationId xmlns:p14="http://schemas.microsoft.com/office/powerpoint/2010/main" val="1163429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dirty="0">
                <a:latin typeface="Arial" charset="0"/>
                <a:ea typeface="ＭＳ Ｐゴシック" charset="0"/>
                <a:cs typeface="ＭＳ Ｐゴシック" charset="0"/>
              </a:rPr>
              <a:t>Multiple Sequence Alignment (MSA): </a:t>
            </a:r>
            <a:br>
              <a:rPr lang="en-US" sz="3600" dirty="0">
                <a:latin typeface="Arial" charset="0"/>
                <a:ea typeface="ＭＳ Ｐゴシック" charset="0"/>
                <a:cs typeface="ＭＳ Ｐゴシック" charset="0"/>
              </a:rPr>
            </a:br>
            <a:r>
              <a:rPr lang="en-US" sz="3600" i="1" dirty="0">
                <a:latin typeface="Arial" charset="0"/>
                <a:ea typeface="ＭＳ Ｐゴシック" charset="0"/>
                <a:cs typeface="ＭＳ Ｐゴシック" charset="0"/>
              </a:rPr>
              <a:t>a scientific grand challenge</a:t>
            </a:r>
            <a:r>
              <a:rPr lang="en-US" sz="3600" baseline="30000" dirty="0">
                <a:latin typeface="Arial" charset="0"/>
                <a:ea typeface="ＭＳ Ｐゴシック" charset="0"/>
                <a:cs typeface="ＭＳ Ｐゴシック" charset="0"/>
              </a:rPr>
              <a:t>1</a:t>
            </a:r>
            <a:endParaRPr lang="en-US" sz="3600" i="1" dirty="0">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extLst>
      <p:ext uri="{BB962C8B-B14F-4D97-AF65-F5344CB8AC3E}">
        <p14:creationId xmlns:p14="http://schemas.microsoft.com/office/powerpoint/2010/main" val="330030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66FD-314F-5446-BC19-F274BCB99CB6}"/>
              </a:ext>
            </a:extLst>
          </p:cNvPr>
          <p:cNvSpPr>
            <a:spLocks noGrp="1"/>
          </p:cNvSpPr>
          <p:nvPr>
            <p:ph type="title"/>
          </p:nvPr>
        </p:nvSpPr>
        <p:spPr/>
        <p:txBody>
          <a:bodyPr/>
          <a:lstStyle/>
          <a:p>
            <a:r>
              <a:rPr lang="en-US" dirty="0"/>
              <a:t>Progressive alignment</a:t>
            </a:r>
          </a:p>
        </p:txBody>
      </p:sp>
      <p:pic>
        <p:nvPicPr>
          <p:cNvPr id="5" name="Picture 4">
            <a:extLst>
              <a:ext uri="{FF2B5EF4-FFF2-40B4-BE49-F238E27FC236}">
                <a16:creationId xmlns:a16="http://schemas.microsoft.com/office/drawing/2014/main" id="{FEFB3C1A-BA92-624D-A601-B4EEA03E5780}"/>
              </a:ext>
            </a:extLst>
          </p:cNvPr>
          <p:cNvPicPr>
            <a:picLocks noChangeAspect="1"/>
          </p:cNvPicPr>
          <p:nvPr/>
        </p:nvPicPr>
        <p:blipFill>
          <a:blip r:embed="rId2"/>
          <a:stretch>
            <a:fillRect/>
          </a:stretch>
        </p:blipFill>
        <p:spPr>
          <a:xfrm>
            <a:off x="903889" y="1281062"/>
            <a:ext cx="7336221" cy="4752208"/>
          </a:xfrm>
          <a:prstGeom prst="rect">
            <a:avLst/>
          </a:prstGeom>
        </p:spPr>
      </p:pic>
      <p:sp>
        <p:nvSpPr>
          <p:cNvPr id="6" name="TextBox 5">
            <a:extLst>
              <a:ext uri="{FF2B5EF4-FFF2-40B4-BE49-F238E27FC236}">
                <a16:creationId xmlns:a16="http://schemas.microsoft.com/office/drawing/2014/main" id="{17298C13-0BA2-834A-BA9E-77F3497A989B}"/>
              </a:ext>
            </a:extLst>
          </p:cNvPr>
          <p:cNvSpPr txBox="1"/>
          <p:nvPr/>
        </p:nvSpPr>
        <p:spPr>
          <a:xfrm>
            <a:off x="2932387" y="6214030"/>
            <a:ext cx="3450047" cy="369332"/>
          </a:xfrm>
          <a:prstGeom prst="rect">
            <a:avLst/>
          </a:prstGeom>
          <a:noFill/>
        </p:spPr>
        <p:txBody>
          <a:bodyPr wrap="none" rtlCol="0">
            <a:spAutoFit/>
          </a:bodyPr>
          <a:lstStyle/>
          <a:p>
            <a:r>
              <a:rPr lang="en-US" dirty="0"/>
              <a:t>Figure 2.9 from </a:t>
            </a:r>
            <a:r>
              <a:rPr lang="en-US" dirty="0" err="1"/>
              <a:t>Huson</a:t>
            </a:r>
            <a:r>
              <a:rPr lang="en-US" dirty="0"/>
              <a:t> et al. (2010)</a:t>
            </a:r>
          </a:p>
        </p:txBody>
      </p:sp>
    </p:spTree>
    <p:extLst>
      <p:ext uri="{BB962C8B-B14F-4D97-AF65-F5344CB8AC3E}">
        <p14:creationId xmlns:p14="http://schemas.microsoft.com/office/powerpoint/2010/main" val="622587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err="1"/>
              <a:t>MSA+Tree</a:t>
            </a:r>
            <a:r>
              <a:rPr lang="en-GB" dirty="0"/>
              <a:t>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a:t>Infernal (Bioinf. 2009)</a:t>
            </a:r>
            <a:endParaRPr lang="en-GB" sz="200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a:t>Neighbor</a:t>
            </a:r>
            <a:r>
              <a:rPr lang="en-GB" dirty="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a:t>FastME</a:t>
            </a:r>
            <a:endParaRPr lang="en-GB" dirty="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B136-50C0-AC40-88C1-C43A1EFD201D}"/>
              </a:ext>
            </a:extLst>
          </p:cNvPr>
          <p:cNvSpPr>
            <a:spLocks noGrp="1"/>
          </p:cNvSpPr>
          <p:nvPr>
            <p:ph type="title"/>
          </p:nvPr>
        </p:nvSpPr>
        <p:spPr/>
        <p:txBody>
          <a:bodyPr/>
          <a:lstStyle/>
          <a:p>
            <a:r>
              <a:rPr lang="en-US" dirty="0"/>
              <a:t>What makes for an “easy” MSA?</a:t>
            </a:r>
          </a:p>
        </p:txBody>
      </p:sp>
      <p:sp>
        <p:nvSpPr>
          <p:cNvPr id="3" name="Content Placeholder 2">
            <a:extLst>
              <a:ext uri="{FF2B5EF4-FFF2-40B4-BE49-F238E27FC236}">
                <a16:creationId xmlns:a16="http://schemas.microsoft.com/office/drawing/2014/main" id="{1ACCB706-98CD-3B44-A058-5229D3273161}"/>
              </a:ext>
            </a:extLst>
          </p:cNvPr>
          <p:cNvSpPr>
            <a:spLocks noGrp="1"/>
          </p:cNvSpPr>
          <p:nvPr>
            <p:ph idx="1"/>
          </p:nvPr>
        </p:nvSpPr>
        <p:spPr/>
        <p:txBody>
          <a:bodyPr>
            <a:normAutofit/>
          </a:bodyPr>
          <a:lstStyle/>
          <a:p>
            <a:r>
              <a:rPr lang="en-US" dirty="0"/>
              <a:t>MSA is easy when the input is a small set of very similar sequences</a:t>
            </a:r>
          </a:p>
          <a:p>
            <a:pPr lvl="1"/>
            <a:r>
              <a:rPr lang="en-US" dirty="0"/>
              <a:t>All nearly the same length</a:t>
            </a:r>
          </a:p>
          <a:p>
            <a:pPr lvl="1"/>
            <a:r>
              <a:rPr lang="en-US" dirty="0"/>
              <a:t>Very few substitutions</a:t>
            </a:r>
          </a:p>
          <a:p>
            <a:pPr lvl="1"/>
            <a:r>
              <a:rPr lang="en-US" dirty="0"/>
              <a:t>Very few “indels”</a:t>
            </a:r>
          </a:p>
          <a:p>
            <a:r>
              <a:rPr lang="en-US" dirty="0"/>
              <a:t>But large datasets are difficult, even when they are otherwise relatively “easy”</a:t>
            </a:r>
          </a:p>
          <a:p>
            <a:endParaRPr lang="en-US" dirty="0"/>
          </a:p>
          <a:p>
            <a:endParaRPr lang="en-US" dirty="0"/>
          </a:p>
          <a:p>
            <a:pPr marL="457200" lvl="1" indent="0">
              <a:buNone/>
            </a:pPr>
            <a:endParaRPr lang="en-US" dirty="0"/>
          </a:p>
        </p:txBody>
      </p:sp>
    </p:spTree>
    <p:extLst>
      <p:ext uri="{BB962C8B-B14F-4D97-AF65-F5344CB8AC3E}">
        <p14:creationId xmlns:p14="http://schemas.microsoft.com/office/powerpoint/2010/main" val="51670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4D24-158C-A34B-836A-3A76CB815B77}"/>
              </a:ext>
            </a:extLst>
          </p:cNvPr>
          <p:cNvSpPr>
            <a:spLocks noGrp="1"/>
          </p:cNvSpPr>
          <p:nvPr>
            <p:ph type="title"/>
          </p:nvPr>
        </p:nvSpPr>
        <p:spPr/>
        <p:txBody>
          <a:bodyPr>
            <a:normAutofit/>
          </a:bodyPr>
          <a:lstStyle/>
          <a:p>
            <a:r>
              <a:rPr lang="en-US" dirty="0"/>
              <a:t>What makes MSA difficult?  </a:t>
            </a:r>
          </a:p>
        </p:txBody>
      </p:sp>
      <p:sp>
        <p:nvSpPr>
          <p:cNvPr id="3" name="Content Placeholder 2">
            <a:extLst>
              <a:ext uri="{FF2B5EF4-FFF2-40B4-BE49-F238E27FC236}">
                <a16:creationId xmlns:a16="http://schemas.microsoft.com/office/drawing/2014/main" id="{7D1C2E46-788C-7A4E-A5D1-D6B40E1C3AED}"/>
              </a:ext>
            </a:extLst>
          </p:cNvPr>
          <p:cNvSpPr>
            <a:spLocks noGrp="1"/>
          </p:cNvSpPr>
          <p:nvPr>
            <p:ph idx="1"/>
          </p:nvPr>
        </p:nvSpPr>
        <p:spPr>
          <a:xfrm>
            <a:off x="457199" y="1600200"/>
            <a:ext cx="8592207" cy="4525963"/>
          </a:xfrm>
        </p:spPr>
        <p:txBody>
          <a:bodyPr/>
          <a:lstStyle/>
          <a:p>
            <a:r>
              <a:rPr lang="en-US" dirty="0">
                <a:solidFill>
                  <a:srgbClr val="000000"/>
                </a:solidFill>
              </a:rPr>
              <a:t>Large numbers of sequences</a:t>
            </a:r>
          </a:p>
          <a:p>
            <a:r>
              <a:rPr lang="en-US" dirty="0">
                <a:solidFill>
                  <a:srgbClr val="000000"/>
                </a:solidFill>
              </a:rPr>
              <a:t>High evolutionary rates</a:t>
            </a:r>
          </a:p>
          <a:p>
            <a:r>
              <a:rPr lang="en-US" dirty="0">
                <a:solidFill>
                  <a:srgbClr val="000000"/>
                </a:solidFill>
              </a:rPr>
              <a:t>Sequence length heterogeneity (e.g., fragments)</a:t>
            </a:r>
          </a:p>
          <a:p>
            <a:r>
              <a:rPr lang="en-US" dirty="0"/>
              <a:t>Very long sequences (e.g., genome-scale)</a:t>
            </a:r>
          </a:p>
          <a:p>
            <a:r>
              <a:rPr lang="en-US" dirty="0"/>
              <a:t>Rearrangement events </a:t>
            </a:r>
          </a:p>
        </p:txBody>
      </p:sp>
    </p:spTree>
    <p:extLst>
      <p:ext uri="{BB962C8B-B14F-4D97-AF65-F5344CB8AC3E}">
        <p14:creationId xmlns:p14="http://schemas.microsoft.com/office/powerpoint/2010/main" val="2092803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4D24-158C-A34B-836A-3A76CB815B77}"/>
              </a:ext>
            </a:extLst>
          </p:cNvPr>
          <p:cNvSpPr>
            <a:spLocks noGrp="1"/>
          </p:cNvSpPr>
          <p:nvPr>
            <p:ph type="title"/>
          </p:nvPr>
        </p:nvSpPr>
        <p:spPr/>
        <p:txBody>
          <a:bodyPr>
            <a:normAutofit/>
          </a:bodyPr>
          <a:lstStyle/>
          <a:p>
            <a:r>
              <a:rPr lang="en-US" dirty="0"/>
              <a:t>What makes MSA difficult?  </a:t>
            </a:r>
          </a:p>
        </p:txBody>
      </p:sp>
      <p:sp>
        <p:nvSpPr>
          <p:cNvPr id="3" name="Content Placeholder 2">
            <a:extLst>
              <a:ext uri="{FF2B5EF4-FFF2-40B4-BE49-F238E27FC236}">
                <a16:creationId xmlns:a16="http://schemas.microsoft.com/office/drawing/2014/main" id="{7D1C2E46-788C-7A4E-A5D1-D6B40E1C3AED}"/>
              </a:ext>
            </a:extLst>
          </p:cNvPr>
          <p:cNvSpPr>
            <a:spLocks noGrp="1"/>
          </p:cNvSpPr>
          <p:nvPr>
            <p:ph idx="1"/>
          </p:nvPr>
        </p:nvSpPr>
        <p:spPr>
          <a:xfrm>
            <a:off x="457199" y="1600200"/>
            <a:ext cx="8592207" cy="4525963"/>
          </a:xfrm>
        </p:spPr>
        <p:txBody>
          <a:bodyPr/>
          <a:lstStyle/>
          <a:p>
            <a:r>
              <a:rPr lang="en-US" dirty="0">
                <a:solidFill>
                  <a:srgbClr val="0432FF"/>
                </a:solidFill>
              </a:rPr>
              <a:t>Large numbers of sequences</a:t>
            </a:r>
          </a:p>
          <a:p>
            <a:r>
              <a:rPr lang="en-US" dirty="0">
                <a:solidFill>
                  <a:srgbClr val="0432FF"/>
                </a:solidFill>
              </a:rPr>
              <a:t>High evolutionary rates</a:t>
            </a:r>
          </a:p>
          <a:p>
            <a:r>
              <a:rPr lang="en-US" dirty="0">
                <a:solidFill>
                  <a:srgbClr val="0432FF"/>
                </a:solidFill>
              </a:rPr>
              <a:t>Sequence length heterogeneity (e.g., fragments)</a:t>
            </a:r>
          </a:p>
          <a:p>
            <a:r>
              <a:rPr lang="en-US" dirty="0"/>
              <a:t>Very long sequences (e.g., genome-scale)</a:t>
            </a:r>
          </a:p>
          <a:p>
            <a:r>
              <a:rPr lang="en-US" dirty="0"/>
              <a:t>Rearrangement events </a:t>
            </a:r>
          </a:p>
        </p:txBody>
      </p:sp>
    </p:spTree>
    <p:extLst>
      <p:ext uri="{BB962C8B-B14F-4D97-AF65-F5344CB8AC3E}">
        <p14:creationId xmlns:p14="http://schemas.microsoft.com/office/powerpoint/2010/main" val="1251080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9617-9F47-434B-8F1F-473F1C10C783}"/>
              </a:ext>
            </a:extLst>
          </p:cNvPr>
          <p:cNvSpPr>
            <a:spLocks noGrp="1"/>
          </p:cNvSpPr>
          <p:nvPr>
            <p:ph type="title"/>
          </p:nvPr>
        </p:nvSpPr>
        <p:spPr/>
        <p:txBody>
          <a:bodyPr>
            <a:normAutofit fontScale="90000"/>
          </a:bodyPr>
          <a:lstStyle/>
          <a:p>
            <a:r>
              <a:rPr lang="en-US" dirty="0"/>
              <a:t>Part II: Techniques for Large-Scale MSA</a:t>
            </a:r>
          </a:p>
        </p:txBody>
      </p:sp>
      <p:sp>
        <p:nvSpPr>
          <p:cNvPr id="3" name="Content Placeholder 2">
            <a:extLst>
              <a:ext uri="{FF2B5EF4-FFF2-40B4-BE49-F238E27FC236}">
                <a16:creationId xmlns:a16="http://schemas.microsoft.com/office/drawing/2014/main" id="{DBCE1193-F427-3E4E-9685-5E99A6265E6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4768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4D24-158C-A34B-836A-3A76CB815B77}"/>
              </a:ext>
            </a:extLst>
          </p:cNvPr>
          <p:cNvSpPr>
            <a:spLocks noGrp="1"/>
          </p:cNvSpPr>
          <p:nvPr>
            <p:ph type="title"/>
          </p:nvPr>
        </p:nvSpPr>
        <p:spPr/>
        <p:txBody>
          <a:bodyPr>
            <a:normAutofit/>
          </a:bodyPr>
          <a:lstStyle/>
          <a:p>
            <a:r>
              <a:rPr lang="en-US" dirty="0"/>
              <a:t>Large-scale MSA </a:t>
            </a:r>
          </a:p>
        </p:txBody>
      </p:sp>
      <p:sp>
        <p:nvSpPr>
          <p:cNvPr id="3" name="Content Placeholder 2">
            <a:extLst>
              <a:ext uri="{FF2B5EF4-FFF2-40B4-BE49-F238E27FC236}">
                <a16:creationId xmlns:a16="http://schemas.microsoft.com/office/drawing/2014/main" id="{7D1C2E46-788C-7A4E-A5D1-D6B40E1C3AED}"/>
              </a:ext>
            </a:extLst>
          </p:cNvPr>
          <p:cNvSpPr>
            <a:spLocks noGrp="1"/>
          </p:cNvSpPr>
          <p:nvPr>
            <p:ph idx="1"/>
          </p:nvPr>
        </p:nvSpPr>
        <p:spPr>
          <a:xfrm>
            <a:off x="457199" y="1600200"/>
            <a:ext cx="8592207" cy="4525963"/>
          </a:xfrm>
        </p:spPr>
        <p:txBody>
          <a:bodyPr/>
          <a:lstStyle/>
          <a:p>
            <a:pPr marL="0" indent="0">
              <a:buNone/>
            </a:pPr>
            <a:r>
              <a:rPr lang="en-US" dirty="0">
                <a:solidFill>
                  <a:srgbClr val="000000"/>
                </a:solidFill>
              </a:rPr>
              <a:t>Challenges</a:t>
            </a:r>
          </a:p>
          <a:p>
            <a:r>
              <a:rPr lang="en-US" dirty="0">
                <a:solidFill>
                  <a:srgbClr val="0432FF"/>
                </a:solidFill>
              </a:rPr>
              <a:t>High evolutionary rates</a:t>
            </a:r>
          </a:p>
          <a:p>
            <a:r>
              <a:rPr lang="en-US" dirty="0">
                <a:solidFill>
                  <a:srgbClr val="0432FF"/>
                </a:solidFill>
              </a:rPr>
              <a:t>Sequence length heterogeneity (e.g., fragments)</a:t>
            </a:r>
          </a:p>
          <a:p>
            <a:r>
              <a:rPr lang="en-US" dirty="0">
                <a:solidFill>
                  <a:srgbClr val="000000"/>
                </a:solidFill>
              </a:rPr>
              <a:t>Very long sequences</a:t>
            </a:r>
          </a:p>
          <a:p>
            <a:endParaRPr lang="en-US" dirty="0">
              <a:solidFill>
                <a:srgbClr val="000000"/>
              </a:solidFill>
            </a:endParaRPr>
          </a:p>
        </p:txBody>
      </p:sp>
    </p:spTree>
    <p:extLst>
      <p:ext uri="{BB962C8B-B14F-4D97-AF65-F5344CB8AC3E}">
        <p14:creationId xmlns:p14="http://schemas.microsoft.com/office/powerpoint/2010/main" val="2625894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6446-19F2-6F46-8B85-DF934D247930}"/>
              </a:ext>
            </a:extLst>
          </p:cNvPr>
          <p:cNvSpPr>
            <a:spLocks noGrp="1"/>
          </p:cNvSpPr>
          <p:nvPr>
            <p:ph type="title"/>
          </p:nvPr>
        </p:nvSpPr>
        <p:spPr/>
        <p:txBody>
          <a:bodyPr>
            <a:normAutofit/>
          </a:bodyPr>
          <a:lstStyle/>
          <a:p>
            <a:r>
              <a:rPr lang="en-US" dirty="0"/>
              <a:t>Three obvious challenges</a:t>
            </a:r>
          </a:p>
        </p:txBody>
      </p:sp>
      <p:sp>
        <p:nvSpPr>
          <p:cNvPr id="3" name="Content Placeholder 2">
            <a:extLst>
              <a:ext uri="{FF2B5EF4-FFF2-40B4-BE49-F238E27FC236}">
                <a16:creationId xmlns:a16="http://schemas.microsoft.com/office/drawing/2014/main" id="{D0C4C5EB-1EAA-DE42-8E73-86888C2EB8C1}"/>
              </a:ext>
            </a:extLst>
          </p:cNvPr>
          <p:cNvSpPr>
            <a:spLocks noGrp="1"/>
          </p:cNvSpPr>
          <p:nvPr>
            <p:ph idx="1"/>
          </p:nvPr>
        </p:nvSpPr>
        <p:spPr/>
        <p:txBody>
          <a:bodyPr>
            <a:normAutofit/>
          </a:bodyPr>
          <a:lstStyle/>
          <a:p>
            <a:pPr marL="971550" lvl="1" indent="-514350">
              <a:buFont typeface="+mj-lt"/>
              <a:buAutoNum type="arabicPeriod"/>
            </a:pPr>
            <a:r>
              <a:rPr lang="en-US" dirty="0">
                <a:solidFill>
                  <a:srgbClr val="0432FF"/>
                </a:solidFill>
              </a:rPr>
              <a:t>Addressing very large datasets </a:t>
            </a:r>
            <a:endParaRPr lang="en-US" dirty="0">
              <a:solidFill>
                <a:srgbClr val="000000"/>
              </a:solidFill>
            </a:endParaRPr>
          </a:p>
          <a:p>
            <a:pPr marL="971550" lvl="1" indent="-514350">
              <a:buFont typeface="+mj-lt"/>
              <a:buAutoNum type="arabicPeriod"/>
            </a:pPr>
            <a:r>
              <a:rPr lang="en-US" dirty="0">
                <a:solidFill>
                  <a:srgbClr val="0432FF"/>
                </a:solidFill>
              </a:rPr>
              <a:t>Addressing high evolutionary rates</a:t>
            </a:r>
            <a:r>
              <a:rPr lang="en-US" dirty="0"/>
              <a:t> </a:t>
            </a:r>
            <a:endParaRPr lang="en-US" dirty="0">
              <a:solidFill>
                <a:srgbClr val="000000"/>
              </a:solidFill>
            </a:endParaRPr>
          </a:p>
          <a:p>
            <a:pPr marL="971550" lvl="1" indent="-514350">
              <a:buFont typeface="+mj-lt"/>
              <a:buAutoNum type="arabicPeriod"/>
            </a:pPr>
            <a:r>
              <a:rPr lang="en-US" dirty="0">
                <a:solidFill>
                  <a:srgbClr val="0432FF"/>
                </a:solidFill>
              </a:rPr>
              <a:t>Addressing sequence length heterogeneity</a:t>
            </a:r>
            <a:r>
              <a:rPr lang="en-US" dirty="0"/>
              <a:t> </a:t>
            </a:r>
          </a:p>
          <a:p>
            <a:endParaRPr lang="en-US" dirty="0"/>
          </a:p>
          <a:p>
            <a:endParaRPr lang="en-US" dirty="0"/>
          </a:p>
        </p:txBody>
      </p:sp>
    </p:spTree>
    <p:extLst>
      <p:ext uri="{BB962C8B-B14F-4D97-AF65-F5344CB8AC3E}">
        <p14:creationId xmlns:p14="http://schemas.microsoft.com/office/powerpoint/2010/main" val="709755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9191-EF29-9A44-94C1-C1005DC2003B}"/>
              </a:ext>
            </a:extLst>
          </p:cNvPr>
          <p:cNvSpPr>
            <a:spLocks noGrp="1"/>
          </p:cNvSpPr>
          <p:nvPr>
            <p:ph type="title"/>
          </p:nvPr>
        </p:nvSpPr>
        <p:spPr/>
        <p:txBody>
          <a:bodyPr/>
          <a:lstStyle/>
          <a:p>
            <a:r>
              <a:rPr lang="en-US" dirty="0"/>
              <a:t>What are MSAs used for?</a:t>
            </a:r>
          </a:p>
        </p:txBody>
      </p:sp>
      <p:sp>
        <p:nvSpPr>
          <p:cNvPr id="3" name="Content Placeholder 2">
            <a:extLst>
              <a:ext uri="{FF2B5EF4-FFF2-40B4-BE49-F238E27FC236}">
                <a16:creationId xmlns:a16="http://schemas.microsoft.com/office/drawing/2014/main" id="{7A306205-BF1C-114E-ABB3-4D9F8926EBF9}"/>
              </a:ext>
            </a:extLst>
          </p:cNvPr>
          <p:cNvSpPr>
            <a:spLocks noGrp="1"/>
          </p:cNvSpPr>
          <p:nvPr>
            <p:ph idx="1"/>
          </p:nvPr>
        </p:nvSpPr>
        <p:spPr>
          <a:xfrm>
            <a:off x="457200" y="1600200"/>
            <a:ext cx="8560676" cy="4525963"/>
          </a:xfrm>
        </p:spPr>
        <p:txBody>
          <a:bodyPr/>
          <a:lstStyle/>
          <a:p>
            <a:r>
              <a:rPr lang="en-US" dirty="0"/>
              <a:t>Inferring evolutionary histories</a:t>
            </a:r>
          </a:p>
          <a:p>
            <a:r>
              <a:rPr lang="en-US" dirty="0"/>
              <a:t>Predicting biomolecular (RNA, protein) structure</a:t>
            </a:r>
          </a:p>
          <a:p>
            <a:r>
              <a:rPr lang="en-US" dirty="0"/>
              <a:t>Genome annotation and assembly</a:t>
            </a:r>
          </a:p>
          <a:p>
            <a:r>
              <a:rPr lang="en-US" dirty="0"/>
              <a:t>And others</a:t>
            </a:r>
          </a:p>
          <a:p>
            <a:endParaRPr lang="en-US" dirty="0"/>
          </a:p>
        </p:txBody>
      </p:sp>
    </p:spTree>
    <p:extLst>
      <p:ext uri="{BB962C8B-B14F-4D97-AF65-F5344CB8AC3E}">
        <p14:creationId xmlns:p14="http://schemas.microsoft.com/office/powerpoint/2010/main" val="4153459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107FD-B12C-BF4E-BCB7-6434F54FB9AC}"/>
              </a:ext>
            </a:extLst>
          </p:cNvPr>
          <p:cNvSpPr>
            <a:spLocks noGrp="1"/>
          </p:cNvSpPr>
          <p:nvPr>
            <p:ph type="title"/>
          </p:nvPr>
        </p:nvSpPr>
        <p:spPr/>
        <p:txBody>
          <a:bodyPr/>
          <a:lstStyle/>
          <a:p>
            <a:r>
              <a:rPr lang="en-US" dirty="0"/>
              <a:t>Techniques for </a:t>
            </a:r>
            <a:r>
              <a:rPr lang="en-US" i="1" dirty="0"/>
              <a:t>de novo </a:t>
            </a:r>
            <a:r>
              <a:rPr lang="en-US" dirty="0"/>
              <a:t>MSA</a:t>
            </a:r>
          </a:p>
        </p:txBody>
      </p:sp>
      <p:sp>
        <p:nvSpPr>
          <p:cNvPr id="3" name="Content Placeholder 2">
            <a:extLst>
              <a:ext uri="{FF2B5EF4-FFF2-40B4-BE49-F238E27FC236}">
                <a16:creationId xmlns:a16="http://schemas.microsoft.com/office/drawing/2014/main" id="{F3B36D26-258A-A24F-8464-BB255E80AF87}"/>
              </a:ext>
            </a:extLst>
          </p:cNvPr>
          <p:cNvSpPr>
            <a:spLocks noGrp="1"/>
          </p:cNvSpPr>
          <p:nvPr>
            <p:ph idx="1"/>
          </p:nvPr>
        </p:nvSpPr>
        <p:spPr/>
        <p:txBody>
          <a:bodyPr/>
          <a:lstStyle/>
          <a:p>
            <a:r>
              <a:rPr lang="en-US" dirty="0">
                <a:solidFill>
                  <a:srgbClr val="0432FF"/>
                </a:solidFill>
              </a:rPr>
              <a:t>Divide-and-conquer</a:t>
            </a:r>
          </a:p>
          <a:p>
            <a:pPr lvl="1"/>
            <a:r>
              <a:rPr lang="en-US" dirty="0"/>
              <a:t>Divide dataset (sequences) into disjoint subsets, align subsets, merge subset alignments </a:t>
            </a:r>
          </a:p>
          <a:p>
            <a:r>
              <a:rPr lang="en-US" dirty="0"/>
              <a:t>“</a:t>
            </a:r>
            <a:r>
              <a:rPr lang="en-US" dirty="0">
                <a:solidFill>
                  <a:srgbClr val="0432FF"/>
                </a:solidFill>
              </a:rPr>
              <a:t>Two-phase</a:t>
            </a:r>
            <a:r>
              <a:rPr lang="en-US" dirty="0"/>
              <a:t>” (mainly for datasets with sequence length heterogeneity)</a:t>
            </a:r>
          </a:p>
          <a:p>
            <a:pPr lvl="1"/>
            <a:r>
              <a:rPr lang="en-US" dirty="0"/>
              <a:t>Construct “backbone alignment” for the full-length sequences</a:t>
            </a:r>
          </a:p>
          <a:p>
            <a:pPr lvl="1"/>
            <a:r>
              <a:rPr lang="en-US" dirty="0"/>
              <a:t>Add remaining sequences into the backbone alignment</a:t>
            </a:r>
          </a:p>
        </p:txBody>
      </p:sp>
    </p:spTree>
    <p:extLst>
      <p:ext uri="{BB962C8B-B14F-4D97-AF65-F5344CB8AC3E}">
        <p14:creationId xmlns:p14="http://schemas.microsoft.com/office/powerpoint/2010/main" val="3034325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107FD-B12C-BF4E-BCB7-6434F54FB9AC}"/>
              </a:ext>
            </a:extLst>
          </p:cNvPr>
          <p:cNvSpPr>
            <a:spLocks noGrp="1"/>
          </p:cNvSpPr>
          <p:nvPr>
            <p:ph type="title"/>
          </p:nvPr>
        </p:nvSpPr>
        <p:spPr/>
        <p:txBody>
          <a:bodyPr/>
          <a:lstStyle/>
          <a:p>
            <a:r>
              <a:rPr lang="en-US" dirty="0"/>
              <a:t>Techniques for </a:t>
            </a:r>
            <a:r>
              <a:rPr lang="en-US" i="1" dirty="0"/>
              <a:t>de novo </a:t>
            </a:r>
            <a:r>
              <a:rPr lang="en-US" dirty="0"/>
              <a:t>MSA</a:t>
            </a:r>
          </a:p>
        </p:txBody>
      </p:sp>
      <p:sp>
        <p:nvSpPr>
          <p:cNvPr id="3" name="Content Placeholder 2">
            <a:extLst>
              <a:ext uri="{FF2B5EF4-FFF2-40B4-BE49-F238E27FC236}">
                <a16:creationId xmlns:a16="http://schemas.microsoft.com/office/drawing/2014/main" id="{F3B36D26-258A-A24F-8464-BB255E80AF87}"/>
              </a:ext>
            </a:extLst>
          </p:cNvPr>
          <p:cNvSpPr>
            <a:spLocks noGrp="1"/>
          </p:cNvSpPr>
          <p:nvPr>
            <p:ph idx="1"/>
          </p:nvPr>
        </p:nvSpPr>
        <p:spPr/>
        <p:txBody>
          <a:bodyPr/>
          <a:lstStyle/>
          <a:p>
            <a:r>
              <a:rPr lang="en-US" dirty="0"/>
              <a:t>Divide-and-conquer</a:t>
            </a:r>
          </a:p>
          <a:p>
            <a:pPr lvl="1"/>
            <a:r>
              <a:rPr lang="en-US" dirty="0">
                <a:solidFill>
                  <a:srgbClr val="0432FF"/>
                </a:solidFill>
              </a:rPr>
              <a:t>Divide dataset (sequences) into disjoint subsets, align subsets, merge subset alignments </a:t>
            </a:r>
          </a:p>
          <a:p>
            <a:r>
              <a:rPr lang="en-US" dirty="0"/>
              <a:t>“Two-phase” (mainly for datasets with sequence length heterogeneity)</a:t>
            </a:r>
          </a:p>
          <a:p>
            <a:pPr lvl="1"/>
            <a:r>
              <a:rPr lang="en-US" dirty="0"/>
              <a:t>Construct “backbone alignment” for the full-length sequences</a:t>
            </a:r>
          </a:p>
          <a:p>
            <a:pPr lvl="1"/>
            <a:r>
              <a:rPr lang="en-US" dirty="0"/>
              <a:t>Add remaining sequences into the backbone alignment</a:t>
            </a:r>
          </a:p>
        </p:txBody>
      </p:sp>
    </p:spTree>
    <p:extLst>
      <p:ext uri="{BB962C8B-B14F-4D97-AF65-F5344CB8AC3E}">
        <p14:creationId xmlns:p14="http://schemas.microsoft.com/office/powerpoint/2010/main" val="4030868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6446-19F2-6F46-8B85-DF934D247930}"/>
              </a:ext>
            </a:extLst>
          </p:cNvPr>
          <p:cNvSpPr>
            <a:spLocks noGrp="1"/>
          </p:cNvSpPr>
          <p:nvPr>
            <p:ph type="title"/>
          </p:nvPr>
        </p:nvSpPr>
        <p:spPr/>
        <p:txBody>
          <a:bodyPr>
            <a:normAutofit/>
          </a:bodyPr>
          <a:lstStyle/>
          <a:p>
            <a:r>
              <a:rPr lang="en-US" dirty="0"/>
              <a:t>Divide-and-conquer</a:t>
            </a:r>
          </a:p>
        </p:txBody>
      </p:sp>
      <p:sp>
        <p:nvSpPr>
          <p:cNvPr id="3" name="Content Placeholder 2">
            <a:extLst>
              <a:ext uri="{FF2B5EF4-FFF2-40B4-BE49-F238E27FC236}">
                <a16:creationId xmlns:a16="http://schemas.microsoft.com/office/drawing/2014/main" id="{D0C4C5EB-1EAA-DE42-8E73-86888C2EB8C1}"/>
              </a:ext>
            </a:extLst>
          </p:cNvPr>
          <p:cNvSpPr>
            <a:spLocks noGrp="1"/>
          </p:cNvSpPr>
          <p:nvPr>
            <p:ph idx="1"/>
          </p:nvPr>
        </p:nvSpPr>
        <p:spPr>
          <a:xfrm>
            <a:off x="236483" y="1547648"/>
            <a:ext cx="8229600" cy="4525963"/>
          </a:xfrm>
        </p:spPr>
        <p:txBody>
          <a:bodyPr/>
          <a:lstStyle/>
          <a:p>
            <a:r>
              <a:rPr lang="en-US" dirty="0"/>
              <a:t>Divide-and-conquer “meta-methods” for large numbers of sequences and high evolutionary rates:  </a:t>
            </a:r>
          </a:p>
          <a:p>
            <a:pPr lvl="1"/>
            <a:r>
              <a:rPr lang="en-US" dirty="0"/>
              <a:t>SATé, PASTA, and MAGUS</a:t>
            </a:r>
          </a:p>
          <a:p>
            <a:endParaRPr lang="en-US" dirty="0"/>
          </a:p>
          <a:p>
            <a:endParaRPr lang="en-US" dirty="0"/>
          </a:p>
        </p:txBody>
      </p:sp>
    </p:spTree>
    <p:extLst>
      <p:ext uri="{BB962C8B-B14F-4D97-AF65-F5344CB8AC3E}">
        <p14:creationId xmlns:p14="http://schemas.microsoft.com/office/powerpoint/2010/main" val="36302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a:latin typeface="Arial" charset="0"/>
                <a:ea typeface="ＭＳ Ｐゴシック" charset="0"/>
                <a:cs typeface="ＭＳ Ｐゴシック" charset="0"/>
              </a:rPr>
              <a:t>Re-aligning on a tree</a:t>
            </a: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868568" y="2701391"/>
            <a:ext cx="1874837"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dirty="0">
                <a:latin typeface="Baskerville" charset="0"/>
                <a:cs typeface="Baskerville" charset="0"/>
                <a:sym typeface="Baskerville" charset="0"/>
              </a:rPr>
              <a:t>Align subsets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21023289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6446-19F2-6F46-8B85-DF934D247930}"/>
              </a:ext>
            </a:extLst>
          </p:cNvPr>
          <p:cNvSpPr>
            <a:spLocks noGrp="1"/>
          </p:cNvSpPr>
          <p:nvPr>
            <p:ph type="title"/>
          </p:nvPr>
        </p:nvSpPr>
        <p:spPr/>
        <p:txBody>
          <a:bodyPr>
            <a:normAutofit/>
          </a:bodyPr>
          <a:lstStyle/>
          <a:p>
            <a:r>
              <a:rPr lang="en-US" dirty="0"/>
              <a:t>Standard Methods</a:t>
            </a:r>
          </a:p>
        </p:txBody>
      </p:sp>
      <p:sp>
        <p:nvSpPr>
          <p:cNvPr id="3" name="Content Placeholder 2">
            <a:extLst>
              <a:ext uri="{FF2B5EF4-FFF2-40B4-BE49-F238E27FC236}">
                <a16:creationId xmlns:a16="http://schemas.microsoft.com/office/drawing/2014/main" id="{D0C4C5EB-1EAA-DE42-8E73-86888C2EB8C1}"/>
              </a:ext>
            </a:extLst>
          </p:cNvPr>
          <p:cNvSpPr>
            <a:spLocks noGrp="1"/>
          </p:cNvSpPr>
          <p:nvPr>
            <p:ph idx="1"/>
          </p:nvPr>
        </p:nvSpPr>
        <p:spPr/>
        <p:txBody>
          <a:bodyPr>
            <a:normAutofit/>
          </a:bodyPr>
          <a:lstStyle/>
          <a:p>
            <a:r>
              <a:rPr lang="en-US" dirty="0"/>
              <a:t>Many excellent methods for the relatively easy inputs </a:t>
            </a:r>
          </a:p>
          <a:p>
            <a:r>
              <a:rPr lang="en-US" dirty="0"/>
              <a:t>Statistical alignment (e.g., BAli-Phy)</a:t>
            </a:r>
          </a:p>
          <a:p>
            <a:r>
              <a:rPr lang="en-US" dirty="0"/>
              <a:t>Few of these methods can provide good accuracy on challenging datasets </a:t>
            </a:r>
          </a:p>
          <a:p>
            <a:pPr marL="0" indent="0">
              <a:buNone/>
            </a:pPr>
            <a:endParaRPr lang="en-US" dirty="0"/>
          </a:p>
          <a:p>
            <a:endParaRPr lang="en-US" dirty="0"/>
          </a:p>
        </p:txBody>
      </p:sp>
    </p:spTree>
    <p:extLst>
      <p:ext uri="{BB962C8B-B14F-4D97-AF65-F5344CB8AC3E}">
        <p14:creationId xmlns:p14="http://schemas.microsoft.com/office/powerpoint/2010/main" val="1609785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11899" y="392740"/>
            <a:ext cx="7575659" cy="1028700"/>
          </a:xfrm>
        </p:spPr>
        <p:txBody>
          <a:bodyPr>
            <a:normAutofit fontScale="90000"/>
          </a:bodyPr>
          <a:lstStyle/>
          <a:p>
            <a:r>
              <a:rPr lang="en-US" sz="4000" b="1" dirty="0"/>
              <a:t>  SATé, PASTA, and MAGUS Algorithms</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2019300" y="4813300"/>
            <a:ext cx="5308600" cy="784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Repeat until termination condition, and</a:t>
            </a:r>
          </a:p>
          <a:p>
            <a:pPr>
              <a:spcBef>
                <a:spcPct val="50000"/>
              </a:spcBef>
            </a:pPr>
            <a:r>
              <a:rPr lang="en-US" dirty="0"/>
              <a:t>return the alignment/tree pair with the best ML score</a:t>
            </a:r>
          </a:p>
        </p:txBody>
      </p:sp>
    </p:spTree>
    <p:extLst>
      <p:ext uri="{BB962C8B-B14F-4D97-AF65-F5344CB8AC3E}">
        <p14:creationId xmlns:p14="http://schemas.microsoft.com/office/powerpoint/2010/main" val="3883215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extLst>
      <p:ext uri="{BB962C8B-B14F-4D97-AF65-F5344CB8AC3E}">
        <p14:creationId xmlns:p14="http://schemas.microsoft.com/office/powerpoint/2010/main" val="3412929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316C-C97B-104E-B3C3-4CB5245D700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2A13EBD-9B5C-A147-9617-3FAB5914D845}"/>
              </a:ext>
            </a:extLst>
          </p:cNvPr>
          <p:cNvPicPr>
            <a:picLocks noChangeAspect="1"/>
          </p:cNvPicPr>
          <p:nvPr/>
        </p:nvPicPr>
        <p:blipFill>
          <a:blip r:embed="rId2"/>
          <a:stretch>
            <a:fillRect/>
          </a:stretch>
        </p:blipFill>
        <p:spPr>
          <a:xfrm>
            <a:off x="-28776" y="169535"/>
            <a:ext cx="9172776" cy="5979016"/>
          </a:xfrm>
          <a:prstGeom prst="rect">
            <a:avLst/>
          </a:prstGeom>
        </p:spPr>
      </p:pic>
    </p:spTree>
    <p:extLst>
      <p:ext uri="{BB962C8B-B14F-4D97-AF65-F5344CB8AC3E}">
        <p14:creationId xmlns:p14="http://schemas.microsoft.com/office/powerpoint/2010/main" val="531699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8E22-D775-7E40-A951-4704C72BE8AB}"/>
              </a:ext>
            </a:extLst>
          </p:cNvPr>
          <p:cNvSpPr>
            <a:spLocks noGrp="1"/>
          </p:cNvSpPr>
          <p:nvPr>
            <p:ph type="title"/>
          </p:nvPr>
        </p:nvSpPr>
        <p:spPr/>
        <p:txBody>
          <a:bodyPr/>
          <a:lstStyle/>
          <a:p>
            <a:r>
              <a:rPr lang="en-US" dirty="0"/>
              <a:t>Improvement over time</a:t>
            </a:r>
          </a:p>
        </p:txBody>
      </p:sp>
      <p:sp>
        <p:nvSpPr>
          <p:cNvPr id="3" name="Content Placeholder 2">
            <a:extLst>
              <a:ext uri="{FF2B5EF4-FFF2-40B4-BE49-F238E27FC236}">
                <a16:creationId xmlns:a16="http://schemas.microsoft.com/office/drawing/2014/main" id="{43BA5D72-868E-664C-8ABF-78428EEA6766}"/>
              </a:ext>
            </a:extLst>
          </p:cNvPr>
          <p:cNvSpPr>
            <a:spLocks noGrp="1"/>
          </p:cNvSpPr>
          <p:nvPr>
            <p:ph idx="1"/>
          </p:nvPr>
        </p:nvSpPr>
        <p:spPr/>
        <p:txBody>
          <a:bodyPr>
            <a:normAutofit fontScale="92500" lnSpcReduction="20000"/>
          </a:bodyPr>
          <a:lstStyle/>
          <a:p>
            <a:r>
              <a:rPr lang="en-US" dirty="0">
                <a:solidFill>
                  <a:srgbClr val="0432FF"/>
                </a:solidFill>
              </a:rPr>
              <a:t>SATé-1</a:t>
            </a:r>
            <a:r>
              <a:rPr lang="en-US" dirty="0"/>
              <a:t> (Science 2009): up to about 8,000</a:t>
            </a:r>
          </a:p>
          <a:p>
            <a:r>
              <a:rPr lang="en-US" dirty="0">
                <a:solidFill>
                  <a:srgbClr val="0432FF"/>
                </a:solidFill>
              </a:rPr>
              <a:t>SATé-2</a:t>
            </a:r>
            <a:r>
              <a:rPr lang="en-US" dirty="0"/>
              <a:t> (Syst Biol 2012): up to 50,000</a:t>
            </a:r>
          </a:p>
          <a:p>
            <a:r>
              <a:rPr lang="en-US" dirty="0">
                <a:solidFill>
                  <a:srgbClr val="0432FF"/>
                </a:solidFill>
              </a:rPr>
              <a:t>PASTA</a:t>
            </a:r>
            <a:r>
              <a:rPr lang="en-US" dirty="0"/>
              <a:t> (J Comp Biol 2014): up to 1,000,000</a:t>
            </a:r>
          </a:p>
          <a:p>
            <a:r>
              <a:rPr lang="en-US" dirty="0">
                <a:solidFill>
                  <a:srgbClr val="0432FF"/>
                </a:solidFill>
              </a:rPr>
              <a:t>MAGUS</a:t>
            </a:r>
            <a:r>
              <a:rPr lang="en-US" dirty="0"/>
              <a:t> (Bioinformatics 2021): more accurate than PASTA (and one iteration suffices) – up to 1,000,000 </a:t>
            </a:r>
          </a:p>
          <a:p>
            <a:pPr marL="0" indent="0">
              <a:buNone/>
            </a:pPr>
            <a:endParaRPr lang="en-US" dirty="0"/>
          </a:p>
          <a:p>
            <a:pPr marL="0" indent="0">
              <a:buNone/>
            </a:pPr>
            <a:r>
              <a:rPr lang="en-US" dirty="0"/>
              <a:t>Each method improved on the previous with respect to MSA and Tree accuracy, speed, and scalability to large datasets</a:t>
            </a:r>
          </a:p>
        </p:txBody>
      </p:sp>
    </p:spTree>
    <p:extLst>
      <p:ext uri="{BB962C8B-B14F-4D97-AF65-F5344CB8AC3E}">
        <p14:creationId xmlns:p14="http://schemas.microsoft.com/office/powerpoint/2010/main" val="3402882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9070-678E-8044-9525-013E249FE20E}"/>
              </a:ext>
            </a:extLst>
          </p:cNvPr>
          <p:cNvSpPr>
            <a:spLocks noGrp="1"/>
          </p:cNvSpPr>
          <p:nvPr>
            <p:ph type="title"/>
          </p:nvPr>
        </p:nvSpPr>
        <p:spPr/>
        <p:txBody>
          <a:bodyPr/>
          <a:lstStyle/>
          <a:p>
            <a:r>
              <a:rPr lang="en-US" dirty="0"/>
              <a:t>SATé-II vs PASTA vs MAGUS</a:t>
            </a:r>
          </a:p>
        </p:txBody>
      </p:sp>
      <p:sp>
        <p:nvSpPr>
          <p:cNvPr id="3" name="Content Placeholder 2">
            <a:extLst>
              <a:ext uri="{FF2B5EF4-FFF2-40B4-BE49-F238E27FC236}">
                <a16:creationId xmlns:a16="http://schemas.microsoft.com/office/drawing/2014/main" id="{E182A1E6-69BC-7C44-AA56-9CD5A8D6EEF7}"/>
              </a:ext>
            </a:extLst>
          </p:cNvPr>
          <p:cNvSpPr>
            <a:spLocks noGrp="1"/>
          </p:cNvSpPr>
          <p:nvPr>
            <p:ph idx="1"/>
          </p:nvPr>
        </p:nvSpPr>
        <p:spPr/>
        <p:txBody>
          <a:bodyPr>
            <a:normAutofit fontScale="92500" lnSpcReduction="20000"/>
          </a:bodyPr>
          <a:lstStyle/>
          <a:p>
            <a:r>
              <a:rPr lang="en-US" dirty="0">
                <a:solidFill>
                  <a:srgbClr val="0432FF"/>
                </a:solidFill>
              </a:rPr>
              <a:t>Decomposition</a:t>
            </a:r>
            <a:r>
              <a:rPr lang="en-US" dirty="0"/>
              <a:t>: the same technique (delete centroid edges)</a:t>
            </a:r>
          </a:p>
          <a:p>
            <a:r>
              <a:rPr lang="en-US" dirty="0">
                <a:solidFill>
                  <a:srgbClr val="0432FF"/>
                </a:solidFill>
              </a:rPr>
              <a:t>Subset alignments</a:t>
            </a:r>
            <a:r>
              <a:rPr lang="en-US" dirty="0"/>
              <a:t>: the same (all computed MAFFT-linsi alignments)</a:t>
            </a:r>
          </a:p>
          <a:p>
            <a:r>
              <a:rPr lang="en-US" dirty="0">
                <a:solidFill>
                  <a:srgbClr val="0432FF"/>
                </a:solidFill>
              </a:rPr>
              <a:t>Merging:</a:t>
            </a:r>
            <a:r>
              <a:rPr lang="en-US" dirty="0"/>
              <a:t> </a:t>
            </a:r>
          </a:p>
          <a:p>
            <a:pPr lvl="1"/>
            <a:r>
              <a:rPr lang="en-US" dirty="0"/>
              <a:t>SATé-II uses a guide tree to merge the subset alignments up the tree</a:t>
            </a:r>
          </a:p>
          <a:p>
            <a:pPr lvl="1"/>
            <a:r>
              <a:rPr lang="en-US" dirty="0"/>
              <a:t>PASTA aligns all “adjacent pairs” of alignments, and then finishes with transitivity</a:t>
            </a:r>
          </a:p>
          <a:p>
            <a:pPr lvl="1"/>
            <a:r>
              <a:rPr lang="en-US" dirty="0">
                <a:solidFill>
                  <a:srgbClr val="0432FF"/>
                </a:solidFill>
              </a:rPr>
              <a:t>MAGUS aligns all subset alignments *at once* (using a complex pipeline involving Markov Clustering)</a:t>
            </a:r>
          </a:p>
        </p:txBody>
      </p:sp>
    </p:spTree>
    <p:extLst>
      <p:ext uri="{BB962C8B-B14F-4D97-AF65-F5344CB8AC3E}">
        <p14:creationId xmlns:p14="http://schemas.microsoft.com/office/powerpoint/2010/main" val="248984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a:t>Select taxon set and markers</a:t>
            </a:r>
          </a:p>
          <a:p>
            <a:pPr>
              <a:spcAft>
                <a:spcPts val="600"/>
              </a:spcAft>
            </a:pPr>
            <a:r>
              <a:rPr lang="en-US" sz="2000" dirty="0"/>
              <a:t>Gather and screen sequence data, possibly identify </a:t>
            </a:r>
            <a:r>
              <a:rPr lang="en-US" sz="2000" dirty="0" err="1"/>
              <a:t>orthologs</a:t>
            </a:r>
            <a:endParaRPr lang="en-US" sz="2000" dirty="0"/>
          </a:p>
          <a:p>
            <a:pPr>
              <a:spcAft>
                <a:spcPts val="600"/>
              </a:spcAft>
            </a:pPr>
            <a:r>
              <a:rPr lang="en-US" sz="2000" dirty="0">
                <a:solidFill>
                  <a:srgbClr val="000000"/>
                </a:solidFill>
              </a:rPr>
              <a:t>Compute multiple sequence alignments for each locus, and construct gene trees</a:t>
            </a:r>
          </a:p>
          <a:p>
            <a:pPr>
              <a:spcAft>
                <a:spcPts val="600"/>
              </a:spcAft>
            </a:pPr>
            <a:r>
              <a:rPr lang="en-US" sz="2000" dirty="0"/>
              <a:t>Compute species tree or network:</a:t>
            </a:r>
          </a:p>
          <a:p>
            <a:pPr lvl="1">
              <a:spcAft>
                <a:spcPts val="600"/>
              </a:spcAft>
            </a:pPr>
            <a:r>
              <a:rPr lang="en-US" sz="2000" dirty="0"/>
              <a:t>Combine the estimated gene trees, OR</a:t>
            </a:r>
          </a:p>
          <a:p>
            <a:pPr lvl="1">
              <a:spcAft>
                <a:spcPts val="600"/>
              </a:spcAft>
            </a:pPr>
            <a:r>
              <a:rPr lang="en-US" sz="2000" dirty="0"/>
              <a:t>Estimate a tree from a concatenation of the multiple sequence alignments </a:t>
            </a:r>
          </a:p>
          <a:p>
            <a:pPr>
              <a:spcAft>
                <a:spcPts val="600"/>
              </a:spcAft>
            </a:pPr>
            <a:r>
              <a:rPr lang="en-US" sz="2000" dirty="0"/>
              <a:t>Get statistical support on each branch (e.g., bootstrapping)</a:t>
            </a:r>
          </a:p>
          <a:p>
            <a:pPr>
              <a:spcAft>
                <a:spcPts val="600"/>
              </a:spcAft>
            </a:pPr>
            <a:r>
              <a:rPr lang="en-US" sz="2000" dirty="0"/>
              <a:t>Estimate dates on the nodes of the phylogeny</a:t>
            </a:r>
          </a:p>
          <a:p>
            <a:pPr>
              <a:spcAft>
                <a:spcPts val="600"/>
              </a:spcAft>
            </a:pPr>
            <a:r>
              <a:rPr lang="en-US" sz="2000" dirty="0"/>
              <a:t>Use species tree with branch support and dates </a:t>
            </a:r>
            <a:r>
              <a:rPr lang="en-US" sz="2000" u="sng" dirty="0"/>
              <a:t>to understand biology</a:t>
            </a:r>
          </a:p>
        </p:txBody>
      </p:sp>
    </p:spTree>
    <p:extLst>
      <p:ext uri="{BB962C8B-B14F-4D97-AF65-F5344CB8AC3E}">
        <p14:creationId xmlns:p14="http://schemas.microsoft.com/office/powerpoint/2010/main" val="1883538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age2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6234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4" name="Google Shape;754;p46"/>
          <p:cNvSpPr txBox="1"/>
          <p:nvPr/>
        </p:nvSpPr>
        <p:spPr>
          <a:xfrm>
            <a:off x="282606" y="5750536"/>
            <a:ext cx="4819800" cy="284700"/>
          </a:xfrm>
          <a:prstGeom prst="rect">
            <a:avLst/>
          </a:prstGeom>
          <a:noFill/>
          <a:ln>
            <a:noFill/>
          </a:ln>
        </p:spPr>
        <p:txBody>
          <a:bodyPr spcFirstLastPara="1" wrap="square" lIns="68575" tIns="34275" rIns="68575" bIns="34275" anchor="t" anchorCtr="0">
            <a:spAutoFit/>
          </a:bodyPr>
          <a:lstStyle/>
          <a:p>
            <a:r>
              <a:rPr lang="en" sz="700">
                <a:solidFill>
                  <a:schemeClr val="lt1"/>
                </a:solidFill>
              </a:rPr>
              <a:t>Department of Computer Science</a:t>
            </a:r>
            <a:endParaRPr sz="1100">
              <a:solidFill>
                <a:schemeClr val="dk1"/>
              </a:solidFill>
            </a:endParaRPr>
          </a:p>
          <a:p>
            <a:endParaRPr sz="700">
              <a:solidFill>
                <a:schemeClr val="lt1"/>
              </a:solidFill>
            </a:endParaRPr>
          </a:p>
        </p:txBody>
      </p:sp>
      <p:sp>
        <p:nvSpPr>
          <p:cNvPr id="755" name="Google Shape;755;p46"/>
          <p:cNvSpPr txBox="1"/>
          <p:nvPr/>
        </p:nvSpPr>
        <p:spPr>
          <a:xfrm>
            <a:off x="7001698" y="5750536"/>
            <a:ext cx="1855200" cy="177000"/>
          </a:xfrm>
          <a:prstGeom prst="rect">
            <a:avLst/>
          </a:prstGeom>
          <a:noFill/>
          <a:ln>
            <a:noFill/>
          </a:ln>
        </p:spPr>
        <p:txBody>
          <a:bodyPr spcFirstLastPara="1" wrap="square" lIns="68575" tIns="34275" rIns="68575" bIns="34275" anchor="t" anchorCtr="0">
            <a:spAutoFit/>
          </a:bodyPr>
          <a:lstStyle/>
          <a:p>
            <a:pPr algn="r"/>
            <a:r>
              <a:rPr lang="en" sz="700">
                <a:solidFill>
                  <a:schemeClr val="lt1"/>
                </a:solidFill>
                <a:latin typeface="Arial"/>
                <a:ea typeface="Arial"/>
                <a:cs typeface="Arial"/>
                <a:sym typeface="Arial"/>
              </a:rPr>
              <a:t>GRAINGER ENGINEERING</a:t>
            </a:r>
            <a:endParaRPr sz="1100"/>
          </a:p>
        </p:txBody>
      </p:sp>
      <p:sp>
        <p:nvSpPr>
          <p:cNvPr id="758" name="Google Shape;758;p46"/>
          <p:cNvSpPr txBox="1"/>
          <p:nvPr/>
        </p:nvSpPr>
        <p:spPr>
          <a:xfrm>
            <a:off x="282608" y="1010288"/>
            <a:ext cx="8182500" cy="346200"/>
          </a:xfrm>
          <a:prstGeom prst="rect">
            <a:avLst/>
          </a:prstGeom>
          <a:noFill/>
          <a:ln>
            <a:noFill/>
          </a:ln>
        </p:spPr>
        <p:txBody>
          <a:bodyPr spcFirstLastPara="1" wrap="square" lIns="68575" tIns="34275" rIns="68575" bIns="34275" anchor="t" anchorCtr="0">
            <a:spAutoFit/>
          </a:bodyPr>
          <a:lstStyle/>
          <a:p>
            <a:pPr>
              <a:buClr>
                <a:srgbClr val="000000"/>
              </a:buClr>
              <a:buSzPts val="1800"/>
            </a:pPr>
            <a:r>
              <a:rPr lang="en">
                <a:solidFill>
                  <a:schemeClr val="lt1"/>
                </a:solidFill>
              </a:rPr>
              <a:t>MAGUS</a:t>
            </a:r>
            <a:endParaRPr sz="1000">
              <a:solidFill>
                <a:schemeClr val="lt1"/>
              </a:solidFill>
            </a:endParaRPr>
          </a:p>
        </p:txBody>
      </p:sp>
      <p:pic>
        <p:nvPicPr>
          <p:cNvPr id="759" name="Google Shape;759;p46"/>
          <p:cNvPicPr preferRelativeResize="0"/>
          <p:nvPr/>
        </p:nvPicPr>
        <p:blipFill>
          <a:blip r:embed="rId3">
            <a:alphaModFix/>
          </a:blip>
          <a:stretch>
            <a:fillRect/>
          </a:stretch>
        </p:blipFill>
        <p:spPr>
          <a:xfrm>
            <a:off x="168166" y="1881353"/>
            <a:ext cx="8552969" cy="4592070"/>
          </a:xfrm>
          <a:prstGeom prst="rect">
            <a:avLst/>
          </a:prstGeom>
          <a:noFill/>
          <a:ln>
            <a:noFill/>
          </a:ln>
        </p:spPr>
      </p:pic>
      <p:sp>
        <p:nvSpPr>
          <p:cNvPr id="2" name="TextBox 1">
            <a:extLst>
              <a:ext uri="{FF2B5EF4-FFF2-40B4-BE49-F238E27FC236}">
                <a16:creationId xmlns:a16="http://schemas.microsoft.com/office/drawing/2014/main" id="{1173EB8E-390A-584F-9B61-500634D06A25}"/>
              </a:ext>
            </a:extLst>
          </p:cNvPr>
          <p:cNvSpPr txBox="1"/>
          <p:nvPr/>
        </p:nvSpPr>
        <p:spPr>
          <a:xfrm>
            <a:off x="168166" y="606085"/>
            <a:ext cx="9062096" cy="646331"/>
          </a:xfrm>
          <a:prstGeom prst="rect">
            <a:avLst/>
          </a:prstGeom>
          <a:noFill/>
        </p:spPr>
        <p:txBody>
          <a:bodyPr wrap="none" rtlCol="0">
            <a:spAutoFit/>
          </a:bodyPr>
          <a:lstStyle/>
          <a:p>
            <a:r>
              <a:rPr lang="en-US" sz="3600" dirty="0"/>
              <a:t>MAGUS: More Accurate Alignments than PASTA</a:t>
            </a:r>
          </a:p>
        </p:txBody>
      </p:sp>
    </p:spTree>
    <p:extLst>
      <p:ext uri="{BB962C8B-B14F-4D97-AF65-F5344CB8AC3E}">
        <p14:creationId xmlns:p14="http://schemas.microsoft.com/office/powerpoint/2010/main" val="222178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2" name="Google Shape;982;p54"/>
          <p:cNvSpPr txBox="1"/>
          <p:nvPr/>
        </p:nvSpPr>
        <p:spPr>
          <a:xfrm>
            <a:off x="7001698" y="5750536"/>
            <a:ext cx="1855200" cy="177000"/>
          </a:xfrm>
          <a:prstGeom prst="rect">
            <a:avLst/>
          </a:prstGeom>
          <a:noFill/>
          <a:ln>
            <a:noFill/>
          </a:ln>
        </p:spPr>
        <p:txBody>
          <a:bodyPr spcFirstLastPara="1" wrap="square" lIns="68575" tIns="34275" rIns="68575" bIns="34275" anchor="t" anchorCtr="0">
            <a:spAutoFit/>
          </a:bodyPr>
          <a:lstStyle/>
          <a:p>
            <a:pPr algn="r"/>
            <a:r>
              <a:rPr lang="en" sz="700">
                <a:solidFill>
                  <a:schemeClr val="lt1"/>
                </a:solidFill>
                <a:latin typeface="Arial"/>
                <a:ea typeface="Arial"/>
                <a:cs typeface="Arial"/>
                <a:sym typeface="Arial"/>
              </a:rPr>
              <a:t>GRAINGER ENGINEERING</a:t>
            </a:r>
            <a:endParaRPr sz="1100"/>
          </a:p>
        </p:txBody>
      </p:sp>
      <p:sp>
        <p:nvSpPr>
          <p:cNvPr id="985" name="Google Shape;985;p54"/>
          <p:cNvSpPr txBox="1"/>
          <p:nvPr/>
        </p:nvSpPr>
        <p:spPr>
          <a:xfrm>
            <a:off x="282608" y="1010288"/>
            <a:ext cx="8182500" cy="346200"/>
          </a:xfrm>
          <a:prstGeom prst="rect">
            <a:avLst/>
          </a:prstGeom>
          <a:noFill/>
          <a:ln>
            <a:noFill/>
          </a:ln>
        </p:spPr>
        <p:txBody>
          <a:bodyPr spcFirstLastPara="1" wrap="square" lIns="68575" tIns="34275" rIns="68575" bIns="34275" anchor="t" anchorCtr="0">
            <a:spAutoFit/>
          </a:bodyPr>
          <a:lstStyle/>
          <a:p>
            <a:pPr>
              <a:buClr>
                <a:srgbClr val="000000"/>
              </a:buClr>
              <a:buSzPts val="1800"/>
            </a:pPr>
            <a:r>
              <a:rPr lang="en">
                <a:solidFill>
                  <a:schemeClr val="lt1"/>
                </a:solidFill>
              </a:rPr>
              <a:t>Recursive MAGUS</a:t>
            </a:r>
            <a:endParaRPr sz="1000">
              <a:solidFill>
                <a:schemeClr val="lt1"/>
              </a:solidFill>
            </a:endParaRPr>
          </a:p>
        </p:txBody>
      </p:sp>
      <p:pic>
        <p:nvPicPr>
          <p:cNvPr id="986" name="Google Shape;986;p54"/>
          <p:cNvPicPr preferRelativeResize="0"/>
          <p:nvPr/>
        </p:nvPicPr>
        <p:blipFill>
          <a:blip r:embed="rId3">
            <a:alphaModFix/>
          </a:blip>
          <a:stretch>
            <a:fillRect/>
          </a:stretch>
        </p:blipFill>
        <p:spPr>
          <a:xfrm>
            <a:off x="126010" y="1508426"/>
            <a:ext cx="8182500" cy="4524512"/>
          </a:xfrm>
          <a:prstGeom prst="rect">
            <a:avLst/>
          </a:prstGeom>
          <a:noFill/>
          <a:ln>
            <a:noFill/>
          </a:ln>
        </p:spPr>
      </p:pic>
      <p:sp>
        <p:nvSpPr>
          <p:cNvPr id="2" name="TextBox 1">
            <a:extLst>
              <a:ext uri="{FF2B5EF4-FFF2-40B4-BE49-F238E27FC236}">
                <a16:creationId xmlns:a16="http://schemas.microsoft.com/office/drawing/2014/main" id="{4450A9D4-CA1C-3348-9B08-D149F45A3ECB}"/>
              </a:ext>
            </a:extLst>
          </p:cNvPr>
          <p:cNvSpPr txBox="1"/>
          <p:nvPr/>
        </p:nvSpPr>
        <p:spPr>
          <a:xfrm>
            <a:off x="691425" y="411099"/>
            <a:ext cx="6932603" cy="523220"/>
          </a:xfrm>
          <a:prstGeom prst="rect">
            <a:avLst/>
          </a:prstGeom>
          <a:noFill/>
        </p:spPr>
        <p:txBody>
          <a:bodyPr wrap="none" rtlCol="0">
            <a:spAutoFit/>
          </a:bodyPr>
          <a:lstStyle/>
          <a:p>
            <a:r>
              <a:rPr lang="en-US" sz="2800" dirty="0"/>
              <a:t>MAGUS: excellent on protein benchmarks too</a:t>
            </a:r>
          </a:p>
        </p:txBody>
      </p:sp>
    </p:spTree>
    <p:extLst>
      <p:ext uri="{BB962C8B-B14F-4D97-AF65-F5344CB8AC3E}">
        <p14:creationId xmlns:p14="http://schemas.microsoft.com/office/powerpoint/2010/main" val="2297107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F3E7-6DA2-0D43-925A-5F4408549883}"/>
              </a:ext>
            </a:extLst>
          </p:cNvPr>
          <p:cNvSpPr>
            <a:spLocks noGrp="1"/>
          </p:cNvSpPr>
          <p:nvPr>
            <p:ph type="title"/>
          </p:nvPr>
        </p:nvSpPr>
        <p:spPr/>
        <p:txBody>
          <a:bodyPr/>
          <a:lstStyle/>
          <a:p>
            <a:r>
              <a:rPr lang="en-US" dirty="0"/>
              <a:t>Summary for Divide-and-Conquer</a:t>
            </a:r>
          </a:p>
        </p:txBody>
      </p:sp>
      <p:sp>
        <p:nvSpPr>
          <p:cNvPr id="3" name="Content Placeholder 2">
            <a:extLst>
              <a:ext uri="{FF2B5EF4-FFF2-40B4-BE49-F238E27FC236}">
                <a16:creationId xmlns:a16="http://schemas.microsoft.com/office/drawing/2014/main" id="{8DA4EB64-A819-7D4D-A101-A739F529E9D8}"/>
              </a:ext>
            </a:extLst>
          </p:cNvPr>
          <p:cNvSpPr>
            <a:spLocks noGrp="1"/>
          </p:cNvSpPr>
          <p:nvPr>
            <p:ph idx="1"/>
          </p:nvPr>
        </p:nvSpPr>
        <p:spPr/>
        <p:txBody>
          <a:bodyPr>
            <a:normAutofit/>
          </a:bodyPr>
          <a:lstStyle/>
          <a:p>
            <a:r>
              <a:rPr lang="en-US" dirty="0"/>
              <a:t>Can be used with any base MSA method (we showed results with MAFFT-linsi, but improvements also found for other methods, including BAli-Phy)</a:t>
            </a:r>
          </a:p>
          <a:p>
            <a:r>
              <a:rPr lang="en-US" dirty="0"/>
              <a:t>Iteration can help</a:t>
            </a:r>
          </a:p>
          <a:p>
            <a:r>
              <a:rPr lang="en-US" dirty="0"/>
              <a:t>Merging alignments “all at once” promising; related to John </a:t>
            </a:r>
            <a:r>
              <a:rPr lang="en-US" dirty="0" err="1"/>
              <a:t>Kececioglu’s</a:t>
            </a:r>
            <a:r>
              <a:rPr lang="en-US" dirty="0"/>
              <a:t> “Maximum Weight Trace” problem</a:t>
            </a:r>
          </a:p>
        </p:txBody>
      </p:sp>
    </p:spTree>
    <p:extLst>
      <p:ext uri="{BB962C8B-B14F-4D97-AF65-F5344CB8AC3E}">
        <p14:creationId xmlns:p14="http://schemas.microsoft.com/office/powerpoint/2010/main" val="833435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6446-19F2-6F46-8B85-DF934D247930}"/>
              </a:ext>
            </a:extLst>
          </p:cNvPr>
          <p:cNvSpPr>
            <a:spLocks noGrp="1"/>
          </p:cNvSpPr>
          <p:nvPr>
            <p:ph type="title"/>
          </p:nvPr>
        </p:nvSpPr>
        <p:spPr/>
        <p:txBody>
          <a:bodyPr>
            <a:normAutofit/>
          </a:bodyPr>
          <a:lstStyle/>
          <a:p>
            <a:r>
              <a:rPr lang="en-US" dirty="0"/>
              <a:t>Sequence Length Heterogeneity</a:t>
            </a:r>
          </a:p>
        </p:txBody>
      </p:sp>
      <p:sp>
        <p:nvSpPr>
          <p:cNvPr id="5" name="Content Placeholder 4">
            <a:extLst>
              <a:ext uri="{FF2B5EF4-FFF2-40B4-BE49-F238E27FC236}">
                <a16:creationId xmlns:a16="http://schemas.microsoft.com/office/drawing/2014/main" id="{A114DE39-E588-C146-BBEE-454A2CE4F6EC}"/>
              </a:ext>
            </a:extLst>
          </p:cNvPr>
          <p:cNvSpPr>
            <a:spLocks noGrp="1"/>
          </p:cNvSpPr>
          <p:nvPr>
            <p:ph idx="1"/>
          </p:nvPr>
        </p:nvSpPr>
        <p:spPr/>
        <p:txBody>
          <a:bodyPr/>
          <a:lstStyle/>
          <a:p>
            <a:r>
              <a:rPr lang="en-US" dirty="0"/>
              <a:t>The next challenge is sequence length heterogeneity (especially fragmentary sequences)</a:t>
            </a:r>
          </a:p>
        </p:txBody>
      </p:sp>
    </p:spTree>
    <p:extLst>
      <p:ext uri="{BB962C8B-B14F-4D97-AF65-F5344CB8AC3E}">
        <p14:creationId xmlns:p14="http://schemas.microsoft.com/office/powerpoint/2010/main" val="2252324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a:t>1kp: Thousand </a:t>
            </a:r>
            <a:r>
              <a:rPr lang="en-US" sz="3200" dirty="0" err="1"/>
              <a:t>Transcriptome</a:t>
            </a:r>
            <a:r>
              <a:rPr lang="en-US" sz="3200" dirty="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Plant Tree of Life based on </a:t>
            </a:r>
            <a:r>
              <a:rPr lang="en-US" sz="2000" dirty="0" err="1"/>
              <a:t>transcriptomes</a:t>
            </a:r>
            <a:r>
              <a:rPr lang="en-US" sz="2000" dirty="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More than 13,000 gene families (most not single copy)</a:t>
            </a:r>
            <a:endParaRPr lang="en-US" sz="2000" b="1" dirty="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G. </a:t>
            </a:r>
            <a:r>
              <a:rPr lang="en-US" sz="1000" dirty="0" err="1">
                <a:solidFill>
                  <a:srgbClr val="000000"/>
                </a:solidFill>
                <a:cs typeface="DejaVu Sans" charset="0"/>
              </a:rPr>
              <a:t>Ka-Shu</a:t>
            </a:r>
            <a:r>
              <a:rPr lang="en-US" sz="1000" dirty="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N. </a:t>
            </a:r>
            <a:r>
              <a:rPr lang="en-US" sz="1000" dirty="0" err="1">
                <a:solidFill>
                  <a:srgbClr val="000000"/>
                </a:solidFill>
                <a:cs typeface="DejaVu Sans" charset="0"/>
              </a:rPr>
              <a:t>Wickett</a:t>
            </a:r>
            <a:endParaRPr lang="en-US" sz="1000" dirty="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J. </a:t>
            </a:r>
            <a:r>
              <a:rPr lang="en-US" sz="1000" dirty="0" err="1">
                <a:solidFill>
                  <a:srgbClr val="000000"/>
                </a:solidFill>
                <a:cs typeface="DejaVu Sans" charset="0"/>
              </a:rPr>
              <a:t>Leebens</a:t>
            </a:r>
            <a:r>
              <a:rPr lang="en-US" sz="1000" dirty="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N. </a:t>
            </a:r>
            <a:r>
              <a:rPr lang="en-US" sz="1000" dirty="0" err="1">
                <a:solidFill>
                  <a:srgbClr val="000000"/>
                </a:solidFill>
                <a:cs typeface="DejaVu Sans" charset="0"/>
              </a:rPr>
              <a:t>Matasci</a:t>
            </a:r>
            <a:endParaRPr lang="en-US" sz="1000" dirty="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a:solidFill>
                  <a:srgbClr val="000000"/>
                </a:solidFill>
                <a:cs typeface="DejaVu Sans" charset="0"/>
              </a:rPr>
              <a:t>iPlant</a:t>
            </a:r>
            <a:endParaRPr lang="en-US" sz="1000" dirty="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70439" y="1216025"/>
            <a:ext cx="3014662" cy="400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a:t>
            </a:r>
          </a:p>
          <a:p>
            <a:r>
              <a:rPr lang="en-US" sz="1000" dirty="0"/>
              <a:t>UIUC		UT-Austin                 UT-Austin</a:t>
            </a:r>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758855" cy="108952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sequences </a:t>
            </a:r>
          </a:p>
          <a:p>
            <a:pPr>
              <a:lnSpc>
                <a:spcPct val="90000"/>
              </a:lnSpc>
              <a:buSzPct val="45000"/>
            </a:pPr>
            <a:r>
              <a:rPr lang="en-US" b="1" dirty="0">
                <a:solidFill>
                  <a:srgbClr val="0000FF"/>
                </a:solidFill>
              </a:rPr>
              <a:t>	with </a:t>
            </a:r>
            <a:r>
              <a:rPr lang="en-US" b="1" u="sng" dirty="0">
                <a:solidFill>
                  <a:srgbClr val="0000FF"/>
                </a:solidFill>
              </a:rPr>
              <a:t>many very short sequences</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2411400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a:t>1KP dataset: more than </a:t>
            </a:r>
          </a:p>
          <a:p>
            <a:r>
              <a:rPr lang="en-US" sz="2400" dirty="0"/>
              <a:t>100,000 p450 amino-acid</a:t>
            </a:r>
          </a:p>
          <a:p>
            <a:r>
              <a:rPr lang="en-US" sz="2400" dirty="0"/>
              <a:t>sequences, many fragmentary</a:t>
            </a:r>
          </a:p>
        </p:txBody>
      </p:sp>
      <p:sp>
        <p:nvSpPr>
          <p:cNvPr id="4" name="TextBox 3"/>
          <p:cNvSpPr txBox="1"/>
          <p:nvPr/>
        </p:nvSpPr>
        <p:spPr>
          <a:xfrm>
            <a:off x="5192065" y="3088767"/>
            <a:ext cx="3918899" cy="2246769"/>
          </a:xfrm>
          <a:prstGeom prst="rect">
            <a:avLst/>
          </a:prstGeom>
          <a:noFill/>
        </p:spPr>
        <p:txBody>
          <a:bodyPr wrap="none" rtlCol="0">
            <a:spAutoFit/>
          </a:bodyPr>
          <a:lstStyle/>
          <a:p>
            <a:r>
              <a:rPr lang="en-US" sz="2800" i="1" dirty="0"/>
              <a:t>All standard multiple</a:t>
            </a:r>
          </a:p>
          <a:p>
            <a:r>
              <a:rPr lang="en-US" sz="2800" i="1" dirty="0"/>
              <a:t>sequence alignment</a:t>
            </a:r>
          </a:p>
          <a:p>
            <a:r>
              <a:rPr lang="en-US" sz="2800" i="1" dirty="0"/>
              <a:t>methods we tested </a:t>
            </a:r>
          </a:p>
          <a:p>
            <a:r>
              <a:rPr lang="en-US" sz="2800" i="1" dirty="0"/>
              <a:t>performed poorly on</a:t>
            </a:r>
          </a:p>
          <a:p>
            <a:r>
              <a:rPr lang="en-US" sz="2800" i="1" dirty="0"/>
              <a:t>datasets with fragments.</a:t>
            </a:r>
          </a:p>
        </p:txBody>
      </p:sp>
    </p:spTree>
    <p:extLst>
      <p:ext uri="{BB962C8B-B14F-4D97-AF65-F5344CB8AC3E}">
        <p14:creationId xmlns:p14="http://schemas.microsoft.com/office/powerpoint/2010/main" val="75974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87FE-D505-E347-95E0-7D571728555C}"/>
              </a:ext>
            </a:extLst>
          </p:cNvPr>
          <p:cNvSpPr>
            <a:spLocks noGrp="1"/>
          </p:cNvSpPr>
          <p:nvPr>
            <p:ph type="title"/>
          </p:nvPr>
        </p:nvSpPr>
        <p:spPr/>
        <p:txBody>
          <a:bodyPr/>
          <a:lstStyle/>
          <a:p>
            <a:r>
              <a:rPr lang="en-US" dirty="0"/>
              <a:t>Sequence length heterogeneity</a:t>
            </a:r>
          </a:p>
        </p:txBody>
      </p:sp>
      <p:pic>
        <p:nvPicPr>
          <p:cNvPr id="4" name="Picture 3">
            <a:extLst>
              <a:ext uri="{FF2B5EF4-FFF2-40B4-BE49-F238E27FC236}">
                <a16:creationId xmlns:a16="http://schemas.microsoft.com/office/drawing/2014/main" id="{9908013F-3B4A-DA41-BD5C-ED0D340CDD11}"/>
              </a:ext>
            </a:extLst>
          </p:cNvPr>
          <p:cNvPicPr>
            <a:picLocks noChangeAspect="1"/>
          </p:cNvPicPr>
          <p:nvPr/>
        </p:nvPicPr>
        <p:blipFill>
          <a:blip r:embed="rId2"/>
          <a:stretch>
            <a:fillRect/>
          </a:stretch>
        </p:blipFill>
        <p:spPr>
          <a:xfrm>
            <a:off x="1047750" y="1160866"/>
            <a:ext cx="6141326" cy="5322483"/>
          </a:xfrm>
          <a:prstGeom prst="rect">
            <a:avLst/>
          </a:prstGeom>
        </p:spPr>
      </p:pic>
    </p:spTree>
    <p:extLst>
      <p:ext uri="{BB962C8B-B14F-4D97-AF65-F5344CB8AC3E}">
        <p14:creationId xmlns:p14="http://schemas.microsoft.com/office/powerpoint/2010/main" val="761119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48A1-B726-9C44-8E81-6168520C5BFE}"/>
              </a:ext>
            </a:extLst>
          </p:cNvPr>
          <p:cNvSpPr>
            <a:spLocks noGrp="1"/>
          </p:cNvSpPr>
          <p:nvPr>
            <p:ph type="title"/>
          </p:nvPr>
        </p:nvSpPr>
        <p:spPr/>
        <p:txBody>
          <a:bodyPr/>
          <a:lstStyle/>
          <a:p>
            <a:r>
              <a:rPr lang="en-US" dirty="0"/>
              <a:t>Solution: Two-phase approach</a:t>
            </a:r>
          </a:p>
        </p:txBody>
      </p:sp>
      <p:sp>
        <p:nvSpPr>
          <p:cNvPr id="3" name="Content Placeholder 2">
            <a:extLst>
              <a:ext uri="{FF2B5EF4-FFF2-40B4-BE49-F238E27FC236}">
                <a16:creationId xmlns:a16="http://schemas.microsoft.com/office/drawing/2014/main" id="{2028FB72-34B9-284F-ABE4-6B0D8DF7D04C}"/>
              </a:ext>
            </a:extLst>
          </p:cNvPr>
          <p:cNvSpPr>
            <a:spLocks noGrp="1"/>
          </p:cNvSpPr>
          <p:nvPr>
            <p:ph idx="1"/>
          </p:nvPr>
        </p:nvSpPr>
        <p:spPr>
          <a:xfrm>
            <a:off x="362607" y="1417638"/>
            <a:ext cx="8229600" cy="4525963"/>
          </a:xfrm>
        </p:spPr>
        <p:txBody>
          <a:bodyPr>
            <a:noAutofit/>
          </a:bodyPr>
          <a:lstStyle/>
          <a:p>
            <a:r>
              <a:rPr lang="en-US" sz="2400" dirty="0"/>
              <a:t>Phase 1: Select a collection of “full-length” sequences, and </a:t>
            </a:r>
            <a:r>
              <a:rPr lang="en-US" sz="2400" dirty="0">
                <a:solidFill>
                  <a:srgbClr val="0432FF"/>
                </a:solidFill>
              </a:rPr>
              <a:t>compute a “backbone” alignment </a:t>
            </a:r>
            <a:r>
              <a:rPr lang="en-US" sz="2400" dirty="0"/>
              <a:t>on them.</a:t>
            </a:r>
          </a:p>
          <a:p>
            <a:r>
              <a:rPr lang="en-US" sz="2400" dirty="0"/>
              <a:t>Phase 2: </a:t>
            </a:r>
            <a:r>
              <a:rPr lang="en-US" sz="2400" dirty="0">
                <a:solidFill>
                  <a:srgbClr val="0432FF"/>
                </a:solidFill>
              </a:rPr>
              <a:t>Add the remaining sequences </a:t>
            </a:r>
            <a:r>
              <a:rPr lang="en-US" sz="2400" dirty="0"/>
              <a:t>into the backbone alignment.</a:t>
            </a:r>
          </a:p>
          <a:p>
            <a:pPr marL="0" indent="0">
              <a:buNone/>
            </a:pPr>
            <a:endParaRPr lang="en-US" sz="2400" dirty="0"/>
          </a:p>
          <a:p>
            <a:pPr marL="0" indent="0">
              <a:buNone/>
            </a:pPr>
            <a:r>
              <a:rPr lang="en-US" sz="2400" dirty="0"/>
              <a:t>Note: Each stage matters!</a:t>
            </a:r>
          </a:p>
          <a:p>
            <a:r>
              <a:rPr lang="en-US" sz="2400" dirty="0"/>
              <a:t>Depends on which sequences are in the backbone, and how the backbone alignment is computed (but can use expensive methods)</a:t>
            </a:r>
          </a:p>
          <a:p>
            <a:r>
              <a:rPr lang="en-US" sz="2400" dirty="0"/>
              <a:t>Depends on how the remaining sequences are added to the backbone (can use “local alignment” techniques)</a:t>
            </a:r>
          </a:p>
          <a:p>
            <a:pPr marL="0" indent="0">
              <a:buNone/>
            </a:pPr>
            <a:endParaRPr lang="en-US" sz="2400" dirty="0"/>
          </a:p>
        </p:txBody>
      </p:sp>
    </p:spTree>
    <p:extLst>
      <p:ext uri="{BB962C8B-B14F-4D97-AF65-F5344CB8AC3E}">
        <p14:creationId xmlns:p14="http://schemas.microsoft.com/office/powerpoint/2010/main" val="3880662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rPr>
              <a:t>UPP</a:t>
            </a:r>
          </a:p>
        </p:txBody>
      </p:sp>
      <p:sp>
        <p:nvSpPr>
          <p:cNvPr id="3" name="Content Placeholder 2"/>
          <p:cNvSpPr>
            <a:spLocks noGrp="1"/>
          </p:cNvSpPr>
          <p:nvPr>
            <p:ph idx="1"/>
          </p:nvPr>
        </p:nvSpPr>
        <p:spPr>
          <a:xfrm>
            <a:off x="457200" y="1600200"/>
            <a:ext cx="8069292" cy="3703367"/>
          </a:xfrm>
        </p:spPr>
        <p:txBody>
          <a:bodyPr>
            <a:normAutofit fontScale="77500" lnSpcReduction="20000"/>
          </a:bodyPr>
          <a:lstStyle/>
          <a:p>
            <a:pPr marL="0" indent="0">
              <a:buNone/>
            </a:pPr>
            <a:r>
              <a:rPr lang="en-US" dirty="0"/>
              <a:t>UPP = “Ultra-large multiple sequence alignment using Phylogeny-aware Profiles”</a:t>
            </a:r>
          </a:p>
          <a:p>
            <a:pPr marL="0" indent="0">
              <a:buNone/>
            </a:pPr>
            <a:br>
              <a:rPr lang="en-US" dirty="0"/>
            </a:br>
            <a:r>
              <a:rPr lang="en-US" dirty="0"/>
              <a:t>Nguyen, Mirarab, and Warnow. Genome Biology, 2014.</a:t>
            </a:r>
          </a:p>
          <a:p>
            <a:pPr marL="0" indent="0">
              <a:buNone/>
            </a:pPr>
            <a:endParaRPr lang="en-US" dirty="0"/>
          </a:p>
          <a:p>
            <a:pPr marL="0" indent="0">
              <a:buNone/>
            </a:pPr>
            <a:r>
              <a:rPr lang="en-US" dirty="0"/>
              <a:t>Purpose: highly accurate large-scale multiple sequence alignments, even in the presence of fragmentary sequences.</a:t>
            </a:r>
          </a:p>
          <a:p>
            <a:pPr marL="0" indent="0">
              <a:buNone/>
            </a:pPr>
            <a:endParaRPr lang="en-US" dirty="0"/>
          </a:p>
          <a:p>
            <a:pPr marL="400050" lvl="1" indent="0">
              <a:buNone/>
            </a:pPr>
            <a:r>
              <a:rPr lang="en-US" i="1" dirty="0"/>
              <a:t>				</a:t>
            </a:r>
            <a:endParaRPr lang="en-US" dirty="0"/>
          </a:p>
        </p:txBody>
      </p:sp>
    </p:spTree>
    <p:extLst>
      <p:ext uri="{BB962C8B-B14F-4D97-AF65-F5344CB8AC3E}">
        <p14:creationId xmlns:p14="http://schemas.microsoft.com/office/powerpoint/2010/main" val="30821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a:t>Select taxon set and markers</a:t>
            </a:r>
          </a:p>
          <a:p>
            <a:pPr>
              <a:spcAft>
                <a:spcPts val="600"/>
              </a:spcAft>
            </a:pPr>
            <a:r>
              <a:rPr lang="en-US" sz="2000" dirty="0"/>
              <a:t>Gather and screen sequence data, possibly identify </a:t>
            </a:r>
            <a:r>
              <a:rPr lang="en-US" sz="2000" dirty="0" err="1"/>
              <a:t>orthologs</a:t>
            </a:r>
            <a:endParaRPr lang="en-US" sz="2000" dirty="0"/>
          </a:p>
          <a:p>
            <a:pPr>
              <a:spcAft>
                <a:spcPts val="600"/>
              </a:spcAft>
            </a:pPr>
            <a:r>
              <a:rPr lang="en-US" sz="2000" dirty="0">
                <a:solidFill>
                  <a:srgbClr val="0000FF"/>
                </a:solidFill>
              </a:rPr>
              <a:t>Compute multiple sequence alignments for each locus, and construct gene trees</a:t>
            </a:r>
          </a:p>
          <a:p>
            <a:pPr>
              <a:spcAft>
                <a:spcPts val="600"/>
              </a:spcAft>
            </a:pPr>
            <a:r>
              <a:rPr lang="en-US" sz="2000" dirty="0"/>
              <a:t>Compute species tree or network:</a:t>
            </a:r>
          </a:p>
          <a:p>
            <a:pPr lvl="1">
              <a:spcAft>
                <a:spcPts val="600"/>
              </a:spcAft>
            </a:pPr>
            <a:r>
              <a:rPr lang="en-US" sz="2000" dirty="0"/>
              <a:t>Combine the estimated gene trees, OR</a:t>
            </a:r>
          </a:p>
          <a:p>
            <a:pPr lvl="1">
              <a:spcAft>
                <a:spcPts val="600"/>
              </a:spcAft>
            </a:pPr>
            <a:r>
              <a:rPr lang="en-US" sz="2000" dirty="0"/>
              <a:t>Estimate a tree from a concatenation of the multiple sequence alignments </a:t>
            </a:r>
          </a:p>
          <a:p>
            <a:pPr>
              <a:spcAft>
                <a:spcPts val="600"/>
              </a:spcAft>
            </a:pPr>
            <a:r>
              <a:rPr lang="en-US" sz="2000" dirty="0"/>
              <a:t>Get statistical support on each branch (e.g., bootstrapping)</a:t>
            </a:r>
          </a:p>
          <a:p>
            <a:pPr>
              <a:spcAft>
                <a:spcPts val="600"/>
              </a:spcAft>
            </a:pPr>
            <a:r>
              <a:rPr lang="en-US" sz="2000" dirty="0"/>
              <a:t>Estimate dates on the nodes of the phylogeny</a:t>
            </a:r>
          </a:p>
          <a:p>
            <a:pPr>
              <a:spcAft>
                <a:spcPts val="600"/>
              </a:spcAft>
            </a:pPr>
            <a:r>
              <a:rPr lang="en-US" sz="2000" dirty="0"/>
              <a:t>Use species tree with branch support and dates </a:t>
            </a:r>
            <a:r>
              <a:rPr lang="en-US" sz="2000" u="sng" dirty="0"/>
              <a:t>to understand biology</a:t>
            </a:r>
          </a:p>
        </p:txBody>
      </p:sp>
    </p:spTree>
    <p:extLst>
      <p:ext uri="{BB962C8B-B14F-4D97-AF65-F5344CB8AC3E}">
        <p14:creationId xmlns:p14="http://schemas.microsoft.com/office/powerpoint/2010/main" val="2444879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rPr>
              <a:t>UPP</a:t>
            </a:r>
          </a:p>
        </p:txBody>
      </p:sp>
      <p:sp>
        <p:nvSpPr>
          <p:cNvPr id="3" name="Content Placeholder 2"/>
          <p:cNvSpPr>
            <a:spLocks noGrp="1"/>
          </p:cNvSpPr>
          <p:nvPr>
            <p:ph idx="1"/>
          </p:nvPr>
        </p:nvSpPr>
        <p:spPr>
          <a:xfrm>
            <a:off x="457200" y="1600200"/>
            <a:ext cx="8069292" cy="3703367"/>
          </a:xfrm>
        </p:spPr>
        <p:txBody>
          <a:bodyPr>
            <a:normAutofit fontScale="77500" lnSpcReduction="20000"/>
          </a:bodyPr>
          <a:lstStyle/>
          <a:p>
            <a:pPr marL="0" indent="0">
              <a:buNone/>
            </a:pPr>
            <a:r>
              <a:rPr lang="en-US" dirty="0"/>
              <a:t>UPP = “Ultra-large multiple sequence alignment using Phylogeny-aware Profiles”</a:t>
            </a:r>
          </a:p>
          <a:p>
            <a:pPr marL="0" indent="0">
              <a:buNone/>
            </a:pPr>
            <a:br>
              <a:rPr lang="en-US" dirty="0"/>
            </a:br>
            <a:r>
              <a:rPr lang="en-US" dirty="0"/>
              <a:t>Nguyen, Mirarab, and Warnow. Genome Biology, 2015</a:t>
            </a:r>
          </a:p>
          <a:p>
            <a:pPr marL="0" indent="0">
              <a:buNone/>
            </a:pPr>
            <a:endParaRPr lang="en-US" dirty="0"/>
          </a:p>
          <a:p>
            <a:pPr marL="0" indent="0">
              <a:buNone/>
            </a:pPr>
            <a:r>
              <a:rPr lang="en-US" dirty="0"/>
              <a:t>Purpose: highly accurate large-scale multiple sequence alignments, even in the presence of fragmentary sequences.</a:t>
            </a:r>
          </a:p>
          <a:p>
            <a:pPr marL="0" indent="0">
              <a:buNone/>
            </a:pPr>
            <a:endParaRPr lang="en-US" dirty="0"/>
          </a:p>
          <a:p>
            <a:pPr marL="400050" lvl="1" indent="0">
              <a:buNone/>
            </a:pPr>
            <a:r>
              <a:rPr lang="en-US" i="1" dirty="0"/>
              <a:t>				</a:t>
            </a:r>
            <a:endParaRPr lang="en-US" dirty="0"/>
          </a:p>
        </p:txBody>
      </p:sp>
      <p:sp>
        <p:nvSpPr>
          <p:cNvPr id="4" name="TextBox 3"/>
          <p:cNvSpPr txBox="1"/>
          <p:nvPr/>
        </p:nvSpPr>
        <p:spPr>
          <a:xfrm>
            <a:off x="1988410" y="4738544"/>
            <a:ext cx="4929354" cy="584776"/>
          </a:xfrm>
          <a:prstGeom prst="rect">
            <a:avLst/>
          </a:prstGeom>
          <a:noFill/>
          <a:ln>
            <a:solidFill>
              <a:schemeClr val="tx1"/>
            </a:solidFill>
          </a:ln>
        </p:spPr>
        <p:txBody>
          <a:bodyPr wrap="none" rtlCol="0">
            <a:spAutoFit/>
          </a:bodyPr>
          <a:lstStyle/>
          <a:p>
            <a:r>
              <a:rPr lang="en-US" sz="3200" dirty="0">
                <a:solidFill>
                  <a:srgbClr val="0000FF"/>
                </a:solidFill>
              </a:rPr>
              <a:t>Uses an ensemble of HMMs </a:t>
            </a:r>
          </a:p>
        </p:txBody>
      </p:sp>
    </p:spTree>
    <p:extLst>
      <p:ext uri="{BB962C8B-B14F-4D97-AF65-F5344CB8AC3E}">
        <p14:creationId xmlns:p14="http://schemas.microsoft.com/office/powerpoint/2010/main" val="2652789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7757-08D5-8F4E-A33E-31DFEAA36650}"/>
              </a:ext>
            </a:extLst>
          </p:cNvPr>
          <p:cNvSpPr>
            <a:spLocks noGrp="1"/>
          </p:cNvSpPr>
          <p:nvPr>
            <p:ph type="title"/>
          </p:nvPr>
        </p:nvSpPr>
        <p:spPr/>
        <p:txBody>
          <a:bodyPr/>
          <a:lstStyle/>
          <a:p>
            <a:r>
              <a:rPr lang="en-US" dirty="0"/>
              <a:t>UPP (Nguyen et al. 2015</a:t>
            </a:r>
            <a:r>
              <a:rPr lang="en-US" i="1" dirty="0"/>
              <a:t>)</a:t>
            </a:r>
            <a:endParaRPr lang="en-US" dirty="0"/>
          </a:p>
        </p:txBody>
      </p:sp>
      <p:pic>
        <p:nvPicPr>
          <p:cNvPr id="4" name="Picture 3">
            <a:extLst>
              <a:ext uri="{FF2B5EF4-FFF2-40B4-BE49-F238E27FC236}">
                <a16:creationId xmlns:a16="http://schemas.microsoft.com/office/drawing/2014/main" id="{136E501C-050C-AD49-BE36-D9B91ADCA221}"/>
              </a:ext>
            </a:extLst>
          </p:cNvPr>
          <p:cNvPicPr>
            <a:picLocks noChangeAspect="1"/>
          </p:cNvPicPr>
          <p:nvPr/>
        </p:nvPicPr>
        <p:blipFill>
          <a:blip r:embed="rId2"/>
          <a:stretch>
            <a:fillRect/>
          </a:stretch>
        </p:blipFill>
        <p:spPr>
          <a:xfrm>
            <a:off x="0" y="1689115"/>
            <a:ext cx="9144000" cy="3479770"/>
          </a:xfrm>
          <a:prstGeom prst="rect">
            <a:avLst/>
          </a:prstGeom>
        </p:spPr>
      </p:pic>
      <p:sp>
        <p:nvSpPr>
          <p:cNvPr id="6" name="TextBox 5">
            <a:extLst>
              <a:ext uri="{FF2B5EF4-FFF2-40B4-BE49-F238E27FC236}">
                <a16:creationId xmlns:a16="http://schemas.microsoft.com/office/drawing/2014/main" id="{4EFFCF98-1F70-314B-B925-905BD747F174}"/>
              </a:ext>
            </a:extLst>
          </p:cNvPr>
          <p:cNvSpPr txBox="1"/>
          <p:nvPr/>
        </p:nvSpPr>
        <p:spPr>
          <a:xfrm>
            <a:off x="697832" y="5751095"/>
            <a:ext cx="7988968" cy="646331"/>
          </a:xfrm>
          <a:prstGeom prst="rect">
            <a:avLst/>
          </a:prstGeom>
          <a:noFill/>
        </p:spPr>
        <p:txBody>
          <a:bodyPr wrap="square" rtlCol="0">
            <a:spAutoFit/>
          </a:bodyPr>
          <a:lstStyle/>
          <a:p>
            <a:r>
              <a:rPr lang="en-US" dirty="0"/>
              <a:t>The Ensemble of Hidden Markov Models is a “model” for the backbone alignment.</a:t>
            </a:r>
          </a:p>
          <a:p>
            <a:r>
              <a:rPr lang="en-US" dirty="0"/>
              <a:t>The HMMs are built on subset alignments, may not be clades in the backbone tree.</a:t>
            </a:r>
          </a:p>
        </p:txBody>
      </p:sp>
    </p:spTree>
    <p:extLst>
      <p:ext uri="{BB962C8B-B14F-4D97-AF65-F5344CB8AC3E}">
        <p14:creationId xmlns:p14="http://schemas.microsoft.com/office/powerpoint/2010/main" val="324725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979"/>
        <p:cNvGrpSpPr/>
        <p:nvPr/>
      </p:nvGrpSpPr>
      <p:grpSpPr>
        <a:xfrm>
          <a:off x="0" y="0"/>
          <a:ext cx="0" cy="0"/>
          <a:chOff x="0" y="0"/>
          <a:chExt cx="0" cy="0"/>
        </a:xfrm>
      </p:grpSpPr>
      <p:sp>
        <p:nvSpPr>
          <p:cNvPr id="982" name="Google Shape;982;p54"/>
          <p:cNvSpPr txBox="1"/>
          <p:nvPr/>
        </p:nvSpPr>
        <p:spPr>
          <a:xfrm>
            <a:off x="7001698" y="5750536"/>
            <a:ext cx="1855200" cy="177000"/>
          </a:xfrm>
          <a:prstGeom prst="rect">
            <a:avLst/>
          </a:prstGeom>
          <a:noFill/>
          <a:ln>
            <a:noFill/>
          </a:ln>
        </p:spPr>
        <p:txBody>
          <a:bodyPr spcFirstLastPara="1" wrap="square" lIns="68575" tIns="34275" rIns="68575" bIns="34275" anchor="t" anchorCtr="0">
            <a:spAutoFit/>
          </a:bodyPr>
          <a:lstStyle/>
          <a:p>
            <a:pPr algn="r"/>
            <a:r>
              <a:rPr lang="en" sz="700">
                <a:solidFill>
                  <a:schemeClr val="lt1"/>
                </a:solidFill>
                <a:latin typeface="Arial"/>
                <a:ea typeface="Arial"/>
                <a:cs typeface="Arial"/>
                <a:sym typeface="Arial"/>
              </a:rPr>
              <a:t>GRAINGER ENGINEERING</a:t>
            </a:r>
            <a:endParaRPr sz="1100"/>
          </a:p>
        </p:txBody>
      </p:sp>
      <p:sp>
        <p:nvSpPr>
          <p:cNvPr id="985" name="Google Shape;985;p54"/>
          <p:cNvSpPr txBox="1"/>
          <p:nvPr/>
        </p:nvSpPr>
        <p:spPr>
          <a:xfrm>
            <a:off x="282608" y="1010288"/>
            <a:ext cx="8182500" cy="346200"/>
          </a:xfrm>
          <a:prstGeom prst="rect">
            <a:avLst/>
          </a:prstGeom>
          <a:noFill/>
          <a:ln>
            <a:noFill/>
          </a:ln>
        </p:spPr>
        <p:txBody>
          <a:bodyPr spcFirstLastPara="1" wrap="square" lIns="68575" tIns="34275" rIns="68575" bIns="34275" anchor="t" anchorCtr="0">
            <a:spAutoFit/>
          </a:bodyPr>
          <a:lstStyle/>
          <a:p>
            <a:pPr>
              <a:buClr>
                <a:srgbClr val="000000"/>
              </a:buClr>
              <a:buSzPts val="1800"/>
            </a:pPr>
            <a:r>
              <a:rPr lang="en">
                <a:solidFill>
                  <a:schemeClr val="lt1"/>
                </a:solidFill>
              </a:rPr>
              <a:t>Recursive MAGUS</a:t>
            </a:r>
            <a:endParaRPr sz="1000">
              <a:solidFill>
                <a:schemeClr val="lt1"/>
              </a:solidFill>
            </a:endParaRPr>
          </a:p>
        </p:txBody>
      </p:sp>
      <p:pic>
        <p:nvPicPr>
          <p:cNvPr id="986" name="Google Shape;986;p54"/>
          <p:cNvPicPr preferRelativeResize="0"/>
          <p:nvPr/>
        </p:nvPicPr>
        <p:blipFill>
          <a:blip r:embed="rId3">
            <a:alphaModFix/>
          </a:blip>
          <a:stretch>
            <a:fillRect/>
          </a:stretch>
        </p:blipFill>
        <p:spPr>
          <a:xfrm>
            <a:off x="126010" y="1508426"/>
            <a:ext cx="8182500" cy="4524512"/>
          </a:xfrm>
          <a:prstGeom prst="rect">
            <a:avLst/>
          </a:prstGeom>
          <a:noFill/>
          <a:ln>
            <a:noFill/>
          </a:ln>
        </p:spPr>
      </p:pic>
      <p:sp>
        <p:nvSpPr>
          <p:cNvPr id="2" name="TextBox 1">
            <a:extLst>
              <a:ext uri="{FF2B5EF4-FFF2-40B4-BE49-F238E27FC236}">
                <a16:creationId xmlns:a16="http://schemas.microsoft.com/office/drawing/2014/main" id="{4450A9D4-CA1C-3348-9B08-D149F45A3ECB}"/>
              </a:ext>
            </a:extLst>
          </p:cNvPr>
          <p:cNvSpPr txBox="1"/>
          <p:nvPr/>
        </p:nvSpPr>
        <p:spPr>
          <a:xfrm>
            <a:off x="691425" y="411099"/>
            <a:ext cx="6932603" cy="523220"/>
          </a:xfrm>
          <a:prstGeom prst="rect">
            <a:avLst/>
          </a:prstGeom>
          <a:noFill/>
        </p:spPr>
        <p:txBody>
          <a:bodyPr wrap="none" rtlCol="0">
            <a:spAutoFit/>
          </a:bodyPr>
          <a:lstStyle/>
          <a:p>
            <a:r>
              <a:rPr lang="en-US" sz="2800" dirty="0"/>
              <a:t>MAGUS: excellent on protein benchmarks too</a:t>
            </a:r>
          </a:p>
        </p:txBody>
      </p:sp>
    </p:spTree>
    <p:extLst>
      <p:ext uri="{BB962C8B-B14F-4D97-AF65-F5344CB8AC3E}">
        <p14:creationId xmlns:p14="http://schemas.microsoft.com/office/powerpoint/2010/main" val="469506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332025" y="449194"/>
            <a:ext cx="7648248"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alignment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420228" y="1589637"/>
            <a:ext cx="3594047" cy="5969412"/>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no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dirty="0">
                <a:solidFill>
                  <a:srgbClr val="000000"/>
                </a:solidFill>
                <a:ea typeface="MS PGothic" pitchFamily="34" charset="-128"/>
              </a:rPr>
              <a:t>Notes: </a:t>
            </a:r>
          </a:p>
          <a:p>
            <a:pPr marL="342900" indent="-342900" eaLnBrk="1" hangingPunct="1">
              <a:lnSpc>
                <a:spcPct val="100000"/>
              </a:lnSpc>
              <a:spcAft>
                <a:spcPts val="1200"/>
              </a:spcAft>
              <a:buClrTx/>
              <a:buFont typeface="Arial"/>
              <a:buChar char="•"/>
            </a:pPr>
            <a:r>
              <a:rPr lang="en-US" altLang="en-US" dirty="0">
                <a:solidFill>
                  <a:srgbClr val="000000"/>
                </a:solidFill>
                <a:ea typeface="MS PGothic" pitchFamily="34" charset="-128"/>
              </a:rPr>
              <a:t>We show alignment error using average of SP-FN and SP-FP. </a:t>
            </a:r>
          </a:p>
          <a:p>
            <a:pPr marL="342900" indent="-342900" eaLnBrk="1" hangingPunct="1">
              <a:lnSpc>
                <a:spcPct val="100000"/>
              </a:lnSpc>
              <a:spcAft>
                <a:spcPts val="1200"/>
              </a:spcAft>
              <a:buClrTx/>
              <a:buFont typeface="Arial"/>
              <a:buChar char="•"/>
            </a:pPr>
            <a:r>
              <a:rPr lang="en-US" altLang="en-US" dirty="0">
                <a:solidFill>
                  <a:srgbClr val="000000"/>
                </a:solidFill>
                <a:ea typeface="MS PGothic" pitchFamily="34" charset="-128"/>
              </a:rPr>
              <a:t>UPP variants have better alignment scores than PASTA. </a:t>
            </a:r>
          </a:p>
          <a:p>
            <a:pPr marL="342900" indent="-342900" eaLnBrk="1" hangingPunct="1">
              <a:lnSpc>
                <a:spcPct val="100000"/>
              </a:lnSpc>
              <a:spcAft>
                <a:spcPts val="1200"/>
              </a:spcAft>
              <a:buClrTx/>
              <a:buFont typeface="Arial"/>
              <a:buChar char="•"/>
            </a:pPr>
            <a:r>
              <a:rPr lang="en-US" altLang="en-US" dirty="0">
                <a:solidFill>
                  <a:srgbClr val="000000"/>
                </a:solidFill>
                <a:ea typeface="MS PGothic" pitchFamily="34" charset="-128"/>
              </a:rPr>
              <a:t>(Not shown: Total Column Scores – PASTA more accurate than UPP)</a:t>
            </a:r>
          </a:p>
          <a:p>
            <a:pPr marL="342900" indent="-342900" eaLnBrk="1" hangingPunct="1">
              <a:lnSpc>
                <a:spcPct val="100000"/>
              </a:lnSpc>
              <a:spcAft>
                <a:spcPts val="1200"/>
              </a:spcAft>
              <a:buClrTx/>
              <a:buFont typeface="Arial"/>
              <a:buChar char="•"/>
            </a:pPr>
            <a:r>
              <a:rPr lang="en-US" altLang="en-US" dirty="0">
                <a:solidFill>
                  <a:srgbClr val="000000"/>
                </a:solidFill>
                <a:ea typeface="MS PGothic" pitchFamily="34" charset="-128"/>
              </a:rPr>
              <a:t>No other methods tested could complete on these data</a:t>
            </a:r>
          </a:p>
          <a:p>
            <a:pPr marL="342900" indent="-342900" eaLnBrk="1" hangingPunct="1">
              <a:lnSpc>
                <a:spcPct val="100000"/>
              </a:lnSpc>
              <a:spcAft>
                <a:spcPts val="1200"/>
              </a:spcAft>
              <a:buClrTx/>
              <a:buFont typeface="Arial"/>
              <a:buChar char="•"/>
            </a:pPr>
            <a:r>
              <a:rPr lang="en-US" altLang="en-US" dirty="0">
                <a:ea typeface="MS PGothic" pitchFamily="34" charset="-128"/>
              </a:rPr>
              <a:t>PASTA under-aligns: its alignment is 43 times wider than true alignment (~900 Gb of disk space).  UPP alignments were closer in length to true alignment (0.93 to 1.38 wider).</a:t>
            </a:r>
          </a:p>
        </p:txBody>
      </p:sp>
      <p:pic>
        <p:nvPicPr>
          <p:cNvPr id="6" name="Picture 5"/>
          <p:cNvPicPr>
            <a:picLocks noChangeAspect="1"/>
          </p:cNvPicPr>
          <p:nvPr/>
        </p:nvPicPr>
        <p:blipFill>
          <a:blip r:embed="rId2"/>
          <a:stretch>
            <a:fillRect/>
          </a:stretch>
        </p:blipFill>
        <p:spPr>
          <a:xfrm>
            <a:off x="280134" y="1734312"/>
            <a:ext cx="4878455" cy="3657600"/>
          </a:xfrm>
          <a:prstGeom prst="rect">
            <a:avLst/>
          </a:prstGeom>
        </p:spPr>
      </p:pic>
    </p:spTree>
    <p:extLst>
      <p:ext uri="{BB962C8B-B14F-4D97-AF65-F5344CB8AC3E}">
        <p14:creationId xmlns:p14="http://schemas.microsoft.com/office/powerpoint/2010/main" val="1860737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ta-vs-up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8" y="973905"/>
            <a:ext cx="5244863" cy="5166748"/>
          </a:xfrm>
          <a:prstGeom prst="rect">
            <a:avLst/>
          </a:prstGeom>
        </p:spPr>
      </p:pic>
      <p:sp>
        <p:nvSpPr>
          <p:cNvPr id="5" name="TextBox 4"/>
          <p:cNvSpPr txBox="1"/>
          <p:nvPr/>
        </p:nvSpPr>
        <p:spPr>
          <a:xfrm>
            <a:off x="1285542" y="6230886"/>
            <a:ext cx="6786721" cy="369332"/>
          </a:xfrm>
          <a:prstGeom prst="rect">
            <a:avLst/>
          </a:prstGeom>
          <a:noFill/>
        </p:spPr>
        <p:txBody>
          <a:bodyPr wrap="none" rtlCol="0">
            <a:spAutoFit/>
          </a:bodyPr>
          <a:lstStyle/>
          <a:p>
            <a:r>
              <a:rPr lang="en-US" dirty="0"/>
              <a:t>Performance on fragmentary datasets of the 1000M2 model condition</a:t>
            </a:r>
          </a:p>
        </p:txBody>
      </p:sp>
      <p:sp>
        <p:nvSpPr>
          <p:cNvPr id="6" name="TextBox 5"/>
          <p:cNvSpPr txBox="1"/>
          <p:nvPr/>
        </p:nvSpPr>
        <p:spPr>
          <a:xfrm>
            <a:off x="1117398" y="263319"/>
            <a:ext cx="6857566" cy="584776"/>
          </a:xfrm>
          <a:prstGeom prst="rect">
            <a:avLst/>
          </a:prstGeom>
          <a:noFill/>
        </p:spPr>
        <p:txBody>
          <a:bodyPr wrap="none" rtlCol="0">
            <a:spAutoFit/>
          </a:bodyPr>
          <a:lstStyle/>
          <a:p>
            <a:r>
              <a:rPr lang="en-US" sz="3200" dirty="0"/>
              <a:t>UPP vs. PASTA: impact of fragmentation</a:t>
            </a:r>
          </a:p>
        </p:txBody>
      </p:sp>
      <p:sp>
        <p:nvSpPr>
          <p:cNvPr id="7" name="TextBox 6"/>
          <p:cNvSpPr txBox="1"/>
          <p:nvPr/>
        </p:nvSpPr>
        <p:spPr>
          <a:xfrm>
            <a:off x="5458203" y="1205205"/>
            <a:ext cx="3660427" cy="4093428"/>
          </a:xfrm>
          <a:prstGeom prst="rect">
            <a:avLst/>
          </a:prstGeom>
          <a:noFill/>
        </p:spPr>
        <p:txBody>
          <a:bodyPr wrap="none" rtlCol="0">
            <a:spAutoFit/>
          </a:bodyPr>
          <a:lstStyle/>
          <a:p>
            <a:r>
              <a:rPr lang="en-US" sz="2000" dirty="0"/>
              <a:t>Under high rates of evolution,</a:t>
            </a:r>
          </a:p>
          <a:p>
            <a:r>
              <a:rPr lang="en-US" sz="2000" dirty="0"/>
              <a:t>PASTA is badly impacted</a:t>
            </a:r>
          </a:p>
          <a:p>
            <a:r>
              <a:rPr lang="en-US" sz="2000" dirty="0"/>
              <a:t>by fragmentary sequences (the </a:t>
            </a:r>
          </a:p>
          <a:p>
            <a:r>
              <a:rPr lang="en-US" sz="2000" dirty="0"/>
              <a:t>same is true for other methods).</a:t>
            </a:r>
          </a:p>
          <a:p>
            <a:br>
              <a:rPr lang="en-US" sz="2000" dirty="0"/>
            </a:br>
            <a:r>
              <a:rPr lang="en-US" sz="2000" dirty="0"/>
              <a:t>Under low rates of evolution,</a:t>
            </a:r>
          </a:p>
          <a:p>
            <a:r>
              <a:rPr lang="en-US" sz="2000" dirty="0"/>
              <a:t>PASTA can still be highly accurate</a:t>
            </a:r>
          </a:p>
          <a:p>
            <a:r>
              <a:rPr lang="en-US" sz="2000" dirty="0"/>
              <a:t>(data not shown).</a:t>
            </a:r>
          </a:p>
          <a:p>
            <a:endParaRPr lang="en-US" sz="2000" dirty="0"/>
          </a:p>
          <a:p>
            <a:r>
              <a:rPr lang="en-US" sz="2000" dirty="0"/>
              <a:t>UPP continues to have good</a:t>
            </a:r>
          </a:p>
          <a:p>
            <a:r>
              <a:rPr lang="en-US" sz="2000" dirty="0"/>
              <a:t>accuracy even on datasets</a:t>
            </a:r>
          </a:p>
          <a:p>
            <a:r>
              <a:rPr lang="en-US" sz="2000" dirty="0"/>
              <a:t>with many fragments under</a:t>
            </a:r>
          </a:p>
          <a:p>
            <a:r>
              <a:rPr lang="en-US" sz="2000" dirty="0"/>
              <a:t>all rates of evolution.</a:t>
            </a:r>
          </a:p>
        </p:txBody>
      </p:sp>
    </p:spTree>
    <p:extLst>
      <p:ext uri="{BB962C8B-B14F-4D97-AF65-F5344CB8AC3E}">
        <p14:creationId xmlns:p14="http://schemas.microsoft.com/office/powerpoint/2010/main" val="1611617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F5C8-099C-3846-8C15-B4A02AE59199}"/>
              </a:ext>
            </a:extLst>
          </p:cNvPr>
          <p:cNvSpPr>
            <a:spLocks noGrp="1"/>
          </p:cNvSpPr>
          <p:nvPr>
            <p:ph type="title"/>
          </p:nvPr>
        </p:nvSpPr>
        <p:spPr/>
        <p:txBody>
          <a:bodyPr>
            <a:normAutofit/>
          </a:bodyPr>
          <a:lstStyle/>
          <a:p>
            <a:r>
              <a:rPr lang="en-US" dirty="0"/>
              <a:t>Other two-phase methods</a:t>
            </a:r>
          </a:p>
        </p:txBody>
      </p:sp>
      <p:sp>
        <p:nvSpPr>
          <p:cNvPr id="3" name="Content Placeholder 2">
            <a:extLst>
              <a:ext uri="{FF2B5EF4-FFF2-40B4-BE49-F238E27FC236}">
                <a16:creationId xmlns:a16="http://schemas.microsoft.com/office/drawing/2014/main" id="{CE1838FF-B426-3344-86F5-ACF0E0C571C7}"/>
              </a:ext>
            </a:extLst>
          </p:cNvPr>
          <p:cNvSpPr>
            <a:spLocks noGrp="1"/>
          </p:cNvSpPr>
          <p:nvPr>
            <p:ph idx="1"/>
          </p:nvPr>
        </p:nvSpPr>
        <p:spPr/>
        <p:txBody>
          <a:bodyPr>
            <a:normAutofit fontScale="62500" lnSpcReduction="20000"/>
          </a:bodyPr>
          <a:lstStyle/>
          <a:p>
            <a:pPr marL="0" indent="0">
              <a:spcAft>
                <a:spcPts val="600"/>
              </a:spcAft>
              <a:buNone/>
            </a:pPr>
            <a:r>
              <a:rPr lang="en-US" dirty="0">
                <a:solidFill>
                  <a:srgbClr val="0432FF"/>
                </a:solidFill>
              </a:rPr>
              <a:t>These methods start the same as UPP (extract backbone alignment, build ensemble of HMMs on backbone), but then do things differently to add the query sequences to the backbone</a:t>
            </a:r>
          </a:p>
          <a:p>
            <a:pPr marL="0" indent="0">
              <a:spcAft>
                <a:spcPts val="1200"/>
              </a:spcAft>
              <a:buNone/>
            </a:pPr>
            <a:endParaRPr lang="en-US" dirty="0">
              <a:solidFill>
                <a:srgbClr val="0432FF"/>
              </a:solidFill>
            </a:endParaRPr>
          </a:p>
          <a:p>
            <a:pPr>
              <a:spcAft>
                <a:spcPts val="1200"/>
              </a:spcAft>
            </a:pPr>
            <a:r>
              <a:rPr lang="en-US" dirty="0">
                <a:solidFill>
                  <a:srgbClr val="0432FF"/>
                </a:solidFill>
              </a:rPr>
              <a:t>WITCH</a:t>
            </a:r>
            <a:r>
              <a:rPr lang="en-US" dirty="0"/>
              <a:t> (Chengze Shen et al, J. Comp Biol 2022.) and </a:t>
            </a:r>
            <a:r>
              <a:rPr lang="en-US" dirty="0">
                <a:solidFill>
                  <a:srgbClr val="0432FF"/>
                </a:solidFill>
              </a:rPr>
              <a:t>WITCH-ng</a:t>
            </a:r>
            <a:r>
              <a:rPr lang="en-US" dirty="0"/>
              <a:t> (Baqiao Liu and T. Warnow, Bioinformatics Advances 2022.): weights the HMMs, computes extended alignment for each HMM, merges the extended alignments using “consensus alignment” technique</a:t>
            </a:r>
          </a:p>
          <a:p>
            <a:pPr>
              <a:spcAft>
                <a:spcPts val="1200"/>
              </a:spcAft>
            </a:pPr>
            <a:r>
              <a:rPr lang="en-US" dirty="0">
                <a:solidFill>
                  <a:srgbClr val="0432FF"/>
                </a:solidFill>
              </a:rPr>
              <a:t>HMMerge </a:t>
            </a:r>
            <a:r>
              <a:rPr lang="en-US" dirty="0"/>
              <a:t>(Minhyuk Park and T. Warnow, Bioinformatics Advances.): weights the HMMs, combines them into new Hidden Markov Model (not profile HMM), and uses that new HMM to add query sequences</a:t>
            </a:r>
          </a:p>
          <a:p>
            <a:pPr>
              <a:spcAft>
                <a:spcPts val="1200"/>
              </a:spcAft>
            </a:pPr>
            <a:endParaRPr lang="en-US" dirty="0"/>
          </a:p>
          <a:p>
            <a:pPr marL="0" indent="0">
              <a:buNone/>
            </a:pPr>
            <a:r>
              <a:rPr lang="en-US" sz="3800" i="1" dirty="0">
                <a:solidFill>
                  <a:srgbClr val="0432FF"/>
                </a:solidFill>
              </a:rPr>
              <a:t>All are more accurate than UPP </a:t>
            </a:r>
          </a:p>
          <a:p>
            <a:pPr marL="0" indent="0">
              <a:buNone/>
            </a:pPr>
            <a:endParaRPr lang="en-US" dirty="0"/>
          </a:p>
        </p:txBody>
      </p:sp>
    </p:spTree>
    <p:extLst>
      <p:ext uri="{BB962C8B-B14F-4D97-AF65-F5344CB8AC3E}">
        <p14:creationId xmlns:p14="http://schemas.microsoft.com/office/powerpoint/2010/main" val="3540098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F5C8-099C-3846-8C15-B4A02AE59199}"/>
              </a:ext>
            </a:extLst>
          </p:cNvPr>
          <p:cNvSpPr>
            <a:spLocks noGrp="1"/>
          </p:cNvSpPr>
          <p:nvPr>
            <p:ph type="title"/>
          </p:nvPr>
        </p:nvSpPr>
        <p:spPr/>
        <p:txBody>
          <a:bodyPr>
            <a:normAutofit/>
          </a:bodyPr>
          <a:lstStyle/>
          <a:p>
            <a:r>
              <a:rPr lang="en-US" dirty="0"/>
              <a:t>Part III: Adding to MSAs</a:t>
            </a:r>
          </a:p>
        </p:txBody>
      </p:sp>
      <p:sp>
        <p:nvSpPr>
          <p:cNvPr id="3" name="Content Placeholder 2">
            <a:extLst>
              <a:ext uri="{FF2B5EF4-FFF2-40B4-BE49-F238E27FC236}">
                <a16:creationId xmlns:a16="http://schemas.microsoft.com/office/drawing/2014/main" id="{CE1838FF-B426-3344-86F5-ACF0E0C571C7}"/>
              </a:ext>
            </a:extLst>
          </p:cNvPr>
          <p:cNvSpPr>
            <a:spLocks noGrp="1"/>
          </p:cNvSpPr>
          <p:nvPr>
            <p:ph idx="1"/>
          </p:nvPr>
        </p:nvSpPr>
        <p:spPr>
          <a:xfrm>
            <a:off x="457200" y="1600200"/>
            <a:ext cx="8601456" cy="4525963"/>
          </a:xfrm>
        </p:spPr>
        <p:txBody>
          <a:bodyPr>
            <a:normAutofit fontScale="85000" lnSpcReduction="10000"/>
          </a:bodyPr>
          <a:lstStyle/>
          <a:p>
            <a:pPr marL="0" indent="0">
              <a:spcAft>
                <a:spcPts val="600"/>
              </a:spcAft>
              <a:buNone/>
            </a:pPr>
            <a:r>
              <a:rPr lang="en-US" sz="3100" dirty="0"/>
              <a:t>Problem:</a:t>
            </a:r>
          </a:p>
          <a:p>
            <a:pPr>
              <a:spcAft>
                <a:spcPts val="600"/>
              </a:spcAft>
            </a:pPr>
            <a:r>
              <a:rPr lang="en-US" sz="3100" dirty="0"/>
              <a:t>Input:  MSA A and set Q of additional (unaligned) sequences</a:t>
            </a:r>
          </a:p>
          <a:p>
            <a:pPr>
              <a:spcAft>
                <a:spcPts val="600"/>
              </a:spcAft>
            </a:pPr>
            <a:r>
              <a:rPr lang="en-US" sz="3100" dirty="0"/>
              <a:t>Output: add the sequences in Q to A (without changing A)</a:t>
            </a:r>
          </a:p>
          <a:p>
            <a:pPr>
              <a:spcAft>
                <a:spcPts val="600"/>
              </a:spcAft>
            </a:pPr>
            <a:endParaRPr lang="en-US" sz="3100" dirty="0"/>
          </a:p>
          <a:p>
            <a:pPr marL="0" indent="0">
              <a:spcAft>
                <a:spcPts val="600"/>
              </a:spcAft>
              <a:buNone/>
            </a:pPr>
            <a:r>
              <a:rPr lang="en-US" sz="3100" dirty="0"/>
              <a:t>Applications:</a:t>
            </a:r>
          </a:p>
          <a:p>
            <a:pPr>
              <a:spcAft>
                <a:spcPts val="600"/>
              </a:spcAft>
            </a:pPr>
            <a:r>
              <a:rPr lang="en-US" sz="3100" dirty="0"/>
              <a:t>Two-phase methods (like UPP, WITCH, etc)</a:t>
            </a:r>
          </a:p>
          <a:p>
            <a:pPr>
              <a:spcAft>
                <a:spcPts val="600"/>
              </a:spcAft>
            </a:pPr>
            <a:r>
              <a:rPr lang="en-US" sz="3100" dirty="0"/>
              <a:t>Taxon identification (e.g., in metagenomics)</a:t>
            </a:r>
          </a:p>
          <a:p>
            <a:pPr>
              <a:spcAft>
                <a:spcPts val="600"/>
              </a:spcAft>
            </a:pPr>
            <a:r>
              <a:rPr lang="en-US" sz="3100" dirty="0"/>
              <a:t>Updating existing alignment</a:t>
            </a:r>
          </a:p>
          <a:p>
            <a:pPr marL="0" indent="0">
              <a:buNone/>
            </a:pPr>
            <a:endParaRPr lang="en-US" dirty="0"/>
          </a:p>
        </p:txBody>
      </p:sp>
    </p:spTree>
    <p:extLst>
      <p:ext uri="{BB962C8B-B14F-4D97-AF65-F5344CB8AC3E}">
        <p14:creationId xmlns:p14="http://schemas.microsoft.com/office/powerpoint/2010/main" val="2835142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F5C8-099C-3846-8C15-B4A02AE59199}"/>
              </a:ext>
            </a:extLst>
          </p:cNvPr>
          <p:cNvSpPr>
            <a:spLocks noGrp="1"/>
          </p:cNvSpPr>
          <p:nvPr>
            <p:ph type="title"/>
          </p:nvPr>
        </p:nvSpPr>
        <p:spPr/>
        <p:txBody>
          <a:bodyPr>
            <a:normAutofit/>
          </a:bodyPr>
          <a:lstStyle/>
          <a:p>
            <a:r>
              <a:rPr lang="en-US" dirty="0"/>
              <a:t>Methods for updating MSAs</a:t>
            </a:r>
          </a:p>
        </p:txBody>
      </p:sp>
      <p:sp>
        <p:nvSpPr>
          <p:cNvPr id="3" name="Content Placeholder 2">
            <a:extLst>
              <a:ext uri="{FF2B5EF4-FFF2-40B4-BE49-F238E27FC236}">
                <a16:creationId xmlns:a16="http://schemas.microsoft.com/office/drawing/2014/main" id="{CE1838FF-B426-3344-86F5-ACF0E0C571C7}"/>
              </a:ext>
            </a:extLst>
          </p:cNvPr>
          <p:cNvSpPr>
            <a:spLocks noGrp="1"/>
          </p:cNvSpPr>
          <p:nvPr>
            <p:ph idx="1"/>
          </p:nvPr>
        </p:nvSpPr>
        <p:spPr/>
        <p:txBody>
          <a:bodyPr>
            <a:normAutofit fontScale="92500" lnSpcReduction="10000"/>
          </a:bodyPr>
          <a:lstStyle/>
          <a:p>
            <a:pPr marL="0" indent="0">
              <a:spcAft>
                <a:spcPts val="1200"/>
              </a:spcAft>
              <a:buNone/>
            </a:pPr>
            <a:endParaRPr lang="en-US" dirty="0">
              <a:solidFill>
                <a:srgbClr val="0432FF"/>
              </a:solidFill>
            </a:endParaRPr>
          </a:p>
          <a:p>
            <a:pPr>
              <a:spcAft>
                <a:spcPts val="1200"/>
              </a:spcAft>
            </a:pPr>
            <a:r>
              <a:rPr lang="en-US" dirty="0"/>
              <a:t>HMM-based methods: </a:t>
            </a:r>
            <a:r>
              <a:rPr lang="en-US" dirty="0">
                <a:solidFill>
                  <a:srgbClr val="0432FF"/>
                </a:solidFill>
              </a:rPr>
              <a:t>UPP-add, WITCH-add, WITCH-ng-add, HMMerge-add</a:t>
            </a:r>
          </a:p>
          <a:p>
            <a:pPr>
              <a:spcAft>
                <a:spcPts val="1200"/>
              </a:spcAft>
            </a:pPr>
            <a:r>
              <a:rPr lang="en-US" dirty="0">
                <a:solidFill>
                  <a:srgbClr val="0432FF"/>
                </a:solidFill>
              </a:rPr>
              <a:t>MAFFT-add (and its most accurate setting, MAFFT-linsi-add)</a:t>
            </a:r>
          </a:p>
          <a:p>
            <a:pPr>
              <a:spcAft>
                <a:spcPts val="1200"/>
              </a:spcAft>
            </a:pPr>
            <a:r>
              <a:rPr lang="en-US" dirty="0">
                <a:solidFill>
                  <a:srgbClr val="0432FF"/>
                </a:solidFill>
              </a:rPr>
              <a:t>EMMA</a:t>
            </a:r>
            <a:r>
              <a:rPr lang="en-US" dirty="0"/>
              <a:t> (Chengze Shen et al., WABI 2023): </a:t>
            </a:r>
          </a:p>
          <a:p>
            <a:pPr lvl="1">
              <a:spcAft>
                <a:spcPts val="1200"/>
              </a:spcAft>
            </a:pPr>
            <a:r>
              <a:rPr lang="en-US" dirty="0"/>
              <a:t>Extends the ideas in UPP-add, but follows by running MAFFT-linsi-add. (New version under development)</a:t>
            </a:r>
            <a:endParaRPr lang="en-US" sz="3400" i="1" dirty="0">
              <a:solidFill>
                <a:srgbClr val="0432FF"/>
              </a:solidFill>
            </a:endParaRPr>
          </a:p>
        </p:txBody>
      </p:sp>
    </p:spTree>
    <p:extLst>
      <p:ext uri="{BB962C8B-B14F-4D97-AF65-F5344CB8AC3E}">
        <p14:creationId xmlns:p14="http://schemas.microsoft.com/office/powerpoint/2010/main" val="1473429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101D1C-5B89-CFAD-889D-9D49338882DD}"/>
              </a:ext>
            </a:extLst>
          </p:cNvPr>
          <p:cNvSpPr>
            <a:spLocks noGrp="1"/>
          </p:cNvSpPr>
          <p:nvPr>
            <p:ph type="title"/>
          </p:nvPr>
        </p:nvSpPr>
        <p:spPr>
          <a:xfrm>
            <a:off x="397002" y="498018"/>
            <a:ext cx="7886700" cy="647525"/>
          </a:xfrm>
        </p:spPr>
        <p:txBody>
          <a:bodyPr>
            <a:normAutofit fontScale="90000"/>
          </a:bodyPr>
          <a:lstStyle/>
          <a:p>
            <a:r>
              <a:rPr lang="en-US" sz="2400" dirty="0">
                <a:latin typeface="Times New Roman"/>
                <a:ea typeface="Calibri Light"/>
                <a:cs typeface="Calibri Light"/>
              </a:rPr>
              <a:t>Comparison of EMMA-add, WITCH-ng-add, and MAFFT-linsi-add:</a:t>
            </a:r>
            <a:br>
              <a:rPr lang="en-US" sz="2400" dirty="0">
                <a:latin typeface="Times New Roman"/>
                <a:ea typeface="Calibri Light"/>
                <a:cs typeface="Calibri Light"/>
              </a:rPr>
            </a:br>
            <a:r>
              <a:rPr lang="en-US" sz="2400" dirty="0">
                <a:latin typeface="Times New Roman"/>
                <a:ea typeface="Calibri Light"/>
                <a:cs typeface="Calibri Light"/>
              </a:rPr>
              <a:t>The benefit of </a:t>
            </a:r>
            <a:r>
              <a:rPr lang="en-US" sz="2400" b="1" i="1" dirty="0">
                <a:latin typeface="Times New Roman"/>
                <a:ea typeface="Calibri Light"/>
                <a:cs typeface="Calibri Light"/>
              </a:rPr>
              <a:t>not </a:t>
            </a:r>
            <a:r>
              <a:rPr lang="en-US" sz="2400" dirty="0">
                <a:latin typeface="Times New Roman"/>
                <a:ea typeface="Calibri Light"/>
                <a:cs typeface="Calibri Light"/>
              </a:rPr>
              <a:t>using HMMs to align query sequences</a:t>
            </a:r>
          </a:p>
        </p:txBody>
      </p:sp>
      <p:sp>
        <p:nvSpPr>
          <p:cNvPr id="7" name="TextBox 6">
            <a:extLst>
              <a:ext uri="{FF2B5EF4-FFF2-40B4-BE49-F238E27FC236}">
                <a16:creationId xmlns:a16="http://schemas.microsoft.com/office/drawing/2014/main" id="{4A856AFA-B604-92A9-3A15-4CB7A9BDAF7C}"/>
              </a:ext>
            </a:extLst>
          </p:cNvPr>
          <p:cNvSpPr txBox="1"/>
          <p:nvPr/>
        </p:nvSpPr>
        <p:spPr>
          <a:xfrm>
            <a:off x="1391446" y="5689918"/>
            <a:ext cx="5897812"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latin typeface="Cambria"/>
                <a:ea typeface="Calibri"/>
                <a:cs typeface="Calibri"/>
              </a:rPr>
              <a:t>SPFN of different methods (fraction of missing true pairwise homologies)</a:t>
            </a:r>
          </a:p>
          <a:p>
            <a:endParaRPr lang="en-US" sz="1200" dirty="0">
              <a:latin typeface="Cambria"/>
              <a:ea typeface="Cambria"/>
              <a:cs typeface="Calibri"/>
            </a:endParaRPr>
          </a:p>
          <a:p>
            <a:r>
              <a:rPr lang="en-US" sz="1200" dirty="0">
                <a:latin typeface="Cambria"/>
                <a:ea typeface="Cambria"/>
                <a:cs typeface="Calibri"/>
              </a:rPr>
              <a:t>Dataset: 1000M1 with a high rate of evolution;  all sequences are full-length</a:t>
            </a:r>
          </a:p>
          <a:p>
            <a:r>
              <a:rPr lang="en-US" sz="1200" dirty="0">
                <a:latin typeface="Cambria"/>
                <a:ea typeface="Cambria"/>
                <a:cs typeface="Calibri"/>
              </a:rPr>
              <a:t>Backbone: 250 randomly selected sequences from full set.</a:t>
            </a:r>
            <a:endParaRPr lang="en-US" sz="1350" dirty="0"/>
          </a:p>
        </p:txBody>
      </p:sp>
      <p:pic>
        <p:nvPicPr>
          <p:cNvPr id="8" name="Picture 8" descr="A graph with different colored squares&#10;&#10;Description automatically generated">
            <a:extLst>
              <a:ext uri="{FF2B5EF4-FFF2-40B4-BE49-F238E27FC236}">
                <a16:creationId xmlns:a16="http://schemas.microsoft.com/office/drawing/2014/main" id="{F2D6E04C-2B88-FEC8-FB25-83FB5524C9F5}"/>
              </a:ext>
            </a:extLst>
          </p:cNvPr>
          <p:cNvPicPr>
            <a:picLocks noChangeAspect="1"/>
          </p:cNvPicPr>
          <p:nvPr/>
        </p:nvPicPr>
        <p:blipFill>
          <a:blip r:embed="rId2"/>
          <a:stretch>
            <a:fillRect/>
          </a:stretch>
        </p:blipFill>
        <p:spPr>
          <a:xfrm>
            <a:off x="892216" y="1433535"/>
            <a:ext cx="6691208" cy="4014725"/>
          </a:xfrm>
          <a:prstGeom prst="rect">
            <a:avLst/>
          </a:prstGeom>
        </p:spPr>
      </p:pic>
    </p:spTree>
    <p:extLst>
      <p:ext uri="{BB962C8B-B14F-4D97-AF65-F5344CB8AC3E}">
        <p14:creationId xmlns:p14="http://schemas.microsoft.com/office/powerpoint/2010/main" val="46372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F237-163F-AC43-8584-4DCCDF1FAE42}"/>
              </a:ext>
            </a:extLst>
          </p:cNvPr>
          <p:cNvSpPr>
            <a:spLocks noGrp="1"/>
          </p:cNvSpPr>
          <p:nvPr>
            <p:ph type="title"/>
          </p:nvPr>
        </p:nvSpPr>
        <p:spPr/>
        <p:txBody>
          <a:bodyPr/>
          <a:lstStyle/>
          <a:p>
            <a:r>
              <a:rPr lang="en-US" dirty="0"/>
              <a:t>Part IV: Discussion</a:t>
            </a:r>
          </a:p>
        </p:txBody>
      </p:sp>
      <p:sp>
        <p:nvSpPr>
          <p:cNvPr id="3" name="Content Placeholder 2">
            <a:extLst>
              <a:ext uri="{FF2B5EF4-FFF2-40B4-BE49-F238E27FC236}">
                <a16:creationId xmlns:a16="http://schemas.microsoft.com/office/drawing/2014/main" id="{F44D553C-3EEE-024F-824B-083223609E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76250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a:t>1kp: Thousand </a:t>
            </a:r>
            <a:r>
              <a:rPr lang="en-US" sz="3200" dirty="0" err="1"/>
              <a:t>Transcriptome</a:t>
            </a:r>
            <a:r>
              <a:rPr lang="en-US" sz="3200" dirty="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Plant Tree of Life based on </a:t>
            </a:r>
            <a:r>
              <a:rPr lang="en-US" sz="2000" dirty="0" err="1"/>
              <a:t>transcriptomes</a:t>
            </a:r>
            <a:r>
              <a:rPr lang="en-US" sz="2000" dirty="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More than 13,000 gene families (most not single copy)</a:t>
            </a:r>
            <a:endParaRPr lang="en-US" sz="2000" b="1" dirty="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G. </a:t>
            </a:r>
            <a:r>
              <a:rPr lang="en-US" sz="1000" dirty="0" err="1">
                <a:solidFill>
                  <a:srgbClr val="000000"/>
                </a:solidFill>
                <a:cs typeface="DejaVu Sans" charset="0"/>
              </a:rPr>
              <a:t>Ka-Shu</a:t>
            </a:r>
            <a:r>
              <a:rPr lang="en-US" sz="1000" dirty="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N. </a:t>
            </a:r>
            <a:r>
              <a:rPr lang="en-US" sz="1000" dirty="0" err="1">
                <a:solidFill>
                  <a:srgbClr val="000000"/>
                </a:solidFill>
                <a:cs typeface="DejaVu Sans" charset="0"/>
              </a:rPr>
              <a:t>Wickett</a:t>
            </a:r>
            <a:endParaRPr lang="en-US" sz="1000" dirty="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J. </a:t>
            </a:r>
            <a:r>
              <a:rPr lang="en-US" sz="1000" dirty="0" err="1">
                <a:solidFill>
                  <a:srgbClr val="000000"/>
                </a:solidFill>
                <a:cs typeface="DejaVu Sans" charset="0"/>
              </a:rPr>
              <a:t>Leebens</a:t>
            </a:r>
            <a:r>
              <a:rPr lang="en-US" sz="1000" dirty="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a:solidFill>
                  <a:srgbClr val="000000"/>
                </a:solidFill>
                <a:cs typeface="DejaVu Sans" charset="0"/>
              </a:rPr>
              <a:t>N. </a:t>
            </a:r>
            <a:r>
              <a:rPr lang="en-US" sz="1000" dirty="0" err="1">
                <a:solidFill>
                  <a:srgbClr val="000000"/>
                </a:solidFill>
                <a:cs typeface="DejaVu Sans" charset="0"/>
              </a:rPr>
              <a:t>Matasci</a:t>
            </a:r>
            <a:endParaRPr lang="en-US" sz="1000" dirty="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a:solidFill>
                  <a:srgbClr val="000000"/>
                </a:solidFill>
                <a:cs typeface="DejaVu Sans" charset="0"/>
              </a:rPr>
              <a:t>iPlant</a:t>
            </a:r>
            <a:endParaRPr lang="en-US" sz="1000" dirty="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70439" y="1216025"/>
            <a:ext cx="3014662" cy="400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a:t>
            </a:r>
          </a:p>
          <a:p>
            <a:r>
              <a:rPr lang="en-US" sz="1000" dirty="0"/>
              <a:t>UIUC		UT-Austin                 UT-Austin</a:t>
            </a:r>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758855" cy="108952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sequences </a:t>
            </a:r>
          </a:p>
          <a:p>
            <a:pPr>
              <a:lnSpc>
                <a:spcPct val="90000"/>
              </a:lnSpc>
              <a:buSzPct val="45000"/>
            </a:pPr>
            <a:r>
              <a:rPr lang="en-US" b="1" dirty="0">
                <a:solidFill>
                  <a:srgbClr val="0000FF"/>
                </a:solidFill>
              </a:rPr>
              <a:t>	with </a:t>
            </a:r>
            <a:r>
              <a:rPr lang="en-US" b="1" u="sng" dirty="0">
                <a:solidFill>
                  <a:srgbClr val="0000FF"/>
                </a:solidFill>
              </a:rPr>
              <a:t>many very short sequences</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6300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C8C9-6B41-9C4D-B28B-472099C549C0}"/>
              </a:ext>
            </a:extLst>
          </p:cNvPr>
          <p:cNvSpPr>
            <a:spLocks noGrp="1"/>
          </p:cNvSpPr>
          <p:nvPr>
            <p:ph type="title"/>
          </p:nvPr>
        </p:nvSpPr>
        <p:spPr/>
        <p:txBody>
          <a:bodyPr/>
          <a:lstStyle/>
          <a:p>
            <a:r>
              <a:rPr lang="en-US" dirty="0"/>
              <a:t>Progress in MSA has been made</a:t>
            </a:r>
          </a:p>
        </p:txBody>
      </p:sp>
      <p:sp>
        <p:nvSpPr>
          <p:cNvPr id="3" name="Content Placeholder 2">
            <a:extLst>
              <a:ext uri="{FF2B5EF4-FFF2-40B4-BE49-F238E27FC236}">
                <a16:creationId xmlns:a16="http://schemas.microsoft.com/office/drawing/2014/main" id="{FC57A7BD-1A09-4242-B447-A041986DCBF3}"/>
              </a:ext>
            </a:extLst>
          </p:cNvPr>
          <p:cNvSpPr>
            <a:spLocks noGrp="1"/>
          </p:cNvSpPr>
          <p:nvPr>
            <p:ph idx="1"/>
          </p:nvPr>
        </p:nvSpPr>
        <p:spPr/>
        <p:txBody>
          <a:bodyPr>
            <a:normAutofit/>
          </a:bodyPr>
          <a:lstStyle/>
          <a:p>
            <a:r>
              <a:rPr lang="en-US" dirty="0"/>
              <a:t>MSA is challenging, but algorithmic techniques can improve accuracy and scalability:</a:t>
            </a:r>
          </a:p>
          <a:p>
            <a:pPr lvl="1"/>
            <a:r>
              <a:rPr lang="en-US" dirty="0"/>
              <a:t>Dataset size can be addressed using good divide-and-conquer approaches.</a:t>
            </a:r>
          </a:p>
          <a:p>
            <a:pPr lvl="1"/>
            <a:r>
              <a:rPr lang="en-US" dirty="0"/>
              <a:t>Heterogeneity in sequence length can be addressed using “local alignment” approaches, such as profile HMMs, with ensembles of profile HMMs providing improved accuracy.</a:t>
            </a:r>
          </a:p>
          <a:p>
            <a:pPr marL="0" indent="0">
              <a:buNone/>
            </a:pPr>
            <a:endParaRPr lang="en-US" dirty="0"/>
          </a:p>
        </p:txBody>
      </p:sp>
    </p:spTree>
    <p:extLst>
      <p:ext uri="{BB962C8B-B14F-4D97-AF65-F5344CB8AC3E}">
        <p14:creationId xmlns:p14="http://schemas.microsoft.com/office/powerpoint/2010/main" val="339455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3791-08E2-9245-8949-B881B8BFA992}"/>
              </a:ext>
            </a:extLst>
          </p:cNvPr>
          <p:cNvSpPr>
            <a:spLocks noGrp="1"/>
          </p:cNvSpPr>
          <p:nvPr>
            <p:ph type="title"/>
          </p:nvPr>
        </p:nvSpPr>
        <p:spPr/>
        <p:txBody>
          <a:bodyPr/>
          <a:lstStyle/>
          <a:p>
            <a:r>
              <a:rPr lang="en-US" dirty="0"/>
              <a:t>Algorithmic challenges</a:t>
            </a:r>
          </a:p>
        </p:txBody>
      </p:sp>
      <p:sp>
        <p:nvSpPr>
          <p:cNvPr id="3" name="Content Placeholder 2">
            <a:extLst>
              <a:ext uri="{FF2B5EF4-FFF2-40B4-BE49-F238E27FC236}">
                <a16:creationId xmlns:a16="http://schemas.microsoft.com/office/drawing/2014/main" id="{9AE81ACA-A357-104B-823F-B25AF5F33122}"/>
              </a:ext>
            </a:extLst>
          </p:cNvPr>
          <p:cNvSpPr>
            <a:spLocks noGrp="1"/>
          </p:cNvSpPr>
          <p:nvPr>
            <p:ph idx="1"/>
          </p:nvPr>
        </p:nvSpPr>
        <p:spPr/>
        <p:txBody>
          <a:bodyPr>
            <a:normAutofit fontScale="92500"/>
          </a:bodyPr>
          <a:lstStyle/>
          <a:p>
            <a:r>
              <a:rPr lang="en-US" dirty="0"/>
              <a:t>How can we assess alignment uncertainty and use it in downstream analyses?  </a:t>
            </a:r>
          </a:p>
          <a:p>
            <a:r>
              <a:rPr lang="en-US" dirty="0"/>
              <a:t>Can we use a set of MSAs to advantage, instead of a single MSA? For example, can we develop effective and efficient “ensemble” methods?</a:t>
            </a:r>
          </a:p>
          <a:p>
            <a:r>
              <a:rPr lang="en-US" dirty="0"/>
              <a:t>What are the best ways to merge disjoint alignments?</a:t>
            </a:r>
          </a:p>
          <a:p>
            <a:r>
              <a:rPr lang="en-US" dirty="0"/>
              <a:t>How can we efficiently perform statistical alignment?</a:t>
            </a:r>
          </a:p>
          <a:p>
            <a:endParaRPr lang="en-US" dirty="0"/>
          </a:p>
          <a:p>
            <a:endParaRPr lang="en-US" dirty="0"/>
          </a:p>
        </p:txBody>
      </p:sp>
    </p:spTree>
    <p:extLst>
      <p:ext uri="{BB962C8B-B14F-4D97-AF65-F5344CB8AC3E}">
        <p14:creationId xmlns:p14="http://schemas.microsoft.com/office/powerpoint/2010/main" val="1300006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D25E-759F-5248-BC81-E8472A3C844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21CE388-FF74-FF47-AB76-EB46E39370B1}"/>
              </a:ext>
            </a:extLst>
          </p:cNvPr>
          <p:cNvSpPr>
            <a:spLocks noGrp="1"/>
          </p:cNvSpPr>
          <p:nvPr>
            <p:ph idx="1"/>
          </p:nvPr>
        </p:nvSpPr>
        <p:spPr/>
        <p:txBody>
          <a:bodyPr>
            <a:normAutofit fontScale="92500" lnSpcReduction="20000"/>
          </a:bodyPr>
          <a:lstStyle/>
          <a:p>
            <a:r>
              <a:rPr lang="en-US" dirty="0"/>
              <a:t>Multiple sequence alignment (MSA) has large downstream consequences in bioinformatics analyses.</a:t>
            </a:r>
          </a:p>
          <a:p>
            <a:r>
              <a:rPr lang="en-US" dirty="0"/>
              <a:t>MSA is </a:t>
            </a:r>
            <a:r>
              <a:rPr lang="en-US" dirty="0">
                <a:solidFill>
                  <a:srgbClr val="0432FF"/>
                </a:solidFill>
              </a:rPr>
              <a:t>far from solved </a:t>
            </a:r>
            <a:r>
              <a:rPr lang="en-US" dirty="0"/>
              <a:t>– esp. (but not only) on large datasets with high rates of evolution, sequence length heterogeneity, and streaming data.</a:t>
            </a:r>
          </a:p>
          <a:p>
            <a:r>
              <a:rPr lang="en-US" dirty="0">
                <a:solidFill>
                  <a:srgbClr val="0432FF"/>
                </a:solidFill>
              </a:rPr>
              <a:t>New techniques show promise </a:t>
            </a:r>
            <a:endParaRPr lang="en-US" dirty="0"/>
          </a:p>
          <a:p>
            <a:r>
              <a:rPr lang="en-US" dirty="0"/>
              <a:t>Not discussed: multiple whole genome alignment, MSA with rearrangements, statistical alignment</a:t>
            </a:r>
          </a:p>
        </p:txBody>
      </p:sp>
    </p:spTree>
    <p:extLst>
      <p:ext uri="{BB962C8B-B14F-4D97-AF65-F5344CB8AC3E}">
        <p14:creationId xmlns:p14="http://schemas.microsoft.com/office/powerpoint/2010/main" val="2767216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D00DF5F3-78BD-8C48-93EB-C1AB6FE49BFA}"/>
              </a:ext>
            </a:extLst>
          </p:cNvPr>
          <p:cNvSpPr>
            <a:spLocks noGrp="1" noChangeArrowheads="1"/>
          </p:cNvSpPr>
          <p:nvPr>
            <p:ph type="title"/>
          </p:nvPr>
        </p:nvSpPr>
        <p:spPr>
          <a:xfrm>
            <a:off x="685800" y="635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Acknowledgments</a:t>
            </a:r>
          </a:p>
        </p:txBody>
      </p:sp>
      <p:sp>
        <p:nvSpPr>
          <p:cNvPr id="247811" name="Rectangle 3">
            <a:extLst>
              <a:ext uri="{FF2B5EF4-FFF2-40B4-BE49-F238E27FC236}">
                <a16:creationId xmlns:a16="http://schemas.microsoft.com/office/drawing/2014/main" id="{0CCD8990-FE29-8547-A401-F68AF53C6D98}"/>
              </a:ext>
            </a:extLst>
          </p:cNvPr>
          <p:cNvSpPr>
            <a:spLocks noGrp="1" noChangeArrowheads="1"/>
          </p:cNvSpPr>
          <p:nvPr>
            <p:ph type="body" idx="1"/>
          </p:nvPr>
        </p:nvSpPr>
        <p:spPr>
          <a:xfrm>
            <a:off x="995855" y="2857448"/>
            <a:ext cx="7305772" cy="377983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25602" rIns="0" bIns="0">
            <a:normAutofit fontScale="92500" lnSpcReduction="2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PASTA and UPP: Siavash Mirarab and Nam-phuong Nguyen</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MAGUS: Vlad Smirnov</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WITCH: Chengze Shen and Minhyuk Park</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EMMA: Chengze Shen and Baqiao Liu</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a:t>NSF grants:</a:t>
            </a:r>
            <a:r>
              <a:rPr lang="en-US" sz="1600" dirty="0"/>
              <a:t> 1458652 and 2006069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a:t>Grainger Foundation</a:t>
            </a:r>
            <a:r>
              <a:rPr lang="en-US" sz="1600" dirty="0"/>
              <a:t> (at UIUC)</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a:t>TACC,  Blue Waters</a:t>
            </a:r>
            <a:r>
              <a:rPr lang="en-US" sz="1600" dirty="0"/>
              <a:t>, and UIUC campus cluster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PASTA, UPP, SEPP, and TIPP are  available on github at </a:t>
            </a:r>
            <a:r>
              <a:rPr lang="en-US" sz="1600" dirty="0">
                <a:hlinkClick r:id="rId3"/>
              </a:rPr>
              <a:t>https://github.com/smirarab/</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err="1"/>
              <a:t>PASTA+BAli-Phy</a:t>
            </a:r>
            <a:r>
              <a:rPr lang="en-US" sz="1600" dirty="0"/>
              <a:t> at </a:t>
            </a:r>
            <a:r>
              <a:rPr lang="en-US" sz="1600" dirty="0">
                <a:hlinkClick r:id="rId4"/>
              </a:rPr>
              <a:t>http://github.com/MGNute/pasta</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MAGUS: at </a:t>
            </a:r>
            <a:r>
              <a:rPr lang="en-US" sz="1600" dirty="0">
                <a:hlinkClick r:id="rId5"/>
              </a:rPr>
              <a:t>https://github.com/vlasmirnov/MAGUS</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WITCH: at </a:t>
            </a:r>
            <a:r>
              <a:rPr lang="en-US" sz="1600" dirty="0">
                <a:hlinkClick r:id="rId6"/>
              </a:rPr>
              <a:t>https://github.com/c5shen/WITCH</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WITCH-ng at </a:t>
            </a:r>
            <a:r>
              <a:rPr lang="en-US" sz="1600" dirty="0">
                <a:hlinkClick r:id="rId7"/>
              </a:rPr>
              <a:t>https://github.com/RuneBlaze/WITCH-NG</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EMMA at </a:t>
            </a:r>
            <a:r>
              <a:rPr lang="en-US" sz="1600" dirty="0">
                <a:hlinkClick r:id="rId8"/>
              </a:rPr>
              <a:t>https://github.com/c5shen/EMMA</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br>
              <a:rPr lang="en-US" sz="1600" dirty="0"/>
            </a:br>
            <a:r>
              <a:rPr lang="en-US" sz="1600" dirty="0"/>
              <a:t>Papers available at </a:t>
            </a:r>
            <a:r>
              <a:rPr lang="en-US" sz="1600" dirty="0">
                <a:hlinkClick r:id="rId9"/>
              </a:rPr>
              <a:t>http://tandy.cs.illinois.edu/papers.html</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eaLnBrk="1" hangingPunct="1">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p:txBody>
      </p:sp>
      <p:pic>
        <p:nvPicPr>
          <p:cNvPr id="58371" name="Picture 1" descr="nam-nguyen.jpg">
            <a:extLst>
              <a:ext uri="{FF2B5EF4-FFF2-40B4-BE49-F238E27FC236}">
                <a16:creationId xmlns:a16="http://schemas.microsoft.com/office/drawing/2014/main" id="{D5C987D0-8B57-1B49-ABAB-1FED1C7101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03090" y="1314202"/>
            <a:ext cx="1291398" cy="96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 descr="Siavash-Mirarab.jpg">
            <a:extLst>
              <a:ext uri="{FF2B5EF4-FFF2-40B4-BE49-F238E27FC236}">
                <a16:creationId xmlns:a16="http://schemas.microsoft.com/office/drawing/2014/main" id="{E45FFC27-BCCE-1042-BC7F-BA96BB9C377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29480" y="1266735"/>
            <a:ext cx="814065" cy="9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8AF02BF-87A2-B849-A828-1B879F0D3018}"/>
              </a:ext>
            </a:extLst>
          </p:cNvPr>
          <p:cNvPicPr>
            <a:picLocks noChangeAspect="1"/>
          </p:cNvPicPr>
          <p:nvPr/>
        </p:nvPicPr>
        <p:blipFill>
          <a:blip r:embed="rId12"/>
          <a:stretch>
            <a:fillRect/>
          </a:stretch>
        </p:blipFill>
        <p:spPr>
          <a:xfrm>
            <a:off x="3661161" y="1314202"/>
            <a:ext cx="910839" cy="969709"/>
          </a:xfrm>
          <a:prstGeom prst="rect">
            <a:avLst/>
          </a:prstGeom>
        </p:spPr>
      </p:pic>
      <p:pic>
        <p:nvPicPr>
          <p:cNvPr id="2" name="Picture 1">
            <a:extLst>
              <a:ext uri="{FF2B5EF4-FFF2-40B4-BE49-F238E27FC236}">
                <a16:creationId xmlns:a16="http://schemas.microsoft.com/office/drawing/2014/main" id="{756A752E-40D6-5941-B7DF-3CF792284691}"/>
              </a:ext>
            </a:extLst>
          </p:cNvPr>
          <p:cNvPicPr>
            <a:picLocks noChangeAspect="1"/>
          </p:cNvPicPr>
          <p:nvPr/>
        </p:nvPicPr>
        <p:blipFill>
          <a:blip r:embed="rId13"/>
          <a:stretch>
            <a:fillRect/>
          </a:stretch>
        </p:blipFill>
        <p:spPr>
          <a:xfrm>
            <a:off x="4724293" y="1314202"/>
            <a:ext cx="1041539" cy="969709"/>
          </a:xfrm>
          <a:prstGeom prst="rect">
            <a:avLst/>
          </a:prstGeom>
        </p:spPr>
      </p:pic>
      <p:pic>
        <p:nvPicPr>
          <p:cNvPr id="4" name="Picture 3">
            <a:extLst>
              <a:ext uri="{FF2B5EF4-FFF2-40B4-BE49-F238E27FC236}">
                <a16:creationId xmlns:a16="http://schemas.microsoft.com/office/drawing/2014/main" id="{25CE3064-1466-4147-98C7-D8E9A8BA618A}"/>
              </a:ext>
            </a:extLst>
          </p:cNvPr>
          <p:cNvPicPr>
            <a:picLocks noChangeAspect="1"/>
          </p:cNvPicPr>
          <p:nvPr/>
        </p:nvPicPr>
        <p:blipFill>
          <a:blip r:embed="rId14"/>
          <a:stretch>
            <a:fillRect/>
          </a:stretch>
        </p:blipFill>
        <p:spPr>
          <a:xfrm>
            <a:off x="5918125" y="1314202"/>
            <a:ext cx="969709" cy="969709"/>
          </a:xfrm>
          <a:prstGeom prst="rect">
            <a:avLst/>
          </a:prstGeom>
        </p:spPr>
      </p:pic>
      <p:pic>
        <p:nvPicPr>
          <p:cNvPr id="6" name="Picture 5">
            <a:extLst>
              <a:ext uri="{FF2B5EF4-FFF2-40B4-BE49-F238E27FC236}">
                <a16:creationId xmlns:a16="http://schemas.microsoft.com/office/drawing/2014/main" id="{7C2E99FE-2DA8-114B-BC2F-137D0B96838B}"/>
              </a:ext>
            </a:extLst>
          </p:cNvPr>
          <p:cNvPicPr>
            <a:picLocks noChangeAspect="1"/>
          </p:cNvPicPr>
          <p:nvPr/>
        </p:nvPicPr>
        <p:blipFill>
          <a:blip r:embed="rId15"/>
          <a:stretch>
            <a:fillRect/>
          </a:stretch>
        </p:blipFill>
        <p:spPr>
          <a:xfrm>
            <a:off x="7040127" y="1314202"/>
            <a:ext cx="969709" cy="969709"/>
          </a:xfrm>
          <a:prstGeom prst="rect">
            <a:avLst/>
          </a:prstGeom>
        </p:spPr>
      </p:pic>
    </p:spTree>
    <p:extLst>
      <p:ext uri="{BB962C8B-B14F-4D97-AF65-F5344CB8AC3E}">
        <p14:creationId xmlns:p14="http://schemas.microsoft.com/office/powerpoint/2010/main" val="3513689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9191-EF29-9A44-94C1-C1005DC2003B}"/>
              </a:ext>
            </a:extLst>
          </p:cNvPr>
          <p:cNvSpPr>
            <a:spLocks noGrp="1"/>
          </p:cNvSpPr>
          <p:nvPr>
            <p:ph type="title"/>
          </p:nvPr>
        </p:nvSpPr>
        <p:spPr/>
        <p:txBody>
          <a:bodyPr/>
          <a:lstStyle/>
          <a:p>
            <a:r>
              <a:rPr lang="en-US" dirty="0"/>
              <a:t>MSAs: different purposes</a:t>
            </a:r>
          </a:p>
        </p:txBody>
      </p:sp>
      <p:sp>
        <p:nvSpPr>
          <p:cNvPr id="3" name="Content Placeholder 2">
            <a:extLst>
              <a:ext uri="{FF2B5EF4-FFF2-40B4-BE49-F238E27FC236}">
                <a16:creationId xmlns:a16="http://schemas.microsoft.com/office/drawing/2014/main" id="{7A306205-BF1C-114E-ABB3-4D9F8926EBF9}"/>
              </a:ext>
            </a:extLst>
          </p:cNvPr>
          <p:cNvSpPr>
            <a:spLocks noGrp="1"/>
          </p:cNvSpPr>
          <p:nvPr>
            <p:ph idx="1"/>
          </p:nvPr>
        </p:nvSpPr>
        <p:spPr>
          <a:xfrm>
            <a:off x="457200" y="1600200"/>
            <a:ext cx="8560676" cy="4525963"/>
          </a:xfrm>
        </p:spPr>
        <p:txBody>
          <a:bodyPr>
            <a:normAutofit fontScale="92500"/>
          </a:bodyPr>
          <a:lstStyle/>
          <a:p>
            <a:r>
              <a:rPr lang="en-US" dirty="0"/>
              <a:t>Many different purposes: </a:t>
            </a:r>
          </a:p>
          <a:p>
            <a:pPr lvl="1"/>
            <a:r>
              <a:rPr lang="en-US" dirty="0"/>
              <a:t>Inferring evolutionary histories</a:t>
            </a:r>
          </a:p>
          <a:p>
            <a:pPr lvl="1"/>
            <a:r>
              <a:rPr lang="en-US" dirty="0"/>
              <a:t>Predicting biomolecular (RNA, protein) structure</a:t>
            </a:r>
          </a:p>
          <a:p>
            <a:pPr lvl="1"/>
            <a:r>
              <a:rPr lang="en-US" dirty="0"/>
              <a:t>Genome annotation and assembly</a:t>
            </a:r>
          </a:p>
          <a:p>
            <a:r>
              <a:rPr lang="en-US" dirty="0"/>
              <a:t>Should we evaluate MSA via the impact on these applications?</a:t>
            </a:r>
          </a:p>
          <a:p>
            <a:r>
              <a:rPr lang="en-US" dirty="0"/>
              <a:t>Do we need different MSA methods for these different applications? (What is the impact of false positive or false negative homologies in each case?)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3607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F7D7-FD2A-4A43-B1B8-84DBA86916E5}"/>
              </a:ext>
            </a:extLst>
          </p:cNvPr>
          <p:cNvSpPr>
            <a:spLocks noGrp="1"/>
          </p:cNvSpPr>
          <p:nvPr>
            <p:ph type="title"/>
          </p:nvPr>
        </p:nvSpPr>
        <p:spPr/>
        <p:txBody>
          <a:bodyPr/>
          <a:lstStyle/>
          <a:p>
            <a:r>
              <a:rPr lang="en-US" dirty="0"/>
              <a:t>MSA Evaluation: Benchmarks</a:t>
            </a:r>
          </a:p>
        </p:txBody>
      </p:sp>
      <p:sp>
        <p:nvSpPr>
          <p:cNvPr id="3" name="Content Placeholder 2">
            <a:extLst>
              <a:ext uri="{FF2B5EF4-FFF2-40B4-BE49-F238E27FC236}">
                <a16:creationId xmlns:a16="http://schemas.microsoft.com/office/drawing/2014/main" id="{83F3D0DB-95EF-754F-B105-DB43BD9D3E38}"/>
              </a:ext>
            </a:extLst>
          </p:cNvPr>
          <p:cNvSpPr>
            <a:spLocks noGrp="1"/>
          </p:cNvSpPr>
          <p:nvPr>
            <p:ph idx="1"/>
          </p:nvPr>
        </p:nvSpPr>
        <p:spPr/>
        <p:txBody>
          <a:bodyPr/>
          <a:lstStyle/>
          <a:p>
            <a:r>
              <a:rPr lang="en-US" dirty="0"/>
              <a:t>Simulations are reliable but perhaps not realistic</a:t>
            </a:r>
          </a:p>
          <a:p>
            <a:r>
              <a:rPr lang="en-US" dirty="0"/>
              <a:t>Biological datasets are realistic, but…all sorts of things can go wrong.  In particular, “homologies” are also, to some extent, estimated rather than gold standard. </a:t>
            </a:r>
          </a:p>
          <a:p>
            <a:r>
              <a:rPr lang="en-US" dirty="0"/>
              <a:t>Important to make progress on this (see issues raised in Nute et al., Systematic Biology)  </a:t>
            </a:r>
          </a:p>
          <a:p>
            <a:pPr marL="0" indent="0">
              <a:buNone/>
            </a:pPr>
            <a:endParaRPr lang="en-US" dirty="0"/>
          </a:p>
        </p:txBody>
      </p:sp>
    </p:spTree>
    <p:extLst>
      <p:ext uri="{BB962C8B-B14F-4D97-AF65-F5344CB8AC3E}">
        <p14:creationId xmlns:p14="http://schemas.microsoft.com/office/powerpoint/2010/main" val="1607947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dirty="0">
                <a:latin typeface="Arial" charset="0"/>
                <a:ea typeface="ＭＳ Ｐゴシック" charset="0"/>
                <a:cs typeface="ＭＳ Ｐゴシック" charset="0"/>
              </a:rPr>
              <a:t>Multiple Sequence Alignment (MSA): </a:t>
            </a:r>
            <a:br>
              <a:rPr lang="en-US" sz="3600" dirty="0">
                <a:latin typeface="Arial" charset="0"/>
                <a:ea typeface="ＭＳ Ｐゴシック" charset="0"/>
                <a:cs typeface="ＭＳ Ｐゴシック" charset="0"/>
              </a:rPr>
            </a:br>
            <a:r>
              <a:rPr lang="en-US" sz="3600" i="1" dirty="0">
                <a:latin typeface="Arial" charset="0"/>
                <a:ea typeface="ＭＳ Ｐゴシック" charset="0"/>
                <a:cs typeface="ＭＳ Ｐゴシック" charset="0"/>
              </a:rPr>
              <a:t>a scientific grand challenge</a:t>
            </a:r>
            <a:r>
              <a:rPr lang="en-US" sz="3600" baseline="30000" dirty="0">
                <a:latin typeface="Arial" charset="0"/>
                <a:ea typeface="ＭＳ Ｐゴシック" charset="0"/>
                <a:cs typeface="ＭＳ Ｐゴシック" charset="0"/>
              </a:rPr>
              <a:t>1</a:t>
            </a:r>
            <a:endParaRPr lang="en-US" sz="3600" i="1" dirty="0">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extLst>
      <p:ext uri="{BB962C8B-B14F-4D97-AF65-F5344CB8AC3E}">
        <p14:creationId xmlns:p14="http://schemas.microsoft.com/office/powerpoint/2010/main" val="4162304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D00DF5F3-78BD-8C48-93EB-C1AB6FE49BFA}"/>
              </a:ext>
            </a:extLst>
          </p:cNvPr>
          <p:cNvSpPr>
            <a:spLocks noGrp="1" noChangeArrowheads="1"/>
          </p:cNvSpPr>
          <p:nvPr>
            <p:ph type="title"/>
          </p:nvPr>
        </p:nvSpPr>
        <p:spPr>
          <a:xfrm>
            <a:off x="685800" y="635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Acknowledgments</a:t>
            </a:r>
          </a:p>
        </p:txBody>
      </p:sp>
      <p:sp>
        <p:nvSpPr>
          <p:cNvPr id="247811" name="Rectangle 3">
            <a:extLst>
              <a:ext uri="{FF2B5EF4-FFF2-40B4-BE49-F238E27FC236}">
                <a16:creationId xmlns:a16="http://schemas.microsoft.com/office/drawing/2014/main" id="{0CCD8990-FE29-8547-A401-F68AF53C6D98}"/>
              </a:ext>
            </a:extLst>
          </p:cNvPr>
          <p:cNvSpPr>
            <a:spLocks noGrp="1" noChangeArrowheads="1"/>
          </p:cNvSpPr>
          <p:nvPr>
            <p:ph type="body" idx="1"/>
          </p:nvPr>
        </p:nvSpPr>
        <p:spPr>
          <a:xfrm>
            <a:off x="995855" y="2857448"/>
            <a:ext cx="7305772" cy="377983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25602" rIns="0" bIns="0">
            <a:normAutofit fontScale="92500" lnSpcReduction="1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PASTA and UPP: Siavash Mirarab and </a:t>
            </a:r>
            <a:r>
              <a:rPr lang="en-US" sz="1600"/>
              <a:t>Nam-phuong Nguyen</a:t>
            </a:r>
            <a:endParaRPr lang="en-US" sz="16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Evaluating BAli-Phy: Mike Nute</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MAGUS: Vlad Smirnov</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WITCH: Chengze Shen and Minhyuk Park</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eMAFFT-add: Chengze Shen and Baqiao Liu</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a:t>NSF grants:</a:t>
            </a:r>
            <a:r>
              <a:rPr lang="en-US" sz="1600" dirty="0"/>
              <a:t> 1458652 and 2006069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a:t>Grainger Foundation</a:t>
            </a:r>
            <a:r>
              <a:rPr lang="en-US" sz="1600" dirty="0"/>
              <a:t> (at UIUC)</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a:t>TACC,  Blue Waters</a:t>
            </a:r>
            <a:r>
              <a:rPr lang="en-US" sz="1600" dirty="0"/>
              <a:t>, and UIUC campus cluster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PASTA, UPP, SEPP, and TIPP are  available on github at </a:t>
            </a:r>
            <a:r>
              <a:rPr lang="en-US" sz="1600" dirty="0">
                <a:hlinkClick r:id="rId3"/>
              </a:rPr>
              <a:t>https://github.com/smirarab/</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err="1"/>
              <a:t>PASTA+BAli-Phy</a:t>
            </a:r>
            <a:r>
              <a:rPr lang="en-US" sz="1600" dirty="0"/>
              <a:t> at </a:t>
            </a:r>
            <a:r>
              <a:rPr lang="en-US" sz="1600" dirty="0">
                <a:hlinkClick r:id="rId4"/>
              </a:rPr>
              <a:t>http://github.com/MGNute/pasta</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MAGUS: at </a:t>
            </a:r>
            <a:r>
              <a:rPr lang="en-US" sz="1600" dirty="0">
                <a:hlinkClick r:id="rId5"/>
              </a:rPr>
              <a:t>https://github.com/vlasmirnov/MAGUS</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WITCH and eMAFFT-add: at </a:t>
            </a:r>
            <a:r>
              <a:rPr lang="en-US" sz="1600" dirty="0">
                <a:hlinkClick r:id="rId6"/>
              </a:rPr>
              <a:t>https://github.com/c5shen/WITCH</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br>
              <a:rPr lang="en-US" sz="1600" dirty="0"/>
            </a:br>
            <a:r>
              <a:rPr lang="en-US" sz="1600" dirty="0"/>
              <a:t>Papers available at </a:t>
            </a:r>
            <a:r>
              <a:rPr lang="en-US" sz="1600" dirty="0">
                <a:hlinkClick r:id="rId7"/>
              </a:rPr>
              <a:t>http://tandy.cs.illinois.edu/papers.html</a:t>
            </a:r>
            <a:r>
              <a:rPr lang="en-US" sz="1600" dirty="0"/>
              <a:t> </a:t>
            </a:r>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eaLnBrk="1" hangingPunct="1">
              <a:lnSpc>
                <a:spcPct val="90000"/>
              </a:lnSpc>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p:txBody>
      </p:sp>
      <p:pic>
        <p:nvPicPr>
          <p:cNvPr id="58371" name="Picture 1" descr="nam-nguyen.jpg">
            <a:extLst>
              <a:ext uri="{FF2B5EF4-FFF2-40B4-BE49-F238E27FC236}">
                <a16:creationId xmlns:a16="http://schemas.microsoft.com/office/drawing/2014/main" id="{D5C987D0-8B57-1B49-ABAB-1FED1C7101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91112" y="1314203"/>
            <a:ext cx="1291398" cy="96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mike_nute_alaska.jpg">
            <a:extLst>
              <a:ext uri="{FF2B5EF4-FFF2-40B4-BE49-F238E27FC236}">
                <a16:creationId xmlns:a16="http://schemas.microsoft.com/office/drawing/2014/main" id="{494FAD5D-8B19-A94D-9613-1E681964D15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83342" y="1302746"/>
            <a:ext cx="802449" cy="98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 descr="Siavash-Mirarab.jpg">
            <a:extLst>
              <a:ext uri="{FF2B5EF4-FFF2-40B4-BE49-F238E27FC236}">
                <a16:creationId xmlns:a16="http://schemas.microsoft.com/office/drawing/2014/main" id="{E45FFC27-BCCE-1042-BC7F-BA96BB9C37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7047" y="1284288"/>
            <a:ext cx="814065" cy="9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8AF02BF-87A2-B849-A828-1B879F0D3018}"/>
              </a:ext>
            </a:extLst>
          </p:cNvPr>
          <p:cNvPicPr>
            <a:picLocks noChangeAspect="1"/>
          </p:cNvPicPr>
          <p:nvPr/>
        </p:nvPicPr>
        <p:blipFill>
          <a:blip r:embed="rId11"/>
          <a:stretch>
            <a:fillRect/>
          </a:stretch>
        </p:blipFill>
        <p:spPr>
          <a:xfrm>
            <a:off x="3985791" y="1314203"/>
            <a:ext cx="910839" cy="969709"/>
          </a:xfrm>
          <a:prstGeom prst="rect">
            <a:avLst/>
          </a:prstGeom>
        </p:spPr>
      </p:pic>
      <p:pic>
        <p:nvPicPr>
          <p:cNvPr id="2" name="Picture 1">
            <a:extLst>
              <a:ext uri="{FF2B5EF4-FFF2-40B4-BE49-F238E27FC236}">
                <a16:creationId xmlns:a16="http://schemas.microsoft.com/office/drawing/2014/main" id="{756A752E-40D6-5941-B7DF-3CF792284691}"/>
              </a:ext>
            </a:extLst>
          </p:cNvPr>
          <p:cNvPicPr>
            <a:picLocks noChangeAspect="1"/>
          </p:cNvPicPr>
          <p:nvPr/>
        </p:nvPicPr>
        <p:blipFill>
          <a:blip r:embed="rId12"/>
          <a:stretch>
            <a:fillRect/>
          </a:stretch>
        </p:blipFill>
        <p:spPr>
          <a:xfrm>
            <a:off x="4896630" y="1314203"/>
            <a:ext cx="1041539" cy="969709"/>
          </a:xfrm>
          <a:prstGeom prst="rect">
            <a:avLst/>
          </a:prstGeom>
        </p:spPr>
      </p:pic>
      <p:pic>
        <p:nvPicPr>
          <p:cNvPr id="4" name="Picture 3">
            <a:extLst>
              <a:ext uri="{FF2B5EF4-FFF2-40B4-BE49-F238E27FC236}">
                <a16:creationId xmlns:a16="http://schemas.microsoft.com/office/drawing/2014/main" id="{25CE3064-1466-4147-98C7-D8E9A8BA618A}"/>
              </a:ext>
            </a:extLst>
          </p:cNvPr>
          <p:cNvPicPr>
            <a:picLocks noChangeAspect="1"/>
          </p:cNvPicPr>
          <p:nvPr/>
        </p:nvPicPr>
        <p:blipFill>
          <a:blip r:embed="rId13"/>
          <a:stretch>
            <a:fillRect/>
          </a:stretch>
        </p:blipFill>
        <p:spPr>
          <a:xfrm>
            <a:off x="5964063" y="1314203"/>
            <a:ext cx="969709" cy="969709"/>
          </a:xfrm>
          <a:prstGeom prst="rect">
            <a:avLst/>
          </a:prstGeom>
        </p:spPr>
      </p:pic>
      <p:pic>
        <p:nvPicPr>
          <p:cNvPr id="6" name="Picture 5">
            <a:extLst>
              <a:ext uri="{FF2B5EF4-FFF2-40B4-BE49-F238E27FC236}">
                <a16:creationId xmlns:a16="http://schemas.microsoft.com/office/drawing/2014/main" id="{7C2E99FE-2DA8-114B-BC2F-137D0B96838B}"/>
              </a:ext>
            </a:extLst>
          </p:cNvPr>
          <p:cNvPicPr>
            <a:picLocks noChangeAspect="1"/>
          </p:cNvPicPr>
          <p:nvPr/>
        </p:nvPicPr>
        <p:blipFill>
          <a:blip r:embed="rId14"/>
          <a:stretch>
            <a:fillRect/>
          </a:stretch>
        </p:blipFill>
        <p:spPr>
          <a:xfrm>
            <a:off x="6959665" y="1314202"/>
            <a:ext cx="969709" cy="969709"/>
          </a:xfrm>
          <a:prstGeom prst="rect">
            <a:avLst/>
          </a:prstGeom>
        </p:spPr>
      </p:pic>
    </p:spTree>
    <p:extLst>
      <p:ext uri="{BB962C8B-B14F-4D97-AF65-F5344CB8AC3E}">
        <p14:creationId xmlns:p14="http://schemas.microsoft.com/office/powerpoint/2010/main" val="19652162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3681B-7FB5-964B-B2A5-D0FD5CE88FF9}"/>
              </a:ext>
            </a:extLst>
          </p:cNvPr>
          <p:cNvSpPr>
            <a:spLocks noGrp="1"/>
          </p:cNvSpPr>
          <p:nvPr>
            <p:ph type="title"/>
          </p:nvPr>
        </p:nvSpPr>
        <p:spPr/>
        <p:txBody>
          <a:bodyPr/>
          <a:lstStyle/>
          <a:p>
            <a:r>
              <a:rPr lang="en-US" dirty="0"/>
              <a:t>Summary (so far)</a:t>
            </a:r>
          </a:p>
        </p:txBody>
      </p:sp>
      <p:sp>
        <p:nvSpPr>
          <p:cNvPr id="3" name="Content Placeholder 2">
            <a:extLst>
              <a:ext uri="{FF2B5EF4-FFF2-40B4-BE49-F238E27FC236}">
                <a16:creationId xmlns:a16="http://schemas.microsoft.com/office/drawing/2014/main" id="{E0AB4523-CE82-084F-A4E0-8026051F4D81}"/>
              </a:ext>
            </a:extLst>
          </p:cNvPr>
          <p:cNvSpPr>
            <a:spLocks noGrp="1"/>
          </p:cNvSpPr>
          <p:nvPr>
            <p:ph idx="1"/>
          </p:nvPr>
        </p:nvSpPr>
        <p:spPr>
          <a:xfrm>
            <a:off x="457200" y="1600200"/>
            <a:ext cx="8445062" cy="4525963"/>
          </a:xfrm>
        </p:spPr>
        <p:txBody>
          <a:bodyPr>
            <a:normAutofit fontScale="92500" lnSpcReduction="10000"/>
          </a:bodyPr>
          <a:lstStyle/>
          <a:p>
            <a:r>
              <a:rPr lang="en-US" dirty="0"/>
              <a:t>Large number of sequences and high rates of evolution:</a:t>
            </a:r>
            <a:endParaRPr lang="en-US" dirty="0">
              <a:solidFill>
                <a:srgbClr val="0432FF"/>
              </a:solidFill>
            </a:endParaRPr>
          </a:p>
          <a:p>
            <a:pPr lvl="1"/>
            <a:r>
              <a:rPr lang="en-US" dirty="0"/>
              <a:t>Divide-and-conquer enables datasets with 1,000,000 sequences to be aligned with high accuracy</a:t>
            </a:r>
          </a:p>
          <a:p>
            <a:pPr lvl="1"/>
            <a:r>
              <a:rPr lang="en-US" dirty="0"/>
              <a:t>Can use your preferred “base method”</a:t>
            </a:r>
          </a:p>
          <a:p>
            <a:r>
              <a:rPr lang="en-US" dirty="0"/>
              <a:t>Datasets with fragmentary sequences: </a:t>
            </a:r>
          </a:p>
          <a:p>
            <a:pPr lvl="1"/>
            <a:r>
              <a:rPr lang="en-US" dirty="0"/>
              <a:t>Two-phase methods work well</a:t>
            </a:r>
          </a:p>
          <a:p>
            <a:pPr lvl="1"/>
            <a:r>
              <a:rPr lang="en-US" dirty="0"/>
              <a:t>Depends on backbone alignment </a:t>
            </a:r>
          </a:p>
          <a:p>
            <a:pPr lvl="1"/>
            <a:r>
              <a:rPr lang="en-US" dirty="0"/>
              <a:t>Depends on how sequences are added into the backbone (e.g., UPP-add, MAFFT—add)</a:t>
            </a:r>
          </a:p>
          <a:p>
            <a:endParaRPr lang="en-US" dirty="0"/>
          </a:p>
        </p:txBody>
      </p:sp>
    </p:spTree>
    <p:extLst>
      <p:ext uri="{BB962C8B-B14F-4D97-AF65-F5344CB8AC3E}">
        <p14:creationId xmlns:p14="http://schemas.microsoft.com/office/powerpoint/2010/main" val="1166013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E98F-F0F9-2847-B43A-F5CFC1A7CA9E}"/>
              </a:ext>
            </a:extLst>
          </p:cNvPr>
          <p:cNvSpPr>
            <a:spLocks noGrp="1"/>
          </p:cNvSpPr>
          <p:nvPr>
            <p:ph type="title"/>
          </p:nvPr>
        </p:nvSpPr>
        <p:spPr/>
        <p:txBody>
          <a:bodyPr/>
          <a:lstStyle/>
          <a:p>
            <a:r>
              <a:rPr lang="en-US" dirty="0"/>
              <a:t>Part IV: Statistical Alignment</a:t>
            </a:r>
          </a:p>
        </p:txBody>
      </p:sp>
      <p:sp>
        <p:nvSpPr>
          <p:cNvPr id="3" name="Content Placeholder 2">
            <a:extLst>
              <a:ext uri="{FF2B5EF4-FFF2-40B4-BE49-F238E27FC236}">
                <a16:creationId xmlns:a16="http://schemas.microsoft.com/office/drawing/2014/main" id="{5A78AF80-A9D7-1A4F-B6E9-8D6873B5F666}"/>
              </a:ext>
            </a:extLst>
          </p:cNvPr>
          <p:cNvSpPr>
            <a:spLocks noGrp="1"/>
          </p:cNvSpPr>
          <p:nvPr>
            <p:ph idx="1"/>
          </p:nvPr>
        </p:nvSpPr>
        <p:spPr/>
        <p:txBody>
          <a:bodyPr/>
          <a:lstStyle/>
          <a:p>
            <a:r>
              <a:rPr lang="en-US" dirty="0"/>
              <a:t>Since MSA and tree estimation are both about evolution (recognition of homologies due to evolution), can we co-estimate them together, using a statistical model of evolution?</a:t>
            </a:r>
          </a:p>
          <a:p>
            <a:r>
              <a:rPr lang="en-US" dirty="0">
                <a:solidFill>
                  <a:srgbClr val="0432FF"/>
                </a:solidFill>
              </a:rPr>
              <a:t>BAli-Phy</a:t>
            </a:r>
            <a:r>
              <a:rPr lang="en-US" dirty="0"/>
              <a:t> (Redelings and Suchard) is the main method for this problem.</a:t>
            </a:r>
          </a:p>
        </p:txBody>
      </p:sp>
    </p:spTree>
    <p:extLst>
      <p:ext uri="{BB962C8B-B14F-4D97-AF65-F5344CB8AC3E}">
        <p14:creationId xmlns:p14="http://schemas.microsoft.com/office/powerpoint/2010/main" val="51227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F37B-0DF5-A04A-A6DF-0A14AF7F023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07FE405-2148-DF40-81B1-63DEEFCDC25E}"/>
              </a:ext>
            </a:extLst>
          </p:cNvPr>
          <p:cNvSpPr>
            <a:spLocks noGrp="1"/>
          </p:cNvSpPr>
          <p:nvPr>
            <p:ph idx="1"/>
          </p:nvPr>
        </p:nvSpPr>
        <p:spPr/>
        <p:txBody>
          <a:bodyPr>
            <a:normAutofit lnSpcReduction="10000"/>
          </a:bodyPr>
          <a:lstStyle/>
          <a:p>
            <a:r>
              <a:rPr lang="en-US" dirty="0"/>
              <a:t>Part I: Basic concepts and techniques</a:t>
            </a:r>
          </a:p>
          <a:p>
            <a:pPr lvl="1"/>
            <a:r>
              <a:rPr lang="en-US" dirty="0"/>
              <a:t>Computing pairwise alignments</a:t>
            </a:r>
          </a:p>
          <a:p>
            <a:pPr lvl="1"/>
            <a:r>
              <a:rPr lang="en-US" dirty="0"/>
              <a:t>Computing multiple sequence alignments</a:t>
            </a:r>
          </a:p>
          <a:p>
            <a:r>
              <a:rPr lang="en-US" dirty="0"/>
              <a:t>Part II: Techniques for Large-scale MSA</a:t>
            </a:r>
          </a:p>
          <a:p>
            <a:pPr lvl="1"/>
            <a:r>
              <a:rPr lang="en-US" dirty="0"/>
              <a:t>Divide-and-conquer MSA</a:t>
            </a:r>
          </a:p>
          <a:p>
            <a:pPr lvl="1"/>
            <a:r>
              <a:rPr lang="en-US" dirty="0"/>
              <a:t>“Two-phase” (compute backbone, then add remaining sequences)</a:t>
            </a:r>
          </a:p>
          <a:p>
            <a:r>
              <a:rPr lang="en-US" dirty="0"/>
              <a:t>Part III: Adding to alignments</a:t>
            </a:r>
          </a:p>
          <a:p>
            <a:r>
              <a:rPr lang="en-US" dirty="0"/>
              <a:t>Part IV: Discussion and Future Work</a:t>
            </a:r>
          </a:p>
        </p:txBody>
      </p:sp>
    </p:spTree>
    <p:extLst>
      <p:ext uri="{BB962C8B-B14F-4D97-AF65-F5344CB8AC3E}">
        <p14:creationId xmlns:p14="http://schemas.microsoft.com/office/powerpoint/2010/main" val="77540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55E6-D9D2-D74E-913F-5FE5B574EF5A}"/>
              </a:ext>
            </a:extLst>
          </p:cNvPr>
          <p:cNvSpPr>
            <a:spLocks noGrp="1"/>
          </p:cNvSpPr>
          <p:nvPr>
            <p:ph type="title"/>
          </p:nvPr>
        </p:nvSpPr>
        <p:spPr/>
        <p:txBody>
          <a:bodyPr/>
          <a:lstStyle/>
          <a:p>
            <a:r>
              <a:rPr lang="en-US" dirty="0"/>
              <a:t>BAli-Phy: better than PASTA!</a:t>
            </a:r>
          </a:p>
        </p:txBody>
      </p:sp>
      <p:pic>
        <p:nvPicPr>
          <p:cNvPr id="5" name="Picture 4">
            <a:extLst>
              <a:ext uri="{FF2B5EF4-FFF2-40B4-BE49-F238E27FC236}">
                <a16:creationId xmlns:a16="http://schemas.microsoft.com/office/drawing/2014/main" id="{5F74B2AC-A7F2-FA47-9D05-E895BCEE5E61}"/>
              </a:ext>
            </a:extLst>
          </p:cNvPr>
          <p:cNvPicPr>
            <a:picLocks noChangeAspect="1"/>
          </p:cNvPicPr>
          <p:nvPr/>
        </p:nvPicPr>
        <p:blipFill>
          <a:blip r:embed="rId2"/>
          <a:stretch>
            <a:fillRect/>
          </a:stretch>
        </p:blipFill>
        <p:spPr>
          <a:xfrm>
            <a:off x="-327574" y="1831209"/>
            <a:ext cx="9881477" cy="3646027"/>
          </a:xfrm>
          <a:prstGeom prst="rect">
            <a:avLst/>
          </a:prstGeom>
        </p:spPr>
      </p:pic>
    </p:spTree>
    <p:extLst>
      <p:ext uri="{BB962C8B-B14F-4D97-AF65-F5344CB8AC3E}">
        <p14:creationId xmlns:p14="http://schemas.microsoft.com/office/powerpoint/2010/main" val="3939713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17E7C45-3E17-4D46-894C-492F451EFAF1}"/>
              </a:ext>
            </a:extLst>
          </p:cNvPr>
          <p:cNvSpPr txBox="1">
            <a:spLocks noGrp="1"/>
          </p:cNvSpPr>
          <p:nvPr>
            <p:ph type="title"/>
          </p:nvPr>
        </p:nvSpPr>
        <p:spPr>
          <a:xfrm>
            <a:off x="919163" y="873125"/>
            <a:ext cx="7329487" cy="554038"/>
          </a:xfrm>
        </p:spPr>
        <p:txBody>
          <a:bodyPr lIns="0" tIns="11206" rIns="0" bIns="0" rtlCol="0">
            <a:spAutoFit/>
          </a:bodyPr>
          <a:lstStyle/>
          <a:p>
            <a:pPr marL="11206">
              <a:spcBef>
                <a:spcPts val="88"/>
              </a:spcBef>
              <a:defRPr/>
            </a:pPr>
            <a:r>
              <a:rPr sz="3530" spc="-97" dirty="0">
                <a:latin typeface="Arial Unicode MS"/>
                <a:cs typeface="Arial Unicode MS"/>
              </a:rPr>
              <a:t>But: </a:t>
            </a:r>
            <a:r>
              <a:rPr sz="3530" spc="-202" dirty="0">
                <a:latin typeface="Arial Unicode MS"/>
                <a:cs typeface="Arial Unicode MS"/>
              </a:rPr>
              <a:t>BAli-Phy </a:t>
            </a:r>
            <a:r>
              <a:rPr sz="3530" spc="-180" dirty="0">
                <a:latin typeface="Arial Unicode MS"/>
                <a:cs typeface="Arial Unicode MS"/>
              </a:rPr>
              <a:t>is </a:t>
            </a:r>
            <a:r>
              <a:rPr sz="3530" spc="-26" dirty="0">
                <a:latin typeface="Arial Unicode MS"/>
                <a:cs typeface="Arial Unicode MS"/>
              </a:rPr>
              <a:t>limited </a:t>
            </a:r>
            <a:r>
              <a:rPr sz="3530" spc="44" dirty="0">
                <a:latin typeface="Arial Unicode MS"/>
                <a:cs typeface="Arial Unicode MS"/>
              </a:rPr>
              <a:t>to </a:t>
            </a:r>
            <a:r>
              <a:rPr sz="3530" spc="-150" dirty="0">
                <a:latin typeface="Arial Unicode MS"/>
                <a:cs typeface="Arial Unicode MS"/>
              </a:rPr>
              <a:t>small</a:t>
            </a:r>
            <a:r>
              <a:rPr sz="3530" spc="-649" dirty="0">
                <a:latin typeface="Arial Unicode MS"/>
                <a:cs typeface="Arial Unicode MS"/>
              </a:rPr>
              <a:t> </a:t>
            </a:r>
            <a:r>
              <a:rPr sz="3530" spc="-159" dirty="0">
                <a:latin typeface="Arial Unicode MS"/>
                <a:cs typeface="Arial Unicode MS"/>
              </a:rPr>
              <a:t>datasets</a:t>
            </a:r>
            <a:endParaRPr sz="3530">
              <a:latin typeface="Arial Unicode MS"/>
              <a:cs typeface="Arial Unicode MS"/>
            </a:endParaRPr>
          </a:p>
        </p:txBody>
      </p:sp>
      <p:sp>
        <p:nvSpPr>
          <p:cNvPr id="3" name="object 3">
            <a:extLst>
              <a:ext uri="{FF2B5EF4-FFF2-40B4-BE49-F238E27FC236}">
                <a16:creationId xmlns:a16="http://schemas.microsoft.com/office/drawing/2014/main" id="{4A2785D1-A879-C14A-94CA-FEFA300892AC}"/>
              </a:ext>
            </a:extLst>
          </p:cNvPr>
          <p:cNvSpPr txBox="1"/>
          <p:nvPr/>
        </p:nvSpPr>
        <p:spPr>
          <a:xfrm>
            <a:off x="1011238" y="1844675"/>
            <a:ext cx="7104062" cy="3766189"/>
          </a:xfrm>
          <a:prstGeom prst="rect">
            <a:avLst/>
          </a:prstGeom>
        </p:spPr>
        <p:txBody>
          <a:bodyPr lIns="0" tIns="11206" rIns="0" bIns="0">
            <a:spAutoFit/>
          </a:bodyPr>
          <a:lstStyle>
            <a:lvl1pPr marL="11113">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spcBef>
                <a:spcPts val="88"/>
              </a:spcBef>
            </a:pPr>
            <a:r>
              <a:rPr lang="en-US" altLang="en-US" sz="2100" dirty="0">
                <a:ea typeface="Arial Unicode MS" panose="020B0604020202020204" pitchFamily="34" charset="-128"/>
                <a:cs typeface="Arial Unicode MS" panose="020B0604020202020204" pitchFamily="34" charset="-128"/>
              </a:rPr>
              <a:t>From </a:t>
            </a:r>
            <a:r>
              <a:rPr lang="en-US" altLang="en-US" sz="2100" u="sng" dirty="0">
                <a:solidFill>
                  <a:srgbClr val="0000FF"/>
                </a:solidFill>
                <a:ea typeface="Arial Unicode MS" panose="020B0604020202020204" pitchFamily="34" charset="-128"/>
                <a:cs typeface="Arial Unicode MS" panose="020B0604020202020204" pitchFamily="34" charset="-128"/>
                <a:hlinkClick r:id="rId2"/>
              </a:rPr>
              <a:t>www.bali-phy.org/README.html</a:t>
            </a:r>
            <a:r>
              <a:rPr lang="en-US" altLang="en-US" sz="2100" dirty="0">
                <a:ea typeface="Arial Unicode MS" panose="020B0604020202020204" pitchFamily="34" charset="-128"/>
                <a:cs typeface="Arial Unicode MS" panose="020B0604020202020204" pitchFamily="34" charset="-128"/>
                <a:hlinkClick r:id="rId2"/>
              </a:rPr>
              <a:t>, </a:t>
            </a:r>
            <a:r>
              <a:rPr lang="en-US" altLang="en-US" sz="2100" b="1" dirty="0">
                <a:cs typeface="Arial" panose="020B0604020202020204" pitchFamily="34" charset="0"/>
              </a:rPr>
              <a:t>5.2.1. Too many taxa?</a:t>
            </a:r>
            <a:endParaRPr lang="en-US" altLang="en-US" sz="2100" dirty="0">
              <a:cs typeface="Arial" panose="020B0604020202020204" pitchFamily="34" charset="0"/>
            </a:endParaRPr>
          </a:p>
          <a:p>
            <a:pPr eaLnBrk="1" hangingPunct="1"/>
            <a:endParaRPr lang="en-US" altLang="en-US" sz="3100" dirty="0"/>
          </a:p>
          <a:p>
            <a:pPr eaLnBrk="1" hangingPunct="1"/>
            <a:r>
              <a:rPr lang="en-US" altLang="en-US" sz="2400" dirty="0">
                <a:ea typeface="Arial Unicode MS" panose="020B0604020202020204" pitchFamily="34" charset="-128"/>
                <a:cs typeface="Arial Unicode MS" panose="020B0604020202020204" pitchFamily="34" charset="-128"/>
              </a:rPr>
              <a:t>“BAli-Phy is quite CPU intensive, and so we recommend  using 50 or fewer taxa in order to limit the time  required to accumulate enough MCMC samples.  (Despite this recommendation, data sets with more  than 100 taxa have occasionally been known to converge.) We recommend initially pruning as many  taxa as possible from your data set, then adding some  back if the MCMC is not too slow.”</a:t>
            </a:r>
          </a:p>
        </p:txBody>
      </p:sp>
    </p:spTree>
    <p:extLst>
      <p:ext uri="{BB962C8B-B14F-4D97-AF65-F5344CB8AC3E}">
        <p14:creationId xmlns:p14="http://schemas.microsoft.com/office/powerpoint/2010/main" val="4825280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6235803"/>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dirty="0">
                <a:solidFill>
                  <a:srgbClr val="333333"/>
                </a:solidFill>
              </a:rPr>
              <a:t>Systematic Biology, Volume 68, Issue 3, May 2019, Pages 396–411, https://</a:t>
            </a:r>
            <a:r>
              <a:rPr lang="en-US" altLang="en-US" sz="1000" dirty="0" err="1">
                <a:solidFill>
                  <a:srgbClr val="333333"/>
                </a:solidFill>
              </a:rPr>
              <a:t>doi.org</a:t>
            </a:r>
            <a:r>
              <a:rPr lang="en-US" altLang="en-US" sz="1000" dirty="0">
                <a:solidFill>
                  <a:srgbClr val="333333"/>
                </a:solidFill>
              </a:rPr>
              <a:t>/10.1093/</a:t>
            </a:r>
            <a:r>
              <a:rPr lang="en-US" altLang="en-US" sz="1000" dirty="0" err="1">
                <a:solidFill>
                  <a:srgbClr val="333333"/>
                </a:solidFill>
              </a:rPr>
              <a:t>sysbio</a:t>
            </a:r>
            <a:r>
              <a:rPr lang="en-US" altLang="en-US" sz="1000" dirty="0">
                <a:solidFill>
                  <a:srgbClr val="333333"/>
                </a:solidFill>
              </a:rPr>
              <a:t>/syy068</a:t>
            </a:r>
          </a:p>
        </p:txBody>
      </p:sp>
      <p:sp>
        <p:nvSpPr>
          <p:cNvPr id="5123" name="Title 1"/>
          <p:cNvSpPr>
            <a:spLocks noGrp="1"/>
          </p:cNvSpPr>
          <p:nvPr>
            <p:ph type="title"/>
          </p:nvPr>
        </p:nvSpPr>
        <p:spPr>
          <a:xfrm>
            <a:off x="848519" y="398359"/>
            <a:ext cx="7446962"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sz="2400" dirty="0">
                <a:latin typeface="+mj-lt"/>
              </a:rPr>
              <a:t>BAli-Phy is best on small simulated protein datasets!</a:t>
            </a:r>
            <a:br>
              <a:rPr lang="en-US" sz="2400" dirty="0">
                <a:latin typeface="+mj-lt"/>
              </a:rPr>
            </a:br>
            <a:endParaRPr lang="en-US" sz="2400" dirty="0">
              <a:latin typeface="+mj-lt"/>
            </a:endParaRPr>
          </a:p>
        </p:txBody>
      </p:sp>
      <p:pic>
        <p:nvPicPr>
          <p:cNvPr id="5124" name="Picture 4"/>
          <p:cNvPicPr>
            <a:picLocks noChangeAspect="1"/>
          </p:cNvPicPr>
          <p:nvPr/>
        </p:nvPicPr>
        <p:blipFill>
          <a:blip r:embed="rId3"/>
          <a:stretch>
            <a:fillRect/>
          </a:stretch>
        </p:blipFill>
        <p:spPr>
          <a:xfrm>
            <a:off x="7857270" y="6477760"/>
            <a:ext cx="1058862" cy="298450"/>
          </a:xfrm>
          <a:prstGeom prst="rect">
            <a:avLst/>
          </a:prstGeom>
          <a:noFill/>
          <a:ln>
            <a:noFill/>
            <a:miter lim="800000"/>
          </a:ln>
        </p:spPr>
      </p:pic>
      <p:pic>
        <p:nvPicPr>
          <p:cNvPr id="5125" name="New picture"/>
          <p:cNvPicPr/>
          <p:nvPr/>
        </p:nvPicPr>
        <p:blipFill>
          <a:blip r:embed="rId4"/>
          <a:stretch>
            <a:fillRect/>
          </a:stretch>
        </p:blipFill>
        <p:spPr>
          <a:xfrm>
            <a:off x="599090" y="1371600"/>
            <a:ext cx="6260259" cy="5060950"/>
          </a:xfrm>
          <a:prstGeom prst="rect">
            <a:avLst/>
          </a:prstGeom>
        </p:spPr>
      </p:pic>
      <p:sp>
        <p:nvSpPr>
          <p:cNvPr id="7" name="TextBox 6">
            <a:extLst>
              <a:ext uri="{FF2B5EF4-FFF2-40B4-BE49-F238E27FC236}">
                <a16:creationId xmlns:a16="http://schemas.microsoft.com/office/drawing/2014/main" id="{A2425BC2-CA92-B342-AD4E-5AC92BC52A69}"/>
              </a:ext>
            </a:extLst>
          </p:cNvPr>
          <p:cNvSpPr txBox="1"/>
          <p:nvPr/>
        </p:nvSpPr>
        <p:spPr>
          <a:xfrm>
            <a:off x="7087217" y="1855507"/>
            <a:ext cx="2056783" cy="415498"/>
          </a:xfrm>
          <a:prstGeom prst="rect">
            <a:avLst/>
          </a:prstGeom>
          <a:noFill/>
          <a:ln>
            <a:solidFill>
              <a:schemeClr val="accent1"/>
            </a:solidFill>
          </a:ln>
        </p:spPr>
        <p:txBody>
          <a:bodyPr wrap="square" rtlCol="0">
            <a:spAutoFit/>
          </a:bodyPr>
          <a:lstStyle/>
          <a:p>
            <a:r>
              <a:rPr lang="en-US" sz="2100" dirty="0"/>
              <a:t>BAli-Phy is best!</a:t>
            </a:r>
          </a:p>
        </p:txBody>
      </p:sp>
    </p:spTree>
    <p:extLst>
      <p:ext uri="{BB962C8B-B14F-4D97-AF65-F5344CB8AC3E}">
        <p14:creationId xmlns:p14="http://schemas.microsoft.com/office/powerpoint/2010/main" val="3755390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6235817"/>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FontTx/>
              <a:buNone/>
            </a:pPr>
            <a:r>
              <a:rPr lang="en-US" altLang="en-US" sz="1000" dirty="0">
                <a:solidFill>
                  <a:srgbClr val="333333"/>
                </a:solidFill>
              </a:rPr>
              <a:t>Systematic Biology, Volume 68, Issue 3, May 2019, Pages 396–411, https://</a:t>
            </a:r>
            <a:r>
              <a:rPr lang="en-US" altLang="en-US" sz="1000" dirty="0" err="1">
                <a:solidFill>
                  <a:srgbClr val="333333"/>
                </a:solidFill>
              </a:rPr>
              <a:t>doi.org</a:t>
            </a:r>
            <a:r>
              <a:rPr lang="en-US" altLang="en-US" sz="1000" dirty="0">
                <a:solidFill>
                  <a:srgbClr val="333333"/>
                </a:solidFill>
              </a:rPr>
              <a:t>/10.1093/</a:t>
            </a:r>
            <a:r>
              <a:rPr lang="en-US" altLang="en-US" sz="1000" dirty="0" err="1">
                <a:solidFill>
                  <a:srgbClr val="333333"/>
                </a:solidFill>
              </a:rPr>
              <a:t>sysbio</a:t>
            </a:r>
            <a:r>
              <a:rPr lang="en-US" altLang="en-US" sz="1000" dirty="0">
                <a:solidFill>
                  <a:srgbClr val="333333"/>
                </a:solidFill>
              </a:rPr>
              <a:t>/syy068</a:t>
            </a:r>
          </a:p>
        </p:txBody>
      </p:sp>
      <p:sp>
        <p:nvSpPr>
          <p:cNvPr id="5123" name="Title 1"/>
          <p:cNvSpPr>
            <a:spLocks noGrp="1"/>
          </p:cNvSpPr>
          <p:nvPr>
            <p:ph type="title"/>
          </p:nvPr>
        </p:nvSpPr>
        <p:spPr>
          <a:xfrm>
            <a:off x="364286" y="512183"/>
            <a:ext cx="8598738"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400" dirty="0">
                <a:latin typeface="+mj-lt"/>
              </a:rPr>
              <a:t>BAli-Phy not so great on on 1192 small </a:t>
            </a:r>
            <a:r>
              <a:rPr lang="en-US" altLang="en-US" sz="2400" dirty="0">
                <a:solidFill>
                  <a:srgbClr val="0432FF"/>
                </a:solidFill>
                <a:latin typeface="+mj-lt"/>
              </a:rPr>
              <a:t>biological protein </a:t>
            </a:r>
            <a:r>
              <a:rPr lang="en-US" altLang="en-US" sz="2400" dirty="0">
                <a:latin typeface="+mj-lt"/>
              </a:rPr>
              <a:t>datasets</a:t>
            </a:r>
            <a:endParaRPr lang="en-US" altLang="en-US" sz="2400" b="0" dirty="0">
              <a:latin typeface="+mj-lt"/>
            </a:endParaRPr>
          </a:p>
        </p:txBody>
      </p:sp>
      <p:pic>
        <p:nvPicPr>
          <p:cNvPr id="5124" name="Picture 4"/>
          <p:cNvPicPr>
            <a:picLocks noChangeAspect="1"/>
          </p:cNvPicPr>
          <p:nvPr/>
        </p:nvPicPr>
        <p:blipFill>
          <a:blip r:embed="rId3"/>
          <a:stretch>
            <a:fillRect/>
          </a:stretch>
        </p:blipFill>
        <p:spPr>
          <a:xfrm>
            <a:off x="7904162" y="6372350"/>
            <a:ext cx="1058862" cy="298450"/>
          </a:xfrm>
          <a:prstGeom prst="rect">
            <a:avLst/>
          </a:prstGeom>
          <a:noFill/>
          <a:ln>
            <a:noFill/>
            <a:miter lim="800000"/>
          </a:ln>
        </p:spPr>
      </p:pic>
      <p:pic>
        <p:nvPicPr>
          <p:cNvPr id="5125" name="New picture"/>
          <p:cNvPicPr/>
          <p:nvPr/>
        </p:nvPicPr>
        <p:blipFill>
          <a:blip r:embed="rId4"/>
          <a:stretch>
            <a:fillRect/>
          </a:stretch>
        </p:blipFill>
        <p:spPr>
          <a:xfrm>
            <a:off x="767255" y="1250731"/>
            <a:ext cx="4965380" cy="5095085"/>
          </a:xfrm>
          <a:prstGeom prst="rect">
            <a:avLst/>
          </a:prstGeom>
        </p:spPr>
      </p:pic>
      <p:sp>
        <p:nvSpPr>
          <p:cNvPr id="7" name="TextBox 6">
            <a:extLst>
              <a:ext uri="{FF2B5EF4-FFF2-40B4-BE49-F238E27FC236}">
                <a16:creationId xmlns:a16="http://schemas.microsoft.com/office/drawing/2014/main" id="{7A14567D-0983-2A46-A934-DF6E64F1ADF9}"/>
              </a:ext>
            </a:extLst>
          </p:cNvPr>
          <p:cNvSpPr txBox="1"/>
          <p:nvPr/>
        </p:nvSpPr>
        <p:spPr>
          <a:xfrm>
            <a:off x="5959647" y="1963275"/>
            <a:ext cx="2767745" cy="2354491"/>
          </a:xfrm>
          <a:prstGeom prst="rect">
            <a:avLst/>
          </a:prstGeom>
          <a:noFill/>
          <a:ln>
            <a:solidFill>
              <a:schemeClr val="accent1">
                <a:lumMod val="75000"/>
              </a:schemeClr>
            </a:solidFill>
          </a:ln>
        </p:spPr>
        <p:txBody>
          <a:bodyPr wrap="none" rtlCol="0">
            <a:spAutoFit/>
          </a:bodyPr>
          <a:lstStyle/>
          <a:p>
            <a:r>
              <a:rPr lang="en-US" sz="2100" dirty="0"/>
              <a:t>T-Coffee and PROMALS </a:t>
            </a:r>
          </a:p>
          <a:p>
            <a:r>
              <a:rPr lang="en-US" sz="2100" dirty="0"/>
              <a:t>are best!</a:t>
            </a:r>
          </a:p>
          <a:p>
            <a:endParaRPr lang="en-US" sz="2100" dirty="0"/>
          </a:p>
          <a:p>
            <a:r>
              <a:rPr lang="en-US" sz="2100" dirty="0"/>
              <a:t>BAli-Phy good for </a:t>
            </a:r>
          </a:p>
          <a:p>
            <a:r>
              <a:rPr lang="en-US" sz="2100" dirty="0"/>
              <a:t>Modeler score, but not </a:t>
            </a:r>
          </a:p>
          <a:p>
            <a:r>
              <a:rPr lang="en-US" sz="2100" dirty="0"/>
              <a:t>so good for SP-Score </a:t>
            </a:r>
          </a:p>
          <a:p>
            <a:r>
              <a:rPr lang="en-US" sz="2100" dirty="0"/>
              <a:t>(e.g., MAFFT better)</a:t>
            </a:r>
          </a:p>
        </p:txBody>
      </p:sp>
    </p:spTree>
    <p:extLst>
      <p:ext uri="{BB962C8B-B14F-4D97-AF65-F5344CB8AC3E}">
        <p14:creationId xmlns:p14="http://schemas.microsoft.com/office/powerpoint/2010/main" val="4207429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7170-9192-C14E-A2A7-CCC33EB31B4F}"/>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1D1A41BA-B004-F84C-AE95-545F4F59C8B3}"/>
              </a:ext>
            </a:extLst>
          </p:cNvPr>
          <p:cNvSpPr>
            <a:spLocks noGrp="1"/>
          </p:cNvSpPr>
          <p:nvPr>
            <p:ph idx="1"/>
          </p:nvPr>
        </p:nvSpPr>
        <p:spPr/>
        <p:txBody>
          <a:bodyPr>
            <a:normAutofit/>
          </a:bodyPr>
          <a:lstStyle/>
          <a:p>
            <a:r>
              <a:rPr lang="en-US" dirty="0"/>
              <a:t>Simulated data: </a:t>
            </a:r>
            <a:r>
              <a:rPr lang="en-US" dirty="0" err="1">
                <a:solidFill>
                  <a:srgbClr val="0432FF"/>
                </a:solidFill>
              </a:rPr>
              <a:t>Bali-Phy</a:t>
            </a:r>
            <a:r>
              <a:rPr lang="en-US" dirty="0">
                <a:solidFill>
                  <a:srgbClr val="0432FF"/>
                </a:solidFill>
              </a:rPr>
              <a:t> is the best!</a:t>
            </a:r>
          </a:p>
          <a:p>
            <a:r>
              <a:rPr lang="en-US" dirty="0"/>
              <a:t>Protein benchmarks: </a:t>
            </a:r>
            <a:r>
              <a:rPr lang="en-US" dirty="0">
                <a:solidFill>
                  <a:srgbClr val="0432FF"/>
                </a:solidFill>
              </a:rPr>
              <a:t>BAli-Phy in middle</a:t>
            </a:r>
          </a:p>
          <a:p>
            <a:pPr lvl="1"/>
            <a:r>
              <a:rPr lang="en-US" dirty="0"/>
              <a:t>Good for Modeler score (so low false positives)</a:t>
            </a:r>
          </a:p>
          <a:p>
            <a:pPr lvl="1"/>
            <a:r>
              <a:rPr lang="en-US" dirty="0"/>
              <a:t>Not good for SP-score (so high false negatives)</a:t>
            </a:r>
          </a:p>
          <a:p>
            <a:r>
              <a:rPr lang="en-US" dirty="0"/>
              <a:t>BAli-Phy under-aligns on biological datasets, but not on simulated datasets</a:t>
            </a:r>
          </a:p>
          <a:p>
            <a:pPr marL="0" indent="0">
              <a:buNone/>
            </a:pPr>
            <a:endParaRPr lang="en-US" dirty="0"/>
          </a:p>
        </p:txBody>
      </p:sp>
    </p:spTree>
    <p:extLst>
      <p:ext uri="{BB962C8B-B14F-4D97-AF65-F5344CB8AC3E}">
        <p14:creationId xmlns:p14="http://schemas.microsoft.com/office/powerpoint/2010/main" val="3801468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CE3D1F-BB99-9648-8A0D-5A85415D7579}"/>
              </a:ext>
            </a:extLst>
          </p:cNvPr>
          <p:cNvSpPr>
            <a:spLocks noGrp="1"/>
          </p:cNvSpPr>
          <p:nvPr>
            <p:ph idx="1"/>
          </p:nvPr>
        </p:nvSpPr>
        <p:spPr>
          <a:xfrm>
            <a:off x="435372" y="992213"/>
            <a:ext cx="8540462" cy="5377056"/>
          </a:xfrm>
        </p:spPr>
        <p:txBody>
          <a:bodyPr>
            <a:noAutofit/>
          </a:bodyPr>
          <a:lstStyle/>
          <a:p>
            <a:pPr marL="0" indent="0">
              <a:buNone/>
            </a:pPr>
            <a:r>
              <a:rPr lang="en-US" sz="2800" dirty="0"/>
              <a:t>Most likely not an issue of failure of the MCMC analyses to converge (48 hours, 32 processors, &lt; 30 sequences). </a:t>
            </a:r>
          </a:p>
          <a:p>
            <a:pPr marL="0" indent="0">
              <a:buNone/>
            </a:pPr>
            <a:endParaRPr lang="en-US" sz="2800" dirty="0"/>
          </a:p>
          <a:p>
            <a:pPr marL="0" indent="0">
              <a:buNone/>
            </a:pPr>
            <a:r>
              <a:rPr lang="en-US" sz="2800" dirty="0"/>
              <a:t>Possible explanations:</a:t>
            </a:r>
          </a:p>
          <a:p>
            <a:pPr marL="571500" indent="-514350">
              <a:buFont typeface="+mj-lt"/>
              <a:buAutoNum type="arabicPeriod"/>
            </a:pPr>
            <a:r>
              <a:rPr lang="en-US" sz="2800" dirty="0"/>
              <a:t>Model misspecification (i.e., BAli-Phy model not appropriate)</a:t>
            </a:r>
          </a:p>
          <a:p>
            <a:pPr marL="571500" indent="-514350">
              <a:buFont typeface="+mj-lt"/>
              <a:buAutoNum type="arabicPeriod"/>
            </a:pPr>
            <a:r>
              <a:rPr lang="en-US" sz="2800" dirty="0"/>
              <a:t>Structural alignments and evolutionary alignments different</a:t>
            </a:r>
          </a:p>
          <a:p>
            <a:pPr marL="571500" indent="-514350">
              <a:buFont typeface="+mj-lt"/>
              <a:buAutoNum type="arabicPeriod"/>
            </a:pPr>
            <a:r>
              <a:rPr lang="en-US" sz="2800" dirty="0"/>
              <a:t>The structural alignments are not correct  </a:t>
            </a:r>
            <a:endParaRPr lang="en-US" dirty="0"/>
          </a:p>
          <a:p>
            <a:pPr marL="0" indent="0">
              <a:buNone/>
            </a:pPr>
            <a:r>
              <a:rPr lang="en-US" sz="2800" dirty="0"/>
              <a:t>All these explanations are likely true, but the relative contributions are unknown. </a:t>
            </a:r>
          </a:p>
        </p:txBody>
      </p:sp>
      <p:sp>
        <p:nvSpPr>
          <p:cNvPr id="2" name="TextBox 1">
            <a:extLst>
              <a:ext uri="{FF2B5EF4-FFF2-40B4-BE49-F238E27FC236}">
                <a16:creationId xmlns:a16="http://schemas.microsoft.com/office/drawing/2014/main" id="{606C4773-94BF-0A43-B12D-0BE6C70E2A1A}"/>
              </a:ext>
            </a:extLst>
          </p:cNvPr>
          <p:cNvSpPr txBox="1"/>
          <p:nvPr/>
        </p:nvSpPr>
        <p:spPr>
          <a:xfrm>
            <a:off x="2487036" y="165565"/>
            <a:ext cx="3634906" cy="646331"/>
          </a:xfrm>
          <a:prstGeom prst="rect">
            <a:avLst/>
          </a:prstGeom>
          <a:noFill/>
        </p:spPr>
        <p:txBody>
          <a:bodyPr wrap="none" rtlCol="0">
            <a:spAutoFit/>
          </a:bodyPr>
          <a:lstStyle/>
          <a:p>
            <a:r>
              <a:rPr lang="en-US" sz="3600" dirty="0">
                <a:solidFill>
                  <a:srgbClr val="FF0000"/>
                </a:solidFill>
              </a:rPr>
              <a:t>What is going on? </a:t>
            </a:r>
          </a:p>
        </p:txBody>
      </p:sp>
    </p:spTree>
    <p:extLst>
      <p:ext uri="{BB962C8B-B14F-4D97-AF65-F5344CB8AC3E}">
        <p14:creationId xmlns:p14="http://schemas.microsoft.com/office/powerpoint/2010/main" val="501295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2BFB-907A-AC40-8E7B-B5FD6DBA1CD0}"/>
              </a:ext>
            </a:extLst>
          </p:cNvPr>
          <p:cNvSpPr>
            <a:spLocks noGrp="1"/>
          </p:cNvSpPr>
          <p:nvPr>
            <p:ph type="title"/>
          </p:nvPr>
        </p:nvSpPr>
        <p:spPr>
          <a:xfrm>
            <a:off x="-84084" y="274638"/>
            <a:ext cx="9291144" cy="1143000"/>
          </a:xfrm>
        </p:spPr>
        <p:txBody>
          <a:bodyPr>
            <a:normAutofit fontScale="90000"/>
          </a:bodyPr>
          <a:lstStyle/>
          <a:p>
            <a:r>
              <a:rPr lang="en-US" dirty="0"/>
              <a:t>Part IV: Discussion and Recommendations</a:t>
            </a:r>
          </a:p>
        </p:txBody>
      </p:sp>
      <p:sp>
        <p:nvSpPr>
          <p:cNvPr id="3" name="Content Placeholder 2">
            <a:extLst>
              <a:ext uri="{FF2B5EF4-FFF2-40B4-BE49-F238E27FC236}">
                <a16:creationId xmlns:a16="http://schemas.microsoft.com/office/drawing/2014/main" id="{7FA5C981-6FFE-1B45-A7B4-EFB49BEA5A67}"/>
              </a:ext>
            </a:extLst>
          </p:cNvPr>
          <p:cNvSpPr>
            <a:spLocks noGrp="1"/>
          </p:cNvSpPr>
          <p:nvPr>
            <p:ph idx="1"/>
          </p:nvPr>
        </p:nvSpPr>
        <p:spPr/>
        <p:txBody>
          <a:bodyPr/>
          <a:lstStyle/>
          <a:p>
            <a:r>
              <a:rPr lang="en-US" dirty="0"/>
              <a:t>Summary of progress and recommendations</a:t>
            </a:r>
          </a:p>
          <a:p>
            <a:r>
              <a:rPr lang="en-US" dirty="0"/>
              <a:t>Future research questions</a:t>
            </a:r>
          </a:p>
          <a:p>
            <a:endParaRPr lang="en-US" dirty="0"/>
          </a:p>
          <a:p>
            <a:endParaRPr lang="en-US" dirty="0"/>
          </a:p>
        </p:txBody>
      </p:sp>
    </p:spTree>
    <p:extLst>
      <p:ext uri="{BB962C8B-B14F-4D97-AF65-F5344CB8AC3E}">
        <p14:creationId xmlns:p14="http://schemas.microsoft.com/office/powerpoint/2010/main" val="2572107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D4DE-52DC-D541-B3CB-06B9C26AC034}"/>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93857519-EFF7-1C47-AC0F-4BA8A5CB9423}"/>
              </a:ext>
            </a:extLst>
          </p:cNvPr>
          <p:cNvSpPr>
            <a:spLocks noGrp="1"/>
          </p:cNvSpPr>
          <p:nvPr>
            <p:ph idx="1"/>
          </p:nvPr>
        </p:nvSpPr>
        <p:spPr>
          <a:xfrm>
            <a:off x="457200" y="1600200"/>
            <a:ext cx="8560676" cy="4525963"/>
          </a:xfrm>
        </p:spPr>
        <p:txBody>
          <a:bodyPr>
            <a:normAutofit fontScale="85000" lnSpcReduction="20000"/>
          </a:bodyPr>
          <a:lstStyle/>
          <a:p>
            <a:r>
              <a:rPr lang="en-US" dirty="0"/>
              <a:t>For datasets with at most 1000 sequences and low sequence length heterogeneity:</a:t>
            </a:r>
          </a:p>
          <a:p>
            <a:pPr lvl="1"/>
            <a:r>
              <a:rPr lang="en-US" dirty="0">
                <a:solidFill>
                  <a:srgbClr val="0432FF"/>
                </a:solidFill>
              </a:rPr>
              <a:t>MAFFT </a:t>
            </a:r>
            <a:r>
              <a:rPr lang="en-US" dirty="0"/>
              <a:t>(especially –l-insi or –g-insi)</a:t>
            </a:r>
          </a:p>
          <a:p>
            <a:pPr lvl="1"/>
            <a:r>
              <a:rPr lang="en-US" dirty="0">
                <a:solidFill>
                  <a:srgbClr val="0432FF"/>
                </a:solidFill>
              </a:rPr>
              <a:t>Promals, </a:t>
            </a:r>
            <a:r>
              <a:rPr lang="en-US" dirty="0" err="1">
                <a:solidFill>
                  <a:srgbClr val="0432FF"/>
                </a:solidFill>
              </a:rPr>
              <a:t>Contralign</a:t>
            </a:r>
            <a:r>
              <a:rPr lang="en-US" dirty="0">
                <a:solidFill>
                  <a:srgbClr val="0432FF"/>
                </a:solidFill>
              </a:rPr>
              <a:t>,</a:t>
            </a:r>
            <a:r>
              <a:rPr lang="en-US" dirty="0"/>
              <a:t> and other methods for proteins</a:t>
            </a:r>
          </a:p>
          <a:p>
            <a:pPr lvl="1"/>
            <a:r>
              <a:rPr lang="en-US" dirty="0"/>
              <a:t>I don’t know what to say about </a:t>
            </a:r>
            <a:r>
              <a:rPr lang="en-US" dirty="0">
                <a:solidFill>
                  <a:srgbClr val="0432FF"/>
                </a:solidFill>
              </a:rPr>
              <a:t>BAli-Phy</a:t>
            </a:r>
          </a:p>
          <a:p>
            <a:r>
              <a:rPr lang="en-US" dirty="0"/>
              <a:t>For large datasets w/o sequence length heterogeneity: </a:t>
            </a:r>
            <a:r>
              <a:rPr lang="en-US" dirty="0">
                <a:solidFill>
                  <a:srgbClr val="0432FF"/>
                </a:solidFill>
              </a:rPr>
              <a:t>MAGUS</a:t>
            </a:r>
          </a:p>
          <a:p>
            <a:r>
              <a:rPr lang="en-US" dirty="0"/>
              <a:t>For very fast analysis of large protein datasets: </a:t>
            </a:r>
            <a:r>
              <a:rPr lang="en-US" dirty="0">
                <a:solidFill>
                  <a:srgbClr val="0432FF"/>
                </a:solidFill>
              </a:rPr>
              <a:t>FAMSA</a:t>
            </a:r>
          </a:p>
          <a:p>
            <a:r>
              <a:rPr lang="en-US" dirty="0"/>
              <a:t>For datasets with sequence length heterogeneity</a:t>
            </a:r>
          </a:p>
          <a:p>
            <a:pPr lvl="1"/>
            <a:r>
              <a:rPr lang="en-US" dirty="0">
                <a:solidFill>
                  <a:srgbClr val="0432FF"/>
                </a:solidFill>
              </a:rPr>
              <a:t>UPP, WITCH (-ng), EMMA </a:t>
            </a:r>
            <a:r>
              <a:rPr lang="en-US" dirty="0"/>
              <a:t>(recent improvement of UPP)</a:t>
            </a:r>
          </a:p>
          <a:p>
            <a:r>
              <a:rPr lang="en-US" dirty="0"/>
              <a:t>For genome-scale datasets: much harder question (another talk)</a:t>
            </a:r>
          </a:p>
        </p:txBody>
      </p:sp>
    </p:spTree>
    <p:extLst>
      <p:ext uri="{BB962C8B-B14F-4D97-AF65-F5344CB8AC3E}">
        <p14:creationId xmlns:p14="http://schemas.microsoft.com/office/powerpoint/2010/main" val="1609345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50-2F2B-E34B-95C2-9D449ABF95C2}"/>
              </a:ext>
            </a:extLst>
          </p:cNvPr>
          <p:cNvSpPr>
            <a:spLocks noGrp="1"/>
          </p:cNvSpPr>
          <p:nvPr>
            <p:ph type="title"/>
          </p:nvPr>
        </p:nvSpPr>
        <p:spPr/>
        <p:txBody>
          <a:bodyPr/>
          <a:lstStyle/>
          <a:p>
            <a:r>
              <a:rPr lang="en-US" dirty="0"/>
              <a:t>Other questions</a:t>
            </a:r>
          </a:p>
        </p:txBody>
      </p:sp>
      <p:sp>
        <p:nvSpPr>
          <p:cNvPr id="3" name="Content Placeholder 2">
            <a:extLst>
              <a:ext uri="{FF2B5EF4-FFF2-40B4-BE49-F238E27FC236}">
                <a16:creationId xmlns:a16="http://schemas.microsoft.com/office/drawing/2014/main" id="{59F8BE73-4D8B-6A42-A34A-2E8073A9F6DB}"/>
              </a:ext>
            </a:extLst>
          </p:cNvPr>
          <p:cNvSpPr>
            <a:spLocks noGrp="1"/>
          </p:cNvSpPr>
          <p:nvPr>
            <p:ph idx="1"/>
          </p:nvPr>
        </p:nvSpPr>
        <p:spPr/>
        <p:txBody>
          <a:bodyPr>
            <a:normAutofit/>
          </a:bodyPr>
          <a:lstStyle/>
          <a:p>
            <a:r>
              <a:rPr lang="en-US" dirty="0"/>
              <a:t>Large datasets can produce extremely large alignments.   How should we handle this?</a:t>
            </a:r>
          </a:p>
          <a:p>
            <a:r>
              <a:rPr lang="en-US" dirty="0"/>
              <a:t>Can we predict impact of alignment error on the downstream analysis?</a:t>
            </a:r>
          </a:p>
          <a:p>
            <a:r>
              <a:rPr lang="en-US" dirty="0"/>
              <a:t>What are the differences in desirable properties for alignments for different downstream purposes (e.g., protein structure prediction vs. tree estimation)?</a:t>
            </a:r>
          </a:p>
        </p:txBody>
      </p:sp>
    </p:spTree>
    <p:extLst>
      <p:ext uri="{BB962C8B-B14F-4D97-AF65-F5344CB8AC3E}">
        <p14:creationId xmlns:p14="http://schemas.microsoft.com/office/powerpoint/2010/main" val="1580875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853" y="1217353"/>
            <a:ext cx="3381375"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3"/>
          <p:cNvSpPr txBox="1">
            <a:spLocks noChangeArrowheads="1"/>
          </p:cNvSpPr>
          <p:nvPr/>
        </p:nvSpPr>
        <p:spPr bwMode="auto">
          <a:xfrm>
            <a:off x="332304" y="1435097"/>
            <a:ext cx="8760406" cy="51398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Scientific challenges:</a:t>
            </a:r>
          </a:p>
          <a:p>
            <a:endParaRPr lang="en-US" sz="2000" dirty="0"/>
          </a:p>
          <a:p>
            <a:pPr marL="285750" indent="-285750">
              <a:buFont typeface="Arial"/>
              <a:buChar char="•"/>
            </a:pPr>
            <a:r>
              <a:rPr lang="en-US" sz="1800" dirty="0"/>
              <a:t>Ultra-large multiple-sequence alignment</a:t>
            </a:r>
          </a:p>
          <a:p>
            <a:pPr marL="285750" indent="-285750">
              <a:buFont typeface="Arial"/>
              <a:buChar char="•"/>
            </a:pPr>
            <a:r>
              <a:rPr lang="en-US" sz="1800" dirty="0"/>
              <a:t>Gene tree estimation</a:t>
            </a:r>
          </a:p>
          <a:p>
            <a:pPr marL="285750" indent="-285750">
              <a:buFont typeface="Arial"/>
              <a:buChar char="•"/>
            </a:pPr>
            <a:r>
              <a:rPr lang="en-US" sz="1800" dirty="0"/>
              <a:t>Metagenomic classification</a:t>
            </a:r>
          </a:p>
          <a:p>
            <a:pPr marL="285750" indent="-285750">
              <a:buFont typeface="Arial"/>
              <a:buChar char="•"/>
            </a:pPr>
            <a:r>
              <a:rPr lang="en-US" sz="1800" dirty="0"/>
              <a:t>Alignment-free phylogeny estimation</a:t>
            </a:r>
          </a:p>
          <a:p>
            <a:pPr marL="285750" indent="-285750">
              <a:buFont typeface="Arial"/>
              <a:buChar char="•"/>
            </a:pPr>
            <a:r>
              <a:rPr lang="en-US" sz="1800" dirty="0"/>
              <a:t>Supertree estimation</a:t>
            </a:r>
          </a:p>
          <a:p>
            <a:pPr marL="285750" indent="-285750">
              <a:buFont typeface="Arial"/>
              <a:buChar char="•"/>
            </a:pPr>
            <a:r>
              <a:rPr lang="en-US" sz="1800" dirty="0"/>
              <a:t>Estimating species trees from many gene trees</a:t>
            </a:r>
          </a:p>
          <a:p>
            <a:pPr marL="285750" indent="-285750">
              <a:buFont typeface="Arial"/>
              <a:buChar char="•"/>
            </a:pPr>
            <a:r>
              <a:rPr lang="en-US" sz="1800" dirty="0"/>
              <a:t>Genome rearrangement phylogeny</a:t>
            </a:r>
          </a:p>
          <a:p>
            <a:pPr marL="285750" indent="-285750">
              <a:buFont typeface="Arial"/>
              <a:buChar char="•"/>
            </a:pPr>
            <a:r>
              <a:rPr lang="en-US" sz="1800" dirty="0"/>
              <a:t>Reticulate evolution</a:t>
            </a:r>
          </a:p>
          <a:p>
            <a:pPr marL="285750" indent="-285750">
              <a:buFont typeface="Arial"/>
              <a:buChar char="•"/>
            </a:pPr>
            <a:r>
              <a:rPr lang="en-US" sz="1800" dirty="0"/>
              <a:t>Visualization of large trees and alignments</a:t>
            </a:r>
          </a:p>
          <a:p>
            <a:pPr marL="285750" indent="-285750">
              <a:buFont typeface="Arial"/>
              <a:buChar char="•"/>
            </a:pPr>
            <a:r>
              <a:rPr lang="en-US" sz="1800" dirty="0"/>
              <a:t>Data mining techniques to explore multiple optima</a:t>
            </a:r>
          </a:p>
          <a:p>
            <a:pPr marL="285750" indent="-285750">
              <a:buFont typeface="Arial"/>
              <a:buChar char="•"/>
            </a:pPr>
            <a:r>
              <a:rPr lang="en-US" sz="1800" dirty="0"/>
              <a:t>Theoretical guarantees under Markov models of evolution</a:t>
            </a:r>
          </a:p>
          <a:p>
            <a:pPr marL="285750" indent="-285750">
              <a:buFont typeface="Arial"/>
              <a:buChar char="•"/>
            </a:pPr>
            <a:endParaRPr lang="en-US" sz="1800" dirty="0"/>
          </a:p>
          <a:p>
            <a:endParaRPr lang="en-US" sz="1800" dirty="0"/>
          </a:p>
          <a:p>
            <a:r>
              <a:rPr lang="en-US" sz="1800" dirty="0"/>
              <a:t>Techniques: applied probability theory, graph theory, supercomputing, and heuristics</a:t>
            </a:r>
          </a:p>
          <a:p>
            <a:br>
              <a:rPr lang="en-US" sz="1800" dirty="0"/>
            </a:br>
            <a:r>
              <a:rPr lang="en-US" sz="1800" dirty="0"/>
              <a:t>Testing: simulations and real data</a:t>
            </a:r>
          </a:p>
        </p:txBody>
      </p:sp>
      <p:sp>
        <p:nvSpPr>
          <p:cNvPr id="176131" name="Text Box 4"/>
          <p:cNvSpPr txBox="1">
            <a:spLocks noChangeArrowheads="1"/>
          </p:cNvSpPr>
          <p:nvPr/>
        </p:nvSpPr>
        <p:spPr bwMode="auto">
          <a:xfrm>
            <a:off x="1143000" y="179388"/>
            <a:ext cx="8358188" cy="58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The Tree of Life: </a:t>
            </a:r>
            <a:r>
              <a:rPr lang="en-US" sz="3200" i="1">
                <a:solidFill>
                  <a:srgbClr val="0000FF"/>
                </a:solidFill>
              </a:rPr>
              <a:t>Multiple</a:t>
            </a:r>
            <a:r>
              <a:rPr lang="en-US" sz="3200"/>
              <a:t> </a:t>
            </a:r>
            <a:r>
              <a:rPr lang="en-US" sz="3200" i="1"/>
              <a:t>Challenges</a:t>
            </a:r>
          </a:p>
        </p:txBody>
      </p:sp>
    </p:spTree>
    <p:extLst>
      <p:ext uri="{BB962C8B-B14F-4D97-AF65-F5344CB8AC3E}">
        <p14:creationId xmlns:p14="http://schemas.microsoft.com/office/powerpoint/2010/main" val="6893422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8193-4BD2-1343-A043-1A298FC33C29}"/>
              </a:ext>
            </a:extLst>
          </p:cNvPr>
          <p:cNvSpPr>
            <a:spLocks noGrp="1"/>
          </p:cNvSpPr>
          <p:nvPr>
            <p:ph type="title"/>
          </p:nvPr>
        </p:nvSpPr>
        <p:spPr/>
        <p:txBody>
          <a:bodyPr>
            <a:normAutofit/>
          </a:bodyPr>
          <a:lstStyle/>
          <a:p>
            <a:r>
              <a:rPr lang="en-US" dirty="0"/>
              <a:t>Part I: Basic Concepts</a:t>
            </a:r>
          </a:p>
        </p:txBody>
      </p:sp>
      <p:sp>
        <p:nvSpPr>
          <p:cNvPr id="3" name="Content Placeholder 2">
            <a:extLst>
              <a:ext uri="{FF2B5EF4-FFF2-40B4-BE49-F238E27FC236}">
                <a16:creationId xmlns:a16="http://schemas.microsoft.com/office/drawing/2014/main" id="{DAC52BD5-6FE7-7E41-B8BD-0502220666F8}"/>
              </a:ext>
            </a:extLst>
          </p:cNvPr>
          <p:cNvSpPr>
            <a:spLocks noGrp="1"/>
          </p:cNvSpPr>
          <p:nvPr>
            <p:ph idx="1"/>
          </p:nvPr>
        </p:nvSpPr>
        <p:spPr/>
        <p:txBody>
          <a:bodyPr/>
          <a:lstStyle/>
          <a:p>
            <a:r>
              <a:rPr lang="en-US" dirty="0"/>
              <a:t>Homology</a:t>
            </a:r>
          </a:p>
          <a:p>
            <a:r>
              <a:rPr lang="en-US" dirty="0"/>
              <a:t>Indels (insertions and deletions)</a:t>
            </a:r>
          </a:p>
          <a:p>
            <a:r>
              <a:rPr lang="en-US" dirty="0"/>
              <a:t>True pairwise alignment</a:t>
            </a:r>
          </a:p>
          <a:p>
            <a:r>
              <a:rPr lang="en-US" dirty="0"/>
              <a:t>Edit transformation</a:t>
            </a:r>
          </a:p>
          <a:p>
            <a:r>
              <a:rPr lang="en-US" dirty="0"/>
              <a:t>Global vs local alignment</a:t>
            </a:r>
          </a:p>
          <a:p>
            <a:r>
              <a:rPr lang="en-US" dirty="0"/>
              <a:t>Transitivity</a:t>
            </a:r>
          </a:p>
        </p:txBody>
      </p:sp>
    </p:spTree>
    <p:extLst>
      <p:ext uri="{BB962C8B-B14F-4D97-AF65-F5344CB8AC3E}">
        <p14:creationId xmlns:p14="http://schemas.microsoft.com/office/powerpoint/2010/main" val="28995065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80C1-A567-D040-9E36-9B4DC16F71D5}"/>
              </a:ext>
            </a:extLst>
          </p:cNvPr>
          <p:cNvSpPr>
            <a:spLocks noGrp="1"/>
          </p:cNvSpPr>
          <p:nvPr>
            <p:ph type="title"/>
          </p:nvPr>
        </p:nvSpPr>
        <p:spPr/>
        <p:txBody>
          <a:bodyPr/>
          <a:lstStyle/>
          <a:p>
            <a:r>
              <a:rPr lang="en-US" dirty="0"/>
              <a:t>List of papers</a:t>
            </a:r>
          </a:p>
        </p:txBody>
      </p:sp>
      <p:sp>
        <p:nvSpPr>
          <p:cNvPr id="5" name="Text Placeholder 4">
            <a:extLst>
              <a:ext uri="{FF2B5EF4-FFF2-40B4-BE49-F238E27FC236}">
                <a16:creationId xmlns:a16="http://schemas.microsoft.com/office/drawing/2014/main" id="{3B3BFBBF-C669-8D4F-A5A4-D81BAC61777B}"/>
              </a:ext>
            </a:extLst>
          </p:cNvPr>
          <p:cNvSpPr>
            <a:spLocks noGrp="1"/>
          </p:cNvSpPr>
          <p:nvPr>
            <p:ph type="body" sz="half" idx="3"/>
          </p:nvPr>
        </p:nvSpPr>
        <p:spPr>
          <a:xfrm>
            <a:off x="533400" y="1447800"/>
            <a:ext cx="7924800" cy="5897880"/>
          </a:xfrm>
        </p:spPr>
        <p:txBody>
          <a:bodyPr>
            <a:normAutofit fontScale="70000" lnSpcReduction="20000"/>
          </a:bodyPr>
          <a:lstStyle/>
          <a:p>
            <a:r>
              <a:rPr lang="en-US" dirty="0"/>
              <a:t>Smirnov, V. &amp; Warnow, T. (2020). MAGUS: Multiple Sequence Alignment using Graph Clustering. Bioinformatics, Volume 37, Issue 12, 15 June 2021, Pages 1666-1672,</a:t>
            </a:r>
          </a:p>
          <a:p>
            <a:r>
              <a:rPr lang="en-US" dirty="0"/>
              <a:t>Shen, C., Park, M. &amp; Warnow, T. (2022). WITCH: Improved Multiple Sequence Alignment through Weighted Consensus HMM alignment. J. Computational Biology, Vol. 29, issue 8, pages:782-801</a:t>
            </a:r>
          </a:p>
          <a:p>
            <a:r>
              <a:rPr lang="en-US" dirty="0"/>
              <a:t>Nute, MG, Saleh, E., &amp; Warnow, T. (2019). Evaluating statistical multiple sequence alignment in comparison to other alignment methods on protein data sets. Systematic Biology, Volume 68, Issue 3, May 2019, Pages 396-411</a:t>
            </a:r>
          </a:p>
          <a:p>
            <a:r>
              <a:rPr lang="en-US" dirty="0"/>
              <a:t>Gupta, M., Zaharias, P., &amp; Warnow, T. (2021). Accurate large-scale phylogeny-aware alignment using BAli-Phy. Bioinformatics, 37(24), 4677-4683.</a:t>
            </a:r>
          </a:p>
          <a:p>
            <a:r>
              <a:rPr lang="en-US" dirty="0"/>
              <a:t>Warnow, T. (2021). Revisiting Evaluation of Multiple Sequence Alignment Methods. In: </a:t>
            </a:r>
            <a:r>
              <a:rPr lang="en-US" dirty="0" err="1"/>
              <a:t>Katoh</a:t>
            </a:r>
            <a:r>
              <a:rPr lang="en-US" dirty="0"/>
              <a:t> K. (eds) Multiple Sequence Alignment. Methods in Molecular Biology, vol 2231.</a:t>
            </a:r>
          </a:p>
          <a:p>
            <a:endParaRPr lang="en-US" dirty="0"/>
          </a:p>
        </p:txBody>
      </p:sp>
    </p:spTree>
    <p:extLst>
      <p:ext uri="{BB962C8B-B14F-4D97-AF65-F5344CB8AC3E}">
        <p14:creationId xmlns:p14="http://schemas.microsoft.com/office/powerpoint/2010/main" val="1053359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a:solidFill>
                  <a:srgbClr val="000000"/>
                </a:solidFill>
                <a:latin typeface="Courier New" charset="0"/>
                <a:cs typeface="Arial" charset="0"/>
              </a:rPr>
              <a:t>…AC</a:t>
            </a:r>
            <a:r>
              <a:rPr lang="en-GB" sz="3300">
                <a:solidFill>
                  <a:srgbClr val="FF00FF"/>
                </a:solidFill>
                <a:latin typeface="Courier New" charset="0"/>
                <a:cs typeface="Arial" charset="0"/>
              </a:rPr>
              <a:t>GGTG</a:t>
            </a:r>
            <a:r>
              <a:rPr lang="en-GB" sz="3300">
                <a:solidFill>
                  <a:srgbClr val="000000"/>
                </a:solidFill>
                <a:latin typeface="Courier New" charset="0"/>
                <a:cs typeface="Arial" charset="0"/>
              </a:rPr>
              <a:t>CAGT</a:t>
            </a:r>
            <a:r>
              <a:rPr lang="en-GB" sz="3300">
                <a:solidFill>
                  <a:srgbClr val="FF0000"/>
                </a:solidFill>
                <a:latin typeface="Courier New" charset="0"/>
                <a:cs typeface="Arial" charset="0"/>
              </a:rPr>
              <a:t>T</a:t>
            </a:r>
            <a:r>
              <a:rPr lang="en-GB" sz="330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a:solidFill>
                  <a:srgbClr val="000000"/>
                </a:solidFill>
                <a:latin typeface="Courier New" charset="0"/>
                <a:cs typeface="Arial" charset="0"/>
              </a:rPr>
              <a:t>…ACCAGT</a:t>
            </a:r>
            <a:r>
              <a:rPr lang="en-GB" sz="3300">
                <a:solidFill>
                  <a:srgbClr val="0033CC"/>
                </a:solidFill>
                <a:latin typeface="Courier New" charset="0"/>
                <a:cs typeface="Arial" charset="0"/>
              </a:rPr>
              <a:t>C</a:t>
            </a:r>
            <a:r>
              <a:rPr lang="en-GB" sz="330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841192A9-CBCB-EB43-8153-037A5FC962CA}"/>
              </a:ext>
            </a:extLst>
          </p:cNvPr>
          <p:cNvSpPr txBox="1"/>
          <p:nvPr/>
        </p:nvSpPr>
        <p:spPr>
          <a:xfrm>
            <a:off x="947814" y="5194300"/>
            <a:ext cx="7705571" cy="830997"/>
          </a:xfrm>
          <a:prstGeom prst="rect">
            <a:avLst/>
          </a:prstGeom>
          <a:noFill/>
        </p:spPr>
        <p:txBody>
          <a:bodyPr wrap="none" rtlCol="0">
            <a:spAutoFit/>
          </a:bodyPr>
          <a:lstStyle/>
          <a:p>
            <a:r>
              <a:rPr lang="en-US" sz="2400" dirty="0"/>
              <a:t>Homology: two letters (nucleotides or amino-acids) that are </a:t>
            </a:r>
          </a:p>
          <a:p>
            <a:r>
              <a:rPr lang="en-US" sz="2400" dirty="0"/>
              <a:t>related by descent from a common ancestor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15505</TotalTime>
  <Words>4597</Words>
  <Application>Microsoft Macintosh PowerPoint</Application>
  <PresentationFormat>On-screen Show (4:3)</PresentationFormat>
  <Paragraphs>625</Paragraphs>
  <Slides>80</Slides>
  <Notes>21</Notes>
  <HiddenSlides>15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80</vt:i4>
      </vt:variant>
    </vt:vector>
  </HeadingPairs>
  <TitlesOfParts>
    <vt:vector size="92" baseType="lpstr">
      <vt:lpstr>Arial Unicode MS</vt:lpstr>
      <vt:lpstr>Arial</vt:lpstr>
      <vt:lpstr>Baskerville</vt:lpstr>
      <vt:lpstr>Calibri</vt:lpstr>
      <vt:lpstr>Cambria</vt:lpstr>
      <vt:lpstr>Courier New</vt:lpstr>
      <vt:lpstr>Courier New Bold</vt:lpstr>
      <vt:lpstr>Gill Sans</vt:lpstr>
      <vt:lpstr>Times</vt:lpstr>
      <vt:lpstr>Times New Roman</vt:lpstr>
      <vt:lpstr>Wingdings</vt:lpstr>
      <vt:lpstr>Office Theme</vt:lpstr>
      <vt:lpstr>Advances in Large-scale Multiple Sequence Alignment</vt:lpstr>
      <vt:lpstr>Multiple Sequence Alignment (MSA):  a scientific grand challenge1</vt:lpstr>
      <vt:lpstr>What are MSAs used for?</vt:lpstr>
      <vt:lpstr>Phylogenomic pipeline</vt:lpstr>
      <vt:lpstr>Phylogenomic pipeline</vt:lpstr>
      <vt:lpstr>1kp: Thousand Transcriptome Project</vt:lpstr>
      <vt:lpstr>Outline</vt:lpstr>
      <vt:lpstr>Part I: Basic Concepts</vt:lpstr>
      <vt:lpstr>Indels (insertions and deletions)</vt:lpstr>
      <vt:lpstr>PowerPoint Presentation</vt:lpstr>
      <vt:lpstr>PowerPoint Presentation</vt:lpstr>
      <vt:lpstr>Pairwise alignment</vt:lpstr>
      <vt:lpstr>Examples</vt:lpstr>
      <vt:lpstr>PowerPoint Presentation</vt:lpstr>
      <vt:lpstr>Needleman-Wunsch </vt:lpstr>
      <vt:lpstr>Pairwise alignment</vt:lpstr>
      <vt:lpstr>Multiple Sequence Alignment</vt:lpstr>
      <vt:lpstr>Standard approaches?  </vt:lpstr>
      <vt:lpstr>Star (aka “Center-Star”) Alignment</vt:lpstr>
      <vt:lpstr>Progressive alignment</vt:lpstr>
      <vt:lpstr>Simulation Studies</vt:lpstr>
      <vt:lpstr>MSA+Tree estimation</vt:lpstr>
      <vt:lpstr>PowerPoint Presentation</vt:lpstr>
      <vt:lpstr>What makes for an “easy” MSA?</vt:lpstr>
      <vt:lpstr>What makes MSA difficult?  </vt:lpstr>
      <vt:lpstr>What makes MSA difficult?  </vt:lpstr>
      <vt:lpstr>Part II: Techniques for Large-Scale MSA</vt:lpstr>
      <vt:lpstr>Large-scale MSA </vt:lpstr>
      <vt:lpstr>Three obvious challenges</vt:lpstr>
      <vt:lpstr>Techniques for de novo MSA</vt:lpstr>
      <vt:lpstr>Techniques for de novo MSA</vt:lpstr>
      <vt:lpstr>Divide-and-conquer</vt:lpstr>
      <vt:lpstr>Re-aligning on a tree</vt:lpstr>
      <vt:lpstr>Standard Methods</vt:lpstr>
      <vt:lpstr>  SATé, PASTA, and MAGUS Algorithms</vt:lpstr>
      <vt:lpstr>PowerPoint Presentation</vt:lpstr>
      <vt:lpstr>PowerPoint Presentation</vt:lpstr>
      <vt:lpstr>Improvement over time</vt:lpstr>
      <vt:lpstr>SATé-II vs PASTA vs MAGUS</vt:lpstr>
      <vt:lpstr>PowerPoint Presentation</vt:lpstr>
      <vt:lpstr>PowerPoint Presentation</vt:lpstr>
      <vt:lpstr>PowerPoint Presentation</vt:lpstr>
      <vt:lpstr>Summary for Divide-and-Conquer</vt:lpstr>
      <vt:lpstr>Sequence Length Heterogeneity</vt:lpstr>
      <vt:lpstr>1kp: Thousand Transcriptome Project</vt:lpstr>
      <vt:lpstr>PowerPoint Presentation</vt:lpstr>
      <vt:lpstr>Sequence length heterogeneity</vt:lpstr>
      <vt:lpstr>Solution: Two-phase approach</vt:lpstr>
      <vt:lpstr>UPP</vt:lpstr>
      <vt:lpstr>UPP</vt:lpstr>
      <vt:lpstr>UPP (Nguyen et al. 2015)</vt:lpstr>
      <vt:lpstr>PowerPoint Presentation</vt:lpstr>
      <vt:lpstr>PowerPoint Presentation</vt:lpstr>
      <vt:lpstr>PowerPoint Presentation</vt:lpstr>
      <vt:lpstr>Other two-phase methods</vt:lpstr>
      <vt:lpstr>Part III: Adding to MSAs</vt:lpstr>
      <vt:lpstr>Methods for updating MSAs</vt:lpstr>
      <vt:lpstr>Comparison of EMMA-add, WITCH-ng-add, and MAFFT-linsi-add: The benefit of not using HMMs to align query sequences</vt:lpstr>
      <vt:lpstr>Part IV: Discussion</vt:lpstr>
      <vt:lpstr>Progress in MSA has been made</vt:lpstr>
      <vt:lpstr>Algorithmic challenges</vt:lpstr>
      <vt:lpstr>Summary</vt:lpstr>
      <vt:lpstr>Acknowledgments</vt:lpstr>
      <vt:lpstr>MSAs: different purposes</vt:lpstr>
      <vt:lpstr>MSA Evaluation: Benchmarks</vt:lpstr>
      <vt:lpstr>Multiple Sequence Alignment (MSA):  a scientific grand challenge1</vt:lpstr>
      <vt:lpstr>Acknowledgments</vt:lpstr>
      <vt:lpstr>Summary (so far)</vt:lpstr>
      <vt:lpstr>Part IV: Statistical Alignment</vt:lpstr>
      <vt:lpstr>BAli-Phy: better than PASTA!</vt:lpstr>
      <vt:lpstr>But: BAli-Phy is limited to small datasets</vt:lpstr>
      <vt:lpstr>BAli-Phy is best on small simulated protein datasets! </vt:lpstr>
      <vt:lpstr>BAli-Phy not so great on on 1192 small biological protein datasets</vt:lpstr>
      <vt:lpstr>Observations</vt:lpstr>
      <vt:lpstr>PowerPoint Presentation</vt:lpstr>
      <vt:lpstr>Part IV: Discussion and Recommendations</vt:lpstr>
      <vt:lpstr>Recommendations</vt:lpstr>
      <vt:lpstr>Other questions</vt:lpstr>
      <vt:lpstr>PowerPoint Presentation</vt:lpstr>
      <vt:lpstr>List of papers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 Taxon Identification and Phylogenetic Profiling</dc:title>
  <dc:creator>Tandy Warnow</dc:creator>
  <cp:lastModifiedBy>Warnow, Tandy</cp:lastModifiedBy>
  <cp:revision>316</cp:revision>
  <cp:lastPrinted>2022-07-15T13:54:44Z</cp:lastPrinted>
  <dcterms:created xsi:type="dcterms:W3CDTF">2014-01-24T11:41:56Z</dcterms:created>
  <dcterms:modified xsi:type="dcterms:W3CDTF">2023-07-20T11:23:02Z</dcterms:modified>
</cp:coreProperties>
</file>