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79" r:id="rId4"/>
    <p:sldId id="260" r:id="rId5"/>
    <p:sldId id="265" r:id="rId6"/>
    <p:sldId id="271" r:id="rId7"/>
    <p:sldId id="280" r:id="rId8"/>
    <p:sldId id="268" r:id="rId9"/>
    <p:sldId id="263" r:id="rId10"/>
    <p:sldId id="281" r:id="rId11"/>
    <p:sldId id="282" r:id="rId12"/>
    <p:sldId id="284" r:id="rId13"/>
    <p:sldId id="264" r:id="rId14"/>
    <p:sldId id="277" r:id="rId15"/>
    <p:sldId id="278" r:id="rId16"/>
    <p:sldId id="285" r:id="rId17"/>
    <p:sldId id="283" r:id="rId18"/>
    <p:sldId id="261" r:id="rId19"/>
    <p:sldId id="266" r:id="rId20"/>
    <p:sldId id="267" r:id="rId21"/>
    <p:sldId id="258"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33"/>
    <a:srgbClr val="6666FF"/>
    <a:srgbClr val="CAD9A7"/>
    <a:srgbClr val="EBF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96"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7B3C6CC-9812-40B8-9D00-6D5FF5C3E41C}" type="datetimeFigureOut">
              <a:rPr lang="en-US" smtClean="0"/>
              <a:t>6/15/16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466996D4-50EC-4E49-9821-54A76175EA11}" type="slidenum">
              <a:rPr lang="en-US" smtClean="0"/>
              <a:t>‹#›</a:t>
            </a:fld>
            <a:endParaRPr lang="en-US"/>
          </a:p>
        </p:txBody>
      </p:sp>
    </p:spTree>
    <p:extLst>
      <p:ext uri="{BB962C8B-B14F-4D97-AF65-F5344CB8AC3E}">
        <p14:creationId xmlns:p14="http://schemas.microsoft.com/office/powerpoint/2010/main" val="411810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7D69B-BBE4-8F48-97D2-904DC7F14590}" type="slidenum">
              <a:rPr lang="en-US"/>
              <a:pPr/>
              <a:t>6</a:t>
            </a:fld>
            <a:endParaRPr lang="en-US"/>
          </a:p>
        </p:txBody>
      </p:sp>
      <p:sp>
        <p:nvSpPr>
          <p:cNvPr id="102402"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02403" name="Rectangle 3"/>
          <p:cNvSpPr>
            <a:spLocks noGrp="1" noChangeArrowheads="1"/>
          </p:cNvSpPr>
          <p:nvPr>
            <p:ph type="body" idx="1"/>
          </p:nvPr>
        </p:nvSpPr>
        <p:spPr bwMode="auto">
          <a:xfrm>
            <a:off x="975360" y="4560570"/>
            <a:ext cx="5364480" cy="432054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extLst>
      <p:ext uri="{BB962C8B-B14F-4D97-AF65-F5344CB8AC3E}">
        <p14:creationId xmlns:p14="http://schemas.microsoft.com/office/powerpoint/2010/main" val="359154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lgn="ctr">
              <a:defRPr sz="32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sz="2400"/>
            </a:lvl1pPr>
          </a:lstStyle>
          <a:p>
            <a:r>
              <a:rPr lang="en-US" smtClean="0"/>
              <a:t>Click to edit Master subtitle style</a:t>
            </a:r>
            <a:endParaRPr lang="en-US"/>
          </a:p>
        </p:txBody>
      </p:sp>
      <p:sp>
        <p:nvSpPr>
          <p:cNvPr id="5124" name="Rectangle 4"/>
          <p:cNvSpPr>
            <a:spLocks noGrp="1" noChangeArrowheads="1"/>
          </p:cNvSpPr>
          <p:nvPr>
            <p:ph type="dt" sz="half" idx="2"/>
          </p:nvPr>
        </p:nvSpPr>
        <p:spPr>
          <a:xfrm>
            <a:off x="457200" y="6245225"/>
            <a:ext cx="2133600" cy="476250"/>
          </a:xfrm>
        </p:spPr>
        <p:txBody>
          <a:bodyPr/>
          <a:lstStyle>
            <a:lvl1pPr>
              <a:defRPr/>
            </a:lvl1pPr>
          </a:lstStyle>
          <a:p>
            <a:fld id="{AD284014-D6C6-4494-877C-07ACDB269FC0}" type="datetime1">
              <a:rPr lang="en-US" smtClean="0"/>
              <a:t>6/15/16</a:t>
            </a:fld>
            <a:endParaRPr lang="en-US"/>
          </a:p>
        </p:txBody>
      </p:sp>
      <p:sp>
        <p:nvSpPr>
          <p:cNvPr id="5125" name="Rectangle 5"/>
          <p:cNvSpPr>
            <a:spLocks noGrp="1" noChangeArrowheads="1"/>
          </p:cNvSpPr>
          <p:nvPr>
            <p:ph type="ftr" sz="quarter" idx="3"/>
          </p:nvPr>
        </p:nvSpPr>
        <p:spPr>
          <a:xfrm>
            <a:off x="3124200" y="6245225"/>
            <a:ext cx="2895600" cy="476250"/>
          </a:xfrm>
        </p:spPr>
        <p:txBody>
          <a:bodyPr/>
          <a:lstStyle>
            <a:lvl1pPr>
              <a:defRPr/>
            </a:lvl1pPr>
          </a:lstStyle>
          <a:p>
            <a:endParaRPr lang="en-US"/>
          </a:p>
        </p:txBody>
      </p:sp>
      <p:sp>
        <p:nvSpPr>
          <p:cNvPr id="5126" name="Rectangle 6"/>
          <p:cNvSpPr>
            <a:spLocks noGrp="1" noChangeArrowheads="1"/>
          </p:cNvSpPr>
          <p:nvPr>
            <p:ph type="sldNum" sz="quarter" idx="4"/>
          </p:nvPr>
        </p:nvSpPr>
        <p:spPr>
          <a:xfrm>
            <a:off x="6553200" y="6245225"/>
            <a:ext cx="2133600" cy="476250"/>
          </a:xfrm>
        </p:spPr>
        <p:txBody>
          <a:bodyPr/>
          <a:lstStyle>
            <a:lvl1pPr>
              <a:defRPr sz="1200"/>
            </a:lvl1pPr>
          </a:lstStyle>
          <a:p>
            <a:fld id="{8E45C46D-76D0-4433-836E-7209E8453B20}" type="slidenum">
              <a:rPr lang="en-US" smtClean="0"/>
              <a:t>‹#›</a:t>
            </a:fld>
            <a:endParaRPr lang="en-US"/>
          </a:p>
        </p:txBody>
      </p:sp>
      <p:sp>
        <p:nvSpPr>
          <p:cNvPr id="5127" name="Line 7"/>
          <p:cNvSpPr>
            <a:spLocks noChangeShapeType="1"/>
          </p:cNvSpPr>
          <p:nvPr/>
        </p:nvSpPr>
        <p:spPr bwMode="auto">
          <a:xfrm>
            <a:off x="1371600" y="3657600"/>
            <a:ext cx="6400800" cy="0"/>
          </a:xfrm>
          <a:prstGeom prst="line">
            <a:avLst/>
          </a:prstGeom>
          <a:noFill/>
          <a:ln w="9525" cap="rnd">
            <a:solidFill>
              <a:schemeClr val="tx1"/>
            </a:solidFill>
            <a:prstDash val="sysDot"/>
            <a:round/>
            <a:headEnd/>
            <a:tailEnd/>
          </a:ln>
          <a:effectLst/>
        </p:spPr>
        <p:txBody>
          <a:bodyPr/>
          <a:lstStyle/>
          <a:p>
            <a:endParaRPr lang="en-US"/>
          </a:p>
        </p:txBody>
      </p:sp>
    </p:spTree>
    <p:extLst>
      <p:ext uri="{BB962C8B-B14F-4D97-AF65-F5344CB8AC3E}">
        <p14:creationId xmlns:p14="http://schemas.microsoft.com/office/powerpoint/2010/main" val="17618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2123C95-0071-4215-9F3C-A035B4FCDB54}" type="datetime1">
              <a:rPr lang="en-US" smtClean="0"/>
              <a:t>6/15/16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261681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B4CF8B7-9C3B-4222-B17A-3AC20A2C2CA2}" type="datetime1">
              <a:rPr lang="en-US" smtClean="0"/>
              <a:t>6/15/16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1104165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3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44475"/>
          </a:xfrm>
        </p:spPr>
        <p:txBody>
          <a:bodyPr/>
          <a:lstStyle>
            <a:lvl1pPr>
              <a:defRPr/>
            </a:lvl1pPr>
          </a:lstStyle>
          <a:p>
            <a:fld id="{BDA3736C-C039-47D8-8502-6ECB7A459023}" type="datetime1">
              <a:rPr lang="en-US" smtClean="0"/>
              <a:t>6/15/16</a:t>
            </a:fld>
            <a:endParaRPr lang="en-US"/>
          </a:p>
        </p:txBody>
      </p:sp>
      <p:sp>
        <p:nvSpPr>
          <p:cNvPr id="6" name="Footer Placeholder 5"/>
          <p:cNvSpPr>
            <a:spLocks noGrp="1"/>
          </p:cNvSpPr>
          <p:nvPr>
            <p:ph type="ftr" sz="quarter" idx="11"/>
          </p:nvPr>
        </p:nvSpPr>
        <p:spPr>
          <a:xfrm>
            <a:off x="3124200" y="6477000"/>
            <a:ext cx="2895600" cy="244475"/>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477000"/>
            <a:ext cx="2133600" cy="244475"/>
          </a:xfrm>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2457699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8229600" cy="241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09988"/>
            <a:ext cx="8229600" cy="2416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44475"/>
          </a:xfrm>
        </p:spPr>
        <p:txBody>
          <a:bodyPr/>
          <a:lstStyle>
            <a:lvl1pPr>
              <a:defRPr/>
            </a:lvl1pPr>
          </a:lstStyle>
          <a:p>
            <a:fld id="{1BC1F1FC-42DC-4E6F-8D1B-9ECCE5411D44}" type="datetime1">
              <a:rPr lang="en-US" smtClean="0"/>
              <a:t>6/15/16</a:t>
            </a:fld>
            <a:endParaRPr lang="en-US"/>
          </a:p>
        </p:txBody>
      </p:sp>
      <p:sp>
        <p:nvSpPr>
          <p:cNvPr id="6" name="Footer Placeholder 5"/>
          <p:cNvSpPr>
            <a:spLocks noGrp="1"/>
          </p:cNvSpPr>
          <p:nvPr>
            <p:ph type="ftr" sz="quarter" idx="11"/>
          </p:nvPr>
        </p:nvSpPr>
        <p:spPr>
          <a:xfrm>
            <a:off x="3124200" y="6477000"/>
            <a:ext cx="2895600" cy="244475"/>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477000"/>
            <a:ext cx="2133600" cy="244475"/>
          </a:xfrm>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144403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57200" y="952500"/>
            <a:ext cx="8229600" cy="51736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AF9D51F6-EE75-4899-A30C-262027335499}" type="datetime1">
              <a:rPr lang="en-US" smtClean="0"/>
              <a:t>6/15/16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142782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5E91FB9-1D5B-487F-B853-396B93727BBA}" type="datetime1">
              <a:rPr lang="en-US" smtClean="0"/>
              <a:t>6/15/16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280454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16E00FF-5A73-48A1-BA4E-56082579A856}" type="datetime1">
              <a:rPr lang="en-US" smtClean="0"/>
              <a:t>6/15/16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63943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78299D3-AB76-4F1E-A4E1-C8B8E7B4B41F}" type="datetime1">
              <a:rPr lang="en-US" smtClean="0"/>
              <a:t>6/15/16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256583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98FDB23-80CF-4DA6-8D0D-E9518CB12B09}" type="datetime1">
              <a:rPr lang="en-US" smtClean="0"/>
              <a:t>6/15/16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351878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2EA711D-CD5A-4815-98AD-79A108AF6670}" type="datetime1">
              <a:rPr lang="en-US" smtClean="0"/>
              <a:t>6/15/16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234174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1B30D92-EF5D-4CB7-A98C-681238AA10B9}" type="datetime1">
              <a:rPr lang="en-US" smtClean="0"/>
              <a:t>6/15/16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19364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7C90768-3D18-48F1-93C5-779D9F84FCA1}" type="datetime1">
              <a:rPr lang="en-US" smtClean="0"/>
              <a:t>6/15/16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45C46D-76D0-4433-836E-7209E8453B20}" type="slidenum">
              <a:rPr lang="en-US" smtClean="0"/>
              <a:t>‹#›</a:t>
            </a:fld>
            <a:endParaRPr lang="en-US"/>
          </a:p>
        </p:txBody>
      </p:sp>
    </p:spTree>
    <p:extLst>
      <p:ext uri="{BB962C8B-B14F-4D97-AF65-F5344CB8AC3E}">
        <p14:creationId xmlns:p14="http://schemas.microsoft.com/office/powerpoint/2010/main" val="18378768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741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952500"/>
            <a:ext cx="8229600" cy="5173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cs typeface="Calibri" pitchFamily="34" charset="0"/>
              </a:defRPr>
            </a:lvl1pPr>
          </a:lstStyle>
          <a:p>
            <a:fld id="{33346CA4-B0E7-4755-8553-5BCB79ACC63E}" type="datetime1">
              <a:rPr lang="en-US" smtClean="0"/>
              <a:t>6/15/16</a:t>
            </a:fld>
            <a:endParaRPr lang="en-US"/>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Calibri" pitchFamily="34" charset="0"/>
                <a:cs typeface="Calibri" pitchFamily="34" charset="0"/>
              </a:defRPr>
            </a:lvl1pPr>
          </a:lstStyle>
          <a:p>
            <a:endParaRPr lang="en-US"/>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atin typeface="Calibri" pitchFamily="34" charset="0"/>
                <a:cs typeface="Calibri" pitchFamily="34" charset="0"/>
              </a:defRPr>
            </a:lvl1pPr>
          </a:lstStyle>
          <a:p>
            <a:fld id="{8E45C46D-76D0-4433-836E-7209E8453B20}" type="slidenum">
              <a:rPr lang="en-US" smtClean="0"/>
              <a:t>‹#›</a:t>
            </a:fld>
            <a:endParaRPr lang="en-US"/>
          </a:p>
        </p:txBody>
      </p:sp>
      <p:sp>
        <p:nvSpPr>
          <p:cNvPr id="1031" name="Line 7"/>
          <p:cNvSpPr>
            <a:spLocks noChangeShapeType="1"/>
          </p:cNvSpPr>
          <p:nvPr/>
        </p:nvSpPr>
        <p:spPr bwMode="auto">
          <a:xfrm>
            <a:off x="457200" y="848783"/>
            <a:ext cx="8229600" cy="0"/>
          </a:xfrm>
          <a:prstGeom prst="line">
            <a:avLst/>
          </a:prstGeom>
          <a:noFill/>
          <a:ln w="9525">
            <a:solidFill>
              <a:schemeClr val="tx1"/>
            </a:solidFill>
            <a:round/>
            <a:headEnd/>
            <a:tailEnd/>
          </a:ln>
          <a:effectLst/>
        </p:spPr>
        <p:txBody>
          <a:bodyPr/>
          <a:lstStyle/>
          <a:p>
            <a:endParaRPr lang="en-US">
              <a:latin typeface="Calibri" pitchFamily="34" charset="0"/>
              <a:cs typeface="Calibri" pitchFamily="34" charset="0"/>
            </a:endParaRPr>
          </a:p>
        </p:txBody>
      </p:sp>
    </p:spTree>
    <p:extLst>
      <p:ext uri="{BB962C8B-B14F-4D97-AF65-F5344CB8AC3E}">
        <p14:creationId xmlns:p14="http://schemas.microsoft.com/office/powerpoint/2010/main" val="27764809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l" rtl="0" eaLnBrk="1" fontAlgn="base" hangingPunct="1">
        <a:lnSpc>
          <a:spcPct val="110000"/>
        </a:lnSpc>
        <a:spcBef>
          <a:spcPct val="0"/>
        </a:spcBef>
        <a:spcAft>
          <a:spcPct val="0"/>
        </a:spcAft>
        <a:defRPr sz="3200">
          <a:solidFill>
            <a:schemeClr val="tx1"/>
          </a:solidFill>
          <a:latin typeface="Calibri" pitchFamily="34" charset="0"/>
          <a:ea typeface="+mj-ea"/>
          <a:cs typeface="Calibri" pitchFamily="34" charset="0"/>
        </a:defRPr>
      </a:lvl1pPr>
      <a:lvl2pPr algn="l" rtl="0" eaLnBrk="1" fontAlgn="base" hangingPunct="1">
        <a:lnSpc>
          <a:spcPct val="110000"/>
        </a:lnSpc>
        <a:spcBef>
          <a:spcPct val="0"/>
        </a:spcBef>
        <a:spcAft>
          <a:spcPct val="0"/>
        </a:spcAft>
        <a:defRPr sz="2000">
          <a:solidFill>
            <a:schemeClr val="tx2"/>
          </a:solidFill>
          <a:latin typeface="Verdana" pitchFamily="34" charset="0"/>
        </a:defRPr>
      </a:lvl2pPr>
      <a:lvl3pPr algn="l" rtl="0" eaLnBrk="1" fontAlgn="base" hangingPunct="1">
        <a:lnSpc>
          <a:spcPct val="110000"/>
        </a:lnSpc>
        <a:spcBef>
          <a:spcPct val="0"/>
        </a:spcBef>
        <a:spcAft>
          <a:spcPct val="0"/>
        </a:spcAft>
        <a:defRPr sz="2000">
          <a:solidFill>
            <a:schemeClr val="tx2"/>
          </a:solidFill>
          <a:latin typeface="Verdana" pitchFamily="34" charset="0"/>
        </a:defRPr>
      </a:lvl3pPr>
      <a:lvl4pPr algn="l" rtl="0" eaLnBrk="1" fontAlgn="base" hangingPunct="1">
        <a:lnSpc>
          <a:spcPct val="110000"/>
        </a:lnSpc>
        <a:spcBef>
          <a:spcPct val="0"/>
        </a:spcBef>
        <a:spcAft>
          <a:spcPct val="0"/>
        </a:spcAft>
        <a:defRPr sz="2000">
          <a:solidFill>
            <a:schemeClr val="tx2"/>
          </a:solidFill>
          <a:latin typeface="Verdana" pitchFamily="34" charset="0"/>
        </a:defRPr>
      </a:lvl4pPr>
      <a:lvl5pPr algn="l" rtl="0" eaLnBrk="1" fontAlgn="base" hangingPunct="1">
        <a:lnSpc>
          <a:spcPct val="110000"/>
        </a:lnSpc>
        <a:spcBef>
          <a:spcPct val="0"/>
        </a:spcBef>
        <a:spcAft>
          <a:spcPct val="0"/>
        </a:spcAft>
        <a:defRPr sz="2000">
          <a:solidFill>
            <a:schemeClr val="tx2"/>
          </a:solidFill>
          <a:latin typeface="Verdana" pitchFamily="34" charset="0"/>
        </a:defRPr>
      </a:lvl5pPr>
      <a:lvl6pPr marL="457200" algn="l" rtl="0" eaLnBrk="1" fontAlgn="base" hangingPunct="1">
        <a:lnSpc>
          <a:spcPct val="110000"/>
        </a:lnSpc>
        <a:spcBef>
          <a:spcPct val="0"/>
        </a:spcBef>
        <a:spcAft>
          <a:spcPct val="0"/>
        </a:spcAft>
        <a:defRPr sz="2000">
          <a:solidFill>
            <a:schemeClr val="tx2"/>
          </a:solidFill>
          <a:latin typeface="Verdana" pitchFamily="34" charset="0"/>
        </a:defRPr>
      </a:lvl6pPr>
      <a:lvl7pPr marL="914400" algn="l" rtl="0" eaLnBrk="1" fontAlgn="base" hangingPunct="1">
        <a:lnSpc>
          <a:spcPct val="110000"/>
        </a:lnSpc>
        <a:spcBef>
          <a:spcPct val="0"/>
        </a:spcBef>
        <a:spcAft>
          <a:spcPct val="0"/>
        </a:spcAft>
        <a:defRPr sz="2000">
          <a:solidFill>
            <a:schemeClr val="tx2"/>
          </a:solidFill>
          <a:latin typeface="Verdana" pitchFamily="34" charset="0"/>
        </a:defRPr>
      </a:lvl7pPr>
      <a:lvl8pPr marL="1371600" algn="l" rtl="0" eaLnBrk="1" fontAlgn="base" hangingPunct="1">
        <a:lnSpc>
          <a:spcPct val="110000"/>
        </a:lnSpc>
        <a:spcBef>
          <a:spcPct val="0"/>
        </a:spcBef>
        <a:spcAft>
          <a:spcPct val="0"/>
        </a:spcAft>
        <a:defRPr sz="2000">
          <a:solidFill>
            <a:schemeClr val="tx2"/>
          </a:solidFill>
          <a:latin typeface="Verdana" pitchFamily="34" charset="0"/>
        </a:defRPr>
      </a:lvl8pPr>
      <a:lvl9pPr marL="1828800" algn="l" rtl="0" eaLnBrk="1" fontAlgn="base" hangingPunct="1">
        <a:lnSpc>
          <a:spcPct val="110000"/>
        </a:lnSpc>
        <a:spcBef>
          <a:spcPct val="0"/>
        </a:spcBef>
        <a:spcAft>
          <a:spcPct val="0"/>
        </a:spcAft>
        <a:defRPr sz="2000">
          <a:solidFill>
            <a:schemeClr val="tx2"/>
          </a:solidFill>
          <a:latin typeface="Verdana" pitchFamily="34" charset="0"/>
        </a:defRPr>
      </a:lvl9pPr>
    </p:titleStyle>
    <p:bodyStyle>
      <a:lvl1pPr marL="228600" indent="-228600" algn="l" rtl="0" eaLnBrk="1" fontAlgn="base" hangingPunct="1">
        <a:lnSpc>
          <a:spcPct val="110000"/>
        </a:lnSpc>
        <a:spcBef>
          <a:spcPct val="20000"/>
        </a:spcBef>
        <a:spcAft>
          <a:spcPct val="0"/>
        </a:spcAft>
        <a:buChar char="•"/>
        <a:defRPr sz="2800">
          <a:solidFill>
            <a:schemeClr val="tx1"/>
          </a:solidFill>
          <a:latin typeface="Calibri" pitchFamily="34" charset="0"/>
          <a:ea typeface="+mn-ea"/>
          <a:cs typeface="Calibri" pitchFamily="34" charset="0"/>
        </a:defRPr>
      </a:lvl1pPr>
      <a:lvl2pPr marL="577850" indent="-236538" algn="l" rtl="0" eaLnBrk="1" fontAlgn="base" hangingPunct="1">
        <a:lnSpc>
          <a:spcPct val="110000"/>
        </a:lnSpc>
        <a:spcBef>
          <a:spcPct val="20000"/>
        </a:spcBef>
        <a:spcAft>
          <a:spcPct val="0"/>
        </a:spcAft>
        <a:buChar char="–"/>
        <a:defRPr sz="2400">
          <a:solidFill>
            <a:schemeClr val="tx1"/>
          </a:solidFill>
          <a:latin typeface="Calibri" pitchFamily="34" charset="0"/>
          <a:cs typeface="Calibri" pitchFamily="34" charset="0"/>
        </a:defRPr>
      </a:lvl2pPr>
      <a:lvl3pPr marL="858838" indent="-176213" algn="l" rtl="0" eaLnBrk="1" fontAlgn="base" hangingPunct="1">
        <a:lnSpc>
          <a:spcPct val="110000"/>
        </a:lnSpc>
        <a:spcBef>
          <a:spcPct val="20000"/>
        </a:spcBef>
        <a:spcAft>
          <a:spcPct val="0"/>
        </a:spcAft>
        <a:buChar char="•"/>
        <a:defRPr sz="2000">
          <a:solidFill>
            <a:schemeClr val="tx1"/>
          </a:solidFill>
          <a:latin typeface="Calibri" pitchFamily="34" charset="0"/>
          <a:cs typeface="Calibri" pitchFamily="34" charset="0"/>
        </a:defRPr>
      </a:lvl3pPr>
      <a:lvl4pPr marL="1200150" indent="-176213" algn="l" rtl="0" eaLnBrk="1" fontAlgn="base" hangingPunct="1">
        <a:lnSpc>
          <a:spcPct val="110000"/>
        </a:lnSpc>
        <a:spcBef>
          <a:spcPct val="20000"/>
        </a:spcBef>
        <a:spcAft>
          <a:spcPct val="0"/>
        </a:spcAft>
        <a:buChar char="–"/>
        <a:defRPr sz="1800">
          <a:solidFill>
            <a:schemeClr val="tx1"/>
          </a:solidFill>
          <a:latin typeface="Calibri" pitchFamily="34" charset="0"/>
          <a:cs typeface="Calibri" pitchFamily="34" charset="0"/>
        </a:defRPr>
      </a:lvl4pPr>
      <a:lvl5pPr marL="1543050" indent="-166688" algn="l" rtl="0" eaLnBrk="1" fontAlgn="base" hangingPunct="1">
        <a:lnSpc>
          <a:spcPct val="110000"/>
        </a:lnSpc>
        <a:spcBef>
          <a:spcPct val="20000"/>
        </a:spcBef>
        <a:spcAft>
          <a:spcPct val="0"/>
        </a:spcAft>
        <a:buChar char="»"/>
        <a:defRPr sz="1800">
          <a:solidFill>
            <a:schemeClr val="tx1"/>
          </a:solidFill>
          <a:latin typeface="Calibri" pitchFamily="34" charset="0"/>
          <a:cs typeface="Calibri" pitchFamily="34" charset="0"/>
        </a:defRPr>
      </a:lvl5pPr>
      <a:lvl6pPr marL="2000250" indent="-166688" algn="l" rtl="0" eaLnBrk="1" fontAlgn="base" hangingPunct="1">
        <a:lnSpc>
          <a:spcPct val="110000"/>
        </a:lnSpc>
        <a:spcBef>
          <a:spcPct val="20000"/>
        </a:spcBef>
        <a:spcAft>
          <a:spcPct val="0"/>
        </a:spcAft>
        <a:buChar char="»"/>
        <a:defRPr sz="1400">
          <a:solidFill>
            <a:schemeClr val="tx1"/>
          </a:solidFill>
          <a:latin typeface="+mn-lt"/>
        </a:defRPr>
      </a:lvl6pPr>
      <a:lvl7pPr marL="2457450" indent="-166688" algn="l" rtl="0" eaLnBrk="1" fontAlgn="base" hangingPunct="1">
        <a:lnSpc>
          <a:spcPct val="110000"/>
        </a:lnSpc>
        <a:spcBef>
          <a:spcPct val="20000"/>
        </a:spcBef>
        <a:spcAft>
          <a:spcPct val="0"/>
        </a:spcAft>
        <a:buChar char="»"/>
        <a:defRPr sz="1400">
          <a:solidFill>
            <a:schemeClr val="tx1"/>
          </a:solidFill>
          <a:latin typeface="+mn-lt"/>
        </a:defRPr>
      </a:lvl7pPr>
      <a:lvl8pPr marL="2914650" indent="-166688" algn="l" rtl="0" eaLnBrk="1" fontAlgn="base" hangingPunct="1">
        <a:lnSpc>
          <a:spcPct val="110000"/>
        </a:lnSpc>
        <a:spcBef>
          <a:spcPct val="20000"/>
        </a:spcBef>
        <a:spcAft>
          <a:spcPct val="0"/>
        </a:spcAft>
        <a:buChar char="»"/>
        <a:defRPr sz="1400">
          <a:solidFill>
            <a:schemeClr val="tx1"/>
          </a:solidFill>
          <a:latin typeface="+mn-lt"/>
        </a:defRPr>
      </a:lvl8pPr>
      <a:lvl9pPr marL="3371850" indent="-166688" algn="l" rtl="0" eaLnBrk="1" fontAlgn="base" hangingPunct="1">
        <a:lnSpc>
          <a:spcPct val="110000"/>
        </a:lnSpc>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 Id="rId3"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ithub.com/mgnute/pas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 Id="rId3"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Scaling BAli-Phy to Large Datasets</a:t>
            </a:r>
            <a:endParaRPr lang="en-US" dirty="0"/>
          </a:p>
        </p:txBody>
      </p:sp>
      <p:sp>
        <p:nvSpPr>
          <p:cNvPr id="3" name="Subtitle 2"/>
          <p:cNvSpPr>
            <a:spLocks noGrp="1"/>
          </p:cNvSpPr>
          <p:nvPr>
            <p:ph type="subTitle" idx="1"/>
          </p:nvPr>
        </p:nvSpPr>
        <p:spPr/>
        <p:txBody>
          <a:bodyPr/>
          <a:lstStyle/>
          <a:p>
            <a:r>
              <a:rPr lang="en-US" dirty="0" smtClean="0"/>
              <a:t>June 16, 2016</a:t>
            </a:r>
          </a:p>
          <a:p>
            <a:r>
              <a:rPr lang="en-US" dirty="0" smtClean="0"/>
              <a:t>Michael Nute</a:t>
            </a:r>
            <a:endParaRPr lang="en-US" dirty="0"/>
          </a:p>
        </p:txBody>
      </p:sp>
      <p:sp>
        <p:nvSpPr>
          <p:cNvPr id="4" name="Slide Number Placeholder 3"/>
          <p:cNvSpPr>
            <a:spLocks noGrp="1"/>
          </p:cNvSpPr>
          <p:nvPr>
            <p:ph type="sldNum" sz="quarter" idx="4"/>
          </p:nvPr>
        </p:nvSpPr>
        <p:spPr/>
        <p:txBody>
          <a:bodyPr/>
          <a:lstStyle/>
          <a:p>
            <a:fld id="{8E45C46D-76D0-4433-836E-7209E8453B20}" type="slidenum">
              <a:rPr lang="en-US" smtClean="0"/>
              <a:t>1</a:t>
            </a:fld>
            <a:endParaRPr lang="en-US"/>
          </a:p>
        </p:txBody>
      </p:sp>
    </p:spTree>
    <p:extLst>
      <p:ext uri="{BB962C8B-B14F-4D97-AF65-F5344CB8AC3E}">
        <p14:creationId xmlns:p14="http://schemas.microsoft.com/office/powerpoint/2010/main" val="41306107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Reduction (1000 Sequences)</a:t>
            </a:r>
            <a:endParaRPr lang="en-US" dirty="0"/>
          </a:p>
        </p:txBody>
      </p:sp>
      <p:sp>
        <p:nvSpPr>
          <p:cNvPr id="22" name="Slide Number Placeholder 21"/>
          <p:cNvSpPr>
            <a:spLocks noGrp="1"/>
          </p:cNvSpPr>
          <p:nvPr>
            <p:ph type="sldNum" sz="quarter" idx="12"/>
          </p:nvPr>
        </p:nvSpPr>
        <p:spPr/>
        <p:txBody>
          <a:bodyPr/>
          <a:lstStyle/>
          <a:p>
            <a:fld id="{8E45C46D-76D0-4433-836E-7209E8453B20}" type="slidenum">
              <a:rPr lang="en-US" smtClean="0"/>
              <a:t>10</a:t>
            </a:fld>
            <a:endParaRPr lang="en-US"/>
          </a:p>
        </p:txBody>
      </p:sp>
      <p:pic>
        <p:nvPicPr>
          <p:cNvPr id="6" name="Picture 5"/>
          <p:cNvPicPr>
            <a:picLocks noChangeAspect="1"/>
          </p:cNvPicPr>
          <p:nvPr/>
        </p:nvPicPr>
        <p:blipFill>
          <a:blip r:embed="rId2"/>
          <a:stretch>
            <a:fillRect/>
          </a:stretch>
        </p:blipFill>
        <p:spPr>
          <a:xfrm>
            <a:off x="1793258" y="1111545"/>
            <a:ext cx="5405083" cy="2740795"/>
          </a:xfrm>
          <a:prstGeom prst="rect">
            <a:avLst/>
          </a:prstGeom>
        </p:spPr>
      </p:pic>
      <p:pic>
        <p:nvPicPr>
          <p:cNvPr id="7" name="Picture 6"/>
          <p:cNvPicPr>
            <a:picLocks noChangeAspect="1"/>
          </p:cNvPicPr>
          <p:nvPr/>
        </p:nvPicPr>
        <p:blipFill rotWithShape="1">
          <a:blip r:embed="rId3"/>
          <a:srcRect l="28046" t="7503" r="41139" b="57546"/>
          <a:stretch/>
        </p:blipFill>
        <p:spPr>
          <a:xfrm>
            <a:off x="7249886" y="1861457"/>
            <a:ext cx="1665514" cy="957942"/>
          </a:xfrm>
          <a:prstGeom prst="rect">
            <a:avLst/>
          </a:prstGeom>
        </p:spPr>
      </p:pic>
      <p:sp>
        <p:nvSpPr>
          <p:cNvPr id="29" name="TextBox 28"/>
          <p:cNvSpPr txBox="1"/>
          <p:nvPr/>
        </p:nvSpPr>
        <p:spPr>
          <a:xfrm rot="16200000">
            <a:off x="540898" y="2020136"/>
            <a:ext cx="1864374" cy="584775"/>
          </a:xfrm>
          <a:prstGeom prst="rect">
            <a:avLst/>
          </a:prstGeom>
          <a:noFill/>
        </p:spPr>
        <p:txBody>
          <a:bodyPr wrap="square" rtlCol="0">
            <a:spAutoFit/>
          </a:bodyPr>
          <a:lstStyle/>
          <a:p>
            <a:pPr algn="ctr"/>
            <a:r>
              <a:rPr lang="en-US" sz="1600" b="1" dirty="0" smtClean="0">
                <a:latin typeface="Calibri" pitchFamily="34" charset="0"/>
                <a:cs typeface="Calibri" pitchFamily="34" charset="0"/>
              </a:rPr>
              <a:t>False Negative %</a:t>
            </a:r>
          </a:p>
          <a:p>
            <a:pPr algn="ctr"/>
            <a:r>
              <a:rPr lang="en-US" sz="1600" b="1" dirty="0" smtClean="0">
                <a:latin typeface="Calibri" pitchFamily="34" charset="0"/>
                <a:cs typeface="Calibri" pitchFamily="34" charset="0"/>
              </a:rPr>
              <a:t>(i.e. 1 - SP-Score</a:t>
            </a:r>
            <a:r>
              <a:rPr lang="en-US" sz="1600" b="1" dirty="0">
                <a:latin typeface="Calibri" pitchFamily="34" charset="0"/>
                <a:cs typeface="Calibri" pitchFamily="34" charset="0"/>
              </a:rPr>
              <a:t>)</a:t>
            </a:r>
            <a:endParaRPr lang="en-US" sz="1600" b="1" dirty="0" smtClean="0">
              <a:latin typeface="Calibri" pitchFamily="34" charset="0"/>
              <a:cs typeface="Calibri" pitchFamily="34" charset="0"/>
            </a:endParaRPr>
          </a:p>
        </p:txBody>
      </p:sp>
      <p:pic>
        <p:nvPicPr>
          <p:cNvPr id="9" name="Picture 8"/>
          <p:cNvPicPr>
            <a:picLocks noChangeAspect="1"/>
          </p:cNvPicPr>
          <p:nvPr/>
        </p:nvPicPr>
        <p:blipFill>
          <a:blip r:embed="rId4"/>
          <a:stretch>
            <a:fillRect/>
          </a:stretch>
        </p:blipFill>
        <p:spPr>
          <a:xfrm>
            <a:off x="1793258" y="3888163"/>
            <a:ext cx="5405083" cy="2739273"/>
          </a:xfrm>
          <a:prstGeom prst="rect">
            <a:avLst/>
          </a:prstGeom>
        </p:spPr>
      </p:pic>
      <p:grpSp>
        <p:nvGrpSpPr>
          <p:cNvPr id="20" name="Group 19"/>
          <p:cNvGrpSpPr/>
          <p:nvPr/>
        </p:nvGrpSpPr>
        <p:grpSpPr>
          <a:xfrm rot="20414173">
            <a:off x="5744030" y="4058555"/>
            <a:ext cx="313871" cy="94343"/>
            <a:chOff x="283029" y="3461657"/>
            <a:chExt cx="446314" cy="130629"/>
          </a:xfrm>
        </p:grpSpPr>
        <p:sp>
          <p:nvSpPr>
            <p:cNvPr id="11" name="Rectangle 10"/>
            <p:cNvSpPr/>
            <p:nvPr/>
          </p:nvSpPr>
          <p:spPr>
            <a:xfrm>
              <a:off x="283029" y="3461657"/>
              <a:ext cx="446314" cy="130629"/>
            </a:xfrm>
            <a:prstGeom prst="rect">
              <a:avLst/>
            </a:prstGeom>
            <a:solidFill>
              <a:schemeClr val="bg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18" name="Straight Connector 17"/>
            <p:cNvCxnSpPr/>
            <p:nvPr/>
          </p:nvCxnSpPr>
          <p:spPr>
            <a:xfrm>
              <a:off x="283029" y="3482521"/>
              <a:ext cx="446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3029" y="3584121"/>
              <a:ext cx="446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rot="20414173">
            <a:off x="6677480" y="4077606"/>
            <a:ext cx="313871" cy="94343"/>
            <a:chOff x="283029" y="3461657"/>
            <a:chExt cx="446314" cy="130629"/>
          </a:xfrm>
        </p:grpSpPr>
        <p:sp>
          <p:nvSpPr>
            <p:cNvPr id="26" name="Rectangle 25"/>
            <p:cNvSpPr/>
            <p:nvPr/>
          </p:nvSpPr>
          <p:spPr>
            <a:xfrm>
              <a:off x="283029" y="3461657"/>
              <a:ext cx="446314" cy="130629"/>
            </a:xfrm>
            <a:prstGeom prst="rect">
              <a:avLst/>
            </a:prstGeom>
            <a:solidFill>
              <a:schemeClr val="bg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27" name="Straight Connector 26"/>
            <p:cNvCxnSpPr/>
            <p:nvPr/>
          </p:nvCxnSpPr>
          <p:spPr>
            <a:xfrm>
              <a:off x="283029" y="3482521"/>
              <a:ext cx="446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3029" y="3584121"/>
              <a:ext cx="446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rot="16200000">
            <a:off x="381022" y="4798633"/>
            <a:ext cx="2184130" cy="584775"/>
          </a:xfrm>
          <a:prstGeom prst="rect">
            <a:avLst/>
          </a:prstGeom>
          <a:noFill/>
        </p:spPr>
        <p:txBody>
          <a:bodyPr wrap="square" rtlCol="0">
            <a:spAutoFit/>
          </a:bodyPr>
          <a:lstStyle/>
          <a:p>
            <a:pPr algn="ctr"/>
            <a:r>
              <a:rPr lang="en-US" sz="1600" b="1" dirty="0" smtClean="0">
                <a:latin typeface="Calibri" pitchFamily="34" charset="0"/>
                <a:cs typeface="Calibri" pitchFamily="34" charset="0"/>
              </a:rPr>
              <a:t>False Positive %</a:t>
            </a:r>
          </a:p>
          <a:p>
            <a:pPr algn="ctr"/>
            <a:r>
              <a:rPr lang="en-US" sz="1600" b="1" dirty="0" smtClean="0">
                <a:latin typeface="Calibri" pitchFamily="34" charset="0"/>
                <a:cs typeface="Calibri" pitchFamily="34" charset="0"/>
              </a:rPr>
              <a:t>(i.e. 1 – Modeler Score)</a:t>
            </a:r>
          </a:p>
        </p:txBody>
      </p:sp>
      <p:sp>
        <p:nvSpPr>
          <p:cNvPr id="32" name="TextBox 31"/>
          <p:cNvSpPr txBox="1"/>
          <p:nvPr/>
        </p:nvSpPr>
        <p:spPr>
          <a:xfrm>
            <a:off x="7159413" y="3642109"/>
            <a:ext cx="1864374" cy="707886"/>
          </a:xfrm>
          <a:prstGeom prst="rect">
            <a:avLst/>
          </a:prstGeom>
          <a:noFill/>
        </p:spPr>
        <p:txBody>
          <a:bodyPr wrap="square" rtlCol="0">
            <a:spAutoFit/>
          </a:bodyPr>
          <a:lstStyle/>
          <a:p>
            <a:pPr algn="ctr"/>
            <a:r>
              <a:rPr lang="en-US" sz="2000" i="1" dirty="0" smtClean="0">
                <a:latin typeface="Calibri" pitchFamily="34" charset="0"/>
                <a:cs typeface="Calibri" pitchFamily="34" charset="0"/>
              </a:rPr>
              <a:t>(Smaller is better)</a:t>
            </a:r>
          </a:p>
        </p:txBody>
      </p:sp>
    </p:spTree>
    <p:extLst>
      <p:ext uri="{BB962C8B-B14F-4D97-AF65-F5344CB8AC3E}">
        <p14:creationId xmlns:p14="http://schemas.microsoft.com/office/powerpoint/2010/main" val="37818287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Gain (1000 Sequences)</a:t>
            </a:r>
            <a:endParaRPr lang="en-US" dirty="0"/>
          </a:p>
        </p:txBody>
      </p:sp>
      <p:sp>
        <p:nvSpPr>
          <p:cNvPr id="22" name="Slide Number Placeholder 21"/>
          <p:cNvSpPr>
            <a:spLocks noGrp="1"/>
          </p:cNvSpPr>
          <p:nvPr>
            <p:ph type="sldNum" sz="quarter" idx="12"/>
          </p:nvPr>
        </p:nvSpPr>
        <p:spPr/>
        <p:txBody>
          <a:bodyPr/>
          <a:lstStyle/>
          <a:p>
            <a:fld id="{8E45C46D-76D0-4433-836E-7209E8453B20}" type="slidenum">
              <a:rPr lang="en-US" smtClean="0"/>
              <a:t>11</a:t>
            </a:fld>
            <a:endParaRPr lang="en-US"/>
          </a:p>
        </p:txBody>
      </p:sp>
      <p:pic>
        <p:nvPicPr>
          <p:cNvPr id="7" name="Picture 6"/>
          <p:cNvPicPr>
            <a:picLocks noChangeAspect="1"/>
          </p:cNvPicPr>
          <p:nvPr/>
        </p:nvPicPr>
        <p:blipFill rotWithShape="1">
          <a:blip r:embed="rId2"/>
          <a:srcRect l="28046" t="7503" r="41139" b="57546"/>
          <a:stretch/>
        </p:blipFill>
        <p:spPr>
          <a:xfrm>
            <a:off x="6879772" y="2895600"/>
            <a:ext cx="1665514" cy="957942"/>
          </a:xfrm>
          <a:prstGeom prst="rect">
            <a:avLst/>
          </a:prstGeom>
        </p:spPr>
      </p:pic>
      <p:sp>
        <p:nvSpPr>
          <p:cNvPr id="29" name="TextBox 28"/>
          <p:cNvSpPr txBox="1"/>
          <p:nvPr/>
        </p:nvSpPr>
        <p:spPr>
          <a:xfrm rot="16200000">
            <a:off x="170784" y="3177389"/>
            <a:ext cx="1864374" cy="338554"/>
          </a:xfrm>
          <a:prstGeom prst="rect">
            <a:avLst/>
          </a:prstGeom>
          <a:noFill/>
        </p:spPr>
        <p:txBody>
          <a:bodyPr wrap="square" rtlCol="0">
            <a:spAutoFit/>
          </a:bodyPr>
          <a:lstStyle/>
          <a:p>
            <a:pPr algn="ctr"/>
            <a:r>
              <a:rPr lang="en-US" sz="1600" b="1" dirty="0" smtClean="0">
                <a:latin typeface="Calibri" pitchFamily="34" charset="0"/>
                <a:cs typeface="Calibri" pitchFamily="34" charset="0"/>
              </a:rPr>
              <a:t>Total Column Score</a:t>
            </a:r>
          </a:p>
        </p:txBody>
      </p:sp>
      <p:pic>
        <p:nvPicPr>
          <p:cNvPr id="3" name="Picture 2"/>
          <p:cNvPicPr>
            <a:picLocks noChangeAspect="1"/>
          </p:cNvPicPr>
          <p:nvPr/>
        </p:nvPicPr>
        <p:blipFill>
          <a:blip r:embed="rId3"/>
          <a:stretch>
            <a:fillRect/>
          </a:stretch>
        </p:blipFill>
        <p:spPr>
          <a:xfrm>
            <a:off x="1499344" y="2102906"/>
            <a:ext cx="5405083" cy="2739273"/>
          </a:xfrm>
          <a:prstGeom prst="rect">
            <a:avLst/>
          </a:prstGeom>
        </p:spPr>
      </p:pic>
    </p:spTree>
    <p:extLst>
      <p:ext uri="{BB962C8B-B14F-4D97-AF65-F5344CB8AC3E}">
        <p14:creationId xmlns:p14="http://schemas.microsoft.com/office/powerpoint/2010/main" val="591614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Error Relative to ML(Reference Alignment)</a:t>
            </a:r>
            <a:endParaRPr lang="en-US" dirty="0"/>
          </a:p>
        </p:txBody>
      </p:sp>
      <p:sp>
        <p:nvSpPr>
          <p:cNvPr id="4" name="Slide Number Placeholder 3"/>
          <p:cNvSpPr>
            <a:spLocks noGrp="1"/>
          </p:cNvSpPr>
          <p:nvPr>
            <p:ph type="sldNum" sz="quarter" idx="12"/>
          </p:nvPr>
        </p:nvSpPr>
        <p:spPr/>
        <p:txBody>
          <a:bodyPr/>
          <a:lstStyle/>
          <a:p>
            <a:fld id="{8E45C46D-76D0-4433-836E-7209E8453B20}" type="slidenum">
              <a:rPr lang="en-US" smtClean="0"/>
              <a:t>12</a:t>
            </a:fld>
            <a:endParaRPr lang="en-US"/>
          </a:p>
        </p:txBody>
      </p:sp>
      <p:sp>
        <p:nvSpPr>
          <p:cNvPr id="5" name="TextBox 4"/>
          <p:cNvSpPr txBox="1"/>
          <p:nvPr/>
        </p:nvSpPr>
        <p:spPr>
          <a:xfrm rot="16200000">
            <a:off x="540898" y="3314065"/>
            <a:ext cx="1864374" cy="338554"/>
          </a:xfrm>
          <a:prstGeom prst="rect">
            <a:avLst/>
          </a:prstGeom>
          <a:noFill/>
        </p:spPr>
        <p:txBody>
          <a:bodyPr wrap="square" rtlCol="0">
            <a:spAutoFit/>
          </a:bodyPr>
          <a:lstStyle/>
          <a:p>
            <a:pPr algn="ctr"/>
            <a:r>
              <a:rPr lang="en-US" sz="1600" b="1" dirty="0" smtClean="0">
                <a:latin typeface="Calibri" pitchFamily="34" charset="0"/>
                <a:cs typeface="Calibri" pitchFamily="34" charset="0"/>
              </a:rPr>
              <a:t>Delta-RF (</a:t>
            </a:r>
            <a:r>
              <a:rPr lang="en-US" sz="1600" b="1" dirty="0" err="1" smtClean="0">
                <a:latin typeface="Calibri" pitchFamily="34" charset="0"/>
                <a:cs typeface="Calibri" pitchFamily="34" charset="0"/>
              </a:rPr>
              <a:t>RAxML</a:t>
            </a:r>
            <a:r>
              <a:rPr lang="en-US" sz="1600" b="1" dirty="0" smtClean="0">
                <a:latin typeface="Calibri" pitchFamily="34" charset="0"/>
                <a:cs typeface="Calibri" pitchFamily="34" charset="0"/>
              </a:rPr>
              <a:t>)</a:t>
            </a:r>
          </a:p>
        </p:txBody>
      </p:sp>
      <p:pic>
        <p:nvPicPr>
          <p:cNvPr id="6" name="Picture 5"/>
          <p:cNvPicPr>
            <a:picLocks noChangeAspect="1"/>
          </p:cNvPicPr>
          <p:nvPr/>
        </p:nvPicPr>
        <p:blipFill>
          <a:blip r:embed="rId2"/>
          <a:stretch>
            <a:fillRect/>
          </a:stretch>
        </p:blipFill>
        <p:spPr>
          <a:xfrm>
            <a:off x="1869458" y="2244420"/>
            <a:ext cx="5405083" cy="2739273"/>
          </a:xfrm>
          <a:prstGeom prst="rect">
            <a:avLst/>
          </a:prstGeom>
        </p:spPr>
      </p:pic>
      <p:grpSp>
        <p:nvGrpSpPr>
          <p:cNvPr id="7" name="Group 6"/>
          <p:cNvGrpSpPr/>
          <p:nvPr/>
        </p:nvGrpSpPr>
        <p:grpSpPr>
          <a:xfrm rot="20414173">
            <a:off x="2867479" y="2433863"/>
            <a:ext cx="313871" cy="94343"/>
            <a:chOff x="283029" y="3461657"/>
            <a:chExt cx="446314" cy="130629"/>
          </a:xfrm>
        </p:grpSpPr>
        <p:sp>
          <p:nvSpPr>
            <p:cNvPr id="8" name="Rectangle 7"/>
            <p:cNvSpPr/>
            <p:nvPr/>
          </p:nvSpPr>
          <p:spPr>
            <a:xfrm>
              <a:off x="283029" y="3461657"/>
              <a:ext cx="446314" cy="130629"/>
            </a:xfrm>
            <a:prstGeom prst="rect">
              <a:avLst/>
            </a:prstGeom>
            <a:solidFill>
              <a:schemeClr val="bg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9" name="Straight Connector 8"/>
            <p:cNvCxnSpPr/>
            <p:nvPr/>
          </p:nvCxnSpPr>
          <p:spPr>
            <a:xfrm>
              <a:off x="283029" y="3482521"/>
              <a:ext cx="446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83029" y="3584121"/>
              <a:ext cx="446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pic>
        <p:nvPicPr>
          <p:cNvPr id="11" name="Picture 10"/>
          <p:cNvPicPr>
            <a:picLocks noChangeAspect="1"/>
          </p:cNvPicPr>
          <p:nvPr/>
        </p:nvPicPr>
        <p:blipFill rotWithShape="1">
          <a:blip r:embed="rId3"/>
          <a:srcRect l="28046" t="7503" r="41139" b="57546"/>
          <a:stretch/>
        </p:blipFill>
        <p:spPr>
          <a:xfrm>
            <a:off x="7326086" y="2852057"/>
            <a:ext cx="1665514" cy="957942"/>
          </a:xfrm>
          <a:prstGeom prst="rect">
            <a:avLst/>
          </a:prstGeom>
        </p:spPr>
      </p:pic>
    </p:spTree>
    <p:extLst>
      <p:ext uri="{BB962C8B-B14F-4D97-AF65-F5344CB8AC3E}">
        <p14:creationId xmlns:p14="http://schemas.microsoft.com/office/powerpoint/2010/main" val="1339966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Gain (1000 Sequences, Detail)</a:t>
            </a:r>
            <a:endParaRPr lang="en-US" dirty="0"/>
          </a:p>
        </p:txBody>
      </p:sp>
      <p:pic>
        <p:nvPicPr>
          <p:cNvPr id="4" name="Picture 3"/>
          <p:cNvPicPr>
            <a:picLocks noChangeAspect="1"/>
          </p:cNvPicPr>
          <p:nvPr/>
        </p:nvPicPr>
        <p:blipFill rotWithShape="1">
          <a:blip r:embed="rId2"/>
          <a:srcRect l="77476" t="65747" r="10135" b="15112"/>
          <a:stretch/>
        </p:blipFill>
        <p:spPr>
          <a:xfrm>
            <a:off x="516466" y="1447800"/>
            <a:ext cx="1439334" cy="1474158"/>
          </a:xfrm>
          <a:prstGeom prst="rect">
            <a:avLst/>
          </a:prstGeom>
        </p:spPr>
      </p:pic>
      <p:pic>
        <p:nvPicPr>
          <p:cNvPr id="5" name="Picture 4"/>
          <p:cNvPicPr>
            <a:picLocks noChangeAspect="1"/>
          </p:cNvPicPr>
          <p:nvPr/>
        </p:nvPicPr>
        <p:blipFill rotWithShape="1">
          <a:blip r:embed="rId2"/>
          <a:srcRect l="66834" b="48908"/>
          <a:stretch/>
        </p:blipFill>
        <p:spPr>
          <a:xfrm>
            <a:off x="1976967" y="1699919"/>
            <a:ext cx="4059765" cy="4146173"/>
          </a:xfrm>
          <a:prstGeom prst="rect">
            <a:avLst/>
          </a:prstGeom>
        </p:spPr>
      </p:pic>
      <p:sp>
        <p:nvSpPr>
          <p:cNvPr id="6" name="Slide Number Placeholder 5"/>
          <p:cNvSpPr>
            <a:spLocks noGrp="1"/>
          </p:cNvSpPr>
          <p:nvPr>
            <p:ph type="sldNum" sz="quarter" idx="12"/>
          </p:nvPr>
        </p:nvSpPr>
        <p:spPr/>
        <p:txBody>
          <a:bodyPr/>
          <a:lstStyle/>
          <a:p>
            <a:fld id="{8E45C46D-76D0-4433-836E-7209E8453B20}" type="slidenum">
              <a:rPr lang="en-US" smtClean="0"/>
              <a:t>13</a:t>
            </a:fld>
            <a:endParaRPr lang="en-US"/>
          </a:p>
        </p:txBody>
      </p:sp>
    </p:spTree>
    <p:extLst>
      <p:ext uri="{BB962C8B-B14F-4D97-AF65-F5344CB8AC3E}">
        <p14:creationId xmlns:p14="http://schemas.microsoft.com/office/powerpoint/2010/main" val="30959094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Gain (1000 Sequences, Detail)</a:t>
            </a:r>
            <a:endParaRPr lang="en-US" dirty="0"/>
          </a:p>
        </p:txBody>
      </p:sp>
      <p:sp>
        <p:nvSpPr>
          <p:cNvPr id="5" name="Slide Number Placeholder 4"/>
          <p:cNvSpPr>
            <a:spLocks noGrp="1"/>
          </p:cNvSpPr>
          <p:nvPr>
            <p:ph type="sldNum" sz="quarter" idx="12"/>
          </p:nvPr>
        </p:nvSpPr>
        <p:spPr/>
        <p:txBody>
          <a:bodyPr/>
          <a:lstStyle/>
          <a:p>
            <a:fld id="{8E45C46D-76D0-4433-836E-7209E8453B20}" type="slidenum">
              <a:rPr lang="en-US" smtClean="0"/>
              <a:t>14</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6907" y="914388"/>
            <a:ext cx="6400813" cy="5943612"/>
          </a:xfrm>
          <a:prstGeom prst="rect">
            <a:avLst/>
          </a:prstGeom>
        </p:spPr>
      </p:pic>
    </p:spTree>
    <p:extLst>
      <p:ext uri="{BB962C8B-B14F-4D97-AF65-F5344CB8AC3E}">
        <p14:creationId xmlns:p14="http://schemas.microsoft.com/office/powerpoint/2010/main" val="17900295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to 10,000 Sequences</a:t>
            </a:r>
            <a:endParaRPr lang="en-US" dirty="0"/>
          </a:p>
        </p:txBody>
      </p:sp>
      <p:sp>
        <p:nvSpPr>
          <p:cNvPr id="3" name="Content Placeholder 2"/>
          <p:cNvSpPr>
            <a:spLocks noGrp="1"/>
          </p:cNvSpPr>
          <p:nvPr>
            <p:ph idx="1"/>
          </p:nvPr>
        </p:nvSpPr>
        <p:spPr>
          <a:xfrm>
            <a:off x="457200" y="952501"/>
            <a:ext cx="8229600" cy="2641600"/>
          </a:xfrm>
        </p:spPr>
        <p:txBody>
          <a:bodyPr/>
          <a:lstStyle/>
          <a:p>
            <a:r>
              <a:rPr lang="en-US" dirty="0" smtClean="0"/>
              <a:t>We can use UPP (Nguyen, et al, 2015) to extend an alignment to larger numbers of sequences:</a:t>
            </a:r>
          </a:p>
          <a:p>
            <a:pPr lvl="1"/>
            <a:r>
              <a:rPr lang="en-US" dirty="0" smtClean="0"/>
              <a:t>Take a random “backbone” subset (i.e. 1,000 sequences from previous slides)</a:t>
            </a:r>
          </a:p>
          <a:p>
            <a:pPr lvl="1"/>
            <a:r>
              <a:rPr lang="en-US" dirty="0" smtClean="0"/>
              <a:t>Align the backbone</a:t>
            </a:r>
          </a:p>
          <a:p>
            <a:pPr lvl="1"/>
            <a:r>
              <a:rPr lang="en-US" dirty="0" smtClean="0"/>
              <a:t>Align all remaining sequences to the backbone via HMMs</a:t>
            </a:r>
          </a:p>
          <a:p>
            <a:pPr lvl="1"/>
            <a:endParaRPr lang="en-US" dirty="0"/>
          </a:p>
        </p:txBody>
      </p:sp>
      <p:sp>
        <p:nvSpPr>
          <p:cNvPr id="6" name="Slide Number Placeholder 5"/>
          <p:cNvSpPr>
            <a:spLocks noGrp="1"/>
          </p:cNvSpPr>
          <p:nvPr>
            <p:ph type="sldNum" sz="quarter" idx="12"/>
          </p:nvPr>
        </p:nvSpPr>
        <p:spPr/>
        <p:txBody>
          <a:bodyPr/>
          <a:lstStyle/>
          <a:p>
            <a:fld id="{8E45C46D-76D0-4433-836E-7209E8453B20}" type="slidenum">
              <a:rPr lang="en-US" smtClean="0"/>
              <a:t>15</a:t>
            </a:fld>
            <a:endParaRPr lang="en-US"/>
          </a:p>
        </p:txBody>
      </p:sp>
    </p:spTree>
    <p:extLst>
      <p:ext uri="{BB962C8B-B14F-4D97-AF65-F5344CB8AC3E}">
        <p14:creationId xmlns:p14="http://schemas.microsoft.com/office/powerpoint/2010/main" val="227595328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Scaling to 10,000 Sequences</a:t>
            </a:r>
          </a:p>
        </p:txBody>
      </p:sp>
      <p:sp>
        <p:nvSpPr>
          <p:cNvPr id="3" name="Content Placeholder 2"/>
          <p:cNvSpPr>
            <a:spLocks noGrp="1"/>
          </p:cNvSpPr>
          <p:nvPr>
            <p:ph idx="1"/>
          </p:nvPr>
        </p:nvSpPr>
        <p:spPr/>
        <p:txBody>
          <a:bodyPr/>
          <a:lstStyle/>
          <a:p>
            <a:r>
              <a:rPr lang="en-US" dirty="0"/>
              <a:t>Accuracy of full alignment tends to track the accuracy of the backbone:</a:t>
            </a:r>
          </a:p>
          <a:p>
            <a:pPr marL="0" indent="0">
              <a:buNone/>
            </a:pPr>
            <a:endParaRPr lang="en-US" dirty="0"/>
          </a:p>
        </p:txBody>
      </p:sp>
      <p:sp>
        <p:nvSpPr>
          <p:cNvPr id="4" name="Slide Number Placeholder 3"/>
          <p:cNvSpPr>
            <a:spLocks noGrp="1"/>
          </p:cNvSpPr>
          <p:nvPr>
            <p:ph type="sldNum" sz="quarter" idx="12"/>
          </p:nvPr>
        </p:nvSpPr>
        <p:spPr/>
        <p:txBody>
          <a:bodyPr/>
          <a:lstStyle/>
          <a:p>
            <a:fld id="{8E45C46D-76D0-4433-836E-7209E8453B20}" type="slidenum">
              <a:rPr lang="en-US" smtClean="0"/>
              <a:t>16</a:t>
            </a:fld>
            <a:endParaRPr lang="en-US"/>
          </a:p>
        </p:txBody>
      </p:sp>
      <p:pic>
        <p:nvPicPr>
          <p:cNvPr id="5" name="Picture 4"/>
          <p:cNvPicPr>
            <a:picLocks noChangeAspect="1"/>
          </p:cNvPicPr>
          <p:nvPr/>
        </p:nvPicPr>
        <p:blipFill>
          <a:blip r:embed="rId2"/>
          <a:stretch>
            <a:fillRect/>
          </a:stretch>
        </p:blipFill>
        <p:spPr>
          <a:xfrm>
            <a:off x="1002316" y="2229500"/>
            <a:ext cx="7164463" cy="2484014"/>
          </a:xfrm>
          <a:prstGeom prst="rect">
            <a:avLst/>
          </a:prstGeom>
        </p:spPr>
      </p:pic>
    </p:spTree>
    <p:extLst>
      <p:ext uri="{BB962C8B-B14F-4D97-AF65-F5344CB8AC3E}">
        <p14:creationId xmlns:p14="http://schemas.microsoft.com/office/powerpoint/2010/main" val="1550214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to 10,000 Sequences</a:t>
            </a:r>
            <a:endParaRPr lang="en-US" dirty="0"/>
          </a:p>
        </p:txBody>
      </p:sp>
      <p:sp>
        <p:nvSpPr>
          <p:cNvPr id="4" name="Slide Number Placeholder 3"/>
          <p:cNvSpPr>
            <a:spLocks noGrp="1"/>
          </p:cNvSpPr>
          <p:nvPr>
            <p:ph type="sldNum" sz="quarter" idx="12"/>
          </p:nvPr>
        </p:nvSpPr>
        <p:spPr/>
        <p:txBody>
          <a:bodyPr/>
          <a:lstStyle/>
          <a:p>
            <a:fld id="{8E45C46D-76D0-4433-836E-7209E8453B20}" type="slidenum">
              <a:rPr lang="en-US" smtClean="0"/>
              <a:t>17</a:t>
            </a:fld>
            <a:endParaRPr lang="en-US"/>
          </a:p>
        </p:txBody>
      </p:sp>
      <p:pic>
        <p:nvPicPr>
          <p:cNvPr id="6" name="Picture 5"/>
          <p:cNvPicPr>
            <a:picLocks noChangeAspect="1"/>
          </p:cNvPicPr>
          <p:nvPr/>
        </p:nvPicPr>
        <p:blipFill>
          <a:blip r:embed="rId2"/>
          <a:stretch>
            <a:fillRect/>
          </a:stretch>
        </p:blipFill>
        <p:spPr>
          <a:xfrm>
            <a:off x="1135495" y="908270"/>
            <a:ext cx="6571166" cy="5949730"/>
          </a:xfrm>
          <a:prstGeom prst="rect">
            <a:avLst/>
          </a:prstGeom>
        </p:spPr>
      </p:pic>
    </p:spTree>
    <p:extLst>
      <p:ext uri="{BB962C8B-B14F-4D97-AF65-F5344CB8AC3E}">
        <p14:creationId xmlns:p14="http://schemas.microsoft.com/office/powerpoint/2010/main" val="2693669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Running Time Comparison</a:t>
            </a:r>
            <a:endParaRPr lang="en-US" dirty="0"/>
          </a:p>
        </p:txBody>
      </p:sp>
      <p:sp>
        <p:nvSpPr>
          <p:cNvPr id="3" name="Content Placeholder 2"/>
          <p:cNvSpPr>
            <a:spLocks noGrp="1"/>
          </p:cNvSpPr>
          <p:nvPr>
            <p:ph idx="1"/>
          </p:nvPr>
        </p:nvSpPr>
        <p:spPr>
          <a:xfrm>
            <a:off x="457200" y="952500"/>
            <a:ext cx="4910667" cy="5516033"/>
          </a:xfrm>
        </p:spPr>
        <p:txBody>
          <a:bodyPr>
            <a:normAutofit fontScale="92500" lnSpcReduction="10000"/>
          </a:bodyPr>
          <a:lstStyle/>
          <a:p>
            <a:pPr marL="0" indent="0">
              <a:buNone/>
            </a:pPr>
            <a:r>
              <a:rPr lang="en-US" b="1" dirty="0" smtClean="0"/>
              <a:t>Data</a:t>
            </a:r>
            <a:r>
              <a:rPr lang="en-US" dirty="0" smtClean="0"/>
              <a:t>: 1000 Taxa</a:t>
            </a:r>
          </a:p>
          <a:p>
            <a:pPr marL="0" indent="0">
              <a:buNone/>
            </a:pPr>
            <a:r>
              <a:rPr lang="en-US" b="1" dirty="0" smtClean="0"/>
              <a:t>Goal</a:t>
            </a:r>
            <a:r>
              <a:rPr lang="en-US" dirty="0" smtClean="0"/>
              <a:t>: Run PASTA (1 iteration, maximum subset size 100)</a:t>
            </a:r>
          </a:p>
          <a:p>
            <a:pPr marL="0" indent="0">
              <a:buNone/>
            </a:pPr>
            <a:r>
              <a:rPr lang="en-US" b="1" dirty="0" smtClean="0"/>
              <a:t>Resource</a:t>
            </a:r>
            <a:r>
              <a:rPr lang="en-US" dirty="0" smtClean="0"/>
              <a:t>: 1 Server, 32 Cores</a:t>
            </a:r>
          </a:p>
          <a:p>
            <a:pPr marL="0" indent="0">
              <a:buNone/>
            </a:pPr>
            <a:r>
              <a:rPr lang="en-US" b="1" dirty="0" smtClean="0"/>
              <a:t>Question</a:t>
            </a:r>
            <a:r>
              <a:rPr lang="en-US" dirty="0" smtClean="0"/>
              <a:t>: How long does each subset-alignment method take?</a:t>
            </a:r>
            <a:endParaRPr lang="en-US" dirty="0"/>
          </a:p>
          <a:p>
            <a:pPr marL="0" indent="0">
              <a:buNone/>
            </a:pPr>
            <a:r>
              <a:rPr lang="en-US" b="1" dirty="0" smtClean="0"/>
              <a:t>Answer</a:t>
            </a:r>
            <a:r>
              <a:rPr lang="en-US" dirty="0" smtClean="0"/>
              <a:t>:</a:t>
            </a:r>
          </a:p>
          <a:p>
            <a:r>
              <a:rPr lang="en-US" sz="1700" dirty="0" smtClean="0"/>
              <a:t>With 1,000 taxa and subsets no larger than 100, we’ll have approximately 15 subsets (between 10-16). </a:t>
            </a:r>
          </a:p>
          <a:p>
            <a:r>
              <a:rPr lang="en-US" sz="2000" dirty="0" smtClean="0"/>
              <a:t>MAFFT: </a:t>
            </a:r>
          </a:p>
          <a:p>
            <a:pPr lvl="1"/>
            <a:r>
              <a:rPr lang="en-US" sz="1600" dirty="0" smtClean="0"/>
              <a:t>Takes 1 core approx. 10-20 minutes to do 1 subset. Can do all subsets in parallel. </a:t>
            </a:r>
          </a:p>
          <a:p>
            <a:pPr lvl="1"/>
            <a:r>
              <a:rPr lang="en-US" sz="1600" b="1" dirty="0" smtClean="0"/>
              <a:t>Total: 10-20 minutes</a:t>
            </a:r>
          </a:p>
          <a:p>
            <a:r>
              <a:rPr lang="en-US" sz="2000" dirty="0"/>
              <a:t>BAli-Phy</a:t>
            </a:r>
            <a:r>
              <a:rPr lang="en-US" sz="2000" dirty="0" smtClean="0"/>
              <a:t>:</a:t>
            </a:r>
          </a:p>
          <a:p>
            <a:pPr lvl="1"/>
            <a:r>
              <a:rPr lang="en-US" sz="1600" dirty="0" smtClean="0"/>
              <a:t>Takes 24 hours for all 32 cores to do 1 subset. Can’t run in parallel since we only have 32 cores.</a:t>
            </a:r>
          </a:p>
          <a:p>
            <a:pPr lvl="1"/>
            <a:r>
              <a:rPr lang="en-US" sz="1600" b="1" dirty="0" smtClean="0"/>
              <a:t>Total: 15 Days</a:t>
            </a:r>
            <a:endParaRPr lang="en-US" sz="1600" b="1" dirty="0"/>
          </a:p>
        </p:txBody>
      </p:sp>
      <p:sp>
        <p:nvSpPr>
          <p:cNvPr id="4" name="TextBox 3"/>
          <p:cNvSpPr txBox="1"/>
          <p:nvPr/>
        </p:nvSpPr>
        <p:spPr>
          <a:xfrm>
            <a:off x="5613400" y="1159931"/>
            <a:ext cx="3158068" cy="646331"/>
          </a:xfrm>
          <a:prstGeom prst="rect">
            <a:avLst/>
          </a:prstGeom>
          <a:solidFill>
            <a:schemeClr val="bg1">
              <a:lumMod val="95000"/>
            </a:schemeClr>
          </a:solidFill>
          <a:ln>
            <a:solidFill>
              <a:schemeClr val="tx1"/>
            </a:solidFill>
          </a:ln>
        </p:spPr>
        <p:txBody>
          <a:bodyPr wrap="square" rtlCol="0">
            <a:spAutoFit/>
          </a:bodyPr>
          <a:lstStyle/>
          <a:p>
            <a:r>
              <a:rPr lang="en-US" i="1" dirty="0" smtClean="0">
                <a:latin typeface="Calibri" pitchFamily="34" charset="0"/>
                <a:cs typeface="Calibri" pitchFamily="34" charset="0"/>
              </a:rPr>
              <a:t>These calculations are hypothetical but representative.</a:t>
            </a:r>
          </a:p>
        </p:txBody>
      </p:sp>
      <p:sp>
        <p:nvSpPr>
          <p:cNvPr id="5" name="TextBox 4"/>
          <p:cNvSpPr txBox="1"/>
          <p:nvPr/>
        </p:nvSpPr>
        <p:spPr>
          <a:xfrm>
            <a:off x="5621868" y="2650065"/>
            <a:ext cx="3149599" cy="923330"/>
          </a:xfrm>
          <a:prstGeom prst="rect">
            <a:avLst/>
          </a:prstGeom>
          <a:solidFill>
            <a:schemeClr val="bg1">
              <a:lumMod val="95000"/>
            </a:schemeClr>
          </a:solidFill>
          <a:ln>
            <a:solidFill>
              <a:schemeClr val="tx1"/>
            </a:solidFill>
          </a:ln>
        </p:spPr>
        <p:txBody>
          <a:bodyPr wrap="square" rtlCol="0">
            <a:spAutoFit/>
          </a:bodyPr>
          <a:lstStyle/>
          <a:p>
            <a:r>
              <a:rPr lang="en-US" i="1" dirty="0" smtClean="0">
                <a:latin typeface="Calibri" pitchFamily="34" charset="0"/>
                <a:cs typeface="Calibri" pitchFamily="34" charset="0"/>
              </a:rPr>
              <a:t>If we have multiple servers, we can run BAli-Phy in parallel in less time…</a:t>
            </a:r>
          </a:p>
        </p:txBody>
      </p:sp>
      <p:sp>
        <p:nvSpPr>
          <p:cNvPr id="6" name="TextBox 5"/>
          <p:cNvSpPr txBox="1"/>
          <p:nvPr/>
        </p:nvSpPr>
        <p:spPr>
          <a:xfrm>
            <a:off x="5621868" y="4546599"/>
            <a:ext cx="3149599" cy="1200329"/>
          </a:xfrm>
          <a:prstGeom prst="rect">
            <a:avLst/>
          </a:prstGeom>
          <a:solidFill>
            <a:schemeClr val="bg1">
              <a:lumMod val="95000"/>
            </a:schemeClr>
          </a:solidFill>
          <a:ln>
            <a:solidFill>
              <a:schemeClr val="tx1"/>
            </a:solidFill>
          </a:ln>
        </p:spPr>
        <p:txBody>
          <a:bodyPr wrap="square" rtlCol="0">
            <a:spAutoFit/>
          </a:bodyPr>
          <a:lstStyle/>
          <a:p>
            <a:r>
              <a:rPr lang="en-US" i="1" dirty="0" smtClean="0">
                <a:latin typeface="Calibri" pitchFamily="34" charset="0"/>
                <a:cs typeface="Calibri" pitchFamily="34" charset="0"/>
              </a:rPr>
              <a:t>Still, if we want to run BAli-Phy it makes the most sense to several iterations with MAFFT first.</a:t>
            </a:r>
          </a:p>
        </p:txBody>
      </p:sp>
      <p:sp>
        <p:nvSpPr>
          <p:cNvPr id="7" name="Slide Number Placeholder 6"/>
          <p:cNvSpPr>
            <a:spLocks noGrp="1"/>
          </p:cNvSpPr>
          <p:nvPr>
            <p:ph type="sldNum" sz="quarter" idx="12"/>
          </p:nvPr>
        </p:nvSpPr>
        <p:spPr/>
        <p:txBody>
          <a:bodyPr/>
          <a:lstStyle/>
          <a:p>
            <a:fld id="{8E45C46D-76D0-4433-836E-7209E8453B20}" type="slidenum">
              <a:rPr lang="en-US" smtClean="0"/>
              <a:t>18</a:t>
            </a:fld>
            <a:endParaRPr lang="en-US"/>
          </a:p>
        </p:txBody>
      </p:sp>
    </p:spTree>
    <p:extLst>
      <p:ext uri="{BB962C8B-B14F-4D97-AF65-F5344CB8AC3E}">
        <p14:creationId xmlns:p14="http://schemas.microsoft.com/office/powerpoint/2010/main" val="469478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BAli-Phy provides more accurate alignments than MAFFT on small data, which can translate to more accurate alignments on up to 1,000 taxa by boosting with PASTA.</a:t>
            </a:r>
          </a:p>
          <a:p>
            <a:r>
              <a:rPr lang="en-US" dirty="0" smtClean="0"/>
              <a:t>Although the running time is longer, this allows BAli-Phy to be scaled in a parallel way, so we can align 1,000 sequences in the time it takes to align 100. </a:t>
            </a:r>
          </a:p>
          <a:p>
            <a:r>
              <a:rPr lang="en-US" dirty="0" smtClean="0"/>
              <a:t>Alignment accuracy translates to improved tree accuracy on this data. </a:t>
            </a:r>
          </a:p>
          <a:p>
            <a:r>
              <a:rPr lang="en-US" dirty="0" smtClean="0"/>
              <a:t>Alignments can be further extended to 10,000 sequences using UPP</a:t>
            </a:r>
          </a:p>
          <a:p>
            <a:pPr marL="0" indent="0">
              <a:buNone/>
            </a:pPr>
            <a:endParaRPr lang="en-US" dirty="0"/>
          </a:p>
          <a:p>
            <a:pPr marL="0" indent="0">
              <a:buNone/>
            </a:pPr>
            <a:r>
              <a:rPr lang="en-US" dirty="0" smtClean="0"/>
              <a:t>Code at: </a:t>
            </a:r>
            <a:r>
              <a:rPr lang="en-US" b="1" dirty="0" smtClean="0">
                <a:latin typeface="Courier New" panose="02070309020205020404" pitchFamily="49" charset="0"/>
                <a:cs typeface="Courier New" panose="02070309020205020404" pitchFamily="49" charset="0"/>
                <a:hlinkClick r:id="rId2"/>
              </a:rPr>
              <a:t>http://github.com/mgnute/pasta</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8E45C46D-76D0-4433-836E-7209E8453B20}" type="slidenum">
              <a:rPr lang="en-US" smtClean="0"/>
              <a:t>19</a:t>
            </a:fld>
            <a:endParaRPr lang="en-US"/>
          </a:p>
        </p:txBody>
      </p:sp>
    </p:spTree>
    <p:extLst>
      <p:ext uri="{BB962C8B-B14F-4D97-AF65-F5344CB8AC3E}">
        <p14:creationId xmlns:p14="http://schemas.microsoft.com/office/powerpoint/2010/main" val="11415676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BAli-Phy: Brief Summary</a:t>
            </a:r>
            <a:endParaRPr lang="en-US" dirty="0"/>
          </a:p>
        </p:txBody>
      </p:sp>
      <p:sp>
        <p:nvSpPr>
          <p:cNvPr id="3" name="Content Placeholder 2"/>
          <p:cNvSpPr>
            <a:spLocks noGrp="1"/>
          </p:cNvSpPr>
          <p:nvPr>
            <p:ph idx="1"/>
          </p:nvPr>
        </p:nvSpPr>
        <p:spPr/>
        <p:txBody>
          <a:bodyPr>
            <a:normAutofit/>
          </a:bodyPr>
          <a:lstStyle/>
          <a:p>
            <a:r>
              <a:rPr lang="en-US" dirty="0" smtClean="0"/>
              <a:t>What is </a:t>
            </a:r>
            <a:r>
              <a:rPr lang="en-US" dirty="0"/>
              <a:t>BAli-Phy? </a:t>
            </a:r>
            <a:r>
              <a:rPr lang="en-US" dirty="0" smtClean="0"/>
              <a:t>(Redelings &amp; </a:t>
            </a:r>
            <a:r>
              <a:rPr lang="en-US" dirty="0" err="1" smtClean="0"/>
              <a:t>Suchard</a:t>
            </a:r>
            <a:r>
              <a:rPr lang="en-US" dirty="0" smtClean="0"/>
              <a:t>, 2005)</a:t>
            </a:r>
          </a:p>
          <a:p>
            <a:pPr lvl="1"/>
            <a:r>
              <a:rPr lang="en-US" dirty="0" smtClean="0"/>
              <a:t>Software from 2005 that takes as input unaligned sequences and co-estimates the alignment and the phylogeny in a way that accounts for </a:t>
            </a:r>
            <a:r>
              <a:rPr lang="en-US" dirty="0" err="1" smtClean="0"/>
              <a:t>indels</a:t>
            </a:r>
            <a:r>
              <a:rPr lang="en-US" dirty="0" smtClean="0"/>
              <a:t>. </a:t>
            </a:r>
            <a:endParaRPr lang="en-US" dirty="0"/>
          </a:p>
          <a:p>
            <a:pPr lvl="1"/>
            <a:r>
              <a:rPr lang="en-US" dirty="0" smtClean="0"/>
              <a:t>Output can be a multiple sequence alignment, a phylogeny, or both, and can give estimate of uncertainty in each one. </a:t>
            </a:r>
          </a:p>
          <a:p>
            <a:r>
              <a:rPr lang="en-US" dirty="0" smtClean="0"/>
              <a:t>Why is it interesting? </a:t>
            </a:r>
          </a:p>
          <a:p>
            <a:pPr lvl="1"/>
            <a:r>
              <a:rPr lang="en-US" dirty="0" smtClean="0"/>
              <a:t>The statistical model is unique and detailed, so given enough time it might find a better optimum than other methods.</a:t>
            </a:r>
          </a:p>
          <a:p>
            <a:pPr lvl="1"/>
            <a:r>
              <a:rPr lang="en-US" dirty="0" smtClean="0"/>
              <a:t>Experimental evidence has shown that it gives more accurate multiple sequence alignments than more common methods (Liu, et al, 2012).</a:t>
            </a:r>
          </a:p>
        </p:txBody>
      </p:sp>
      <p:sp>
        <p:nvSpPr>
          <p:cNvPr id="4" name="TextBox 3"/>
          <p:cNvSpPr txBox="1"/>
          <p:nvPr/>
        </p:nvSpPr>
        <p:spPr>
          <a:xfrm>
            <a:off x="0" y="6223969"/>
            <a:ext cx="8906933" cy="707886"/>
          </a:xfrm>
          <a:prstGeom prst="rect">
            <a:avLst/>
          </a:prstGeom>
          <a:noFill/>
        </p:spPr>
        <p:txBody>
          <a:bodyPr wrap="square" rtlCol="0">
            <a:spAutoFit/>
          </a:bodyPr>
          <a:lstStyle/>
          <a:p>
            <a:pPr marL="58738" indent="-58738"/>
            <a:r>
              <a:rPr lang="en-US" sz="1000" baseline="30000" dirty="0" smtClean="0">
                <a:latin typeface="Calibri" pitchFamily="34" charset="0"/>
                <a:cs typeface="Calibri" pitchFamily="34" charset="0"/>
              </a:rPr>
              <a:t>1</a:t>
            </a:r>
            <a:r>
              <a:rPr lang="en-US" sz="1000" dirty="0" smtClean="0">
                <a:latin typeface="Calibri" pitchFamily="34" charset="0"/>
                <a:cs typeface="Calibri" pitchFamily="34" charset="0"/>
              </a:rPr>
              <a:t>Redelings, B. D., &amp; </a:t>
            </a:r>
            <a:r>
              <a:rPr lang="en-US" sz="1000" dirty="0" err="1" smtClean="0">
                <a:latin typeface="Calibri" pitchFamily="34" charset="0"/>
                <a:cs typeface="Calibri" pitchFamily="34" charset="0"/>
              </a:rPr>
              <a:t>Suchard</a:t>
            </a:r>
            <a:r>
              <a:rPr lang="en-US" sz="1000" dirty="0" smtClean="0">
                <a:latin typeface="Calibri" pitchFamily="34" charset="0"/>
                <a:cs typeface="Calibri" pitchFamily="34" charset="0"/>
              </a:rPr>
              <a:t>, M. a. (2005). Joint Bayesian estimation of alignment and phylogeny. </a:t>
            </a:r>
            <a:r>
              <a:rPr lang="en-US" sz="1000" i="1" dirty="0" smtClean="0">
                <a:latin typeface="Calibri" pitchFamily="34" charset="0"/>
                <a:cs typeface="Calibri" pitchFamily="34" charset="0"/>
              </a:rPr>
              <a:t>Systematic Biology</a:t>
            </a:r>
            <a:r>
              <a:rPr lang="en-US" sz="1000" dirty="0" smtClean="0">
                <a:latin typeface="Calibri" pitchFamily="34" charset="0"/>
                <a:cs typeface="Calibri" pitchFamily="34" charset="0"/>
              </a:rPr>
              <a:t>, 54(3), 401–418.</a:t>
            </a:r>
          </a:p>
          <a:p>
            <a:pPr marL="58738" indent="-58738"/>
            <a:r>
              <a:rPr lang="en-US" sz="1000" baseline="30000" dirty="0" smtClean="0">
                <a:latin typeface="Calibri" pitchFamily="34" charset="0"/>
                <a:cs typeface="Calibri" pitchFamily="34" charset="0"/>
              </a:rPr>
              <a:t>2</a:t>
            </a:r>
            <a:r>
              <a:rPr lang="en-US" sz="1000" dirty="0" smtClean="0">
                <a:latin typeface="Calibri" pitchFamily="34" charset="0"/>
                <a:cs typeface="Calibri" pitchFamily="34" charset="0"/>
              </a:rPr>
              <a:t>Liu, K., </a:t>
            </a:r>
            <a:r>
              <a:rPr lang="en-US" sz="1000" dirty="0" err="1" smtClean="0">
                <a:latin typeface="Calibri" pitchFamily="34" charset="0"/>
                <a:cs typeface="Calibri" pitchFamily="34" charset="0"/>
              </a:rPr>
              <a:t>Raghavan</a:t>
            </a:r>
            <a:r>
              <a:rPr lang="en-US" sz="1000" dirty="0" smtClean="0">
                <a:latin typeface="Calibri" pitchFamily="34" charset="0"/>
                <a:cs typeface="Calibri" pitchFamily="34" charset="0"/>
              </a:rPr>
              <a:t>, S., </a:t>
            </a:r>
            <a:r>
              <a:rPr lang="en-US" sz="1000" dirty="0" err="1" smtClean="0">
                <a:latin typeface="Calibri" pitchFamily="34" charset="0"/>
                <a:cs typeface="Calibri" pitchFamily="34" charset="0"/>
              </a:rPr>
              <a:t>Nelesen</a:t>
            </a:r>
            <a:r>
              <a:rPr lang="en-US" sz="1000" dirty="0" smtClean="0">
                <a:latin typeface="Calibri" pitchFamily="34" charset="0"/>
                <a:cs typeface="Calibri" pitchFamily="34" charset="0"/>
              </a:rPr>
              <a:t>, S., Linder, C. R., &amp; Warnow, T. (2009). Rapid and accurate large-scale </a:t>
            </a:r>
            <a:r>
              <a:rPr lang="en-US" sz="1000" dirty="0" err="1" smtClean="0">
                <a:latin typeface="Calibri" pitchFamily="34" charset="0"/>
                <a:cs typeface="Calibri" pitchFamily="34" charset="0"/>
              </a:rPr>
              <a:t>coestimation</a:t>
            </a:r>
            <a:r>
              <a:rPr lang="en-US" sz="1000" dirty="0" smtClean="0">
                <a:latin typeface="Calibri" pitchFamily="34" charset="0"/>
                <a:cs typeface="Calibri" pitchFamily="34" charset="0"/>
              </a:rPr>
              <a:t> of sequence alignments and phylogenetic trees. </a:t>
            </a:r>
            <a:r>
              <a:rPr lang="en-US" sz="1000" i="1" dirty="0" smtClean="0">
                <a:latin typeface="Calibri" pitchFamily="34" charset="0"/>
                <a:cs typeface="Calibri" pitchFamily="34" charset="0"/>
              </a:rPr>
              <a:t>Science</a:t>
            </a:r>
            <a:r>
              <a:rPr lang="en-US" sz="1000" dirty="0" smtClean="0">
                <a:latin typeface="Calibri" pitchFamily="34" charset="0"/>
                <a:cs typeface="Calibri" pitchFamily="34" charset="0"/>
              </a:rPr>
              <a:t> (New York, N.Y.), 324(5934), 1561–4.</a:t>
            </a:r>
          </a:p>
          <a:p>
            <a:endParaRPr lang="en-US" sz="1000" dirty="0" smtClean="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8E45C46D-76D0-4433-836E-7209E8453B20}" type="slidenum">
              <a:rPr lang="en-US" smtClean="0"/>
              <a:t>2</a:t>
            </a:fld>
            <a:endParaRPr lang="en-US"/>
          </a:p>
        </p:txBody>
      </p:sp>
    </p:spTree>
    <p:extLst>
      <p:ext uri="{BB962C8B-B14F-4D97-AF65-F5344CB8AC3E}">
        <p14:creationId xmlns:p14="http://schemas.microsoft.com/office/powerpoint/2010/main" val="39150111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pPr marL="0" indent="0">
              <a:buNone/>
            </a:pPr>
            <a:r>
              <a:rPr lang="en-US" sz="1800" b="1" dirty="0"/>
              <a:t>Special Thanks</a:t>
            </a:r>
          </a:p>
          <a:p>
            <a:r>
              <a:rPr lang="en-US" sz="1800" dirty="0" smtClean="0"/>
              <a:t>This is a joint work with my advisor, Prof. Tandy Warnow. Special thanks to Nam Nguyen for early collaboration on this project and for teaching me the codebase for PASTA and UPP, and to Erin Molloy for several helpful discussions and suggestions over the course of this research. </a:t>
            </a:r>
          </a:p>
          <a:p>
            <a:endParaRPr lang="en-US" sz="1800" b="1" dirty="0" smtClean="0"/>
          </a:p>
          <a:p>
            <a:pPr marL="0" indent="0">
              <a:buNone/>
            </a:pPr>
            <a:r>
              <a:rPr lang="en-US" sz="1800" b="1" dirty="0" smtClean="0"/>
              <a:t>NSF</a:t>
            </a:r>
          </a:p>
          <a:p>
            <a:r>
              <a:rPr lang="en-US" sz="1800" dirty="0" smtClean="0"/>
              <a:t>This work was funded </a:t>
            </a:r>
            <a:r>
              <a:rPr lang="en-US" sz="1800" dirty="0"/>
              <a:t>by </a:t>
            </a:r>
            <a:r>
              <a:rPr lang="en-US" sz="1800" dirty="0" smtClean="0"/>
              <a:t>NSF </a:t>
            </a:r>
            <a:r>
              <a:rPr lang="en-US" sz="1800" dirty="0"/>
              <a:t>grant </a:t>
            </a:r>
            <a:r>
              <a:rPr lang="en-US" sz="1800" dirty="0" smtClean="0"/>
              <a:t>III:AF:1513629</a:t>
            </a:r>
          </a:p>
          <a:p>
            <a:pPr marL="0" indent="0">
              <a:buNone/>
            </a:pPr>
            <a:endParaRPr lang="en-US" sz="1800" dirty="0"/>
          </a:p>
          <a:p>
            <a:pPr marL="0" indent="0">
              <a:buNone/>
            </a:pPr>
            <a:r>
              <a:rPr lang="en-US" sz="1800" b="1" dirty="0" smtClean="0"/>
              <a:t>Blue Waters</a:t>
            </a:r>
          </a:p>
          <a:p>
            <a:r>
              <a:rPr lang="en-US" sz="1800" dirty="0"/>
              <a:t>This research is part of the Blue Waters sustained-</a:t>
            </a:r>
            <a:r>
              <a:rPr lang="en-US" sz="1800" dirty="0" err="1"/>
              <a:t>petascale</a:t>
            </a:r>
            <a:r>
              <a:rPr lang="en-US" sz="1800" dirty="0"/>
              <a:t> computing project, which is supported by the National Science Foundation (awards OCI-0725070 and ACI-1238993) and the state of Illinois. Blue Waters is a joint effort of the University of Illinois at Urbana-Champaign and its National Center for Supercomputing Applications</a:t>
            </a:r>
            <a:r>
              <a:rPr lang="en-US" sz="1800" dirty="0" smtClean="0"/>
              <a:t>.</a:t>
            </a:r>
          </a:p>
        </p:txBody>
      </p:sp>
      <p:sp>
        <p:nvSpPr>
          <p:cNvPr id="4" name="Slide Number Placeholder 3"/>
          <p:cNvSpPr>
            <a:spLocks noGrp="1"/>
          </p:cNvSpPr>
          <p:nvPr>
            <p:ph type="sldNum" sz="quarter" idx="12"/>
          </p:nvPr>
        </p:nvSpPr>
        <p:spPr/>
        <p:txBody>
          <a:bodyPr/>
          <a:lstStyle/>
          <a:p>
            <a:fld id="{8E45C46D-76D0-4433-836E-7209E8453B20}" type="slidenum">
              <a:rPr lang="en-US" smtClean="0"/>
              <a:t>20</a:t>
            </a:fld>
            <a:endParaRPr lang="en-US"/>
          </a:p>
        </p:txBody>
      </p:sp>
    </p:spTree>
    <p:extLst>
      <p:ext uri="{BB962C8B-B14F-4D97-AF65-F5344CB8AC3E}">
        <p14:creationId xmlns:p14="http://schemas.microsoft.com/office/powerpoint/2010/main" val="358982746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7663" indent="-347663">
              <a:buNone/>
            </a:pPr>
            <a:r>
              <a:rPr lang="en-US" sz="1600" dirty="0" smtClean="0"/>
              <a:t>[1.] Redelings</a:t>
            </a:r>
            <a:r>
              <a:rPr lang="en-US" sz="1600" dirty="0"/>
              <a:t>, B. D., &amp; </a:t>
            </a:r>
            <a:r>
              <a:rPr lang="en-US" sz="1600" dirty="0" err="1"/>
              <a:t>Suchard</a:t>
            </a:r>
            <a:r>
              <a:rPr lang="en-US" sz="1600" dirty="0"/>
              <a:t>, M</a:t>
            </a:r>
            <a:r>
              <a:rPr lang="en-US" sz="1600" dirty="0" smtClean="0"/>
              <a:t>. </a:t>
            </a:r>
            <a:r>
              <a:rPr lang="en-US" sz="1600" dirty="0"/>
              <a:t>(2005). Joint Bayesian estimation of alignment and phylogeny. </a:t>
            </a:r>
            <a:r>
              <a:rPr lang="en-US" sz="1600" i="1" dirty="0"/>
              <a:t>Systematic Biology</a:t>
            </a:r>
            <a:r>
              <a:rPr lang="en-US" sz="1600" dirty="0"/>
              <a:t>, </a:t>
            </a:r>
            <a:r>
              <a:rPr lang="en-US" sz="1600" i="1" dirty="0"/>
              <a:t>54</a:t>
            </a:r>
            <a:r>
              <a:rPr lang="en-US" sz="1600" dirty="0"/>
              <a:t>(3), </a:t>
            </a:r>
            <a:r>
              <a:rPr lang="en-US" sz="1600" dirty="0" smtClean="0"/>
              <a:t>401–418.</a:t>
            </a:r>
          </a:p>
          <a:p>
            <a:pPr marL="347663" indent="-347663">
              <a:buNone/>
            </a:pPr>
            <a:r>
              <a:rPr lang="en-US" sz="1600" dirty="0" smtClean="0"/>
              <a:t>[2.] </a:t>
            </a:r>
            <a:r>
              <a:rPr lang="en-US" sz="1600" dirty="0"/>
              <a:t>Liu, K., </a:t>
            </a:r>
            <a:r>
              <a:rPr lang="en-US" sz="1600" dirty="0" err="1"/>
              <a:t>Raghavan</a:t>
            </a:r>
            <a:r>
              <a:rPr lang="en-US" sz="1600" dirty="0"/>
              <a:t>, S., </a:t>
            </a:r>
            <a:r>
              <a:rPr lang="en-US" sz="1600" dirty="0" err="1"/>
              <a:t>Nelesen</a:t>
            </a:r>
            <a:r>
              <a:rPr lang="en-US" sz="1600" dirty="0"/>
              <a:t>, S., Linder, C. R., &amp; Warnow, T. (2009). Rapid and accurate large-scale </a:t>
            </a:r>
            <a:r>
              <a:rPr lang="en-US" sz="1600" dirty="0" err="1"/>
              <a:t>coestimation</a:t>
            </a:r>
            <a:r>
              <a:rPr lang="en-US" sz="1600" dirty="0"/>
              <a:t> of sequence alignments and phylogenetic trees. </a:t>
            </a:r>
            <a:r>
              <a:rPr lang="en-US" sz="1600" i="1" dirty="0"/>
              <a:t>Science (New York, N.Y.)</a:t>
            </a:r>
            <a:r>
              <a:rPr lang="en-US" sz="1600" dirty="0"/>
              <a:t>, </a:t>
            </a:r>
            <a:r>
              <a:rPr lang="en-US" sz="1600" i="1" dirty="0"/>
              <a:t>324</a:t>
            </a:r>
            <a:r>
              <a:rPr lang="en-US" sz="1600" dirty="0"/>
              <a:t>(5934), 1561–4</a:t>
            </a:r>
            <a:r>
              <a:rPr lang="en-US" sz="1600" dirty="0" smtClean="0"/>
              <a:t>.</a:t>
            </a:r>
          </a:p>
          <a:p>
            <a:pPr marL="347663" indent="-347663">
              <a:buNone/>
            </a:pPr>
            <a:r>
              <a:rPr lang="en-US" sz="1600" dirty="0" smtClean="0"/>
              <a:t>[3.] </a:t>
            </a:r>
            <a:r>
              <a:rPr lang="en-US" sz="1600" dirty="0" err="1"/>
              <a:t>Katoh</a:t>
            </a:r>
            <a:r>
              <a:rPr lang="en-US" sz="1600" dirty="0"/>
              <a:t>, K., Misawa, K., Kuma, K., &amp; Miyata, T. (2002). MAFFT: a novel method for rapid multiple sequence alignment based on fast Fourier transform. </a:t>
            </a:r>
            <a:r>
              <a:rPr lang="en-US" sz="1600" i="1" dirty="0"/>
              <a:t>Nucleic Acids Research</a:t>
            </a:r>
            <a:r>
              <a:rPr lang="en-US" sz="1600" dirty="0"/>
              <a:t>, </a:t>
            </a:r>
            <a:r>
              <a:rPr lang="en-US" sz="1600" i="1" dirty="0"/>
              <a:t>30</a:t>
            </a:r>
            <a:r>
              <a:rPr lang="en-US" sz="1600" dirty="0"/>
              <a:t>(14), 3059–3066. </a:t>
            </a:r>
            <a:endParaRPr lang="en-US" sz="1600" dirty="0" smtClean="0"/>
          </a:p>
          <a:p>
            <a:pPr marL="347663" indent="-347663">
              <a:buNone/>
            </a:pPr>
            <a:r>
              <a:rPr lang="en-US" sz="1600" dirty="0"/>
              <a:t>[4.] Mirarab, S., Nguyen, N., </a:t>
            </a:r>
            <a:r>
              <a:rPr lang="en-US" sz="1600" dirty="0" err="1"/>
              <a:t>Guo</a:t>
            </a:r>
            <a:r>
              <a:rPr lang="en-US" sz="1600" dirty="0"/>
              <a:t>, S., Wang, L.-S., Kim, J., &amp; Warnow, T. (2015). PASTA: Ultra-Large Multiple Sequence Alignment for Nucleotide and Amino-Acid Sequences. </a:t>
            </a:r>
            <a:r>
              <a:rPr lang="en-US" sz="1600" i="1" dirty="0"/>
              <a:t>Journal of Computational Biology</a:t>
            </a:r>
            <a:r>
              <a:rPr lang="en-US" sz="1600" dirty="0"/>
              <a:t>, 22(5), 377–386. </a:t>
            </a:r>
          </a:p>
          <a:p>
            <a:pPr marL="347663" indent="-347663">
              <a:buNone/>
            </a:pPr>
            <a:r>
              <a:rPr lang="en-US" sz="1600" dirty="0"/>
              <a:t>[5.] McKenzie, S. K., Oxley, P. R., &amp; </a:t>
            </a:r>
            <a:r>
              <a:rPr lang="en-US" sz="1600" dirty="0" err="1"/>
              <a:t>Kronauer</a:t>
            </a:r>
            <a:r>
              <a:rPr lang="en-US" sz="1600" dirty="0"/>
              <a:t>, D. J. C. (2014). Comparative genomics and transcriptomics in ants provide new insights into the evolution and function of odorant binding and chemosensory proteins. </a:t>
            </a:r>
            <a:r>
              <a:rPr lang="en-US" sz="1600" i="1" dirty="0"/>
              <a:t>BMC Genomics</a:t>
            </a:r>
            <a:r>
              <a:rPr lang="en-US" sz="1600" dirty="0"/>
              <a:t>, 15(1), 718</a:t>
            </a:r>
            <a:r>
              <a:rPr lang="en-US" sz="1600" dirty="0" smtClean="0"/>
              <a:t>.</a:t>
            </a:r>
          </a:p>
          <a:p>
            <a:pPr marL="347663" indent="-347663">
              <a:buNone/>
            </a:pPr>
            <a:r>
              <a:rPr lang="en-US" sz="1600" dirty="0" smtClean="0"/>
              <a:t>[6.] </a:t>
            </a:r>
            <a:r>
              <a:rPr lang="en-US" sz="1600" dirty="0"/>
              <a:t>Liu, K., Warnow, T. J., Holder, M. T., </a:t>
            </a:r>
            <a:r>
              <a:rPr lang="en-US" sz="1600" dirty="0" err="1"/>
              <a:t>Nelesen</a:t>
            </a:r>
            <a:r>
              <a:rPr lang="en-US" sz="1600" dirty="0"/>
              <a:t>, S. M., Yu, J., </a:t>
            </a:r>
            <a:r>
              <a:rPr lang="en-US" sz="1600" dirty="0" err="1"/>
              <a:t>Stamatakis</a:t>
            </a:r>
            <a:r>
              <a:rPr lang="en-US" sz="1600" dirty="0"/>
              <a:t>, A. P., &amp; Linder, C. R. (2012). </a:t>
            </a:r>
            <a:r>
              <a:rPr lang="en-US" sz="1600" dirty="0" err="1"/>
              <a:t>SATe</a:t>
            </a:r>
            <a:r>
              <a:rPr lang="en-US" sz="1600" dirty="0"/>
              <a:t>-II: Very Fast and Accurate Simultaneous Estimation of Multiple Sequence Alignments and Phylogenetic Trees. </a:t>
            </a:r>
            <a:r>
              <a:rPr lang="en-US" sz="1600" i="1" dirty="0"/>
              <a:t>Systematic Biology</a:t>
            </a:r>
            <a:r>
              <a:rPr lang="en-US" sz="1600" dirty="0"/>
              <a:t>, </a:t>
            </a:r>
            <a:r>
              <a:rPr lang="en-US" sz="1600" i="1" dirty="0"/>
              <a:t>61</a:t>
            </a:r>
            <a:r>
              <a:rPr lang="en-US" sz="1600" dirty="0"/>
              <a:t>(1), 90–106. </a:t>
            </a:r>
            <a:endParaRPr lang="en-US" sz="1600" dirty="0" smtClean="0"/>
          </a:p>
          <a:p>
            <a:pPr marL="347663" indent="-347663">
              <a:buNone/>
            </a:pPr>
            <a:r>
              <a:rPr lang="en-US" sz="1600" dirty="0" smtClean="0"/>
              <a:t>[7.] </a:t>
            </a:r>
            <a:r>
              <a:rPr lang="en-US" sz="1600" dirty="0"/>
              <a:t>Nguyen, N. D., Mirarab, S., Kumar, K., &amp; Warnow, T. (2015). Ultra-large alignments using phylogeny-aware profiles. </a:t>
            </a:r>
            <a:r>
              <a:rPr lang="en-US" sz="1600" i="1" dirty="0"/>
              <a:t>Genome Biology</a:t>
            </a:r>
            <a:r>
              <a:rPr lang="en-US" sz="1600" dirty="0"/>
              <a:t>, </a:t>
            </a:r>
            <a:r>
              <a:rPr lang="en-US" sz="1600" i="1" dirty="0"/>
              <a:t>16</a:t>
            </a:r>
            <a:r>
              <a:rPr lang="en-US" sz="1600" dirty="0"/>
              <a:t>(1), 124. </a:t>
            </a:r>
          </a:p>
          <a:p>
            <a:pPr marL="0" indent="0">
              <a:buNone/>
            </a:pPr>
            <a:endParaRPr lang="en-US" sz="1600" dirty="0"/>
          </a:p>
          <a:p>
            <a:pPr marL="457200" indent="-457200">
              <a:buFont typeface="+mj-lt"/>
              <a:buAutoNum type="arabicPeriod"/>
            </a:pPr>
            <a:endParaRPr lang="en-US" sz="1600" dirty="0"/>
          </a:p>
        </p:txBody>
      </p:sp>
      <p:sp>
        <p:nvSpPr>
          <p:cNvPr id="4" name="Slide Number Placeholder 3"/>
          <p:cNvSpPr>
            <a:spLocks noGrp="1"/>
          </p:cNvSpPr>
          <p:nvPr>
            <p:ph type="sldNum" sz="quarter" idx="12"/>
          </p:nvPr>
        </p:nvSpPr>
        <p:spPr/>
        <p:txBody>
          <a:bodyPr/>
          <a:lstStyle/>
          <a:p>
            <a:fld id="{8E45C46D-76D0-4433-836E-7209E8453B20}" type="slidenum">
              <a:rPr lang="en-US" smtClean="0"/>
              <a:t>21</a:t>
            </a:fld>
            <a:endParaRPr lang="en-US"/>
          </a:p>
        </p:txBody>
      </p:sp>
    </p:spTree>
    <p:extLst>
      <p:ext uri="{BB962C8B-B14F-4D97-AF65-F5344CB8AC3E}">
        <p14:creationId xmlns:p14="http://schemas.microsoft.com/office/powerpoint/2010/main" val="34294785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BAli-Phy: Brief Summary</a:t>
            </a:r>
          </a:p>
        </p:txBody>
      </p:sp>
      <p:sp>
        <p:nvSpPr>
          <p:cNvPr id="3" name="Content Placeholder 2"/>
          <p:cNvSpPr>
            <a:spLocks noGrp="1"/>
          </p:cNvSpPr>
          <p:nvPr>
            <p:ph idx="1"/>
          </p:nvPr>
        </p:nvSpPr>
        <p:spPr/>
        <p:txBody>
          <a:bodyPr/>
          <a:lstStyle/>
          <a:p>
            <a:r>
              <a:rPr lang="en-US" dirty="0"/>
              <a:t>What is the disadvantage? </a:t>
            </a:r>
          </a:p>
          <a:p>
            <a:pPr lvl="1"/>
            <a:r>
              <a:rPr lang="en-US" dirty="0"/>
              <a:t>Software cannot handle more than ≈200 </a:t>
            </a:r>
            <a:r>
              <a:rPr lang="en-US" dirty="0" smtClean="0"/>
              <a:t>taxa due to suspected numerical instability.</a:t>
            </a:r>
          </a:p>
          <a:p>
            <a:pPr lvl="1"/>
            <a:r>
              <a:rPr lang="en-US" dirty="0" smtClean="0"/>
              <a:t>Computation </a:t>
            </a:r>
            <a:r>
              <a:rPr lang="en-US" dirty="0"/>
              <a:t>is very </a:t>
            </a:r>
            <a:r>
              <a:rPr lang="en-US" dirty="0" smtClean="0"/>
              <a:t>slow: most </a:t>
            </a:r>
            <a:r>
              <a:rPr lang="en-US" dirty="0"/>
              <a:t>publications using it have run for several weeks</a:t>
            </a:r>
            <a:r>
              <a:rPr lang="en-US" dirty="0" smtClean="0"/>
              <a:t>.</a:t>
            </a:r>
          </a:p>
          <a:p>
            <a:pPr lvl="2"/>
            <a:r>
              <a:rPr lang="en-US" dirty="0" smtClean="0"/>
              <a:t>(Gaya, et al., 2011) 68 sequences ran in 3 weeks</a:t>
            </a:r>
          </a:p>
          <a:p>
            <a:pPr lvl="2"/>
            <a:r>
              <a:rPr lang="en-US" dirty="0" smtClean="0"/>
              <a:t>Largest data set we have found is 117-sequences (McKenzie, et al., 2014)</a:t>
            </a:r>
            <a:endParaRPr lang="en-US" dirty="0"/>
          </a:p>
          <a:p>
            <a:endParaRPr lang="en-US" dirty="0"/>
          </a:p>
        </p:txBody>
      </p:sp>
      <p:sp>
        <p:nvSpPr>
          <p:cNvPr id="4" name="Slide Number Placeholder 3"/>
          <p:cNvSpPr>
            <a:spLocks noGrp="1"/>
          </p:cNvSpPr>
          <p:nvPr>
            <p:ph type="sldNum" sz="quarter" idx="12"/>
          </p:nvPr>
        </p:nvSpPr>
        <p:spPr/>
        <p:txBody>
          <a:bodyPr/>
          <a:lstStyle/>
          <a:p>
            <a:fld id="{8E45C46D-76D0-4433-836E-7209E8453B20}" type="slidenum">
              <a:rPr lang="en-US" smtClean="0"/>
              <a:t>3</a:t>
            </a:fld>
            <a:endParaRPr lang="en-US"/>
          </a:p>
        </p:txBody>
      </p:sp>
    </p:spTree>
    <p:extLst>
      <p:ext uri="{BB962C8B-B14F-4D97-AF65-F5344CB8AC3E}">
        <p14:creationId xmlns:p14="http://schemas.microsoft.com/office/powerpoint/2010/main" val="5063651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2219883" y="3967235"/>
            <a:ext cx="5449299" cy="1903795"/>
          </a:xfrm>
          <a:prstGeom prst="rect">
            <a:avLst/>
          </a:prstGeom>
        </p:spPr>
      </p:pic>
      <p:pic>
        <p:nvPicPr>
          <p:cNvPr id="4" name="Picture 3"/>
          <p:cNvPicPr>
            <a:picLocks noChangeAspect="1"/>
          </p:cNvPicPr>
          <p:nvPr/>
        </p:nvPicPr>
        <p:blipFill>
          <a:blip r:embed="rId3"/>
          <a:stretch>
            <a:fillRect/>
          </a:stretch>
        </p:blipFill>
        <p:spPr>
          <a:xfrm>
            <a:off x="2211417" y="1613502"/>
            <a:ext cx="5449299" cy="1903795"/>
          </a:xfrm>
          <a:prstGeom prst="rect">
            <a:avLst/>
          </a:prstGeom>
        </p:spPr>
      </p:pic>
      <p:sp>
        <p:nvSpPr>
          <p:cNvPr id="2" name="Title 1"/>
          <p:cNvSpPr>
            <a:spLocks noGrp="1"/>
          </p:cNvSpPr>
          <p:nvPr>
            <p:ph type="title"/>
          </p:nvPr>
        </p:nvSpPr>
        <p:spPr/>
        <p:txBody>
          <a:bodyPr/>
          <a:lstStyle/>
          <a:p>
            <a:r>
              <a:rPr lang="en-US" dirty="0" smtClean="0"/>
              <a:t>BAli-Phy: Quick Look at Results (1 of 2)</a:t>
            </a:r>
            <a:endParaRPr lang="en-US" dirty="0"/>
          </a:p>
        </p:txBody>
      </p:sp>
      <p:grpSp>
        <p:nvGrpSpPr>
          <p:cNvPr id="56" name="Group 55"/>
          <p:cNvGrpSpPr/>
          <p:nvPr/>
        </p:nvGrpSpPr>
        <p:grpSpPr>
          <a:xfrm>
            <a:off x="1682429" y="1127276"/>
            <a:ext cx="6264143" cy="5252531"/>
            <a:chOff x="1879892" y="1159933"/>
            <a:chExt cx="5028907" cy="3927694"/>
          </a:xfrm>
        </p:grpSpPr>
        <p:sp>
          <p:nvSpPr>
            <p:cNvPr id="6" name="TextBox 5"/>
            <p:cNvSpPr txBox="1"/>
            <p:nvPr/>
          </p:nvSpPr>
          <p:spPr>
            <a:xfrm>
              <a:off x="2113125" y="4597399"/>
              <a:ext cx="615552" cy="253161"/>
            </a:xfrm>
            <a:prstGeom prst="rect">
              <a:avLst/>
            </a:prstGeom>
            <a:noFill/>
          </p:spPr>
          <p:txBody>
            <a:bodyPr wrap="none" rtlCol="0">
              <a:spAutoFit/>
            </a:bodyPr>
            <a:lstStyle/>
            <a:p>
              <a:r>
                <a:rPr lang="en-US" sz="1600" b="1" dirty="0" smtClean="0">
                  <a:latin typeface="Calibri" pitchFamily="34" charset="0"/>
                  <a:cs typeface="Calibri" pitchFamily="34" charset="0"/>
                </a:rPr>
                <a:t># Taxa:</a:t>
              </a:r>
            </a:p>
          </p:txBody>
        </p:sp>
        <p:sp>
          <p:nvSpPr>
            <p:cNvPr id="8" name="TextBox 7"/>
            <p:cNvSpPr txBox="1"/>
            <p:nvPr/>
          </p:nvSpPr>
          <p:spPr>
            <a:xfrm>
              <a:off x="3033035" y="4597399"/>
              <a:ext cx="399198" cy="253161"/>
            </a:xfrm>
            <a:prstGeom prst="rect">
              <a:avLst/>
            </a:prstGeom>
            <a:noFill/>
          </p:spPr>
          <p:txBody>
            <a:bodyPr wrap="none" rtlCol="0">
              <a:spAutoFit/>
            </a:bodyPr>
            <a:lstStyle/>
            <a:p>
              <a:pPr algn="ctr"/>
              <a:r>
                <a:rPr lang="en-US" sz="1600" b="1" dirty="0" smtClean="0">
                  <a:latin typeface="Calibri" pitchFamily="34" charset="0"/>
                  <a:cs typeface="Calibri" pitchFamily="34" charset="0"/>
                </a:rPr>
                <a:t>100</a:t>
              </a:r>
            </a:p>
          </p:txBody>
        </p:sp>
        <p:sp>
          <p:nvSpPr>
            <p:cNvPr id="10" name="TextBox 9"/>
            <p:cNvSpPr txBox="1"/>
            <p:nvPr/>
          </p:nvSpPr>
          <p:spPr>
            <a:xfrm>
              <a:off x="3998355" y="4597399"/>
              <a:ext cx="399198" cy="253161"/>
            </a:xfrm>
            <a:prstGeom prst="rect">
              <a:avLst/>
            </a:prstGeom>
            <a:noFill/>
          </p:spPr>
          <p:txBody>
            <a:bodyPr wrap="none" rtlCol="0">
              <a:spAutoFit/>
            </a:bodyPr>
            <a:lstStyle/>
            <a:p>
              <a:pPr algn="ctr"/>
              <a:r>
                <a:rPr lang="en-US" sz="1600" b="1" dirty="0" smtClean="0">
                  <a:latin typeface="Calibri" pitchFamily="34" charset="0"/>
                  <a:cs typeface="Calibri" pitchFamily="34" charset="0"/>
                </a:rPr>
                <a:t>200</a:t>
              </a:r>
            </a:p>
          </p:txBody>
        </p:sp>
        <p:sp>
          <p:nvSpPr>
            <p:cNvPr id="11" name="TextBox 10"/>
            <p:cNvSpPr txBox="1"/>
            <p:nvPr/>
          </p:nvSpPr>
          <p:spPr>
            <a:xfrm>
              <a:off x="4948529" y="4597399"/>
              <a:ext cx="399198" cy="253161"/>
            </a:xfrm>
            <a:prstGeom prst="rect">
              <a:avLst/>
            </a:prstGeom>
            <a:noFill/>
          </p:spPr>
          <p:txBody>
            <a:bodyPr wrap="none" rtlCol="0">
              <a:spAutoFit/>
            </a:bodyPr>
            <a:lstStyle/>
            <a:p>
              <a:pPr algn="ctr"/>
              <a:r>
                <a:rPr lang="en-US" sz="1600" b="1" dirty="0" smtClean="0">
                  <a:latin typeface="Calibri" pitchFamily="34" charset="0"/>
                  <a:cs typeface="Calibri" pitchFamily="34" charset="0"/>
                </a:rPr>
                <a:t>100</a:t>
              </a:r>
            </a:p>
          </p:txBody>
        </p:sp>
        <p:sp>
          <p:nvSpPr>
            <p:cNvPr id="12" name="TextBox 11"/>
            <p:cNvSpPr txBox="1"/>
            <p:nvPr/>
          </p:nvSpPr>
          <p:spPr>
            <a:xfrm>
              <a:off x="5879861" y="4597399"/>
              <a:ext cx="399198" cy="253161"/>
            </a:xfrm>
            <a:prstGeom prst="rect">
              <a:avLst/>
            </a:prstGeom>
            <a:noFill/>
          </p:spPr>
          <p:txBody>
            <a:bodyPr wrap="none" rtlCol="0">
              <a:spAutoFit/>
            </a:bodyPr>
            <a:lstStyle/>
            <a:p>
              <a:pPr algn="ctr"/>
              <a:r>
                <a:rPr lang="en-US" sz="1600" b="1" dirty="0" smtClean="0">
                  <a:latin typeface="Calibri" pitchFamily="34" charset="0"/>
                  <a:cs typeface="Calibri" pitchFamily="34" charset="0"/>
                </a:rPr>
                <a:t>200</a:t>
              </a:r>
            </a:p>
          </p:txBody>
        </p:sp>
        <p:sp>
          <p:nvSpPr>
            <p:cNvPr id="14" name="TextBox 13"/>
            <p:cNvSpPr txBox="1"/>
            <p:nvPr/>
          </p:nvSpPr>
          <p:spPr>
            <a:xfrm>
              <a:off x="1879892" y="4834466"/>
              <a:ext cx="856769" cy="253161"/>
            </a:xfrm>
            <a:prstGeom prst="rect">
              <a:avLst/>
            </a:prstGeom>
            <a:noFill/>
          </p:spPr>
          <p:txBody>
            <a:bodyPr wrap="none" rtlCol="0">
              <a:spAutoFit/>
            </a:bodyPr>
            <a:lstStyle/>
            <a:p>
              <a:r>
                <a:rPr lang="en-US" sz="1600" b="1" dirty="0" smtClean="0">
                  <a:latin typeface="Calibri" pitchFamily="34" charset="0"/>
                  <a:cs typeface="Calibri" pitchFamily="34" charset="0"/>
                </a:rPr>
                <a:t>Simulator:</a:t>
              </a:r>
            </a:p>
          </p:txBody>
        </p:sp>
        <p:sp>
          <p:nvSpPr>
            <p:cNvPr id="15" name="TextBox 14"/>
            <p:cNvSpPr txBox="1"/>
            <p:nvPr/>
          </p:nvSpPr>
          <p:spPr>
            <a:xfrm>
              <a:off x="3126449" y="4834466"/>
              <a:ext cx="1195791" cy="253161"/>
            </a:xfrm>
            <a:prstGeom prst="rect">
              <a:avLst/>
            </a:prstGeom>
            <a:noFill/>
          </p:spPr>
          <p:txBody>
            <a:bodyPr wrap="none" rtlCol="0">
              <a:spAutoFit/>
            </a:bodyPr>
            <a:lstStyle/>
            <a:p>
              <a:pPr algn="ctr"/>
              <a:r>
                <a:rPr lang="en-US" sz="1600" b="1" dirty="0" smtClean="0">
                  <a:latin typeface="Calibri" pitchFamily="34" charset="0"/>
                  <a:cs typeface="Calibri" pitchFamily="34" charset="0"/>
                </a:rPr>
                <a:t>Indelible (DNA)</a:t>
              </a:r>
            </a:p>
          </p:txBody>
        </p:sp>
        <p:sp>
          <p:nvSpPr>
            <p:cNvPr id="16" name="TextBox 15"/>
            <p:cNvSpPr txBox="1"/>
            <p:nvPr/>
          </p:nvSpPr>
          <p:spPr>
            <a:xfrm>
              <a:off x="5064279" y="4834466"/>
              <a:ext cx="1130160" cy="253161"/>
            </a:xfrm>
            <a:prstGeom prst="rect">
              <a:avLst/>
            </a:prstGeom>
            <a:noFill/>
          </p:spPr>
          <p:txBody>
            <a:bodyPr wrap="none" rtlCol="0">
              <a:spAutoFit/>
            </a:bodyPr>
            <a:lstStyle/>
            <a:p>
              <a:pPr algn="ctr"/>
              <a:r>
                <a:rPr lang="en-US" sz="1600" b="1" dirty="0" err="1" smtClean="0">
                  <a:latin typeface="Calibri" pitchFamily="34" charset="0"/>
                  <a:cs typeface="Calibri" pitchFamily="34" charset="0"/>
                </a:rPr>
                <a:t>RNAsim</a:t>
              </a:r>
              <a:r>
                <a:rPr lang="en-US" sz="1600" b="1" dirty="0" smtClean="0">
                  <a:latin typeface="Calibri" pitchFamily="34" charset="0"/>
                  <a:cs typeface="Calibri" pitchFamily="34" charset="0"/>
                </a:rPr>
                <a:t> (RNA)</a:t>
              </a:r>
            </a:p>
          </p:txBody>
        </p:sp>
        <p:sp>
          <p:nvSpPr>
            <p:cNvPr id="28" name="TextBox 27"/>
            <p:cNvSpPr txBox="1"/>
            <p:nvPr/>
          </p:nvSpPr>
          <p:spPr>
            <a:xfrm>
              <a:off x="3335866" y="1159933"/>
              <a:ext cx="2006575" cy="400110"/>
            </a:xfrm>
            <a:prstGeom prst="rect">
              <a:avLst/>
            </a:prstGeom>
            <a:noFill/>
          </p:spPr>
          <p:txBody>
            <a:bodyPr wrap="none" rtlCol="0">
              <a:spAutoFit/>
            </a:bodyPr>
            <a:lstStyle/>
            <a:p>
              <a:r>
                <a:rPr lang="en-US" sz="2000" b="1" u="sng" dirty="0" smtClean="0">
                  <a:latin typeface="Calibri" pitchFamily="34" charset="0"/>
                  <a:cs typeface="Calibri" pitchFamily="34" charset="0"/>
                </a:rPr>
                <a:t>Alignment Error*</a:t>
              </a:r>
            </a:p>
          </p:txBody>
        </p:sp>
        <p:sp>
          <p:nvSpPr>
            <p:cNvPr id="35" name="Rectangle 34"/>
            <p:cNvSpPr/>
            <p:nvPr/>
          </p:nvSpPr>
          <p:spPr>
            <a:xfrm>
              <a:off x="4580466" y="1642532"/>
              <a:ext cx="122163" cy="3430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1930400" y="3083825"/>
              <a:ext cx="4978399"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grpSp>
      <p:sp>
        <p:nvSpPr>
          <p:cNvPr id="53" name="Rectangle 52"/>
          <p:cNvSpPr/>
          <p:nvPr/>
        </p:nvSpPr>
        <p:spPr>
          <a:xfrm>
            <a:off x="0" y="6581001"/>
            <a:ext cx="2396067" cy="276999"/>
          </a:xfrm>
          <a:prstGeom prst="rect">
            <a:avLst/>
          </a:prstGeom>
        </p:spPr>
        <p:txBody>
          <a:bodyPr wrap="square">
            <a:spAutoFit/>
          </a:bodyPr>
          <a:lstStyle/>
          <a:p>
            <a:r>
              <a:rPr lang="en-US" sz="1200" i="1" dirty="0" smtClean="0">
                <a:latin typeface="Calibri" pitchFamily="34" charset="0"/>
                <a:cs typeface="Calibri" pitchFamily="34" charset="0"/>
              </a:rPr>
              <a:t>*Averages over 10 replicates</a:t>
            </a:r>
          </a:p>
        </p:txBody>
      </p:sp>
      <p:sp>
        <p:nvSpPr>
          <p:cNvPr id="57" name="Slide Number Placeholder 56"/>
          <p:cNvSpPr>
            <a:spLocks noGrp="1"/>
          </p:cNvSpPr>
          <p:nvPr>
            <p:ph type="sldNum" sz="quarter" idx="12"/>
          </p:nvPr>
        </p:nvSpPr>
        <p:spPr/>
        <p:txBody>
          <a:bodyPr/>
          <a:lstStyle/>
          <a:p>
            <a:fld id="{8E45C46D-76D0-4433-836E-7209E8453B20}" type="slidenum">
              <a:rPr lang="en-US" smtClean="0"/>
              <a:t>4</a:t>
            </a:fld>
            <a:endParaRPr lang="en-US"/>
          </a:p>
        </p:txBody>
      </p:sp>
      <p:pic>
        <p:nvPicPr>
          <p:cNvPr id="13" name="Picture 12"/>
          <p:cNvPicPr>
            <a:picLocks noChangeAspect="1"/>
          </p:cNvPicPr>
          <p:nvPr/>
        </p:nvPicPr>
        <p:blipFill rotWithShape="1">
          <a:blip r:embed="rId4"/>
          <a:srcRect l="82154" t="11755" r="2624" b="48220"/>
          <a:stretch/>
        </p:blipFill>
        <p:spPr>
          <a:xfrm>
            <a:off x="6620934" y="1393890"/>
            <a:ext cx="999066" cy="917510"/>
          </a:xfrm>
          <a:prstGeom prst="rect">
            <a:avLst/>
          </a:prstGeom>
        </p:spPr>
      </p:pic>
      <p:sp>
        <p:nvSpPr>
          <p:cNvPr id="22" name="TextBox 21"/>
          <p:cNvSpPr txBox="1"/>
          <p:nvPr/>
        </p:nvSpPr>
        <p:spPr>
          <a:xfrm rot="16200000">
            <a:off x="508242" y="2248736"/>
            <a:ext cx="1864374" cy="584775"/>
          </a:xfrm>
          <a:prstGeom prst="rect">
            <a:avLst/>
          </a:prstGeom>
          <a:noFill/>
        </p:spPr>
        <p:txBody>
          <a:bodyPr wrap="square" rtlCol="0">
            <a:spAutoFit/>
          </a:bodyPr>
          <a:lstStyle/>
          <a:p>
            <a:pPr algn="ctr"/>
            <a:r>
              <a:rPr lang="en-US" sz="1600" b="1" dirty="0" smtClean="0">
                <a:latin typeface="Calibri" pitchFamily="34" charset="0"/>
                <a:cs typeface="Calibri" pitchFamily="34" charset="0"/>
              </a:rPr>
              <a:t>False Negative %</a:t>
            </a:r>
          </a:p>
          <a:p>
            <a:pPr algn="ctr"/>
            <a:r>
              <a:rPr lang="en-US" sz="1600" b="1" dirty="0" smtClean="0">
                <a:latin typeface="Calibri" pitchFamily="34" charset="0"/>
                <a:cs typeface="Calibri" pitchFamily="34" charset="0"/>
              </a:rPr>
              <a:t>(1 – SP-Score</a:t>
            </a:r>
            <a:r>
              <a:rPr lang="en-US" sz="1600" b="1" dirty="0">
                <a:latin typeface="Calibri" pitchFamily="34" charset="0"/>
                <a:cs typeface="Calibri" pitchFamily="34" charset="0"/>
              </a:rPr>
              <a:t>)</a:t>
            </a:r>
            <a:endParaRPr lang="en-US" sz="1600" b="1" dirty="0" smtClean="0">
              <a:latin typeface="Calibri" pitchFamily="34" charset="0"/>
              <a:cs typeface="Calibri" pitchFamily="34" charset="0"/>
            </a:endParaRPr>
          </a:p>
        </p:txBody>
      </p:sp>
      <p:sp>
        <p:nvSpPr>
          <p:cNvPr id="23" name="TextBox 22"/>
          <p:cNvSpPr txBox="1"/>
          <p:nvPr/>
        </p:nvSpPr>
        <p:spPr>
          <a:xfrm rot="16200000">
            <a:off x="348366" y="4657119"/>
            <a:ext cx="2184130" cy="584775"/>
          </a:xfrm>
          <a:prstGeom prst="rect">
            <a:avLst/>
          </a:prstGeom>
          <a:noFill/>
        </p:spPr>
        <p:txBody>
          <a:bodyPr wrap="square" rtlCol="0">
            <a:spAutoFit/>
          </a:bodyPr>
          <a:lstStyle/>
          <a:p>
            <a:pPr algn="ctr"/>
            <a:r>
              <a:rPr lang="en-US" sz="1600" b="1" dirty="0" smtClean="0">
                <a:latin typeface="Calibri" pitchFamily="34" charset="0"/>
                <a:cs typeface="Calibri" pitchFamily="34" charset="0"/>
              </a:rPr>
              <a:t>False Positive %</a:t>
            </a:r>
          </a:p>
          <a:p>
            <a:pPr algn="ctr"/>
            <a:r>
              <a:rPr lang="en-US" sz="1600" b="1" dirty="0" smtClean="0">
                <a:latin typeface="Calibri" pitchFamily="34" charset="0"/>
                <a:cs typeface="Calibri" pitchFamily="34" charset="0"/>
              </a:rPr>
              <a:t>(1 – Modeler Score)</a:t>
            </a:r>
          </a:p>
        </p:txBody>
      </p:sp>
    </p:spTree>
    <p:extLst>
      <p:ext uri="{BB962C8B-B14F-4D97-AF65-F5344CB8AC3E}">
        <p14:creationId xmlns:p14="http://schemas.microsoft.com/office/powerpoint/2010/main" val="16647636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118283" y="1943896"/>
            <a:ext cx="5449299" cy="1937275"/>
          </a:xfrm>
          <a:prstGeom prst="rect">
            <a:avLst/>
          </a:prstGeom>
        </p:spPr>
      </p:pic>
      <p:sp>
        <p:nvSpPr>
          <p:cNvPr id="2" name="Title 1"/>
          <p:cNvSpPr>
            <a:spLocks noGrp="1"/>
          </p:cNvSpPr>
          <p:nvPr>
            <p:ph type="title"/>
          </p:nvPr>
        </p:nvSpPr>
        <p:spPr/>
        <p:txBody>
          <a:bodyPr/>
          <a:lstStyle/>
          <a:p>
            <a:r>
              <a:rPr lang="en-US" dirty="0"/>
              <a:t>BAli-Phy: Quick Look at Results </a:t>
            </a:r>
            <a:r>
              <a:rPr lang="en-US" dirty="0" smtClean="0"/>
              <a:t>(2 </a:t>
            </a:r>
            <a:r>
              <a:rPr lang="en-US" dirty="0"/>
              <a:t>of 2)</a:t>
            </a:r>
          </a:p>
        </p:txBody>
      </p:sp>
      <p:sp>
        <p:nvSpPr>
          <p:cNvPr id="5" name="TextBox 4"/>
          <p:cNvSpPr txBox="1"/>
          <p:nvPr/>
        </p:nvSpPr>
        <p:spPr>
          <a:xfrm>
            <a:off x="1914298" y="3745931"/>
            <a:ext cx="766748" cy="338554"/>
          </a:xfrm>
          <a:prstGeom prst="rect">
            <a:avLst/>
          </a:prstGeom>
          <a:noFill/>
        </p:spPr>
        <p:txBody>
          <a:bodyPr wrap="none" rtlCol="0">
            <a:spAutoFit/>
          </a:bodyPr>
          <a:lstStyle/>
          <a:p>
            <a:r>
              <a:rPr lang="en-US" sz="1600" b="1" dirty="0" smtClean="0">
                <a:latin typeface="Calibri" pitchFamily="34" charset="0"/>
                <a:cs typeface="Calibri" pitchFamily="34" charset="0"/>
              </a:rPr>
              <a:t># Taxa:</a:t>
            </a:r>
          </a:p>
        </p:txBody>
      </p:sp>
      <p:sp>
        <p:nvSpPr>
          <p:cNvPr id="6" name="TextBox 5"/>
          <p:cNvSpPr txBox="1"/>
          <p:nvPr/>
        </p:nvSpPr>
        <p:spPr>
          <a:xfrm>
            <a:off x="3022919" y="3745931"/>
            <a:ext cx="497252" cy="338554"/>
          </a:xfrm>
          <a:prstGeom prst="rect">
            <a:avLst/>
          </a:prstGeom>
          <a:noFill/>
        </p:spPr>
        <p:txBody>
          <a:bodyPr wrap="none" rtlCol="0">
            <a:spAutoFit/>
          </a:bodyPr>
          <a:lstStyle/>
          <a:p>
            <a:pPr algn="ctr"/>
            <a:r>
              <a:rPr lang="en-US" sz="1600" b="1" dirty="0" smtClean="0">
                <a:latin typeface="Calibri" pitchFamily="34" charset="0"/>
                <a:cs typeface="Calibri" pitchFamily="34" charset="0"/>
              </a:rPr>
              <a:t>100</a:t>
            </a:r>
          </a:p>
        </p:txBody>
      </p:sp>
      <p:sp>
        <p:nvSpPr>
          <p:cNvPr id="8" name="TextBox 7"/>
          <p:cNvSpPr txBox="1"/>
          <p:nvPr/>
        </p:nvSpPr>
        <p:spPr>
          <a:xfrm>
            <a:off x="4207652" y="3745931"/>
            <a:ext cx="497252" cy="338554"/>
          </a:xfrm>
          <a:prstGeom prst="rect">
            <a:avLst/>
          </a:prstGeom>
          <a:noFill/>
        </p:spPr>
        <p:txBody>
          <a:bodyPr wrap="none" rtlCol="0">
            <a:spAutoFit/>
          </a:bodyPr>
          <a:lstStyle/>
          <a:p>
            <a:pPr algn="ctr"/>
            <a:r>
              <a:rPr lang="en-US" sz="1600" b="1" dirty="0" smtClean="0">
                <a:latin typeface="Calibri" pitchFamily="34" charset="0"/>
                <a:cs typeface="Calibri" pitchFamily="34" charset="0"/>
              </a:rPr>
              <a:t>200</a:t>
            </a:r>
          </a:p>
        </p:txBody>
      </p:sp>
      <p:sp>
        <p:nvSpPr>
          <p:cNvPr id="9" name="TextBox 8"/>
          <p:cNvSpPr txBox="1"/>
          <p:nvPr/>
        </p:nvSpPr>
        <p:spPr>
          <a:xfrm>
            <a:off x="5398789" y="3756817"/>
            <a:ext cx="497252" cy="338554"/>
          </a:xfrm>
          <a:prstGeom prst="rect">
            <a:avLst/>
          </a:prstGeom>
          <a:noFill/>
        </p:spPr>
        <p:txBody>
          <a:bodyPr wrap="none" rtlCol="0">
            <a:spAutoFit/>
          </a:bodyPr>
          <a:lstStyle/>
          <a:p>
            <a:pPr algn="ctr"/>
            <a:r>
              <a:rPr lang="en-US" sz="1600" b="1" dirty="0" smtClean="0">
                <a:latin typeface="Calibri" pitchFamily="34" charset="0"/>
                <a:cs typeface="Calibri" pitchFamily="34" charset="0"/>
              </a:rPr>
              <a:t>100</a:t>
            </a:r>
          </a:p>
        </p:txBody>
      </p:sp>
      <p:sp>
        <p:nvSpPr>
          <p:cNvPr id="10" name="TextBox 9"/>
          <p:cNvSpPr txBox="1"/>
          <p:nvPr/>
        </p:nvSpPr>
        <p:spPr>
          <a:xfrm>
            <a:off x="6555703" y="3745931"/>
            <a:ext cx="497252" cy="338554"/>
          </a:xfrm>
          <a:prstGeom prst="rect">
            <a:avLst/>
          </a:prstGeom>
          <a:noFill/>
        </p:spPr>
        <p:txBody>
          <a:bodyPr wrap="none" rtlCol="0">
            <a:spAutoFit/>
          </a:bodyPr>
          <a:lstStyle/>
          <a:p>
            <a:pPr algn="ctr"/>
            <a:r>
              <a:rPr lang="en-US" sz="1600" b="1" dirty="0" smtClean="0">
                <a:latin typeface="Calibri" pitchFamily="34" charset="0"/>
                <a:cs typeface="Calibri" pitchFamily="34" charset="0"/>
              </a:rPr>
              <a:t>200</a:t>
            </a:r>
          </a:p>
        </p:txBody>
      </p:sp>
      <p:sp>
        <p:nvSpPr>
          <p:cNvPr id="11" name="TextBox 10"/>
          <p:cNvSpPr txBox="1"/>
          <p:nvPr/>
        </p:nvSpPr>
        <p:spPr>
          <a:xfrm>
            <a:off x="1613831" y="4037028"/>
            <a:ext cx="1067215" cy="338554"/>
          </a:xfrm>
          <a:prstGeom prst="rect">
            <a:avLst/>
          </a:prstGeom>
          <a:noFill/>
        </p:spPr>
        <p:txBody>
          <a:bodyPr wrap="none" rtlCol="0">
            <a:spAutoFit/>
          </a:bodyPr>
          <a:lstStyle/>
          <a:p>
            <a:r>
              <a:rPr lang="en-US" sz="1600" b="1" dirty="0" smtClean="0">
                <a:latin typeface="Calibri" pitchFamily="34" charset="0"/>
                <a:cs typeface="Calibri" pitchFamily="34" charset="0"/>
              </a:rPr>
              <a:t>Simulator:</a:t>
            </a:r>
          </a:p>
        </p:txBody>
      </p:sp>
      <p:sp>
        <p:nvSpPr>
          <p:cNvPr id="12" name="TextBox 11"/>
          <p:cNvSpPr txBox="1"/>
          <p:nvPr/>
        </p:nvSpPr>
        <p:spPr>
          <a:xfrm>
            <a:off x="3163746" y="4037028"/>
            <a:ext cx="1489510" cy="338554"/>
          </a:xfrm>
          <a:prstGeom prst="rect">
            <a:avLst/>
          </a:prstGeom>
          <a:noFill/>
        </p:spPr>
        <p:txBody>
          <a:bodyPr wrap="none" rtlCol="0">
            <a:spAutoFit/>
          </a:bodyPr>
          <a:lstStyle/>
          <a:p>
            <a:pPr algn="ctr"/>
            <a:r>
              <a:rPr lang="en-US" sz="1600" b="1" dirty="0" smtClean="0">
                <a:latin typeface="Calibri" pitchFamily="34" charset="0"/>
                <a:cs typeface="Calibri" pitchFamily="34" charset="0"/>
              </a:rPr>
              <a:t>Indelible (DNA)</a:t>
            </a:r>
          </a:p>
        </p:txBody>
      </p:sp>
      <p:sp>
        <p:nvSpPr>
          <p:cNvPr id="13" name="TextBox 12"/>
          <p:cNvSpPr txBox="1"/>
          <p:nvPr/>
        </p:nvSpPr>
        <p:spPr>
          <a:xfrm>
            <a:off x="5529954" y="4037028"/>
            <a:ext cx="1407758" cy="338554"/>
          </a:xfrm>
          <a:prstGeom prst="rect">
            <a:avLst/>
          </a:prstGeom>
          <a:noFill/>
        </p:spPr>
        <p:txBody>
          <a:bodyPr wrap="none" rtlCol="0">
            <a:spAutoFit/>
          </a:bodyPr>
          <a:lstStyle/>
          <a:p>
            <a:pPr algn="ctr"/>
            <a:r>
              <a:rPr lang="en-US" sz="1600" b="1" dirty="0" err="1" smtClean="0">
                <a:latin typeface="Calibri" pitchFamily="34" charset="0"/>
                <a:cs typeface="Calibri" pitchFamily="34" charset="0"/>
              </a:rPr>
              <a:t>RNAsim</a:t>
            </a:r>
            <a:r>
              <a:rPr lang="en-US" sz="1600" b="1" dirty="0" smtClean="0">
                <a:latin typeface="Calibri" pitchFamily="34" charset="0"/>
                <a:cs typeface="Calibri" pitchFamily="34" charset="0"/>
              </a:rPr>
              <a:t> (RNA)</a:t>
            </a:r>
          </a:p>
        </p:txBody>
      </p:sp>
      <p:sp>
        <p:nvSpPr>
          <p:cNvPr id="19" name="TextBox 18"/>
          <p:cNvSpPr txBox="1"/>
          <p:nvPr/>
        </p:nvSpPr>
        <p:spPr>
          <a:xfrm rot="16200000">
            <a:off x="957186" y="2677256"/>
            <a:ext cx="1711860" cy="584775"/>
          </a:xfrm>
          <a:prstGeom prst="rect">
            <a:avLst/>
          </a:prstGeom>
          <a:noFill/>
        </p:spPr>
        <p:txBody>
          <a:bodyPr wrap="square" rtlCol="0">
            <a:spAutoFit/>
          </a:bodyPr>
          <a:lstStyle/>
          <a:p>
            <a:pPr algn="ctr"/>
            <a:r>
              <a:rPr lang="en-US" sz="1600" b="1" dirty="0" smtClean="0">
                <a:latin typeface="Calibri" pitchFamily="34" charset="0"/>
                <a:cs typeface="Calibri" pitchFamily="34" charset="0"/>
              </a:rPr>
              <a:t>Total-Column Score</a:t>
            </a:r>
          </a:p>
        </p:txBody>
      </p:sp>
      <p:sp>
        <p:nvSpPr>
          <p:cNvPr id="20" name="TextBox 19"/>
          <p:cNvSpPr txBox="1"/>
          <p:nvPr/>
        </p:nvSpPr>
        <p:spPr>
          <a:xfrm>
            <a:off x="3345474" y="1126065"/>
            <a:ext cx="3094153" cy="491299"/>
          </a:xfrm>
          <a:prstGeom prst="rect">
            <a:avLst/>
          </a:prstGeom>
          <a:noFill/>
        </p:spPr>
        <p:txBody>
          <a:bodyPr wrap="none" rtlCol="0">
            <a:spAutoFit/>
          </a:bodyPr>
          <a:lstStyle/>
          <a:p>
            <a:r>
              <a:rPr lang="en-US" sz="2000" b="1" u="sng" dirty="0" smtClean="0">
                <a:latin typeface="Calibri" pitchFamily="34" charset="0"/>
                <a:cs typeface="Calibri" pitchFamily="34" charset="0"/>
              </a:rPr>
              <a:t>Alignment Accuracy*</a:t>
            </a:r>
          </a:p>
        </p:txBody>
      </p:sp>
      <p:sp>
        <p:nvSpPr>
          <p:cNvPr id="23" name="Rectangle 22"/>
          <p:cNvSpPr/>
          <p:nvPr/>
        </p:nvSpPr>
        <p:spPr>
          <a:xfrm>
            <a:off x="4935175" y="1718653"/>
            <a:ext cx="122048" cy="27164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0" y="6581001"/>
            <a:ext cx="2396067" cy="276999"/>
          </a:xfrm>
          <a:prstGeom prst="rect">
            <a:avLst/>
          </a:prstGeom>
        </p:spPr>
        <p:txBody>
          <a:bodyPr wrap="square">
            <a:spAutoFit/>
          </a:bodyPr>
          <a:lstStyle/>
          <a:p>
            <a:r>
              <a:rPr lang="en-US" sz="1200" i="1" dirty="0" smtClean="0">
                <a:latin typeface="Calibri" pitchFamily="34" charset="0"/>
                <a:cs typeface="Calibri" pitchFamily="34" charset="0"/>
              </a:rPr>
              <a:t>*Averages over 10 replicates</a:t>
            </a:r>
          </a:p>
        </p:txBody>
      </p:sp>
      <p:sp>
        <p:nvSpPr>
          <p:cNvPr id="29" name="Rectangle 28"/>
          <p:cNvSpPr/>
          <p:nvPr/>
        </p:nvSpPr>
        <p:spPr>
          <a:xfrm>
            <a:off x="2461381" y="5146897"/>
            <a:ext cx="4572000" cy="923330"/>
          </a:xfrm>
          <a:prstGeom prst="rect">
            <a:avLst/>
          </a:prstGeom>
        </p:spPr>
        <p:txBody>
          <a:bodyPr>
            <a:spAutoFit/>
          </a:bodyPr>
          <a:lstStyle/>
          <a:p>
            <a:r>
              <a:rPr lang="en-US" b="1" dirty="0" smtClean="0">
                <a:latin typeface="Calibri" pitchFamily="34" charset="0"/>
                <a:cs typeface="Calibri" pitchFamily="34" charset="0"/>
              </a:rPr>
              <a:t>Total-Column Score: </a:t>
            </a:r>
            <a:r>
              <a:rPr lang="en-US" dirty="0" smtClean="0">
                <a:latin typeface="Calibri" pitchFamily="34" charset="0"/>
                <a:cs typeface="Calibri" pitchFamily="34" charset="0"/>
              </a:rPr>
              <a:t>Percentage of columns from the reference alignment that are fully reproduced by the estimated alignment.</a:t>
            </a:r>
            <a:endParaRPr lang="en-US" dirty="0"/>
          </a:p>
        </p:txBody>
      </p:sp>
      <p:sp>
        <p:nvSpPr>
          <p:cNvPr id="30" name="Slide Number Placeholder 29"/>
          <p:cNvSpPr>
            <a:spLocks noGrp="1"/>
          </p:cNvSpPr>
          <p:nvPr>
            <p:ph type="sldNum" sz="quarter" idx="12"/>
          </p:nvPr>
        </p:nvSpPr>
        <p:spPr/>
        <p:txBody>
          <a:bodyPr/>
          <a:lstStyle/>
          <a:p>
            <a:fld id="{8E45C46D-76D0-4433-836E-7209E8453B20}" type="slidenum">
              <a:rPr lang="en-US" smtClean="0"/>
              <a:t>5</a:t>
            </a:fld>
            <a:endParaRPr lang="en-US"/>
          </a:p>
        </p:txBody>
      </p:sp>
      <p:pic>
        <p:nvPicPr>
          <p:cNvPr id="18" name="Picture 17"/>
          <p:cNvPicPr>
            <a:picLocks noChangeAspect="1"/>
          </p:cNvPicPr>
          <p:nvPr/>
        </p:nvPicPr>
        <p:blipFill rotWithShape="1">
          <a:blip r:embed="rId3"/>
          <a:srcRect l="82154" t="11755" r="2624" b="48220"/>
          <a:stretch/>
        </p:blipFill>
        <p:spPr>
          <a:xfrm>
            <a:off x="6620934" y="1393890"/>
            <a:ext cx="999066" cy="917510"/>
          </a:xfrm>
          <a:prstGeom prst="rect">
            <a:avLst/>
          </a:prstGeom>
        </p:spPr>
      </p:pic>
    </p:spTree>
    <p:extLst>
      <p:ext uri="{BB962C8B-B14F-4D97-AF65-F5344CB8AC3E}">
        <p14:creationId xmlns:p14="http://schemas.microsoft.com/office/powerpoint/2010/main" val="13483342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79" name="Group 3"/>
          <p:cNvGrpSpPr>
            <a:grpSpLocks/>
          </p:cNvGrpSpPr>
          <p:nvPr/>
        </p:nvGrpSpPr>
        <p:grpSpPr bwMode="auto">
          <a:xfrm>
            <a:off x="304800" y="2667000"/>
            <a:ext cx="3911600" cy="1524000"/>
            <a:chOff x="192" y="1680"/>
            <a:chExt cx="2464" cy="960"/>
          </a:xfrm>
        </p:grpSpPr>
        <p:sp>
          <p:nvSpPr>
            <p:cNvPr id="101380" name="Text Box 4"/>
            <p:cNvSpPr txBox="1">
              <a:spLocks noChangeArrowheads="1"/>
            </p:cNvSpPr>
            <p:nvPr/>
          </p:nvSpPr>
          <p:spPr bwMode="auto">
            <a:xfrm>
              <a:off x="192" y="1872"/>
              <a:ext cx="1728"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dirty="0">
                  <a:latin typeface="Calibri" panose="020F0502020204030204" pitchFamily="34" charset="0"/>
                </a:rPr>
                <a:t>Estimate ML tree on new alignment</a:t>
              </a:r>
            </a:p>
          </p:txBody>
        </p:sp>
        <p:sp>
          <p:nvSpPr>
            <p:cNvPr id="101381" name="Freeform 5"/>
            <p:cNvSpPr>
              <a:spLocks/>
            </p:cNvSpPr>
            <p:nvPr/>
          </p:nvSpPr>
          <p:spPr bwMode="auto">
            <a:xfrm rot="-10892108">
              <a:off x="1824" y="1680"/>
              <a:ext cx="832" cy="960"/>
            </a:xfrm>
            <a:custGeom>
              <a:avLst/>
              <a:gdLst>
                <a:gd name="T0" fmla="*/ 0 w 832"/>
                <a:gd name="T1" fmla="*/ 0 h 960"/>
                <a:gd name="T2" fmla="*/ 720 w 832"/>
                <a:gd name="T3" fmla="*/ 192 h 960"/>
                <a:gd name="T4" fmla="*/ 672 w 832"/>
                <a:gd name="T5" fmla="*/ 816 h 960"/>
                <a:gd name="T6" fmla="*/ 0 w 832"/>
                <a:gd name="T7" fmla="*/ 960 h 960"/>
              </a:gdLst>
              <a:ahLst/>
              <a:cxnLst>
                <a:cxn ang="0">
                  <a:pos x="T0" y="T1"/>
                </a:cxn>
                <a:cxn ang="0">
                  <a:pos x="T2" y="T3"/>
                </a:cxn>
                <a:cxn ang="0">
                  <a:pos x="T4" y="T5"/>
                </a:cxn>
                <a:cxn ang="0">
                  <a:pos x="T6" y="T7"/>
                </a:cxn>
              </a:cxnLst>
              <a:rect l="0" t="0" r="r" b="b"/>
              <a:pathLst>
                <a:path w="832" h="960">
                  <a:moveTo>
                    <a:pt x="0" y="0"/>
                  </a:moveTo>
                  <a:cubicBezTo>
                    <a:pt x="304" y="28"/>
                    <a:pt x="608" y="56"/>
                    <a:pt x="720" y="192"/>
                  </a:cubicBezTo>
                  <a:cubicBezTo>
                    <a:pt x="832" y="328"/>
                    <a:pt x="792" y="688"/>
                    <a:pt x="672" y="816"/>
                  </a:cubicBezTo>
                  <a:cubicBezTo>
                    <a:pt x="552" y="944"/>
                    <a:pt x="120" y="936"/>
                    <a:pt x="0" y="960"/>
                  </a:cubicBezTo>
                </a:path>
              </a:pathLst>
            </a:custGeom>
            <a:noFill/>
            <a:ln w="19050">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panose="020F0502020204030204" pitchFamily="34" charset="0"/>
              </a:endParaRPr>
            </a:p>
          </p:txBody>
        </p:sp>
      </p:grpSp>
      <p:cxnSp>
        <p:nvCxnSpPr>
          <p:cNvPr id="101382" name="AutoShape 6"/>
          <p:cNvCxnSpPr>
            <a:cxnSpLocks noChangeShapeType="1"/>
            <a:stCxn id="101390" idx="3"/>
            <a:endCxn id="101390" idx="3"/>
          </p:cNvCxnSpPr>
          <p:nvPr/>
        </p:nvCxnSpPr>
        <p:spPr bwMode="auto">
          <a:xfrm>
            <a:off x="5486400" y="4152900"/>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01383" name="Group 7"/>
          <p:cNvGrpSpPr>
            <a:grpSpLocks/>
          </p:cNvGrpSpPr>
          <p:nvPr/>
        </p:nvGrpSpPr>
        <p:grpSpPr bwMode="auto">
          <a:xfrm>
            <a:off x="381000" y="1524000"/>
            <a:ext cx="5105400" cy="1371600"/>
            <a:chOff x="240" y="960"/>
            <a:chExt cx="3216" cy="864"/>
          </a:xfrm>
        </p:grpSpPr>
        <p:sp>
          <p:nvSpPr>
            <p:cNvPr id="101384" name="Rectangle 8"/>
            <p:cNvSpPr>
              <a:spLocks noChangeArrowheads="1"/>
            </p:cNvSpPr>
            <p:nvPr/>
          </p:nvSpPr>
          <p:spPr bwMode="auto">
            <a:xfrm>
              <a:off x="2688" y="1440"/>
              <a:ext cx="768"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atin typeface="Calibri" panose="020F0502020204030204" pitchFamily="34" charset="0"/>
                </a:rPr>
                <a:t>Tree</a:t>
              </a:r>
            </a:p>
          </p:txBody>
        </p:sp>
        <p:sp>
          <p:nvSpPr>
            <p:cNvPr id="101385" name="Line 9"/>
            <p:cNvSpPr>
              <a:spLocks noChangeShapeType="1"/>
            </p:cNvSpPr>
            <p:nvPr/>
          </p:nvSpPr>
          <p:spPr bwMode="auto">
            <a:xfrm>
              <a:off x="1296" y="1584"/>
              <a:ext cx="1392" cy="0"/>
            </a:xfrm>
            <a:prstGeom prst="line">
              <a:avLst/>
            </a:prstGeom>
            <a:noFill/>
            <a:ln w="1905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panose="020F0502020204030204" pitchFamily="34" charset="0"/>
              </a:endParaRPr>
            </a:p>
          </p:txBody>
        </p:sp>
        <p:sp>
          <p:nvSpPr>
            <p:cNvPr id="101386" name="Text Box 10"/>
            <p:cNvSpPr txBox="1">
              <a:spLocks noChangeArrowheads="1"/>
            </p:cNvSpPr>
            <p:nvPr/>
          </p:nvSpPr>
          <p:spPr bwMode="auto">
            <a:xfrm>
              <a:off x="240" y="960"/>
              <a:ext cx="211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a:latin typeface="Calibri" panose="020F0502020204030204" pitchFamily="34" charset="0"/>
                </a:rPr>
                <a:t>Obtain initial alignment and estimated ML tree</a:t>
              </a:r>
            </a:p>
          </p:txBody>
        </p:sp>
      </p:grpSp>
      <p:grpSp>
        <p:nvGrpSpPr>
          <p:cNvPr id="101387" name="Group 11"/>
          <p:cNvGrpSpPr>
            <a:grpSpLocks/>
          </p:cNvGrpSpPr>
          <p:nvPr/>
        </p:nvGrpSpPr>
        <p:grpSpPr bwMode="auto">
          <a:xfrm>
            <a:off x="3962400" y="2667000"/>
            <a:ext cx="5265738" cy="1828800"/>
            <a:chOff x="2496" y="1680"/>
            <a:chExt cx="3317" cy="1152"/>
          </a:xfrm>
        </p:grpSpPr>
        <p:sp>
          <p:nvSpPr>
            <p:cNvPr id="101388" name="Freeform 12"/>
            <p:cNvSpPr>
              <a:spLocks/>
            </p:cNvSpPr>
            <p:nvPr/>
          </p:nvSpPr>
          <p:spPr bwMode="auto">
            <a:xfrm>
              <a:off x="3456" y="1680"/>
              <a:ext cx="832" cy="960"/>
            </a:xfrm>
            <a:custGeom>
              <a:avLst/>
              <a:gdLst>
                <a:gd name="T0" fmla="*/ 0 w 832"/>
                <a:gd name="T1" fmla="*/ 0 h 960"/>
                <a:gd name="T2" fmla="*/ 720 w 832"/>
                <a:gd name="T3" fmla="*/ 192 h 960"/>
                <a:gd name="T4" fmla="*/ 672 w 832"/>
                <a:gd name="T5" fmla="*/ 816 h 960"/>
                <a:gd name="T6" fmla="*/ 0 w 832"/>
                <a:gd name="T7" fmla="*/ 960 h 960"/>
              </a:gdLst>
              <a:ahLst/>
              <a:cxnLst>
                <a:cxn ang="0">
                  <a:pos x="T0" y="T1"/>
                </a:cxn>
                <a:cxn ang="0">
                  <a:pos x="T2" y="T3"/>
                </a:cxn>
                <a:cxn ang="0">
                  <a:pos x="T4" y="T5"/>
                </a:cxn>
                <a:cxn ang="0">
                  <a:pos x="T6" y="T7"/>
                </a:cxn>
              </a:cxnLst>
              <a:rect l="0" t="0" r="r" b="b"/>
              <a:pathLst>
                <a:path w="832" h="960">
                  <a:moveTo>
                    <a:pt x="0" y="0"/>
                  </a:moveTo>
                  <a:cubicBezTo>
                    <a:pt x="304" y="28"/>
                    <a:pt x="608" y="56"/>
                    <a:pt x="720" y="192"/>
                  </a:cubicBezTo>
                  <a:cubicBezTo>
                    <a:pt x="832" y="328"/>
                    <a:pt x="792" y="688"/>
                    <a:pt x="672" y="816"/>
                  </a:cubicBezTo>
                  <a:cubicBezTo>
                    <a:pt x="552" y="944"/>
                    <a:pt x="120" y="936"/>
                    <a:pt x="0" y="960"/>
                  </a:cubicBezTo>
                </a:path>
              </a:pathLst>
            </a:custGeom>
            <a:noFill/>
            <a:ln w="19050">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Calibri" panose="020F0502020204030204" pitchFamily="34" charset="0"/>
              </a:endParaRPr>
            </a:p>
          </p:txBody>
        </p:sp>
        <p:sp>
          <p:nvSpPr>
            <p:cNvPr id="101389" name="Text Box 13"/>
            <p:cNvSpPr txBox="1">
              <a:spLocks noChangeArrowheads="1"/>
            </p:cNvSpPr>
            <p:nvPr/>
          </p:nvSpPr>
          <p:spPr bwMode="auto">
            <a:xfrm>
              <a:off x="4277" y="1930"/>
              <a:ext cx="153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b="1" dirty="0">
                  <a:solidFill>
                    <a:srgbClr val="800080"/>
                  </a:solidFill>
                  <a:latin typeface="Calibri" panose="020F0502020204030204" pitchFamily="34" charset="0"/>
                </a:rPr>
                <a:t>Use tree to compute new alignment</a:t>
              </a:r>
            </a:p>
          </p:txBody>
        </p:sp>
        <p:sp>
          <p:nvSpPr>
            <p:cNvPr id="101390" name="Rectangle 14"/>
            <p:cNvSpPr>
              <a:spLocks noChangeArrowheads="1"/>
            </p:cNvSpPr>
            <p:nvPr/>
          </p:nvSpPr>
          <p:spPr bwMode="auto">
            <a:xfrm>
              <a:off x="2496" y="2400"/>
              <a:ext cx="960" cy="43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a:latin typeface="Calibri" panose="020F0502020204030204" pitchFamily="34" charset="0"/>
                </a:rPr>
                <a:t>Alignment</a:t>
              </a:r>
            </a:p>
          </p:txBody>
        </p:sp>
      </p:grpSp>
      <p:sp>
        <p:nvSpPr>
          <p:cNvPr id="101391" name="Text Box 15"/>
          <p:cNvSpPr txBox="1">
            <a:spLocks noChangeArrowheads="1"/>
          </p:cNvSpPr>
          <p:nvPr/>
        </p:nvSpPr>
        <p:spPr bwMode="auto">
          <a:xfrm>
            <a:off x="2019300" y="4813300"/>
            <a:ext cx="53086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dirty="0" smtClean="0">
                <a:latin typeface="Calibri" panose="020F0502020204030204" pitchFamily="34" charset="0"/>
              </a:rPr>
              <a:t>Repeat </a:t>
            </a:r>
            <a:r>
              <a:rPr lang="en-US" dirty="0">
                <a:latin typeface="Calibri" panose="020F0502020204030204" pitchFamily="34" charset="0"/>
              </a:rPr>
              <a:t>until termination </a:t>
            </a:r>
            <a:r>
              <a:rPr lang="en-US" dirty="0" smtClean="0">
                <a:latin typeface="Calibri" panose="020F0502020204030204" pitchFamily="34" charset="0"/>
              </a:rPr>
              <a:t>condition, and</a:t>
            </a:r>
          </a:p>
          <a:p>
            <a:pPr>
              <a:spcBef>
                <a:spcPct val="50000"/>
              </a:spcBef>
            </a:pPr>
            <a:r>
              <a:rPr lang="en-US" dirty="0" smtClean="0">
                <a:latin typeface="Calibri" panose="020F0502020204030204" pitchFamily="34" charset="0"/>
              </a:rPr>
              <a:t>return the alignment/tree pair with the best ML score</a:t>
            </a:r>
            <a:endParaRPr lang="en-US" dirty="0">
              <a:latin typeface="Calibri" panose="020F0502020204030204" pitchFamily="34" charset="0"/>
            </a:endParaRPr>
          </a:p>
        </p:txBody>
      </p:sp>
      <p:sp>
        <p:nvSpPr>
          <p:cNvPr id="2" name="Title 1"/>
          <p:cNvSpPr>
            <a:spLocks noGrp="1"/>
          </p:cNvSpPr>
          <p:nvPr>
            <p:ph type="title"/>
          </p:nvPr>
        </p:nvSpPr>
        <p:spPr/>
        <p:txBody>
          <a:bodyPr/>
          <a:lstStyle/>
          <a:p>
            <a:r>
              <a:rPr lang="en-US" dirty="0" err="1"/>
              <a:t>SATé</a:t>
            </a:r>
            <a:r>
              <a:rPr lang="en-US" dirty="0"/>
              <a:t> and PASTA Algorithms</a:t>
            </a:r>
          </a:p>
        </p:txBody>
      </p:sp>
      <p:sp>
        <p:nvSpPr>
          <p:cNvPr id="3" name="Slide Number Placeholder 2"/>
          <p:cNvSpPr>
            <a:spLocks noGrp="1"/>
          </p:cNvSpPr>
          <p:nvPr>
            <p:ph type="sldNum" sz="quarter" idx="12"/>
          </p:nvPr>
        </p:nvSpPr>
        <p:spPr/>
        <p:txBody>
          <a:bodyPr/>
          <a:lstStyle/>
          <a:p>
            <a:fld id="{8E45C46D-76D0-4433-836E-7209E8453B20}" type="slidenum">
              <a:rPr lang="en-US" smtClean="0"/>
              <a:t>6</a:t>
            </a:fld>
            <a:endParaRPr lang="en-US"/>
          </a:p>
        </p:txBody>
      </p:sp>
    </p:spTree>
    <p:extLst>
      <p:ext uri="{BB962C8B-B14F-4D97-AF65-F5344CB8AC3E}">
        <p14:creationId xmlns:p14="http://schemas.microsoft.com/office/powerpoint/2010/main" val="18716188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PASTA Algorithm</a:t>
            </a:r>
            <a:endParaRPr lang="en-US" dirty="0"/>
          </a:p>
        </p:txBody>
      </p:sp>
      <p:sp>
        <p:nvSpPr>
          <p:cNvPr id="4" name="Slide Number Placeholder 3"/>
          <p:cNvSpPr>
            <a:spLocks noGrp="1"/>
          </p:cNvSpPr>
          <p:nvPr>
            <p:ph type="sldNum" sz="quarter" idx="12"/>
          </p:nvPr>
        </p:nvSpPr>
        <p:spPr/>
        <p:txBody>
          <a:bodyPr/>
          <a:lstStyle/>
          <a:p>
            <a:fld id="{8E45C46D-76D0-4433-836E-7209E8453B20}" type="slidenum">
              <a:rPr lang="en-US" smtClean="0"/>
              <a:t>7</a:t>
            </a:fld>
            <a:endParaRPr lang="en-US"/>
          </a:p>
        </p:txBody>
      </p:sp>
      <p:grpSp>
        <p:nvGrpSpPr>
          <p:cNvPr id="176" name="Group 175"/>
          <p:cNvGrpSpPr/>
          <p:nvPr/>
        </p:nvGrpSpPr>
        <p:grpSpPr>
          <a:xfrm>
            <a:off x="2379134" y="1498600"/>
            <a:ext cx="2429934" cy="1371600"/>
            <a:chOff x="863601" y="1286934"/>
            <a:chExt cx="2429934" cy="1371600"/>
          </a:xfrm>
        </p:grpSpPr>
        <p:sp>
          <p:nvSpPr>
            <p:cNvPr id="5" name="Oval 4"/>
            <p:cNvSpPr>
              <a:spLocks noChangeAspect="1"/>
            </p:cNvSpPr>
            <p:nvPr/>
          </p:nvSpPr>
          <p:spPr>
            <a:xfrm>
              <a:off x="1100667" y="1447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a:spLocks noChangeAspect="1"/>
            </p:cNvSpPr>
            <p:nvPr/>
          </p:nvSpPr>
          <p:spPr>
            <a:xfrm>
              <a:off x="872068" y="188912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a:xfrm>
              <a:off x="1473200" y="1346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1981201" y="1320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1199093" y="246062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a:spLocks noChangeAspect="1"/>
            </p:cNvSpPr>
            <p:nvPr/>
          </p:nvSpPr>
          <p:spPr>
            <a:xfrm>
              <a:off x="1679575" y="2453218"/>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ChangeAspect="1"/>
            </p:cNvSpPr>
            <p:nvPr/>
          </p:nvSpPr>
          <p:spPr>
            <a:xfrm>
              <a:off x="2269067" y="2489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2683934" y="2489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a:spLocks noChangeAspect="1"/>
            </p:cNvSpPr>
            <p:nvPr/>
          </p:nvSpPr>
          <p:spPr>
            <a:xfrm>
              <a:off x="2912534" y="24468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a:spLocks noChangeAspect="1"/>
            </p:cNvSpPr>
            <p:nvPr/>
          </p:nvSpPr>
          <p:spPr>
            <a:xfrm>
              <a:off x="1735667" y="1447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a:spLocks noChangeAspect="1"/>
            </p:cNvSpPr>
            <p:nvPr/>
          </p:nvSpPr>
          <p:spPr>
            <a:xfrm>
              <a:off x="3081868" y="21844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2921001" y="1540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3191934" y="1727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2387600" y="1286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a:spLocks noChangeAspect="1"/>
            </p:cNvSpPr>
            <p:nvPr/>
          </p:nvSpPr>
          <p:spPr>
            <a:xfrm>
              <a:off x="2683934" y="13631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863601" y="16086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1032935" y="22944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1464735" y="24807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1938867" y="25738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2514600" y="24384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3208867" y="19981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872067" y="20912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2876550" y="19102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10" idx="7"/>
              <a:endCxn id="129" idx="3"/>
            </p:cNvCxnSpPr>
            <p:nvPr/>
          </p:nvCxnSpPr>
          <p:spPr>
            <a:xfrm flipV="1">
              <a:off x="1271362" y="2287903"/>
              <a:ext cx="216868" cy="1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0"/>
              <a:endCxn id="129" idx="4"/>
            </p:cNvCxnSpPr>
            <p:nvPr/>
          </p:nvCxnSpPr>
          <p:spPr>
            <a:xfrm flipV="1">
              <a:off x="1507069" y="2296583"/>
              <a:ext cx="2115" cy="184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1" idx="0"/>
              <a:endCxn id="125" idx="4"/>
            </p:cNvCxnSpPr>
            <p:nvPr/>
          </p:nvCxnSpPr>
          <p:spPr>
            <a:xfrm flipV="1">
              <a:off x="1721909" y="2087033"/>
              <a:ext cx="184150" cy="366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4" idx="0"/>
              <a:endCxn id="125" idx="4"/>
            </p:cNvCxnSpPr>
            <p:nvPr/>
          </p:nvCxnSpPr>
          <p:spPr>
            <a:xfrm flipH="1" flipV="1">
              <a:off x="1906059" y="2087033"/>
              <a:ext cx="75142" cy="4868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2" idx="7"/>
              <a:endCxn id="160" idx="3"/>
            </p:cNvCxnSpPr>
            <p:nvPr/>
          </p:nvCxnSpPr>
          <p:spPr>
            <a:xfrm flipV="1">
              <a:off x="1105204" y="2113278"/>
              <a:ext cx="402076" cy="193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7" idx="7"/>
              <a:endCxn id="128" idx="3"/>
            </p:cNvCxnSpPr>
            <p:nvPr/>
          </p:nvCxnSpPr>
          <p:spPr>
            <a:xfrm flipV="1">
              <a:off x="944336" y="2021203"/>
              <a:ext cx="302594" cy="82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7" idx="6"/>
              <a:endCxn id="128" idx="2"/>
            </p:cNvCxnSpPr>
            <p:nvPr/>
          </p:nvCxnSpPr>
          <p:spPr>
            <a:xfrm>
              <a:off x="956736" y="1931460"/>
              <a:ext cx="281514" cy="68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1" idx="5"/>
              <a:endCxn id="127" idx="2"/>
            </p:cNvCxnSpPr>
            <p:nvPr/>
          </p:nvCxnSpPr>
          <p:spPr>
            <a:xfrm>
              <a:off x="935870" y="1680936"/>
              <a:ext cx="394455" cy="195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5" idx="5"/>
              <a:endCxn id="127" idx="1"/>
            </p:cNvCxnSpPr>
            <p:nvPr/>
          </p:nvCxnSpPr>
          <p:spPr>
            <a:xfrm>
              <a:off x="1172936" y="1520069"/>
              <a:ext cx="166069" cy="335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8" idx="4"/>
              <a:endCxn id="126" idx="1"/>
            </p:cNvCxnSpPr>
            <p:nvPr/>
          </p:nvCxnSpPr>
          <p:spPr>
            <a:xfrm>
              <a:off x="1515534" y="1430869"/>
              <a:ext cx="96521" cy="44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5" idx="4"/>
            </p:cNvCxnSpPr>
            <p:nvPr/>
          </p:nvCxnSpPr>
          <p:spPr>
            <a:xfrm>
              <a:off x="1778001" y="1532468"/>
              <a:ext cx="222249" cy="369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9" idx="4"/>
              <a:endCxn id="112" idx="1"/>
            </p:cNvCxnSpPr>
            <p:nvPr/>
          </p:nvCxnSpPr>
          <p:spPr>
            <a:xfrm>
              <a:off x="2023535" y="1405468"/>
              <a:ext cx="153670" cy="2658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9" idx="4"/>
              <a:endCxn id="112" idx="7"/>
            </p:cNvCxnSpPr>
            <p:nvPr/>
          </p:nvCxnSpPr>
          <p:spPr>
            <a:xfrm flipH="1">
              <a:off x="2219113" y="1371602"/>
              <a:ext cx="210821" cy="299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20" idx="4"/>
              <a:endCxn id="101" idx="0"/>
            </p:cNvCxnSpPr>
            <p:nvPr/>
          </p:nvCxnSpPr>
          <p:spPr>
            <a:xfrm flipH="1">
              <a:off x="2426759" y="1447802"/>
              <a:ext cx="299509" cy="402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2" idx="0"/>
              <a:endCxn id="87" idx="3"/>
            </p:cNvCxnSpPr>
            <p:nvPr/>
          </p:nvCxnSpPr>
          <p:spPr>
            <a:xfrm flipV="1">
              <a:off x="2311401" y="2167253"/>
              <a:ext cx="18204" cy="3219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5" idx="0"/>
              <a:endCxn id="86" idx="4"/>
            </p:cNvCxnSpPr>
            <p:nvPr/>
          </p:nvCxnSpPr>
          <p:spPr>
            <a:xfrm flipH="1" flipV="1">
              <a:off x="2547409" y="2210858"/>
              <a:ext cx="9525" cy="22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85" idx="4"/>
            </p:cNvCxnSpPr>
            <p:nvPr/>
          </p:nvCxnSpPr>
          <p:spPr>
            <a:xfrm flipH="1" flipV="1">
              <a:off x="2709334" y="2239433"/>
              <a:ext cx="20110" cy="240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4" idx="0"/>
              <a:endCxn id="85" idx="5"/>
            </p:cNvCxnSpPr>
            <p:nvPr/>
          </p:nvCxnSpPr>
          <p:spPr>
            <a:xfrm flipH="1" flipV="1">
              <a:off x="2730288" y="2230753"/>
              <a:ext cx="224580" cy="216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6" idx="2"/>
              <a:endCxn id="79" idx="5"/>
            </p:cNvCxnSpPr>
            <p:nvPr/>
          </p:nvCxnSpPr>
          <p:spPr>
            <a:xfrm flipH="1" flipV="1">
              <a:off x="2746163" y="1976753"/>
              <a:ext cx="335705" cy="249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7" idx="3"/>
              <a:endCxn id="100" idx="7"/>
            </p:cNvCxnSpPr>
            <p:nvPr/>
          </p:nvCxnSpPr>
          <p:spPr>
            <a:xfrm flipH="1">
              <a:off x="2574713" y="1613203"/>
              <a:ext cx="358687" cy="293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18" idx="2"/>
              <a:endCxn id="28" idx="7"/>
            </p:cNvCxnSpPr>
            <p:nvPr/>
          </p:nvCxnSpPr>
          <p:spPr>
            <a:xfrm flipH="1">
              <a:off x="2927138" y="1769535"/>
              <a:ext cx="264796" cy="149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26" idx="2"/>
              <a:endCxn id="28" idx="6"/>
            </p:cNvCxnSpPr>
            <p:nvPr/>
          </p:nvCxnSpPr>
          <p:spPr>
            <a:xfrm flipH="1" flipV="1">
              <a:off x="2935818" y="1939924"/>
              <a:ext cx="273049" cy="100544"/>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a:spLocks noChangeAspect="1"/>
            </p:cNvSpPr>
            <p:nvPr/>
          </p:nvSpPr>
          <p:spPr>
            <a:xfrm>
              <a:off x="2695575" y="19261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79" idx="6"/>
              <a:endCxn id="28" idx="2"/>
            </p:cNvCxnSpPr>
            <p:nvPr/>
          </p:nvCxnSpPr>
          <p:spPr>
            <a:xfrm flipV="1">
              <a:off x="2754843" y="1939924"/>
              <a:ext cx="121707" cy="15875"/>
            </a:xfrm>
            <a:prstGeom prst="line">
              <a:avLst/>
            </a:prstGeom>
          </p:spPr>
          <p:style>
            <a:lnRef idx="1">
              <a:schemeClr val="accent1"/>
            </a:lnRef>
            <a:fillRef idx="0">
              <a:schemeClr val="accent1"/>
            </a:fillRef>
            <a:effectRef idx="0">
              <a:schemeClr val="accent1"/>
            </a:effectRef>
            <a:fontRef idx="minor">
              <a:schemeClr val="tx1"/>
            </a:fontRef>
          </p:style>
        </p:cxnSp>
        <p:sp>
          <p:nvSpPr>
            <p:cNvPr id="85" name="Oval 84"/>
            <p:cNvSpPr>
              <a:spLocks noChangeAspect="1"/>
            </p:cNvSpPr>
            <p:nvPr/>
          </p:nvSpPr>
          <p:spPr>
            <a:xfrm>
              <a:off x="2679700" y="21801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2517775" y="21515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a:spLocks noChangeAspect="1"/>
            </p:cNvSpPr>
            <p:nvPr/>
          </p:nvSpPr>
          <p:spPr>
            <a:xfrm>
              <a:off x="2320925" y="21166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87" idx="6"/>
              <a:endCxn id="86" idx="2"/>
            </p:cNvCxnSpPr>
            <p:nvPr/>
          </p:nvCxnSpPr>
          <p:spPr>
            <a:xfrm>
              <a:off x="2380193" y="2146299"/>
              <a:ext cx="137582" cy="34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86" idx="5"/>
              <a:endCxn id="85" idx="1"/>
            </p:cNvCxnSpPr>
            <p:nvPr/>
          </p:nvCxnSpPr>
          <p:spPr>
            <a:xfrm flipV="1">
              <a:off x="2568363" y="2188845"/>
              <a:ext cx="120017" cy="13333"/>
            </a:xfrm>
            <a:prstGeom prst="line">
              <a:avLst/>
            </a:prstGeom>
          </p:spPr>
          <p:style>
            <a:lnRef idx="1">
              <a:schemeClr val="accent1"/>
            </a:lnRef>
            <a:fillRef idx="0">
              <a:schemeClr val="accent1"/>
            </a:fillRef>
            <a:effectRef idx="0">
              <a:schemeClr val="accent1"/>
            </a:effectRef>
            <a:fontRef idx="minor">
              <a:schemeClr val="tx1"/>
            </a:fontRef>
          </p:style>
        </p:cxnSp>
        <p:sp>
          <p:nvSpPr>
            <p:cNvPr id="100" name="Oval 99"/>
            <p:cNvSpPr>
              <a:spLocks noChangeAspect="1"/>
            </p:cNvSpPr>
            <p:nvPr/>
          </p:nvSpPr>
          <p:spPr>
            <a:xfrm>
              <a:off x="2524125" y="18975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a:spLocks noChangeAspect="1"/>
            </p:cNvSpPr>
            <p:nvPr/>
          </p:nvSpPr>
          <p:spPr>
            <a:xfrm>
              <a:off x="2397125" y="18499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 name="Straight Connector 104"/>
            <p:cNvCxnSpPr>
              <a:stCxn id="101" idx="5"/>
              <a:endCxn id="100" idx="2"/>
            </p:cNvCxnSpPr>
            <p:nvPr/>
          </p:nvCxnSpPr>
          <p:spPr>
            <a:xfrm>
              <a:off x="2447713" y="1900553"/>
              <a:ext cx="76412" cy="2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100" idx="6"/>
              <a:endCxn id="79" idx="2"/>
            </p:cNvCxnSpPr>
            <p:nvPr/>
          </p:nvCxnSpPr>
          <p:spPr>
            <a:xfrm>
              <a:off x="2583393" y="1927224"/>
              <a:ext cx="112182" cy="28575"/>
            </a:xfrm>
            <a:prstGeom prst="line">
              <a:avLst/>
            </a:prstGeom>
          </p:spPr>
          <p:style>
            <a:lnRef idx="1">
              <a:schemeClr val="accent1"/>
            </a:lnRef>
            <a:fillRef idx="0">
              <a:schemeClr val="accent1"/>
            </a:fillRef>
            <a:effectRef idx="0">
              <a:schemeClr val="accent1"/>
            </a:effectRef>
            <a:fontRef idx="minor">
              <a:schemeClr val="tx1"/>
            </a:fontRef>
          </p:style>
        </p:cxnSp>
        <p:sp>
          <p:nvSpPr>
            <p:cNvPr id="110" name="Oval 109"/>
            <p:cNvSpPr>
              <a:spLocks noChangeAspect="1"/>
            </p:cNvSpPr>
            <p:nvPr/>
          </p:nvSpPr>
          <p:spPr>
            <a:xfrm>
              <a:off x="2266950" y="19356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a:spLocks noChangeAspect="1"/>
            </p:cNvSpPr>
            <p:nvPr/>
          </p:nvSpPr>
          <p:spPr>
            <a:xfrm>
              <a:off x="2146300" y="185314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a:spLocks noChangeAspect="1"/>
            </p:cNvSpPr>
            <p:nvPr/>
          </p:nvSpPr>
          <p:spPr>
            <a:xfrm>
              <a:off x="2168525" y="166264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6" name="Straight Connector 115"/>
            <p:cNvCxnSpPr>
              <a:stCxn id="112" idx="4"/>
              <a:endCxn id="111" idx="0"/>
            </p:cNvCxnSpPr>
            <p:nvPr/>
          </p:nvCxnSpPr>
          <p:spPr>
            <a:xfrm flipH="1">
              <a:off x="2175934" y="1721908"/>
              <a:ext cx="22225" cy="131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10" idx="6"/>
              <a:endCxn id="101" idx="3"/>
            </p:cNvCxnSpPr>
            <p:nvPr/>
          </p:nvCxnSpPr>
          <p:spPr>
            <a:xfrm flipV="1">
              <a:off x="2326218" y="1900553"/>
              <a:ext cx="79587" cy="64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10" idx="5"/>
              <a:endCxn id="87" idx="0"/>
            </p:cNvCxnSpPr>
            <p:nvPr/>
          </p:nvCxnSpPr>
          <p:spPr>
            <a:xfrm>
              <a:off x="2317538" y="1986278"/>
              <a:ext cx="33021" cy="1303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111" idx="5"/>
              <a:endCxn id="110" idx="2"/>
            </p:cNvCxnSpPr>
            <p:nvPr/>
          </p:nvCxnSpPr>
          <p:spPr>
            <a:xfrm>
              <a:off x="2196888" y="1903728"/>
              <a:ext cx="70062" cy="61596"/>
            </a:xfrm>
            <a:prstGeom prst="line">
              <a:avLst/>
            </a:prstGeom>
          </p:spPr>
          <p:style>
            <a:lnRef idx="1">
              <a:schemeClr val="accent1"/>
            </a:lnRef>
            <a:fillRef idx="0">
              <a:schemeClr val="accent1"/>
            </a:fillRef>
            <a:effectRef idx="0">
              <a:schemeClr val="accent1"/>
            </a:effectRef>
            <a:fontRef idx="minor">
              <a:schemeClr val="tx1"/>
            </a:fontRef>
          </p:style>
        </p:cxnSp>
        <p:sp>
          <p:nvSpPr>
            <p:cNvPr id="125" name="Oval 124"/>
            <p:cNvSpPr>
              <a:spLocks noChangeAspect="1"/>
            </p:cNvSpPr>
            <p:nvPr/>
          </p:nvSpPr>
          <p:spPr>
            <a:xfrm>
              <a:off x="1876425" y="20277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a:spLocks noChangeAspect="1"/>
            </p:cNvSpPr>
            <p:nvPr/>
          </p:nvSpPr>
          <p:spPr>
            <a:xfrm>
              <a:off x="1603375" y="186901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a:spLocks noChangeAspect="1"/>
            </p:cNvSpPr>
            <p:nvPr/>
          </p:nvSpPr>
          <p:spPr>
            <a:xfrm>
              <a:off x="1330325" y="18467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a:spLocks noChangeAspect="1"/>
            </p:cNvSpPr>
            <p:nvPr/>
          </p:nvSpPr>
          <p:spPr>
            <a:xfrm>
              <a:off x="1238250" y="197061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a:spLocks noChangeAspect="1"/>
            </p:cNvSpPr>
            <p:nvPr/>
          </p:nvSpPr>
          <p:spPr>
            <a:xfrm>
              <a:off x="1479550" y="223731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9" name="Straight Connector 138"/>
            <p:cNvCxnSpPr>
              <a:stCxn id="125" idx="2"/>
              <a:endCxn id="126" idx="5"/>
            </p:cNvCxnSpPr>
            <p:nvPr/>
          </p:nvCxnSpPr>
          <p:spPr>
            <a:xfrm flipH="1" flipV="1">
              <a:off x="1653963" y="1919603"/>
              <a:ext cx="222462" cy="137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a:stCxn id="145" idx="3"/>
              <a:endCxn id="125" idx="7"/>
            </p:cNvCxnSpPr>
            <p:nvPr/>
          </p:nvCxnSpPr>
          <p:spPr>
            <a:xfrm flipH="1">
              <a:off x="1927013" y="1925953"/>
              <a:ext cx="72392" cy="110492"/>
            </a:xfrm>
            <a:prstGeom prst="line">
              <a:avLst/>
            </a:prstGeom>
          </p:spPr>
          <p:style>
            <a:lnRef idx="1">
              <a:schemeClr val="accent1"/>
            </a:lnRef>
            <a:fillRef idx="0">
              <a:schemeClr val="accent1"/>
            </a:fillRef>
            <a:effectRef idx="0">
              <a:schemeClr val="accent1"/>
            </a:effectRef>
            <a:fontRef idx="minor">
              <a:schemeClr val="tx1"/>
            </a:fontRef>
          </p:style>
        </p:cxnSp>
        <p:sp>
          <p:nvSpPr>
            <p:cNvPr id="145" name="Oval 144"/>
            <p:cNvSpPr>
              <a:spLocks noChangeAspect="1"/>
            </p:cNvSpPr>
            <p:nvPr/>
          </p:nvSpPr>
          <p:spPr>
            <a:xfrm>
              <a:off x="1990725" y="18753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9" name="Straight Connector 148"/>
            <p:cNvCxnSpPr>
              <a:stCxn id="145" idx="6"/>
              <a:endCxn id="111" idx="2"/>
            </p:cNvCxnSpPr>
            <p:nvPr/>
          </p:nvCxnSpPr>
          <p:spPr>
            <a:xfrm flipV="1">
              <a:off x="2049993" y="1882774"/>
              <a:ext cx="96307" cy="22225"/>
            </a:xfrm>
            <a:prstGeom prst="line">
              <a:avLst/>
            </a:prstGeom>
          </p:spPr>
          <p:style>
            <a:lnRef idx="1">
              <a:schemeClr val="accent1"/>
            </a:lnRef>
            <a:fillRef idx="0">
              <a:schemeClr val="accent1"/>
            </a:fillRef>
            <a:effectRef idx="0">
              <a:schemeClr val="accent1"/>
            </a:effectRef>
            <a:fontRef idx="minor">
              <a:schemeClr val="tx1"/>
            </a:fontRef>
          </p:style>
        </p:cxnSp>
        <p:sp>
          <p:nvSpPr>
            <p:cNvPr id="160" name="Oval 159"/>
            <p:cNvSpPr>
              <a:spLocks noChangeAspect="1"/>
            </p:cNvSpPr>
            <p:nvPr/>
          </p:nvSpPr>
          <p:spPr>
            <a:xfrm>
              <a:off x="1498600" y="20626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a:stCxn id="160" idx="3"/>
              <a:endCxn id="129" idx="7"/>
            </p:cNvCxnSpPr>
            <p:nvPr/>
          </p:nvCxnSpPr>
          <p:spPr>
            <a:xfrm>
              <a:off x="1507280" y="2113278"/>
              <a:ext cx="22858" cy="132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27" idx="4"/>
              <a:endCxn id="128" idx="7"/>
            </p:cNvCxnSpPr>
            <p:nvPr/>
          </p:nvCxnSpPr>
          <p:spPr>
            <a:xfrm flipH="1">
              <a:off x="1288838" y="1906058"/>
              <a:ext cx="71121" cy="73237"/>
            </a:xfrm>
            <a:prstGeom prst="line">
              <a:avLst/>
            </a:prstGeom>
          </p:spPr>
          <p:style>
            <a:lnRef idx="1">
              <a:schemeClr val="accent1"/>
            </a:lnRef>
            <a:fillRef idx="0">
              <a:schemeClr val="accent1"/>
            </a:fillRef>
            <a:effectRef idx="0">
              <a:schemeClr val="accent1"/>
            </a:effectRef>
            <a:fontRef idx="minor">
              <a:schemeClr val="tx1"/>
            </a:fontRef>
          </p:style>
        </p:cxnSp>
        <p:sp>
          <p:nvSpPr>
            <p:cNvPr id="168" name="Oval 167"/>
            <p:cNvSpPr>
              <a:spLocks noChangeAspect="1"/>
            </p:cNvSpPr>
            <p:nvPr/>
          </p:nvSpPr>
          <p:spPr>
            <a:xfrm>
              <a:off x="1463675" y="19483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9" name="Straight Connector 168"/>
            <p:cNvCxnSpPr>
              <a:stCxn id="168" idx="2"/>
              <a:endCxn id="128" idx="6"/>
            </p:cNvCxnSpPr>
            <p:nvPr/>
          </p:nvCxnSpPr>
          <p:spPr>
            <a:xfrm flipH="1">
              <a:off x="1297518" y="1978024"/>
              <a:ext cx="166157" cy="22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168" idx="4"/>
              <a:endCxn id="160" idx="0"/>
            </p:cNvCxnSpPr>
            <p:nvPr/>
          </p:nvCxnSpPr>
          <p:spPr>
            <a:xfrm>
              <a:off x="1493309" y="2007658"/>
              <a:ext cx="34925" cy="55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Straight Connector 174"/>
            <p:cNvCxnSpPr>
              <a:stCxn id="168" idx="7"/>
              <a:endCxn id="126" idx="2"/>
            </p:cNvCxnSpPr>
            <p:nvPr/>
          </p:nvCxnSpPr>
          <p:spPr>
            <a:xfrm flipV="1">
              <a:off x="1514263" y="1898649"/>
              <a:ext cx="89112" cy="5842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2" name="Group 771"/>
          <p:cNvGrpSpPr/>
          <p:nvPr/>
        </p:nvGrpSpPr>
        <p:grpSpPr>
          <a:xfrm>
            <a:off x="643467" y="1439333"/>
            <a:ext cx="838202" cy="939801"/>
            <a:chOff x="643467" y="1439333"/>
            <a:chExt cx="838202" cy="939801"/>
          </a:xfrm>
        </p:grpSpPr>
        <p:sp>
          <p:nvSpPr>
            <p:cNvPr id="196" name="Oval 195"/>
            <p:cNvSpPr>
              <a:spLocks noChangeAspect="1"/>
            </p:cNvSpPr>
            <p:nvPr/>
          </p:nvSpPr>
          <p:spPr>
            <a:xfrm>
              <a:off x="643467" y="16933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Oval 256"/>
            <p:cNvSpPr>
              <a:spLocks noChangeAspect="1"/>
            </p:cNvSpPr>
            <p:nvPr/>
          </p:nvSpPr>
          <p:spPr>
            <a:xfrm>
              <a:off x="753534" y="17272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Oval 257"/>
            <p:cNvSpPr>
              <a:spLocks noChangeAspect="1"/>
            </p:cNvSpPr>
            <p:nvPr/>
          </p:nvSpPr>
          <p:spPr>
            <a:xfrm>
              <a:off x="905934" y="18796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Oval 258"/>
            <p:cNvSpPr>
              <a:spLocks noChangeAspect="1"/>
            </p:cNvSpPr>
            <p:nvPr/>
          </p:nvSpPr>
          <p:spPr>
            <a:xfrm>
              <a:off x="1066801" y="16933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Oval 259"/>
            <p:cNvSpPr>
              <a:spLocks noChangeAspect="1"/>
            </p:cNvSpPr>
            <p:nvPr/>
          </p:nvSpPr>
          <p:spPr>
            <a:xfrm>
              <a:off x="1210734" y="21844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Oval 260"/>
            <p:cNvSpPr>
              <a:spLocks noChangeAspect="1"/>
            </p:cNvSpPr>
            <p:nvPr/>
          </p:nvSpPr>
          <p:spPr>
            <a:xfrm>
              <a:off x="1058334" y="20320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Oval 261"/>
            <p:cNvSpPr>
              <a:spLocks noChangeAspect="1"/>
            </p:cNvSpPr>
            <p:nvPr/>
          </p:nvSpPr>
          <p:spPr>
            <a:xfrm>
              <a:off x="1261534" y="18034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Oval 262"/>
            <p:cNvSpPr>
              <a:spLocks noChangeAspect="1"/>
            </p:cNvSpPr>
            <p:nvPr/>
          </p:nvSpPr>
          <p:spPr>
            <a:xfrm>
              <a:off x="719667" y="20235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Oval 263"/>
            <p:cNvSpPr>
              <a:spLocks noChangeAspect="1"/>
            </p:cNvSpPr>
            <p:nvPr/>
          </p:nvSpPr>
          <p:spPr>
            <a:xfrm>
              <a:off x="922867" y="17949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Oval 264"/>
            <p:cNvSpPr>
              <a:spLocks noChangeAspect="1"/>
            </p:cNvSpPr>
            <p:nvPr/>
          </p:nvSpPr>
          <p:spPr>
            <a:xfrm>
              <a:off x="973667" y="22944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Oval 265"/>
            <p:cNvSpPr>
              <a:spLocks noChangeAspect="1"/>
            </p:cNvSpPr>
            <p:nvPr/>
          </p:nvSpPr>
          <p:spPr>
            <a:xfrm>
              <a:off x="770467" y="22690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Oval 266"/>
            <p:cNvSpPr>
              <a:spLocks noChangeAspect="1"/>
            </p:cNvSpPr>
            <p:nvPr/>
          </p:nvSpPr>
          <p:spPr>
            <a:xfrm>
              <a:off x="973667" y="20404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Oval 267"/>
            <p:cNvSpPr>
              <a:spLocks noChangeAspect="1"/>
            </p:cNvSpPr>
            <p:nvPr/>
          </p:nvSpPr>
          <p:spPr>
            <a:xfrm>
              <a:off x="1185334" y="1921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Oval 268"/>
            <p:cNvSpPr>
              <a:spLocks noChangeAspect="1"/>
            </p:cNvSpPr>
            <p:nvPr/>
          </p:nvSpPr>
          <p:spPr>
            <a:xfrm>
              <a:off x="1100667" y="21844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Oval 269"/>
            <p:cNvSpPr>
              <a:spLocks noChangeAspect="1"/>
            </p:cNvSpPr>
            <p:nvPr/>
          </p:nvSpPr>
          <p:spPr>
            <a:xfrm>
              <a:off x="1397001" y="2082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Oval 270"/>
            <p:cNvSpPr>
              <a:spLocks noChangeAspect="1"/>
            </p:cNvSpPr>
            <p:nvPr/>
          </p:nvSpPr>
          <p:spPr>
            <a:xfrm>
              <a:off x="1371601" y="18203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Oval 271"/>
            <p:cNvSpPr>
              <a:spLocks noChangeAspect="1"/>
            </p:cNvSpPr>
            <p:nvPr/>
          </p:nvSpPr>
          <p:spPr>
            <a:xfrm>
              <a:off x="1286934" y="2082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Oval 272"/>
            <p:cNvSpPr>
              <a:spLocks noChangeAspect="1"/>
            </p:cNvSpPr>
            <p:nvPr/>
          </p:nvSpPr>
          <p:spPr>
            <a:xfrm>
              <a:off x="829735" y="14393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Oval 273"/>
            <p:cNvSpPr>
              <a:spLocks noChangeAspect="1"/>
            </p:cNvSpPr>
            <p:nvPr/>
          </p:nvSpPr>
          <p:spPr>
            <a:xfrm>
              <a:off x="1159935" y="1828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Oval 274"/>
            <p:cNvSpPr>
              <a:spLocks noChangeAspect="1"/>
            </p:cNvSpPr>
            <p:nvPr/>
          </p:nvSpPr>
          <p:spPr>
            <a:xfrm>
              <a:off x="1134535" y="15663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Oval 275"/>
            <p:cNvSpPr>
              <a:spLocks noChangeAspect="1"/>
            </p:cNvSpPr>
            <p:nvPr/>
          </p:nvSpPr>
          <p:spPr>
            <a:xfrm>
              <a:off x="1049868" y="1828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7" name="TextBox 276"/>
          <p:cNvSpPr txBox="1"/>
          <p:nvPr/>
        </p:nvSpPr>
        <p:spPr>
          <a:xfrm>
            <a:off x="0" y="939799"/>
            <a:ext cx="2413000" cy="523220"/>
          </a:xfrm>
          <a:prstGeom prst="rect">
            <a:avLst/>
          </a:prstGeom>
          <a:noFill/>
        </p:spPr>
        <p:txBody>
          <a:bodyPr wrap="square" rtlCol="0">
            <a:spAutoFit/>
          </a:bodyPr>
          <a:lstStyle/>
          <a:p>
            <a:pPr algn="ctr"/>
            <a:r>
              <a:rPr lang="en-US" sz="1400" b="1" dirty="0" smtClean="0">
                <a:latin typeface="Calibri" pitchFamily="34" charset="0"/>
                <a:cs typeface="Calibri" pitchFamily="34" charset="0"/>
              </a:rPr>
              <a:t>Input: unaligned sequences</a:t>
            </a:r>
          </a:p>
          <a:p>
            <a:pPr algn="ctr"/>
            <a:r>
              <a:rPr lang="en-US" sz="1400" b="1" dirty="0" smtClean="0">
                <a:latin typeface="Calibri" pitchFamily="34" charset="0"/>
                <a:cs typeface="Calibri" pitchFamily="34" charset="0"/>
              </a:rPr>
              <a:t>1) Get initial alignment</a:t>
            </a:r>
          </a:p>
        </p:txBody>
      </p:sp>
      <p:sp>
        <p:nvSpPr>
          <p:cNvPr id="278" name="TextBox 277"/>
          <p:cNvSpPr txBox="1"/>
          <p:nvPr/>
        </p:nvSpPr>
        <p:spPr>
          <a:xfrm>
            <a:off x="2997201" y="973665"/>
            <a:ext cx="1752599" cy="523220"/>
          </a:xfrm>
          <a:prstGeom prst="rect">
            <a:avLst/>
          </a:prstGeom>
          <a:noFill/>
        </p:spPr>
        <p:txBody>
          <a:bodyPr wrap="square" rtlCol="0">
            <a:spAutoFit/>
          </a:bodyPr>
          <a:lstStyle/>
          <a:p>
            <a:r>
              <a:rPr lang="en-US" sz="1400" b="1" dirty="0" smtClean="0">
                <a:latin typeface="Calibri" pitchFamily="34" charset="0"/>
                <a:cs typeface="Calibri" pitchFamily="34" charset="0"/>
              </a:rPr>
              <a:t>2) Estimate tree on current alignment</a:t>
            </a:r>
          </a:p>
        </p:txBody>
      </p:sp>
      <p:sp>
        <p:nvSpPr>
          <p:cNvPr id="279" name="Right Arrow 278"/>
          <p:cNvSpPr/>
          <p:nvPr/>
        </p:nvSpPr>
        <p:spPr>
          <a:xfrm>
            <a:off x="1727200" y="1871133"/>
            <a:ext cx="406400" cy="287867"/>
          </a:xfrm>
          <a:prstGeom prst="rightArrow">
            <a:avLst/>
          </a:prstGeom>
          <a:solidFill>
            <a:schemeClr val="tx2">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80" name="Group 279"/>
          <p:cNvGrpSpPr/>
          <p:nvPr/>
        </p:nvGrpSpPr>
        <p:grpSpPr>
          <a:xfrm>
            <a:off x="5681135" y="1625599"/>
            <a:ext cx="2429934" cy="1371600"/>
            <a:chOff x="863601" y="1286934"/>
            <a:chExt cx="2429934" cy="1371600"/>
          </a:xfrm>
        </p:grpSpPr>
        <p:sp>
          <p:nvSpPr>
            <p:cNvPr id="281" name="Oval 280"/>
            <p:cNvSpPr>
              <a:spLocks noChangeAspect="1"/>
            </p:cNvSpPr>
            <p:nvPr/>
          </p:nvSpPr>
          <p:spPr>
            <a:xfrm>
              <a:off x="1100667" y="1447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p:cNvSpPr>
              <a:spLocks noChangeAspect="1"/>
            </p:cNvSpPr>
            <p:nvPr/>
          </p:nvSpPr>
          <p:spPr>
            <a:xfrm>
              <a:off x="872068" y="188912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p:cNvSpPr>
              <a:spLocks noChangeAspect="1"/>
            </p:cNvSpPr>
            <p:nvPr/>
          </p:nvSpPr>
          <p:spPr>
            <a:xfrm>
              <a:off x="1473200" y="1346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p:cNvSpPr>
              <a:spLocks noChangeAspect="1"/>
            </p:cNvSpPr>
            <p:nvPr/>
          </p:nvSpPr>
          <p:spPr>
            <a:xfrm>
              <a:off x="1981201" y="1320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p:cNvSpPr>
              <a:spLocks noChangeAspect="1"/>
            </p:cNvSpPr>
            <p:nvPr/>
          </p:nvSpPr>
          <p:spPr>
            <a:xfrm>
              <a:off x="1199093" y="246062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p:cNvSpPr>
              <a:spLocks noChangeAspect="1"/>
            </p:cNvSpPr>
            <p:nvPr/>
          </p:nvSpPr>
          <p:spPr>
            <a:xfrm>
              <a:off x="1679575" y="2453218"/>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p:cNvSpPr>
              <a:spLocks noChangeAspect="1"/>
            </p:cNvSpPr>
            <p:nvPr/>
          </p:nvSpPr>
          <p:spPr>
            <a:xfrm>
              <a:off x="2269067" y="2489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p:cNvSpPr>
              <a:spLocks noChangeAspect="1"/>
            </p:cNvSpPr>
            <p:nvPr/>
          </p:nvSpPr>
          <p:spPr>
            <a:xfrm>
              <a:off x="2683934" y="2489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p:cNvSpPr>
              <a:spLocks noChangeAspect="1"/>
            </p:cNvSpPr>
            <p:nvPr/>
          </p:nvSpPr>
          <p:spPr>
            <a:xfrm>
              <a:off x="2912534" y="24468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p:cNvSpPr>
              <a:spLocks noChangeAspect="1"/>
            </p:cNvSpPr>
            <p:nvPr/>
          </p:nvSpPr>
          <p:spPr>
            <a:xfrm>
              <a:off x="1735667" y="1447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p:cNvSpPr>
              <a:spLocks noChangeAspect="1"/>
            </p:cNvSpPr>
            <p:nvPr/>
          </p:nvSpPr>
          <p:spPr>
            <a:xfrm>
              <a:off x="3081868" y="21844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p:cNvSpPr>
              <a:spLocks noChangeAspect="1"/>
            </p:cNvSpPr>
            <p:nvPr/>
          </p:nvSpPr>
          <p:spPr>
            <a:xfrm>
              <a:off x="2921001" y="1540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p:cNvSpPr>
              <a:spLocks noChangeAspect="1"/>
            </p:cNvSpPr>
            <p:nvPr/>
          </p:nvSpPr>
          <p:spPr>
            <a:xfrm>
              <a:off x="3191934" y="17272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p:cNvSpPr>
              <a:spLocks noChangeAspect="1"/>
            </p:cNvSpPr>
            <p:nvPr/>
          </p:nvSpPr>
          <p:spPr>
            <a:xfrm>
              <a:off x="2387600" y="1286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p:cNvSpPr>
              <a:spLocks noChangeAspect="1"/>
            </p:cNvSpPr>
            <p:nvPr/>
          </p:nvSpPr>
          <p:spPr>
            <a:xfrm>
              <a:off x="2683934" y="13631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p:cNvSpPr>
              <a:spLocks noChangeAspect="1"/>
            </p:cNvSpPr>
            <p:nvPr/>
          </p:nvSpPr>
          <p:spPr>
            <a:xfrm>
              <a:off x="863601" y="16086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p:cNvSpPr>
              <a:spLocks noChangeAspect="1"/>
            </p:cNvSpPr>
            <p:nvPr/>
          </p:nvSpPr>
          <p:spPr>
            <a:xfrm>
              <a:off x="1032935" y="22944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Oval 297"/>
            <p:cNvSpPr>
              <a:spLocks noChangeAspect="1"/>
            </p:cNvSpPr>
            <p:nvPr/>
          </p:nvSpPr>
          <p:spPr>
            <a:xfrm>
              <a:off x="1464735" y="24807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Oval 298"/>
            <p:cNvSpPr>
              <a:spLocks noChangeAspect="1"/>
            </p:cNvSpPr>
            <p:nvPr/>
          </p:nvSpPr>
          <p:spPr>
            <a:xfrm>
              <a:off x="1938867" y="25738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Oval 299"/>
            <p:cNvSpPr>
              <a:spLocks noChangeAspect="1"/>
            </p:cNvSpPr>
            <p:nvPr/>
          </p:nvSpPr>
          <p:spPr>
            <a:xfrm>
              <a:off x="2514600" y="243840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Oval 300"/>
            <p:cNvSpPr>
              <a:spLocks noChangeAspect="1"/>
            </p:cNvSpPr>
            <p:nvPr/>
          </p:nvSpPr>
          <p:spPr>
            <a:xfrm>
              <a:off x="3208867" y="19981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Oval 301"/>
            <p:cNvSpPr>
              <a:spLocks noChangeAspect="1"/>
            </p:cNvSpPr>
            <p:nvPr/>
          </p:nvSpPr>
          <p:spPr>
            <a:xfrm>
              <a:off x="872067" y="20912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Oval 302"/>
            <p:cNvSpPr>
              <a:spLocks noChangeAspect="1"/>
            </p:cNvSpPr>
            <p:nvPr/>
          </p:nvSpPr>
          <p:spPr>
            <a:xfrm>
              <a:off x="2876550" y="19102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4" name="Straight Connector 303"/>
            <p:cNvCxnSpPr>
              <a:stCxn id="285" idx="7"/>
              <a:endCxn id="348" idx="3"/>
            </p:cNvCxnSpPr>
            <p:nvPr/>
          </p:nvCxnSpPr>
          <p:spPr>
            <a:xfrm flipV="1">
              <a:off x="1271362" y="2287903"/>
              <a:ext cx="216868" cy="1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5" name="Straight Connector 304"/>
            <p:cNvCxnSpPr>
              <a:stCxn id="298" idx="0"/>
              <a:endCxn id="348" idx="4"/>
            </p:cNvCxnSpPr>
            <p:nvPr/>
          </p:nvCxnSpPr>
          <p:spPr>
            <a:xfrm flipV="1">
              <a:off x="1507069" y="2296583"/>
              <a:ext cx="2115" cy="184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6" name="Straight Connector 305"/>
            <p:cNvCxnSpPr>
              <a:stCxn id="286" idx="0"/>
              <a:endCxn id="344" idx="4"/>
            </p:cNvCxnSpPr>
            <p:nvPr/>
          </p:nvCxnSpPr>
          <p:spPr>
            <a:xfrm flipV="1">
              <a:off x="1721909" y="2087033"/>
              <a:ext cx="184150" cy="366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7" name="Straight Connector 306"/>
            <p:cNvCxnSpPr>
              <a:stCxn id="299" idx="0"/>
              <a:endCxn id="344" idx="4"/>
            </p:cNvCxnSpPr>
            <p:nvPr/>
          </p:nvCxnSpPr>
          <p:spPr>
            <a:xfrm flipH="1" flipV="1">
              <a:off x="1906059" y="2087033"/>
              <a:ext cx="75142" cy="4868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08" name="Straight Connector 307"/>
            <p:cNvCxnSpPr>
              <a:stCxn id="297" idx="7"/>
              <a:endCxn id="353" idx="3"/>
            </p:cNvCxnSpPr>
            <p:nvPr/>
          </p:nvCxnSpPr>
          <p:spPr>
            <a:xfrm flipV="1">
              <a:off x="1105204" y="2113278"/>
              <a:ext cx="402076" cy="193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9" name="Straight Connector 308"/>
            <p:cNvCxnSpPr>
              <a:stCxn id="302" idx="7"/>
              <a:endCxn id="347" idx="3"/>
            </p:cNvCxnSpPr>
            <p:nvPr/>
          </p:nvCxnSpPr>
          <p:spPr>
            <a:xfrm flipV="1">
              <a:off x="944336" y="2021203"/>
              <a:ext cx="302594" cy="82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0" name="Straight Connector 309"/>
            <p:cNvCxnSpPr>
              <a:stCxn id="282" idx="6"/>
              <a:endCxn id="347" idx="2"/>
            </p:cNvCxnSpPr>
            <p:nvPr/>
          </p:nvCxnSpPr>
          <p:spPr>
            <a:xfrm>
              <a:off x="956736" y="1931460"/>
              <a:ext cx="281514" cy="68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1" name="Straight Connector 310"/>
            <p:cNvCxnSpPr>
              <a:stCxn id="296" idx="5"/>
              <a:endCxn id="346" idx="2"/>
            </p:cNvCxnSpPr>
            <p:nvPr/>
          </p:nvCxnSpPr>
          <p:spPr>
            <a:xfrm>
              <a:off x="935870" y="1680936"/>
              <a:ext cx="394455" cy="195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2" name="Straight Connector 311"/>
            <p:cNvCxnSpPr>
              <a:stCxn id="281" idx="5"/>
              <a:endCxn id="346" idx="1"/>
            </p:cNvCxnSpPr>
            <p:nvPr/>
          </p:nvCxnSpPr>
          <p:spPr>
            <a:xfrm>
              <a:off x="1172936" y="1520069"/>
              <a:ext cx="166069" cy="335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3" name="Straight Connector 312"/>
            <p:cNvCxnSpPr>
              <a:stCxn id="283" idx="4"/>
              <a:endCxn id="345" idx="1"/>
            </p:cNvCxnSpPr>
            <p:nvPr/>
          </p:nvCxnSpPr>
          <p:spPr>
            <a:xfrm>
              <a:off x="1515534" y="1430869"/>
              <a:ext cx="96521" cy="44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 name="Straight Connector 313"/>
            <p:cNvCxnSpPr>
              <a:stCxn id="290" idx="4"/>
            </p:cNvCxnSpPr>
            <p:nvPr/>
          </p:nvCxnSpPr>
          <p:spPr>
            <a:xfrm>
              <a:off x="1778001" y="1532468"/>
              <a:ext cx="222249" cy="369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5" name="Straight Connector 314"/>
            <p:cNvCxnSpPr>
              <a:stCxn id="284" idx="4"/>
              <a:endCxn id="339" idx="1"/>
            </p:cNvCxnSpPr>
            <p:nvPr/>
          </p:nvCxnSpPr>
          <p:spPr>
            <a:xfrm>
              <a:off x="2023535" y="1405468"/>
              <a:ext cx="153670" cy="2658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6" name="Straight Connector 315"/>
            <p:cNvCxnSpPr>
              <a:stCxn id="294" idx="4"/>
              <a:endCxn id="339" idx="7"/>
            </p:cNvCxnSpPr>
            <p:nvPr/>
          </p:nvCxnSpPr>
          <p:spPr>
            <a:xfrm flipH="1">
              <a:off x="2219113" y="1371602"/>
              <a:ext cx="210821" cy="299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7" name="Straight Connector 316"/>
            <p:cNvCxnSpPr>
              <a:stCxn id="295" idx="4"/>
              <a:endCxn id="334" idx="0"/>
            </p:cNvCxnSpPr>
            <p:nvPr/>
          </p:nvCxnSpPr>
          <p:spPr>
            <a:xfrm flipH="1">
              <a:off x="2426759" y="1447802"/>
              <a:ext cx="299509" cy="402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8" name="Straight Connector 317"/>
            <p:cNvCxnSpPr>
              <a:stCxn id="287" idx="0"/>
              <a:endCxn id="330" idx="3"/>
            </p:cNvCxnSpPr>
            <p:nvPr/>
          </p:nvCxnSpPr>
          <p:spPr>
            <a:xfrm flipV="1">
              <a:off x="2311401" y="2167253"/>
              <a:ext cx="18204" cy="3219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9" name="Straight Connector 318"/>
            <p:cNvCxnSpPr>
              <a:stCxn id="300" idx="0"/>
              <a:endCxn id="329" idx="4"/>
            </p:cNvCxnSpPr>
            <p:nvPr/>
          </p:nvCxnSpPr>
          <p:spPr>
            <a:xfrm flipH="1" flipV="1">
              <a:off x="2547409" y="2210858"/>
              <a:ext cx="9525" cy="22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320" name="Straight Connector 319"/>
            <p:cNvCxnSpPr>
              <a:endCxn id="328" idx="4"/>
            </p:cNvCxnSpPr>
            <p:nvPr/>
          </p:nvCxnSpPr>
          <p:spPr>
            <a:xfrm flipH="1" flipV="1">
              <a:off x="2709334" y="2239433"/>
              <a:ext cx="20110" cy="240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1" name="Straight Connector 320"/>
            <p:cNvCxnSpPr>
              <a:stCxn id="289" idx="0"/>
              <a:endCxn id="328" idx="5"/>
            </p:cNvCxnSpPr>
            <p:nvPr/>
          </p:nvCxnSpPr>
          <p:spPr>
            <a:xfrm flipH="1" flipV="1">
              <a:off x="2730288" y="2230753"/>
              <a:ext cx="224580" cy="216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2" name="Straight Connector 321"/>
            <p:cNvCxnSpPr>
              <a:stCxn id="291" idx="2"/>
              <a:endCxn id="326" idx="5"/>
            </p:cNvCxnSpPr>
            <p:nvPr/>
          </p:nvCxnSpPr>
          <p:spPr>
            <a:xfrm flipH="1" flipV="1">
              <a:off x="2746163" y="1976753"/>
              <a:ext cx="335705" cy="249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3" name="Straight Connector 322"/>
            <p:cNvCxnSpPr>
              <a:stCxn id="292" idx="3"/>
              <a:endCxn id="333" idx="7"/>
            </p:cNvCxnSpPr>
            <p:nvPr/>
          </p:nvCxnSpPr>
          <p:spPr>
            <a:xfrm flipH="1">
              <a:off x="2574713" y="1613203"/>
              <a:ext cx="358687" cy="293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4" name="Straight Connector 323"/>
            <p:cNvCxnSpPr>
              <a:stCxn id="293" idx="2"/>
              <a:endCxn id="303" idx="7"/>
            </p:cNvCxnSpPr>
            <p:nvPr/>
          </p:nvCxnSpPr>
          <p:spPr>
            <a:xfrm flipH="1">
              <a:off x="2927138" y="1769535"/>
              <a:ext cx="264796" cy="149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5" name="Straight Connector 324"/>
            <p:cNvCxnSpPr>
              <a:stCxn id="301" idx="2"/>
              <a:endCxn id="303" idx="6"/>
            </p:cNvCxnSpPr>
            <p:nvPr/>
          </p:nvCxnSpPr>
          <p:spPr>
            <a:xfrm flipH="1" flipV="1">
              <a:off x="2935818" y="1939924"/>
              <a:ext cx="273049" cy="100544"/>
            </a:xfrm>
            <a:prstGeom prst="line">
              <a:avLst/>
            </a:prstGeom>
          </p:spPr>
          <p:style>
            <a:lnRef idx="1">
              <a:schemeClr val="accent1"/>
            </a:lnRef>
            <a:fillRef idx="0">
              <a:schemeClr val="accent1"/>
            </a:fillRef>
            <a:effectRef idx="0">
              <a:schemeClr val="accent1"/>
            </a:effectRef>
            <a:fontRef idx="minor">
              <a:schemeClr val="tx1"/>
            </a:fontRef>
          </p:style>
        </p:cxnSp>
        <p:sp>
          <p:nvSpPr>
            <p:cNvPr id="326" name="Oval 325"/>
            <p:cNvSpPr>
              <a:spLocks noChangeAspect="1"/>
            </p:cNvSpPr>
            <p:nvPr/>
          </p:nvSpPr>
          <p:spPr>
            <a:xfrm>
              <a:off x="2695575" y="19261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7" name="Straight Connector 326"/>
            <p:cNvCxnSpPr>
              <a:stCxn id="326" idx="6"/>
              <a:endCxn id="303" idx="2"/>
            </p:cNvCxnSpPr>
            <p:nvPr/>
          </p:nvCxnSpPr>
          <p:spPr>
            <a:xfrm flipV="1">
              <a:off x="2754843" y="1939924"/>
              <a:ext cx="121707" cy="15875"/>
            </a:xfrm>
            <a:prstGeom prst="line">
              <a:avLst/>
            </a:prstGeom>
          </p:spPr>
          <p:style>
            <a:lnRef idx="1">
              <a:schemeClr val="accent1"/>
            </a:lnRef>
            <a:fillRef idx="0">
              <a:schemeClr val="accent1"/>
            </a:fillRef>
            <a:effectRef idx="0">
              <a:schemeClr val="accent1"/>
            </a:effectRef>
            <a:fontRef idx="minor">
              <a:schemeClr val="tx1"/>
            </a:fontRef>
          </p:style>
        </p:cxnSp>
        <p:sp>
          <p:nvSpPr>
            <p:cNvPr id="328" name="Oval 327"/>
            <p:cNvSpPr>
              <a:spLocks noChangeAspect="1"/>
            </p:cNvSpPr>
            <p:nvPr/>
          </p:nvSpPr>
          <p:spPr>
            <a:xfrm>
              <a:off x="2679700" y="21801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Oval 328"/>
            <p:cNvSpPr>
              <a:spLocks noChangeAspect="1"/>
            </p:cNvSpPr>
            <p:nvPr/>
          </p:nvSpPr>
          <p:spPr>
            <a:xfrm>
              <a:off x="2517775" y="21515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Oval 329"/>
            <p:cNvSpPr>
              <a:spLocks noChangeAspect="1"/>
            </p:cNvSpPr>
            <p:nvPr/>
          </p:nvSpPr>
          <p:spPr>
            <a:xfrm>
              <a:off x="2320925" y="21166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1" name="Straight Connector 330"/>
            <p:cNvCxnSpPr>
              <a:stCxn id="330" idx="6"/>
              <a:endCxn id="329" idx="2"/>
            </p:cNvCxnSpPr>
            <p:nvPr/>
          </p:nvCxnSpPr>
          <p:spPr>
            <a:xfrm>
              <a:off x="2380193" y="2146299"/>
              <a:ext cx="137582" cy="34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2" name="Straight Connector 331"/>
            <p:cNvCxnSpPr>
              <a:stCxn id="329" idx="5"/>
              <a:endCxn id="328" idx="1"/>
            </p:cNvCxnSpPr>
            <p:nvPr/>
          </p:nvCxnSpPr>
          <p:spPr>
            <a:xfrm flipV="1">
              <a:off x="2568363" y="2188845"/>
              <a:ext cx="120017" cy="13333"/>
            </a:xfrm>
            <a:prstGeom prst="line">
              <a:avLst/>
            </a:prstGeom>
          </p:spPr>
          <p:style>
            <a:lnRef idx="1">
              <a:schemeClr val="accent1"/>
            </a:lnRef>
            <a:fillRef idx="0">
              <a:schemeClr val="accent1"/>
            </a:fillRef>
            <a:effectRef idx="0">
              <a:schemeClr val="accent1"/>
            </a:effectRef>
            <a:fontRef idx="minor">
              <a:schemeClr val="tx1"/>
            </a:fontRef>
          </p:style>
        </p:cxnSp>
        <p:sp>
          <p:nvSpPr>
            <p:cNvPr id="333" name="Oval 332"/>
            <p:cNvSpPr>
              <a:spLocks noChangeAspect="1"/>
            </p:cNvSpPr>
            <p:nvPr/>
          </p:nvSpPr>
          <p:spPr>
            <a:xfrm>
              <a:off x="2524125" y="18975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Oval 333"/>
            <p:cNvSpPr>
              <a:spLocks noChangeAspect="1"/>
            </p:cNvSpPr>
            <p:nvPr/>
          </p:nvSpPr>
          <p:spPr>
            <a:xfrm>
              <a:off x="2397125" y="18499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5" name="Straight Connector 334"/>
            <p:cNvCxnSpPr>
              <a:stCxn id="334" idx="5"/>
              <a:endCxn id="333" idx="2"/>
            </p:cNvCxnSpPr>
            <p:nvPr/>
          </p:nvCxnSpPr>
          <p:spPr>
            <a:xfrm>
              <a:off x="2447713" y="1900553"/>
              <a:ext cx="76412" cy="266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36" name="Straight Connector 335"/>
            <p:cNvCxnSpPr>
              <a:stCxn id="333" idx="6"/>
              <a:endCxn id="326" idx="2"/>
            </p:cNvCxnSpPr>
            <p:nvPr/>
          </p:nvCxnSpPr>
          <p:spPr>
            <a:xfrm>
              <a:off x="2583393" y="1927224"/>
              <a:ext cx="112182" cy="28575"/>
            </a:xfrm>
            <a:prstGeom prst="line">
              <a:avLst/>
            </a:prstGeom>
          </p:spPr>
          <p:style>
            <a:lnRef idx="1">
              <a:schemeClr val="accent1"/>
            </a:lnRef>
            <a:fillRef idx="0">
              <a:schemeClr val="accent1"/>
            </a:fillRef>
            <a:effectRef idx="0">
              <a:schemeClr val="accent1"/>
            </a:effectRef>
            <a:fontRef idx="minor">
              <a:schemeClr val="tx1"/>
            </a:fontRef>
          </p:style>
        </p:cxnSp>
        <p:sp>
          <p:nvSpPr>
            <p:cNvPr id="337" name="Oval 336"/>
            <p:cNvSpPr>
              <a:spLocks noChangeAspect="1"/>
            </p:cNvSpPr>
            <p:nvPr/>
          </p:nvSpPr>
          <p:spPr>
            <a:xfrm>
              <a:off x="2266950" y="19356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Oval 337"/>
            <p:cNvSpPr>
              <a:spLocks noChangeAspect="1"/>
            </p:cNvSpPr>
            <p:nvPr/>
          </p:nvSpPr>
          <p:spPr>
            <a:xfrm>
              <a:off x="2146300" y="185314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Oval 338"/>
            <p:cNvSpPr>
              <a:spLocks noChangeAspect="1"/>
            </p:cNvSpPr>
            <p:nvPr/>
          </p:nvSpPr>
          <p:spPr>
            <a:xfrm>
              <a:off x="2168525" y="166264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0" name="Straight Connector 339"/>
            <p:cNvCxnSpPr>
              <a:stCxn id="339" idx="4"/>
              <a:endCxn id="338" idx="0"/>
            </p:cNvCxnSpPr>
            <p:nvPr/>
          </p:nvCxnSpPr>
          <p:spPr>
            <a:xfrm flipH="1">
              <a:off x="2175934" y="1721908"/>
              <a:ext cx="22225" cy="131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1" name="Straight Connector 340"/>
            <p:cNvCxnSpPr>
              <a:stCxn id="337" idx="6"/>
              <a:endCxn id="334" idx="3"/>
            </p:cNvCxnSpPr>
            <p:nvPr/>
          </p:nvCxnSpPr>
          <p:spPr>
            <a:xfrm flipV="1">
              <a:off x="2326218" y="1900553"/>
              <a:ext cx="79587" cy="64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2" name="Straight Connector 341"/>
            <p:cNvCxnSpPr>
              <a:stCxn id="337" idx="5"/>
              <a:endCxn id="330" idx="0"/>
            </p:cNvCxnSpPr>
            <p:nvPr/>
          </p:nvCxnSpPr>
          <p:spPr>
            <a:xfrm>
              <a:off x="2317538" y="1986278"/>
              <a:ext cx="33021" cy="1303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43" name="Straight Connector 342"/>
            <p:cNvCxnSpPr>
              <a:stCxn id="338" idx="5"/>
              <a:endCxn id="337" idx="2"/>
            </p:cNvCxnSpPr>
            <p:nvPr/>
          </p:nvCxnSpPr>
          <p:spPr>
            <a:xfrm>
              <a:off x="2196888" y="1903728"/>
              <a:ext cx="70062" cy="61596"/>
            </a:xfrm>
            <a:prstGeom prst="line">
              <a:avLst/>
            </a:prstGeom>
          </p:spPr>
          <p:style>
            <a:lnRef idx="1">
              <a:schemeClr val="accent1"/>
            </a:lnRef>
            <a:fillRef idx="0">
              <a:schemeClr val="accent1"/>
            </a:fillRef>
            <a:effectRef idx="0">
              <a:schemeClr val="accent1"/>
            </a:effectRef>
            <a:fontRef idx="minor">
              <a:schemeClr val="tx1"/>
            </a:fontRef>
          </p:style>
        </p:cxnSp>
        <p:sp>
          <p:nvSpPr>
            <p:cNvPr id="344" name="Oval 343"/>
            <p:cNvSpPr>
              <a:spLocks noChangeAspect="1"/>
            </p:cNvSpPr>
            <p:nvPr/>
          </p:nvSpPr>
          <p:spPr>
            <a:xfrm>
              <a:off x="1876425" y="20277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5" name="Oval 344"/>
            <p:cNvSpPr>
              <a:spLocks noChangeAspect="1"/>
            </p:cNvSpPr>
            <p:nvPr/>
          </p:nvSpPr>
          <p:spPr>
            <a:xfrm>
              <a:off x="1603375" y="186901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6" name="Oval 345"/>
            <p:cNvSpPr>
              <a:spLocks noChangeAspect="1"/>
            </p:cNvSpPr>
            <p:nvPr/>
          </p:nvSpPr>
          <p:spPr>
            <a:xfrm>
              <a:off x="1330325" y="18467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Oval 346"/>
            <p:cNvSpPr>
              <a:spLocks noChangeAspect="1"/>
            </p:cNvSpPr>
            <p:nvPr/>
          </p:nvSpPr>
          <p:spPr>
            <a:xfrm>
              <a:off x="1238250" y="197061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Oval 347"/>
            <p:cNvSpPr>
              <a:spLocks noChangeAspect="1"/>
            </p:cNvSpPr>
            <p:nvPr/>
          </p:nvSpPr>
          <p:spPr>
            <a:xfrm>
              <a:off x="1479550" y="223731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9" name="Straight Connector 348"/>
            <p:cNvCxnSpPr>
              <a:stCxn id="344" idx="2"/>
              <a:endCxn id="345" idx="5"/>
            </p:cNvCxnSpPr>
            <p:nvPr/>
          </p:nvCxnSpPr>
          <p:spPr>
            <a:xfrm flipH="1" flipV="1">
              <a:off x="1653963" y="1919603"/>
              <a:ext cx="222462" cy="137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0" name="Straight Connector 349"/>
            <p:cNvCxnSpPr>
              <a:stCxn id="351" idx="3"/>
              <a:endCxn id="344" idx="7"/>
            </p:cNvCxnSpPr>
            <p:nvPr/>
          </p:nvCxnSpPr>
          <p:spPr>
            <a:xfrm flipH="1">
              <a:off x="1927013" y="1925953"/>
              <a:ext cx="72392" cy="110492"/>
            </a:xfrm>
            <a:prstGeom prst="line">
              <a:avLst/>
            </a:prstGeom>
          </p:spPr>
          <p:style>
            <a:lnRef idx="1">
              <a:schemeClr val="accent1"/>
            </a:lnRef>
            <a:fillRef idx="0">
              <a:schemeClr val="accent1"/>
            </a:fillRef>
            <a:effectRef idx="0">
              <a:schemeClr val="accent1"/>
            </a:effectRef>
            <a:fontRef idx="minor">
              <a:schemeClr val="tx1"/>
            </a:fontRef>
          </p:style>
        </p:cxnSp>
        <p:sp>
          <p:nvSpPr>
            <p:cNvPr id="351" name="Oval 350"/>
            <p:cNvSpPr>
              <a:spLocks noChangeAspect="1"/>
            </p:cNvSpPr>
            <p:nvPr/>
          </p:nvSpPr>
          <p:spPr>
            <a:xfrm>
              <a:off x="1990725" y="1875365"/>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2" name="Straight Connector 351"/>
            <p:cNvCxnSpPr>
              <a:stCxn id="351" idx="6"/>
              <a:endCxn id="338" idx="2"/>
            </p:cNvCxnSpPr>
            <p:nvPr/>
          </p:nvCxnSpPr>
          <p:spPr>
            <a:xfrm flipV="1">
              <a:off x="2049993" y="1882774"/>
              <a:ext cx="96307" cy="22225"/>
            </a:xfrm>
            <a:prstGeom prst="line">
              <a:avLst/>
            </a:prstGeom>
          </p:spPr>
          <p:style>
            <a:lnRef idx="1">
              <a:schemeClr val="accent1"/>
            </a:lnRef>
            <a:fillRef idx="0">
              <a:schemeClr val="accent1"/>
            </a:fillRef>
            <a:effectRef idx="0">
              <a:schemeClr val="accent1"/>
            </a:effectRef>
            <a:fontRef idx="minor">
              <a:schemeClr val="tx1"/>
            </a:fontRef>
          </p:style>
        </p:cxnSp>
        <p:sp>
          <p:nvSpPr>
            <p:cNvPr id="353" name="Oval 352"/>
            <p:cNvSpPr>
              <a:spLocks noChangeAspect="1"/>
            </p:cNvSpPr>
            <p:nvPr/>
          </p:nvSpPr>
          <p:spPr>
            <a:xfrm>
              <a:off x="1498600" y="20626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4" name="Straight Connector 353"/>
            <p:cNvCxnSpPr>
              <a:stCxn id="353" idx="3"/>
              <a:endCxn id="348" idx="7"/>
            </p:cNvCxnSpPr>
            <p:nvPr/>
          </p:nvCxnSpPr>
          <p:spPr>
            <a:xfrm>
              <a:off x="1507280" y="2113278"/>
              <a:ext cx="22858" cy="132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5" name="Straight Connector 354"/>
            <p:cNvCxnSpPr>
              <a:stCxn id="346" idx="4"/>
              <a:endCxn id="347" idx="7"/>
            </p:cNvCxnSpPr>
            <p:nvPr/>
          </p:nvCxnSpPr>
          <p:spPr>
            <a:xfrm flipH="1">
              <a:off x="1288838" y="1906058"/>
              <a:ext cx="71121" cy="73237"/>
            </a:xfrm>
            <a:prstGeom prst="line">
              <a:avLst/>
            </a:prstGeom>
          </p:spPr>
          <p:style>
            <a:lnRef idx="1">
              <a:schemeClr val="accent1"/>
            </a:lnRef>
            <a:fillRef idx="0">
              <a:schemeClr val="accent1"/>
            </a:fillRef>
            <a:effectRef idx="0">
              <a:schemeClr val="accent1"/>
            </a:effectRef>
            <a:fontRef idx="minor">
              <a:schemeClr val="tx1"/>
            </a:fontRef>
          </p:style>
        </p:cxnSp>
        <p:sp>
          <p:nvSpPr>
            <p:cNvPr id="356" name="Oval 355"/>
            <p:cNvSpPr>
              <a:spLocks noChangeAspect="1"/>
            </p:cNvSpPr>
            <p:nvPr/>
          </p:nvSpPr>
          <p:spPr>
            <a:xfrm>
              <a:off x="1463675" y="1948390"/>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7" name="Straight Connector 356"/>
            <p:cNvCxnSpPr>
              <a:stCxn id="356" idx="2"/>
              <a:endCxn id="347" idx="6"/>
            </p:cNvCxnSpPr>
            <p:nvPr/>
          </p:nvCxnSpPr>
          <p:spPr>
            <a:xfrm flipH="1">
              <a:off x="1297518" y="1978024"/>
              <a:ext cx="166157" cy="22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58" name="Straight Connector 357"/>
            <p:cNvCxnSpPr>
              <a:stCxn id="356" idx="4"/>
              <a:endCxn id="353" idx="0"/>
            </p:cNvCxnSpPr>
            <p:nvPr/>
          </p:nvCxnSpPr>
          <p:spPr>
            <a:xfrm>
              <a:off x="1493309" y="2007658"/>
              <a:ext cx="34925" cy="55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9" name="Straight Connector 358"/>
            <p:cNvCxnSpPr>
              <a:stCxn id="356" idx="7"/>
              <a:endCxn id="345" idx="2"/>
            </p:cNvCxnSpPr>
            <p:nvPr/>
          </p:nvCxnSpPr>
          <p:spPr>
            <a:xfrm flipV="1">
              <a:off x="1514263" y="1898649"/>
              <a:ext cx="89112" cy="58421"/>
            </a:xfrm>
            <a:prstGeom prst="line">
              <a:avLst/>
            </a:prstGeom>
          </p:spPr>
          <p:style>
            <a:lnRef idx="1">
              <a:schemeClr val="accent1"/>
            </a:lnRef>
            <a:fillRef idx="0">
              <a:schemeClr val="accent1"/>
            </a:fillRef>
            <a:effectRef idx="0">
              <a:schemeClr val="accent1"/>
            </a:effectRef>
            <a:fontRef idx="minor">
              <a:schemeClr val="tx1"/>
            </a:fontRef>
          </p:style>
        </p:cxnSp>
      </p:grpSp>
      <p:sp>
        <p:nvSpPr>
          <p:cNvPr id="360" name="TextBox 359"/>
          <p:cNvSpPr txBox="1"/>
          <p:nvPr/>
        </p:nvSpPr>
        <p:spPr>
          <a:xfrm>
            <a:off x="5782735" y="1066799"/>
            <a:ext cx="2091266" cy="523220"/>
          </a:xfrm>
          <a:prstGeom prst="rect">
            <a:avLst/>
          </a:prstGeom>
          <a:noFill/>
        </p:spPr>
        <p:txBody>
          <a:bodyPr wrap="square" rtlCol="0">
            <a:spAutoFit/>
          </a:bodyPr>
          <a:lstStyle/>
          <a:p>
            <a:pPr algn="ctr"/>
            <a:r>
              <a:rPr lang="en-US" sz="1400" b="1" dirty="0" smtClean="0">
                <a:latin typeface="Calibri" pitchFamily="34" charset="0"/>
                <a:cs typeface="Calibri" pitchFamily="34" charset="0"/>
              </a:rPr>
              <a:t>3) Break into subsets according to tree</a:t>
            </a:r>
          </a:p>
        </p:txBody>
      </p:sp>
      <p:sp>
        <p:nvSpPr>
          <p:cNvPr id="361" name="Right Arrow 360"/>
          <p:cNvSpPr/>
          <p:nvPr/>
        </p:nvSpPr>
        <p:spPr>
          <a:xfrm>
            <a:off x="5088468" y="2048933"/>
            <a:ext cx="406400" cy="287867"/>
          </a:xfrm>
          <a:prstGeom prst="rightArrow">
            <a:avLst/>
          </a:prstGeom>
          <a:solidFill>
            <a:schemeClr val="tx2">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2" name="Freeform 361"/>
          <p:cNvSpPr/>
          <p:nvPr/>
        </p:nvSpPr>
        <p:spPr>
          <a:xfrm>
            <a:off x="6714066" y="1549400"/>
            <a:ext cx="279403" cy="1566333"/>
          </a:xfrm>
          <a:custGeom>
            <a:avLst/>
            <a:gdLst>
              <a:gd name="connsiteX0" fmla="*/ 0 w 279403"/>
              <a:gd name="connsiteY0" fmla="*/ 0 h 1490133"/>
              <a:gd name="connsiteX1" fmla="*/ 8467 w 279403"/>
              <a:gd name="connsiteY1" fmla="*/ 101600 h 1490133"/>
              <a:gd name="connsiteX2" fmla="*/ 33867 w 279403"/>
              <a:gd name="connsiteY2" fmla="*/ 177800 h 1490133"/>
              <a:gd name="connsiteX3" fmla="*/ 76200 w 279403"/>
              <a:gd name="connsiteY3" fmla="*/ 304800 h 1490133"/>
              <a:gd name="connsiteX4" fmla="*/ 101600 w 279403"/>
              <a:gd name="connsiteY4" fmla="*/ 381000 h 1490133"/>
              <a:gd name="connsiteX5" fmla="*/ 110067 w 279403"/>
              <a:gd name="connsiteY5" fmla="*/ 406400 h 1490133"/>
              <a:gd name="connsiteX6" fmla="*/ 143934 w 279403"/>
              <a:gd name="connsiteY6" fmla="*/ 482600 h 1490133"/>
              <a:gd name="connsiteX7" fmla="*/ 152400 w 279403"/>
              <a:gd name="connsiteY7" fmla="*/ 516466 h 1490133"/>
              <a:gd name="connsiteX8" fmla="*/ 169334 w 279403"/>
              <a:gd name="connsiteY8" fmla="*/ 567266 h 1490133"/>
              <a:gd name="connsiteX9" fmla="*/ 194734 w 279403"/>
              <a:gd name="connsiteY9" fmla="*/ 651933 h 1490133"/>
              <a:gd name="connsiteX10" fmla="*/ 211667 w 279403"/>
              <a:gd name="connsiteY10" fmla="*/ 702733 h 1490133"/>
              <a:gd name="connsiteX11" fmla="*/ 228600 w 279403"/>
              <a:gd name="connsiteY11" fmla="*/ 728133 h 1490133"/>
              <a:gd name="connsiteX12" fmla="*/ 245534 w 279403"/>
              <a:gd name="connsiteY12" fmla="*/ 829733 h 1490133"/>
              <a:gd name="connsiteX13" fmla="*/ 254000 w 279403"/>
              <a:gd name="connsiteY13" fmla="*/ 855133 h 1490133"/>
              <a:gd name="connsiteX14" fmla="*/ 262467 w 279403"/>
              <a:gd name="connsiteY14" fmla="*/ 897466 h 1490133"/>
              <a:gd name="connsiteX15" fmla="*/ 270934 w 279403"/>
              <a:gd name="connsiteY15" fmla="*/ 973666 h 1490133"/>
              <a:gd name="connsiteX16" fmla="*/ 279400 w 279403"/>
              <a:gd name="connsiteY16" fmla="*/ 1490133 h 1490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9403" h="1490133">
                <a:moveTo>
                  <a:pt x="0" y="0"/>
                </a:moveTo>
                <a:cubicBezTo>
                  <a:pt x="2822" y="33867"/>
                  <a:pt x="2880" y="68078"/>
                  <a:pt x="8467" y="101600"/>
                </a:cubicBezTo>
                <a:cubicBezTo>
                  <a:pt x="8468" y="101607"/>
                  <a:pt x="29632" y="165097"/>
                  <a:pt x="33867" y="177800"/>
                </a:cubicBezTo>
                <a:lnTo>
                  <a:pt x="76200" y="304800"/>
                </a:lnTo>
                <a:lnTo>
                  <a:pt x="101600" y="381000"/>
                </a:lnTo>
                <a:cubicBezTo>
                  <a:pt x="104422" y="389467"/>
                  <a:pt x="105117" y="398974"/>
                  <a:pt x="110067" y="406400"/>
                </a:cubicBezTo>
                <a:cubicBezTo>
                  <a:pt x="132304" y="439757"/>
                  <a:pt x="131845" y="434241"/>
                  <a:pt x="143934" y="482600"/>
                </a:cubicBezTo>
                <a:cubicBezTo>
                  <a:pt x="146756" y="493889"/>
                  <a:pt x="149056" y="505321"/>
                  <a:pt x="152400" y="516466"/>
                </a:cubicBezTo>
                <a:cubicBezTo>
                  <a:pt x="157529" y="533563"/>
                  <a:pt x="165005" y="549949"/>
                  <a:pt x="169334" y="567266"/>
                </a:cubicBezTo>
                <a:cubicBezTo>
                  <a:pt x="182130" y="618456"/>
                  <a:pt x="174118" y="590084"/>
                  <a:pt x="194734" y="651933"/>
                </a:cubicBezTo>
                <a:cubicBezTo>
                  <a:pt x="194736" y="651938"/>
                  <a:pt x="211664" y="702729"/>
                  <a:pt x="211667" y="702733"/>
                </a:cubicBezTo>
                <a:lnTo>
                  <a:pt x="228600" y="728133"/>
                </a:lnTo>
                <a:cubicBezTo>
                  <a:pt x="251030" y="817851"/>
                  <a:pt x="219112" y="684407"/>
                  <a:pt x="245534" y="829733"/>
                </a:cubicBezTo>
                <a:cubicBezTo>
                  <a:pt x="247130" y="838514"/>
                  <a:pt x="251836" y="846475"/>
                  <a:pt x="254000" y="855133"/>
                </a:cubicBezTo>
                <a:cubicBezTo>
                  <a:pt x="257490" y="869094"/>
                  <a:pt x="260432" y="883220"/>
                  <a:pt x="262467" y="897466"/>
                </a:cubicBezTo>
                <a:cubicBezTo>
                  <a:pt x="266081" y="922765"/>
                  <a:pt x="268112" y="948266"/>
                  <a:pt x="270934" y="973666"/>
                </a:cubicBezTo>
                <a:cubicBezTo>
                  <a:pt x="279826" y="1444974"/>
                  <a:pt x="279400" y="1272795"/>
                  <a:pt x="279400" y="1490133"/>
                </a:cubicBezTo>
              </a:path>
            </a:pathLst>
          </a:cu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Freeform 362"/>
          <p:cNvSpPr/>
          <p:nvPr/>
        </p:nvSpPr>
        <p:spPr>
          <a:xfrm>
            <a:off x="6163733" y="1693333"/>
            <a:ext cx="304800" cy="1481667"/>
          </a:xfrm>
          <a:custGeom>
            <a:avLst/>
            <a:gdLst>
              <a:gd name="connsiteX0" fmla="*/ 0 w 304800"/>
              <a:gd name="connsiteY0" fmla="*/ 0 h 1481667"/>
              <a:gd name="connsiteX1" fmla="*/ 8467 w 304800"/>
              <a:gd name="connsiteY1" fmla="*/ 186267 h 1481667"/>
              <a:gd name="connsiteX2" fmla="*/ 25400 w 304800"/>
              <a:gd name="connsiteY2" fmla="*/ 237067 h 1481667"/>
              <a:gd name="connsiteX3" fmla="*/ 33867 w 304800"/>
              <a:gd name="connsiteY3" fmla="*/ 262467 h 1481667"/>
              <a:gd name="connsiteX4" fmla="*/ 59267 w 304800"/>
              <a:gd name="connsiteY4" fmla="*/ 279400 h 1481667"/>
              <a:gd name="connsiteX5" fmla="*/ 93134 w 304800"/>
              <a:gd name="connsiteY5" fmla="*/ 347133 h 1481667"/>
              <a:gd name="connsiteX6" fmla="*/ 118534 w 304800"/>
              <a:gd name="connsiteY6" fmla="*/ 389467 h 1481667"/>
              <a:gd name="connsiteX7" fmla="*/ 127000 w 304800"/>
              <a:gd name="connsiteY7" fmla="*/ 414867 h 1481667"/>
              <a:gd name="connsiteX8" fmla="*/ 160867 w 304800"/>
              <a:gd name="connsiteY8" fmla="*/ 465667 h 1481667"/>
              <a:gd name="connsiteX9" fmla="*/ 177800 w 304800"/>
              <a:gd name="connsiteY9" fmla="*/ 491067 h 1481667"/>
              <a:gd name="connsiteX10" fmla="*/ 194734 w 304800"/>
              <a:gd name="connsiteY10" fmla="*/ 516467 h 1481667"/>
              <a:gd name="connsiteX11" fmla="*/ 211667 w 304800"/>
              <a:gd name="connsiteY11" fmla="*/ 567267 h 1481667"/>
              <a:gd name="connsiteX12" fmla="*/ 237067 w 304800"/>
              <a:gd name="connsiteY12" fmla="*/ 651933 h 1481667"/>
              <a:gd name="connsiteX13" fmla="*/ 254000 w 304800"/>
              <a:gd name="connsiteY13" fmla="*/ 668867 h 1481667"/>
              <a:gd name="connsiteX14" fmla="*/ 262467 w 304800"/>
              <a:gd name="connsiteY14" fmla="*/ 694267 h 1481667"/>
              <a:gd name="connsiteX15" fmla="*/ 279400 w 304800"/>
              <a:gd name="connsiteY15" fmla="*/ 719667 h 1481667"/>
              <a:gd name="connsiteX16" fmla="*/ 296334 w 304800"/>
              <a:gd name="connsiteY16" fmla="*/ 770467 h 1481667"/>
              <a:gd name="connsiteX17" fmla="*/ 304800 w 304800"/>
              <a:gd name="connsiteY17" fmla="*/ 795867 h 1481667"/>
              <a:gd name="connsiteX18" fmla="*/ 296334 w 304800"/>
              <a:gd name="connsiteY18" fmla="*/ 1109133 h 1481667"/>
              <a:gd name="connsiteX19" fmla="*/ 287867 w 304800"/>
              <a:gd name="connsiteY19" fmla="*/ 1143000 h 1481667"/>
              <a:gd name="connsiteX20" fmla="*/ 270934 w 304800"/>
              <a:gd name="connsiteY20" fmla="*/ 1227667 h 1481667"/>
              <a:gd name="connsiteX21" fmla="*/ 254000 w 304800"/>
              <a:gd name="connsiteY21" fmla="*/ 1286933 h 1481667"/>
              <a:gd name="connsiteX22" fmla="*/ 237067 w 304800"/>
              <a:gd name="connsiteY22" fmla="*/ 1371600 h 1481667"/>
              <a:gd name="connsiteX23" fmla="*/ 228600 w 304800"/>
              <a:gd name="connsiteY23" fmla="*/ 1481667 h 1481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04800" h="1481667">
                <a:moveTo>
                  <a:pt x="0" y="0"/>
                </a:moveTo>
                <a:cubicBezTo>
                  <a:pt x="2822" y="62089"/>
                  <a:pt x="1846" y="124468"/>
                  <a:pt x="8467" y="186267"/>
                </a:cubicBezTo>
                <a:cubicBezTo>
                  <a:pt x="10369" y="204015"/>
                  <a:pt x="19756" y="220134"/>
                  <a:pt x="25400" y="237067"/>
                </a:cubicBezTo>
                <a:cubicBezTo>
                  <a:pt x="28222" y="245534"/>
                  <a:pt x="26441" y="257517"/>
                  <a:pt x="33867" y="262467"/>
                </a:cubicBezTo>
                <a:lnTo>
                  <a:pt x="59267" y="279400"/>
                </a:lnTo>
                <a:cubicBezTo>
                  <a:pt x="78724" y="337773"/>
                  <a:pt x="63578" y="317579"/>
                  <a:pt x="93134" y="347133"/>
                </a:cubicBezTo>
                <a:cubicBezTo>
                  <a:pt x="117116" y="419085"/>
                  <a:pt x="83668" y="331357"/>
                  <a:pt x="118534" y="389467"/>
                </a:cubicBezTo>
                <a:cubicBezTo>
                  <a:pt x="123126" y="397120"/>
                  <a:pt x="122666" y="407065"/>
                  <a:pt x="127000" y="414867"/>
                </a:cubicBezTo>
                <a:cubicBezTo>
                  <a:pt x="136883" y="432657"/>
                  <a:pt x="149578" y="448734"/>
                  <a:pt x="160867" y="465667"/>
                </a:cubicBezTo>
                <a:lnTo>
                  <a:pt x="177800" y="491067"/>
                </a:lnTo>
                <a:lnTo>
                  <a:pt x="194734" y="516467"/>
                </a:lnTo>
                <a:cubicBezTo>
                  <a:pt x="200378" y="533400"/>
                  <a:pt x="207338" y="549951"/>
                  <a:pt x="211667" y="567267"/>
                </a:cubicBezTo>
                <a:cubicBezTo>
                  <a:pt x="215504" y="582614"/>
                  <a:pt x="230197" y="645063"/>
                  <a:pt x="237067" y="651933"/>
                </a:cubicBezTo>
                <a:lnTo>
                  <a:pt x="254000" y="668867"/>
                </a:lnTo>
                <a:cubicBezTo>
                  <a:pt x="256822" y="677334"/>
                  <a:pt x="258476" y="686285"/>
                  <a:pt x="262467" y="694267"/>
                </a:cubicBezTo>
                <a:cubicBezTo>
                  <a:pt x="267018" y="703368"/>
                  <a:pt x="275267" y="710368"/>
                  <a:pt x="279400" y="719667"/>
                </a:cubicBezTo>
                <a:cubicBezTo>
                  <a:pt x="286649" y="735978"/>
                  <a:pt x="290690" y="753534"/>
                  <a:pt x="296334" y="770467"/>
                </a:cubicBezTo>
                <a:lnTo>
                  <a:pt x="304800" y="795867"/>
                </a:lnTo>
                <a:cubicBezTo>
                  <a:pt x="301978" y="900289"/>
                  <a:pt x="301423" y="1004797"/>
                  <a:pt x="296334" y="1109133"/>
                </a:cubicBezTo>
                <a:cubicBezTo>
                  <a:pt x="295767" y="1120756"/>
                  <a:pt x="290305" y="1131622"/>
                  <a:pt x="287867" y="1143000"/>
                </a:cubicBezTo>
                <a:cubicBezTo>
                  <a:pt x="281837" y="1171142"/>
                  <a:pt x="280036" y="1200363"/>
                  <a:pt x="270934" y="1227667"/>
                </a:cubicBezTo>
                <a:cubicBezTo>
                  <a:pt x="263680" y="1249427"/>
                  <a:pt x="258252" y="1263548"/>
                  <a:pt x="254000" y="1286933"/>
                </a:cubicBezTo>
                <a:cubicBezTo>
                  <a:pt x="238434" y="1372549"/>
                  <a:pt x="254456" y="1319435"/>
                  <a:pt x="237067" y="1371600"/>
                </a:cubicBezTo>
                <a:cubicBezTo>
                  <a:pt x="226850" y="1453335"/>
                  <a:pt x="228600" y="1416580"/>
                  <a:pt x="228600" y="1481667"/>
                </a:cubicBezTo>
              </a:path>
            </a:pathLst>
          </a:cu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Freeform 363"/>
          <p:cNvSpPr/>
          <p:nvPr/>
        </p:nvSpPr>
        <p:spPr>
          <a:xfrm>
            <a:off x="5528733" y="2116666"/>
            <a:ext cx="770467" cy="609600"/>
          </a:xfrm>
          <a:custGeom>
            <a:avLst/>
            <a:gdLst>
              <a:gd name="connsiteX0" fmla="*/ 0 w 770467"/>
              <a:gd name="connsiteY0" fmla="*/ 609600 h 609600"/>
              <a:gd name="connsiteX1" fmla="*/ 59267 w 770467"/>
              <a:gd name="connsiteY1" fmla="*/ 550334 h 609600"/>
              <a:gd name="connsiteX2" fmla="*/ 84667 w 770467"/>
              <a:gd name="connsiteY2" fmla="*/ 533400 h 609600"/>
              <a:gd name="connsiteX3" fmla="*/ 143934 w 770467"/>
              <a:gd name="connsiteY3" fmla="*/ 516467 h 609600"/>
              <a:gd name="connsiteX4" fmla="*/ 169334 w 770467"/>
              <a:gd name="connsiteY4" fmla="*/ 508000 h 609600"/>
              <a:gd name="connsiteX5" fmla="*/ 211667 w 770467"/>
              <a:gd name="connsiteY5" fmla="*/ 499534 h 609600"/>
              <a:gd name="connsiteX6" fmla="*/ 262467 w 770467"/>
              <a:gd name="connsiteY6" fmla="*/ 482600 h 609600"/>
              <a:gd name="connsiteX7" fmla="*/ 287867 w 770467"/>
              <a:gd name="connsiteY7" fmla="*/ 474134 h 609600"/>
              <a:gd name="connsiteX8" fmla="*/ 313267 w 770467"/>
              <a:gd name="connsiteY8" fmla="*/ 465667 h 609600"/>
              <a:gd name="connsiteX9" fmla="*/ 364067 w 770467"/>
              <a:gd name="connsiteY9" fmla="*/ 440267 h 609600"/>
              <a:gd name="connsiteX10" fmla="*/ 397934 w 770467"/>
              <a:gd name="connsiteY10" fmla="*/ 431800 h 609600"/>
              <a:gd name="connsiteX11" fmla="*/ 474134 w 770467"/>
              <a:gd name="connsiteY11" fmla="*/ 406400 h 609600"/>
              <a:gd name="connsiteX12" fmla="*/ 524934 w 770467"/>
              <a:gd name="connsiteY12" fmla="*/ 389467 h 609600"/>
              <a:gd name="connsiteX13" fmla="*/ 550334 w 770467"/>
              <a:gd name="connsiteY13" fmla="*/ 372534 h 609600"/>
              <a:gd name="connsiteX14" fmla="*/ 626534 w 770467"/>
              <a:gd name="connsiteY14" fmla="*/ 338667 h 609600"/>
              <a:gd name="connsiteX15" fmla="*/ 660400 w 770467"/>
              <a:gd name="connsiteY15" fmla="*/ 287867 h 609600"/>
              <a:gd name="connsiteX16" fmla="*/ 677334 w 770467"/>
              <a:gd name="connsiteY16" fmla="*/ 262467 h 609600"/>
              <a:gd name="connsiteX17" fmla="*/ 711200 w 770467"/>
              <a:gd name="connsiteY17" fmla="*/ 160867 h 609600"/>
              <a:gd name="connsiteX18" fmla="*/ 719667 w 770467"/>
              <a:gd name="connsiteY18" fmla="*/ 135467 h 609600"/>
              <a:gd name="connsiteX19" fmla="*/ 728134 w 770467"/>
              <a:gd name="connsiteY19" fmla="*/ 110067 h 609600"/>
              <a:gd name="connsiteX20" fmla="*/ 736600 w 770467"/>
              <a:gd name="connsiteY20" fmla="*/ 76200 h 609600"/>
              <a:gd name="connsiteX21" fmla="*/ 753534 w 770467"/>
              <a:gd name="connsiteY21" fmla="*/ 25400 h 609600"/>
              <a:gd name="connsiteX22" fmla="*/ 770467 w 770467"/>
              <a:gd name="connsiteY22" fmla="*/ 0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70467" h="609600">
                <a:moveTo>
                  <a:pt x="0" y="609600"/>
                </a:moveTo>
                <a:cubicBezTo>
                  <a:pt x="19756" y="589845"/>
                  <a:pt x="38500" y="569024"/>
                  <a:pt x="59267" y="550334"/>
                </a:cubicBezTo>
                <a:cubicBezTo>
                  <a:pt x="66831" y="543527"/>
                  <a:pt x="75565" y="537951"/>
                  <a:pt x="84667" y="533400"/>
                </a:cubicBezTo>
                <a:cubicBezTo>
                  <a:pt x="98195" y="526636"/>
                  <a:pt x="131282" y="520082"/>
                  <a:pt x="143934" y="516467"/>
                </a:cubicBezTo>
                <a:cubicBezTo>
                  <a:pt x="152515" y="514015"/>
                  <a:pt x="160676" y="510165"/>
                  <a:pt x="169334" y="508000"/>
                </a:cubicBezTo>
                <a:cubicBezTo>
                  <a:pt x="183295" y="504510"/>
                  <a:pt x="197784" y="503320"/>
                  <a:pt x="211667" y="499534"/>
                </a:cubicBezTo>
                <a:cubicBezTo>
                  <a:pt x="228887" y="494838"/>
                  <a:pt x="245534" y="488244"/>
                  <a:pt x="262467" y="482600"/>
                </a:cubicBezTo>
                <a:lnTo>
                  <a:pt x="287867" y="474134"/>
                </a:lnTo>
                <a:cubicBezTo>
                  <a:pt x="296334" y="471312"/>
                  <a:pt x="305841" y="470617"/>
                  <a:pt x="313267" y="465667"/>
                </a:cubicBezTo>
                <a:cubicBezTo>
                  <a:pt x="341096" y="447114"/>
                  <a:pt x="333396" y="449030"/>
                  <a:pt x="364067" y="440267"/>
                </a:cubicBezTo>
                <a:cubicBezTo>
                  <a:pt x="375256" y="437070"/>
                  <a:pt x="386788" y="435144"/>
                  <a:pt x="397934" y="431800"/>
                </a:cubicBezTo>
                <a:cubicBezTo>
                  <a:pt x="397984" y="431785"/>
                  <a:pt x="461409" y="410641"/>
                  <a:pt x="474134" y="406400"/>
                </a:cubicBezTo>
                <a:cubicBezTo>
                  <a:pt x="474139" y="406398"/>
                  <a:pt x="524930" y="389470"/>
                  <a:pt x="524934" y="389467"/>
                </a:cubicBezTo>
                <a:cubicBezTo>
                  <a:pt x="533401" y="383823"/>
                  <a:pt x="541035" y="376667"/>
                  <a:pt x="550334" y="372534"/>
                </a:cubicBezTo>
                <a:cubicBezTo>
                  <a:pt x="641014" y="332231"/>
                  <a:pt x="569051" y="376988"/>
                  <a:pt x="626534" y="338667"/>
                </a:cubicBezTo>
                <a:lnTo>
                  <a:pt x="660400" y="287867"/>
                </a:lnTo>
                <a:lnTo>
                  <a:pt x="677334" y="262467"/>
                </a:lnTo>
                <a:lnTo>
                  <a:pt x="711200" y="160867"/>
                </a:lnTo>
                <a:lnTo>
                  <a:pt x="719667" y="135467"/>
                </a:lnTo>
                <a:cubicBezTo>
                  <a:pt x="722489" y="127000"/>
                  <a:pt x="725970" y="118725"/>
                  <a:pt x="728134" y="110067"/>
                </a:cubicBezTo>
                <a:cubicBezTo>
                  <a:pt x="730956" y="98778"/>
                  <a:pt x="733256" y="87346"/>
                  <a:pt x="736600" y="76200"/>
                </a:cubicBezTo>
                <a:cubicBezTo>
                  <a:pt x="741729" y="59103"/>
                  <a:pt x="743633" y="40252"/>
                  <a:pt x="753534" y="25400"/>
                </a:cubicBezTo>
                <a:lnTo>
                  <a:pt x="770467" y="0"/>
                </a:lnTo>
              </a:path>
            </a:pathLst>
          </a:cu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Freeform 365"/>
          <p:cNvSpPr/>
          <p:nvPr/>
        </p:nvSpPr>
        <p:spPr>
          <a:xfrm>
            <a:off x="7154333" y="1490133"/>
            <a:ext cx="1058334" cy="1397000"/>
          </a:xfrm>
          <a:custGeom>
            <a:avLst/>
            <a:gdLst>
              <a:gd name="connsiteX0" fmla="*/ 440267 w 1058334"/>
              <a:gd name="connsiteY0" fmla="*/ 0 h 1397000"/>
              <a:gd name="connsiteX1" fmla="*/ 397934 w 1058334"/>
              <a:gd name="connsiteY1" fmla="*/ 16933 h 1397000"/>
              <a:gd name="connsiteX2" fmla="*/ 372534 w 1058334"/>
              <a:gd name="connsiteY2" fmla="*/ 59267 h 1397000"/>
              <a:gd name="connsiteX3" fmla="*/ 355600 w 1058334"/>
              <a:gd name="connsiteY3" fmla="*/ 76200 h 1397000"/>
              <a:gd name="connsiteX4" fmla="*/ 338667 w 1058334"/>
              <a:gd name="connsiteY4" fmla="*/ 101600 h 1397000"/>
              <a:gd name="connsiteX5" fmla="*/ 330200 w 1058334"/>
              <a:gd name="connsiteY5" fmla="*/ 127000 h 1397000"/>
              <a:gd name="connsiteX6" fmla="*/ 313267 w 1058334"/>
              <a:gd name="connsiteY6" fmla="*/ 152400 h 1397000"/>
              <a:gd name="connsiteX7" fmla="*/ 304800 w 1058334"/>
              <a:gd name="connsiteY7" fmla="*/ 177800 h 1397000"/>
              <a:gd name="connsiteX8" fmla="*/ 237067 w 1058334"/>
              <a:gd name="connsiteY8" fmla="*/ 262467 h 1397000"/>
              <a:gd name="connsiteX9" fmla="*/ 211667 w 1058334"/>
              <a:gd name="connsiteY9" fmla="*/ 279400 h 1397000"/>
              <a:gd name="connsiteX10" fmla="*/ 194734 w 1058334"/>
              <a:gd name="connsiteY10" fmla="*/ 304800 h 1397000"/>
              <a:gd name="connsiteX11" fmla="*/ 169334 w 1058334"/>
              <a:gd name="connsiteY11" fmla="*/ 313267 h 1397000"/>
              <a:gd name="connsiteX12" fmla="*/ 135467 w 1058334"/>
              <a:gd name="connsiteY12" fmla="*/ 347133 h 1397000"/>
              <a:gd name="connsiteX13" fmla="*/ 127000 w 1058334"/>
              <a:gd name="connsiteY13" fmla="*/ 372533 h 1397000"/>
              <a:gd name="connsiteX14" fmla="*/ 110067 w 1058334"/>
              <a:gd name="connsiteY14" fmla="*/ 389467 h 1397000"/>
              <a:gd name="connsiteX15" fmla="*/ 76200 w 1058334"/>
              <a:gd name="connsiteY15" fmla="*/ 431800 h 1397000"/>
              <a:gd name="connsiteX16" fmla="*/ 50800 w 1058334"/>
              <a:gd name="connsiteY16" fmla="*/ 482600 h 1397000"/>
              <a:gd name="connsiteX17" fmla="*/ 25400 w 1058334"/>
              <a:gd name="connsiteY17" fmla="*/ 533400 h 1397000"/>
              <a:gd name="connsiteX18" fmla="*/ 8467 w 1058334"/>
              <a:gd name="connsiteY18" fmla="*/ 584200 h 1397000"/>
              <a:gd name="connsiteX19" fmla="*/ 0 w 1058334"/>
              <a:gd name="connsiteY19" fmla="*/ 609600 h 1397000"/>
              <a:gd name="connsiteX20" fmla="*/ 16934 w 1058334"/>
              <a:gd name="connsiteY20" fmla="*/ 753533 h 1397000"/>
              <a:gd name="connsiteX21" fmla="*/ 33867 w 1058334"/>
              <a:gd name="connsiteY21" fmla="*/ 804333 h 1397000"/>
              <a:gd name="connsiteX22" fmla="*/ 50800 w 1058334"/>
              <a:gd name="connsiteY22" fmla="*/ 821267 h 1397000"/>
              <a:gd name="connsiteX23" fmla="*/ 110067 w 1058334"/>
              <a:gd name="connsiteY23" fmla="*/ 889000 h 1397000"/>
              <a:gd name="connsiteX24" fmla="*/ 135467 w 1058334"/>
              <a:gd name="connsiteY24" fmla="*/ 897467 h 1397000"/>
              <a:gd name="connsiteX25" fmla="*/ 186267 w 1058334"/>
              <a:gd name="connsiteY25" fmla="*/ 931333 h 1397000"/>
              <a:gd name="connsiteX26" fmla="*/ 203200 w 1058334"/>
              <a:gd name="connsiteY26" fmla="*/ 948267 h 1397000"/>
              <a:gd name="connsiteX27" fmla="*/ 237067 w 1058334"/>
              <a:gd name="connsiteY27" fmla="*/ 956733 h 1397000"/>
              <a:gd name="connsiteX28" fmla="*/ 262467 w 1058334"/>
              <a:gd name="connsiteY28" fmla="*/ 965200 h 1397000"/>
              <a:gd name="connsiteX29" fmla="*/ 296334 w 1058334"/>
              <a:gd name="connsiteY29" fmla="*/ 973667 h 1397000"/>
              <a:gd name="connsiteX30" fmla="*/ 321734 w 1058334"/>
              <a:gd name="connsiteY30" fmla="*/ 982133 h 1397000"/>
              <a:gd name="connsiteX31" fmla="*/ 414867 w 1058334"/>
              <a:gd name="connsiteY31" fmla="*/ 999067 h 1397000"/>
              <a:gd name="connsiteX32" fmla="*/ 457200 w 1058334"/>
              <a:gd name="connsiteY32" fmla="*/ 1007533 h 1397000"/>
              <a:gd name="connsiteX33" fmla="*/ 541867 w 1058334"/>
              <a:gd name="connsiteY33" fmla="*/ 1041400 h 1397000"/>
              <a:gd name="connsiteX34" fmla="*/ 592667 w 1058334"/>
              <a:gd name="connsiteY34" fmla="*/ 1075267 h 1397000"/>
              <a:gd name="connsiteX35" fmla="*/ 643467 w 1058334"/>
              <a:gd name="connsiteY35" fmla="*/ 1109133 h 1397000"/>
              <a:gd name="connsiteX36" fmla="*/ 668867 w 1058334"/>
              <a:gd name="connsiteY36" fmla="*/ 1126067 h 1397000"/>
              <a:gd name="connsiteX37" fmla="*/ 702734 w 1058334"/>
              <a:gd name="connsiteY37" fmla="*/ 1143000 h 1397000"/>
              <a:gd name="connsiteX38" fmla="*/ 745067 w 1058334"/>
              <a:gd name="connsiteY38" fmla="*/ 1176867 h 1397000"/>
              <a:gd name="connsiteX39" fmla="*/ 770467 w 1058334"/>
              <a:gd name="connsiteY39" fmla="*/ 1202267 h 1397000"/>
              <a:gd name="connsiteX40" fmla="*/ 804334 w 1058334"/>
              <a:gd name="connsiteY40" fmla="*/ 1227667 h 1397000"/>
              <a:gd name="connsiteX41" fmla="*/ 880534 w 1058334"/>
              <a:gd name="connsiteY41" fmla="*/ 1286933 h 1397000"/>
              <a:gd name="connsiteX42" fmla="*/ 931334 w 1058334"/>
              <a:gd name="connsiteY42" fmla="*/ 1312333 h 1397000"/>
              <a:gd name="connsiteX43" fmla="*/ 982134 w 1058334"/>
              <a:gd name="connsiteY43" fmla="*/ 1329267 h 1397000"/>
              <a:gd name="connsiteX44" fmla="*/ 1024467 w 1058334"/>
              <a:gd name="connsiteY44" fmla="*/ 1363133 h 1397000"/>
              <a:gd name="connsiteX45" fmla="*/ 1058334 w 1058334"/>
              <a:gd name="connsiteY45" fmla="*/ 1397000 h 139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58334" h="1397000">
                <a:moveTo>
                  <a:pt x="440267" y="0"/>
                </a:moveTo>
                <a:cubicBezTo>
                  <a:pt x="426156" y="5644"/>
                  <a:pt x="411130" y="9393"/>
                  <a:pt x="397934" y="16933"/>
                </a:cubicBezTo>
                <a:cubicBezTo>
                  <a:pt x="371815" y="31858"/>
                  <a:pt x="386737" y="35595"/>
                  <a:pt x="372534" y="59267"/>
                </a:cubicBezTo>
                <a:cubicBezTo>
                  <a:pt x="368427" y="66112"/>
                  <a:pt x="360587" y="69967"/>
                  <a:pt x="355600" y="76200"/>
                </a:cubicBezTo>
                <a:cubicBezTo>
                  <a:pt x="349243" y="84146"/>
                  <a:pt x="343218" y="92499"/>
                  <a:pt x="338667" y="101600"/>
                </a:cubicBezTo>
                <a:cubicBezTo>
                  <a:pt x="334676" y="109582"/>
                  <a:pt x="334191" y="119018"/>
                  <a:pt x="330200" y="127000"/>
                </a:cubicBezTo>
                <a:cubicBezTo>
                  <a:pt x="325649" y="136101"/>
                  <a:pt x="317818" y="143299"/>
                  <a:pt x="313267" y="152400"/>
                </a:cubicBezTo>
                <a:cubicBezTo>
                  <a:pt x="309276" y="160382"/>
                  <a:pt x="309134" y="169998"/>
                  <a:pt x="304800" y="177800"/>
                </a:cubicBezTo>
                <a:cubicBezTo>
                  <a:pt x="291479" y="201778"/>
                  <a:pt x="262260" y="245672"/>
                  <a:pt x="237067" y="262467"/>
                </a:cubicBezTo>
                <a:lnTo>
                  <a:pt x="211667" y="279400"/>
                </a:lnTo>
                <a:cubicBezTo>
                  <a:pt x="206023" y="287867"/>
                  <a:pt x="202680" y="298443"/>
                  <a:pt x="194734" y="304800"/>
                </a:cubicBezTo>
                <a:cubicBezTo>
                  <a:pt x="187765" y="310375"/>
                  <a:pt x="175645" y="306956"/>
                  <a:pt x="169334" y="313267"/>
                </a:cubicBezTo>
                <a:cubicBezTo>
                  <a:pt x="124180" y="358421"/>
                  <a:pt x="203198" y="324558"/>
                  <a:pt x="135467" y="347133"/>
                </a:cubicBezTo>
                <a:cubicBezTo>
                  <a:pt x="132645" y="355600"/>
                  <a:pt x="131592" y="364880"/>
                  <a:pt x="127000" y="372533"/>
                </a:cubicBezTo>
                <a:cubicBezTo>
                  <a:pt x="122893" y="379378"/>
                  <a:pt x="115054" y="383234"/>
                  <a:pt x="110067" y="389467"/>
                </a:cubicBezTo>
                <a:cubicBezTo>
                  <a:pt x="67355" y="442858"/>
                  <a:pt x="117079" y="390924"/>
                  <a:pt x="76200" y="431800"/>
                </a:cubicBezTo>
                <a:cubicBezTo>
                  <a:pt x="54921" y="495643"/>
                  <a:pt x="83626" y="416949"/>
                  <a:pt x="50800" y="482600"/>
                </a:cubicBezTo>
                <a:cubicBezTo>
                  <a:pt x="15746" y="552707"/>
                  <a:pt x="73931" y="460606"/>
                  <a:pt x="25400" y="533400"/>
                </a:cubicBezTo>
                <a:lnTo>
                  <a:pt x="8467" y="584200"/>
                </a:lnTo>
                <a:lnTo>
                  <a:pt x="0" y="609600"/>
                </a:lnTo>
                <a:cubicBezTo>
                  <a:pt x="5567" y="681974"/>
                  <a:pt x="741" y="699557"/>
                  <a:pt x="16934" y="753533"/>
                </a:cubicBezTo>
                <a:cubicBezTo>
                  <a:pt x="22063" y="770629"/>
                  <a:pt x="21246" y="791711"/>
                  <a:pt x="33867" y="804333"/>
                </a:cubicBezTo>
                <a:cubicBezTo>
                  <a:pt x="39511" y="809978"/>
                  <a:pt x="46011" y="814881"/>
                  <a:pt x="50800" y="821267"/>
                </a:cubicBezTo>
                <a:cubicBezTo>
                  <a:pt x="81280" y="861908"/>
                  <a:pt x="72249" y="870091"/>
                  <a:pt x="110067" y="889000"/>
                </a:cubicBezTo>
                <a:cubicBezTo>
                  <a:pt x="118049" y="892991"/>
                  <a:pt x="127000" y="894645"/>
                  <a:pt x="135467" y="897467"/>
                </a:cubicBezTo>
                <a:cubicBezTo>
                  <a:pt x="200061" y="962061"/>
                  <a:pt x="124998" y="894572"/>
                  <a:pt x="186267" y="931333"/>
                </a:cubicBezTo>
                <a:cubicBezTo>
                  <a:pt x="193112" y="935440"/>
                  <a:pt x="196060" y="944697"/>
                  <a:pt x="203200" y="948267"/>
                </a:cubicBezTo>
                <a:cubicBezTo>
                  <a:pt x="213608" y="953471"/>
                  <a:pt x="225878" y="953536"/>
                  <a:pt x="237067" y="956733"/>
                </a:cubicBezTo>
                <a:cubicBezTo>
                  <a:pt x="245648" y="959185"/>
                  <a:pt x="253886" y="962748"/>
                  <a:pt x="262467" y="965200"/>
                </a:cubicBezTo>
                <a:cubicBezTo>
                  <a:pt x="273656" y="968397"/>
                  <a:pt x="285145" y="970470"/>
                  <a:pt x="296334" y="973667"/>
                </a:cubicBezTo>
                <a:cubicBezTo>
                  <a:pt x="304915" y="976119"/>
                  <a:pt x="313076" y="979969"/>
                  <a:pt x="321734" y="982133"/>
                </a:cubicBezTo>
                <a:cubicBezTo>
                  <a:pt x="349623" y="989105"/>
                  <a:pt x="387185" y="994034"/>
                  <a:pt x="414867" y="999067"/>
                </a:cubicBezTo>
                <a:cubicBezTo>
                  <a:pt x="429025" y="1001641"/>
                  <a:pt x="443317" y="1003747"/>
                  <a:pt x="457200" y="1007533"/>
                </a:cubicBezTo>
                <a:cubicBezTo>
                  <a:pt x="486810" y="1015609"/>
                  <a:pt x="515485" y="1025571"/>
                  <a:pt x="541867" y="1041400"/>
                </a:cubicBezTo>
                <a:cubicBezTo>
                  <a:pt x="559318" y="1051871"/>
                  <a:pt x="575734" y="1063978"/>
                  <a:pt x="592667" y="1075267"/>
                </a:cubicBezTo>
                <a:lnTo>
                  <a:pt x="643467" y="1109133"/>
                </a:lnTo>
                <a:cubicBezTo>
                  <a:pt x="651934" y="1114778"/>
                  <a:pt x="659765" y="1121516"/>
                  <a:pt x="668867" y="1126067"/>
                </a:cubicBezTo>
                <a:lnTo>
                  <a:pt x="702734" y="1143000"/>
                </a:lnTo>
                <a:cubicBezTo>
                  <a:pt x="740603" y="1199805"/>
                  <a:pt x="695993" y="1144151"/>
                  <a:pt x="745067" y="1176867"/>
                </a:cubicBezTo>
                <a:cubicBezTo>
                  <a:pt x="755030" y="1183509"/>
                  <a:pt x="761376" y="1194475"/>
                  <a:pt x="770467" y="1202267"/>
                </a:cubicBezTo>
                <a:cubicBezTo>
                  <a:pt x="781181" y="1211450"/>
                  <a:pt x="793620" y="1218484"/>
                  <a:pt x="804334" y="1227667"/>
                </a:cubicBezTo>
                <a:cubicBezTo>
                  <a:pt x="832228" y="1251576"/>
                  <a:pt x="839991" y="1273418"/>
                  <a:pt x="880534" y="1286933"/>
                </a:cubicBezTo>
                <a:cubicBezTo>
                  <a:pt x="973168" y="1317812"/>
                  <a:pt x="832857" y="1268565"/>
                  <a:pt x="931334" y="1312333"/>
                </a:cubicBezTo>
                <a:cubicBezTo>
                  <a:pt x="947645" y="1319582"/>
                  <a:pt x="982134" y="1329267"/>
                  <a:pt x="982134" y="1329267"/>
                </a:cubicBezTo>
                <a:cubicBezTo>
                  <a:pt x="1023395" y="1391160"/>
                  <a:pt x="972418" y="1325956"/>
                  <a:pt x="1024467" y="1363133"/>
                </a:cubicBezTo>
                <a:cubicBezTo>
                  <a:pt x="1037458" y="1372412"/>
                  <a:pt x="1058334" y="1397000"/>
                  <a:pt x="1058334" y="1397000"/>
                </a:cubicBezTo>
              </a:path>
            </a:pathLst>
          </a:cu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Freeform 366"/>
          <p:cNvSpPr/>
          <p:nvPr/>
        </p:nvSpPr>
        <p:spPr>
          <a:xfrm>
            <a:off x="6925733" y="2218266"/>
            <a:ext cx="228600" cy="143934"/>
          </a:xfrm>
          <a:custGeom>
            <a:avLst/>
            <a:gdLst>
              <a:gd name="connsiteX0" fmla="*/ 0 w 228600"/>
              <a:gd name="connsiteY0" fmla="*/ 143934 h 143934"/>
              <a:gd name="connsiteX1" fmla="*/ 42334 w 228600"/>
              <a:gd name="connsiteY1" fmla="*/ 135467 h 143934"/>
              <a:gd name="connsiteX2" fmla="*/ 93134 w 228600"/>
              <a:gd name="connsiteY2" fmla="*/ 118534 h 143934"/>
              <a:gd name="connsiteX3" fmla="*/ 135467 w 228600"/>
              <a:gd name="connsiteY3" fmla="*/ 93134 h 143934"/>
              <a:gd name="connsiteX4" fmla="*/ 169334 w 228600"/>
              <a:gd name="connsiteY4" fmla="*/ 59267 h 143934"/>
              <a:gd name="connsiteX5" fmla="*/ 194734 w 228600"/>
              <a:gd name="connsiteY5" fmla="*/ 42334 h 143934"/>
              <a:gd name="connsiteX6" fmla="*/ 211667 w 228600"/>
              <a:gd name="connsiteY6" fmla="*/ 25400 h 143934"/>
              <a:gd name="connsiteX7" fmla="*/ 228600 w 228600"/>
              <a:gd name="connsiteY7" fmla="*/ 0 h 143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143934">
                <a:moveTo>
                  <a:pt x="0" y="143934"/>
                </a:moveTo>
                <a:cubicBezTo>
                  <a:pt x="14111" y="141112"/>
                  <a:pt x="28450" y="139253"/>
                  <a:pt x="42334" y="135467"/>
                </a:cubicBezTo>
                <a:cubicBezTo>
                  <a:pt x="59554" y="130771"/>
                  <a:pt x="93134" y="118534"/>
                  <a:pt x="93134" y="118534"/>
                </a:cubicBezTo>
                <a:cubicBezTo>
                  <a:pt x="155693" y="55971"/>
                  <a:pt x="58539" y="148082"/>
                  <a:pt x="135467" y="93134"/>
                </a:cubicBezTo>
                <a:cubicBezTo>
                  <a:pt x="148458" y="83855"/>
                  <a:pt x="156050" y="68123"/>
                  <a:pt x="169334" y="59267"/>
                </a:cubicBezTo>
                <a:cubicBezTo>
                  <a:pt x="177801" y="53623"/>
                  <a:pt x="186788" y="48691"/>
                  <a:pt x="194734" y="42334"/>
                </a:cubicBezTo>
                <a:cubicBezTo>
                  <a:pt x="200967" y="37347"/>
                  <a:pt x="206680" y="31633"/>
                  <a:pt x="211667" y="25400"/>
                </a:cubicBezTo>
                <a:cubicBezTo>
                  <a:pt x="218024" y="17454"/>
                  <a:pt x="228600" y="0"/>
                  <a:pt x="228600" y="0"/>
                </a:cubicBezTo>
              </a:path>
            </a:pathLst>
          </a:cu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Freeform 367"/>
          <p:cNvSpPr/>
          <p:nvPr/>
        </p:nvSpPr>
        <p:spPr>
          <a:xfrm>
            <a:off x="7433111" y="1871133"/>
            <a:ext cx="627156" cy="575733"/>
          </a:xfrm>
          <a:custGeom>
            <a:avLst/>
            <a:gdLst>
              <a:gd name="connsiteX0" fmla="*/ 627156 w 627156"/>
              <a:gd name="connsiteY0" fmla="*/ 0 h 575733"/>
              <a:gd name="connsiteX1" fmla="*/ 517089 w 627156"/>
              <a:gd name="connsiteY1" fmla="*/ 50800 h 575733"/>
              <a:gd name="connsiteX2" fmla="*/ 491689 w 627156"/>
              <a:gd name="connsiteY2" fmla="*/ 59267 h 575733"/>
              <a:gd name="connsiteX3" fmla="*/ 466289 w 627156"/>
              <a:gd name="connsiteY3" fmla="*/ 67733 h 575733"/>
              <a:gd name="connsiteX4" fmla="*/ 407022 w 627156"/>
              <a:gd name="connsiteY4" fmla="*/ 118533 h 575733"/>
              <a:gd name="connsiteX5" fmla="*/ 390089 w 627156"/>
              <a:gd name="connsiteY5" fmla="*/ 135467 h 575733"/>
              <a:gd name="connsiteX6" fmla="*/ 339289 w 627156"/>
              <a:gd name="connsiteY6" fmla="*/ 169333 h 575733"/>
              <a:gd name="connsiteX7" fmla="*/ 280022 w 627156"/>
              <a:gd name="connsiteY7" fmla="*/ 220133 h 575733"/>
              <a:gd name="connsiteX8" fmla="*/ 229222 w 627156"/>
              <a:gd name="connsiteY8" fmla="*/ 237067 h 575733"/>
              <a:gd name="connsiteX9" fmla="*/ 203822 w 627156"/>
              <a:gd name="connsiteY9" fmla="*/ 254000 h 575733"/>
              <a:gd name="connsiteX10" fmla="*/ 178422 w 627156"/>
              <a:gd name="connsiteY10" fmla="*/ 262467 h 575733"/>
              <a:gd name="connsiteX11" fmla="*/ 110689 w 627156"/>
              <a:gd name="connsiteY11" fmla="*/ 313267 h 575733"/>
              <a:gd name="connsiteX12" fmla="*/ 85289 w 627156"/>
              <a:gd name="connsiteY12" fmla="*/ 330200 h 575733"/>
              <a:gd name="connsiteX13" fmla="*/ 68356 w 627156"/>
              <a:gd name="connsiteY13" fmla="*/ 355600 h 575733"/>
              <a:gd name="connsiteX14" fmla="*/ 51422 w 627156"/>
              <a:gd name="connsiteY14" fmla="*/ 372533 h 575733"/>
              <a:gd name="connsiteX15" fmla="*/ 26022 w 627156"/>
              <a:gd name="connsiteY15" fmla="*/ 457200 h 575733"/>
              <a:gd name="connsiteX16" fmla="*/ 622 w 627156"/>
              <a:gd name="connsiteY16" fmla="*/ 541867 h 575733"/>
              <a:gd name="connsiteX17" fmla="*/ 622 w 627156"/>
              <a:gd name="connsiteY17" fmla="*/ 575733 h 575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27156" h="575733">
                <a:moveTo>
                  <a:pt x="627156" y="0"/>
                </a:moveTo>
                <a:cubicBezTo>
                  <a:pt x="552389" y="42724"/>
                  <a:pt x="589477" y="26671"/>
                  <a:pt x="517089" y="50800"/>
                </a:cubicBezTo>
                <a:lnTo>
                  <a:pt x="491689" y="59267"/>
                </a:lnTo>
                <a:lnTo>
                  <a:pt x="466289" y="67733"/>
                </a:lnTo>
                <a:cubicBezTo>
                  <a:pt x="384754" y="149268"/>
                  <a:pt x="471502" y="66948"/>
                  <a:pt x="407022" y="118533"/>
                </a:cubicBezTo>
                <a:cubicBezTo>
                  <a:pt x="400789" y="123520"/>
                  <a:pt x="396475" y="130677"/>
                  <a:pt x="390089" y="135467"/>
                </a:cubicBezTo>
                <a:cubicBezTo>
                  <a:pt x="373808" y="147678"/>
                  <a:pt x="353679" y="154943"/>
                  <a:pt x="339289" y="169333"/>
                </a:cubicBezTo>
                <a:cubicBezTo>
                  <a:pt x="322502" y="186120"/>
                  <a:pt x="303233" y="209817"/>
                  <a:pt x="280022" y="220133"/>
                </a:cubicBezTo>
                <a:cubicBezTo>
                  <a:pt x="263711" y="227382"/>
                  <a:pt x="244074" y="227166"/>
                  <a:pt x="229222" y="237067"/>
                </a:cubicBezTo>
                <a:cubicBezTo>
                  <a:pt x="220755" y="242711"/>
                  <a:pt x="212923" y="249449"/>
                  <a:pt x="203822" y="254000"/>
                </a:cubicBezTo>
                <a:cubicBezTo>
                  <a:pt x="195840" y="257991"/>
                  <a:pt x="186224" y="258133"/>
                  <a:pt x="178422" y="262467"/>
                </a:cubicBezTo>
                <a:cubicBezTo>
                  <a:pt x="81739" y="316180"/>
                  <a:pt x="157404" y="275894"/>
                  <a:pt x="110689" y="313267"/>
                </a:cubicBezTo>
                <a:cubicBezTo>
                  <a:pt x="102743" y="319624"/>
                  <a:pt x="93756" y="324556"/>
                  <a:pt x="85289" y="330200"/>
                </a:cubicBezTo>
                <a:cubicBezTo>
                  <a:pt x="79645" y="338667"/>
                  <a:pt x="74713" y="347654"/>
                  <a:pt x="68356" y="355600"/>
                </a:cubicBezTo>
                <a:cubicBezTo>
                  <a:pt x="63369" y="361833"/>
                  <a:pt x="54992" y="365393"/>
                  <a:pt x="51422" y="372533"/>
                </a:cubicBezTo>
                <a:cubicBezTo>
                  <a:pt x="36458" y="402461"/>
                  <a:pt x="35136" y="426821"/>
                  <a:pt x="26022" y="457200"/>
                </a:cubicBezTo>
                <a:cubicBezTo>
                  <a:pt x="20762" y="474735"/>
                  <a:pt x="3410" y="519567"/>
                  <a:pt x="622" y="541867"/>
                </a:cubicBezTo>
                <a:cubicBezTo>
                  <a:pt x="-778" y="553068"/>
                  <a:pt x="622" y="564444"/>
                  <a:pt x="622" y="575733"/>
                </a:cubicBezTo>
              </a:path>
            </a:pathLst>
          </a:cu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9" name="TextBox 448"/>
          <p:cNvSpPr txBox="1"/>
          <p:nvPr/>
        </p:nvSpPr>
        <p:spPr>
          <a:xfrm>
            <a:off x="6316134" y="3285066"/>
            <a:ext cx="2091266" cy="523220"/>
          </a:xfrm>
          <a:prstGeom prst="rect">
            <a:avLst/>
          </a:prstGeom>
          <a:noFill/>
        </p:spPr>
        <p:txBody>
          <a:bodyPr wrap="square" rtlCol="0">
            <a:spAutoFit/>
          </a:bodyPr>
          <a:lstStyle/>
          <a:p>
            <a:pPr algn="ctr"/>
            <a:r>
              <a:rPr lang="en-US" sz="1400" b="1" dirty="0" smtClean="0">
                <a:latin typeface="Calibri" pitchFamily="34" charset="0"/>
                <a:cs typeface="Calibri" pitchFamily="34" charset="0"/>
              </a:rPr>
              <a:t>4) Use external aligner to align subsets</a:t>
            </a:r>
          </a:p>
        </p:txBody>
      </p:sp>
      <p:sp>
        <p:nvSpPr>
          <p:cNvPr id="456" name="Right Arrow 455"/>
          <p:cNvSpPr/>
          <p:nvPr/>
        </p:nvSpPr>
        <p:spPr>
          <a:xfrm rot="5400000">
            <a:off x="7171270" y="3022603"/>
            <a:ext cx="237064" cy="287867"/>
          </a:xfrm>
          <a:prstGeom prst="rightArrow">
            <a:avLst/>
          </a:prstGeom>
          <a:solidFill>
            <a:schemeClr val="tx2">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64" name="Group 463"/>
          <p:cNvGrpSpPr/>
          <p:nvPr/>
        </p:nvGrpSpPr>
        <p:grpSpPr>
          <a:xfrm>
            <a:off x="6036734" y="3766390"/>
            <a:ext cx="2827865" cy="1594235"/>
            <a:chOff x="6036734" y="3766390"/>
            <a:chExt cx="2827865" cy="1594235"/>
          </a:xfrm>
        </p:grpSpPr>
        <p:sp>
          <p:nvSpPr>
            <p:cNvPr id="370" name="Oval 369"/>
            <p:cNvSpPr>
              <a:spLocks noChangeAspect="1"/>
            </p:cNvSpPr>
            <p:nvPr/>
          </p:nvSpPr>
          <p:spPr>
            <a:xfrm>
              <a:off x="6375401" y="40724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Oval 370"/>
            <p:cNvSpPr>
              <a:spLocks noChangeAspect="1"/>
            </p:cNvSpPr>
            <p:nvPr/>
          </p:nvSpPr>
          <p:spPr>
            <a:xfrm>
              <a:off x="6146802" y="4513792"/>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Oval 371"/>
            <p:cNvSpPr>
              <a:spLocks noChangeAspect="1"/>
            </p:cNvSpPr>
            <p:nvPr/>
          </p:nvSpPr>
          <p:spPr>
            <a:xfrm>
              <a:off x="6747934" y="39708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Oval 372"/>
            <p:cNvSpPr>
              <a:spLocks noChangeAspect="1"/>
            </p:cNvSpPr>
            <p:nvPr/>
          </p:nvSpPr>
          <p:spPr>
            <a:xfrm>
              <a:off x="7255935" y="39454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Oval 373"/>
            <p:cNvSpPr>
              <a:spLocks noChangeAspect="1"/>
            </p:cNvSpPr>
            <p:nvPr/>
          </p:nvSpPr>
          <p:spPr>
            <a:xfrm>
              <a:off x="6473827" y="5085292"/>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Oval 374"/>
            <p:cNvSpPr>
              <a:spLocks noChangeAspect="1"/>
            </p:cNvSpPr>
            <p:nvPr/>
          </p:nvSpPr>
          <p:spPr>
            <a:xfrm>
              <a:off x="6954309" y="507788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Oval 375"/>
            <p:cNvSpPr>
              <a:spLocks noChangeAspect="1"/>
            </p:cNvSpPr>
            <p:nvPr/>
          </p:nvSpPr>
          <p:spPr>
            <a:xfrm>
              <a:off x="7543801" y="51138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7" name="Oval 376"/>
            <p:cNvSpPr>
              <a:spLocks noChangeAspect="1"/>
            </p:cNvSpPr>
            <p:nvPr/>
          </p:nvSpPr>
          <p:spPr>
            <a:xfrm>
              <a:off x="7958668" y="51138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 name="Oval 377"/>
            <p:cNvSpPr>
              <a:spLocks noChangeAspect="1"/>
            </p:cNvSpPr>
            <p:nvPr/>
          </p:nvSpPr>
          <p:spPr>
            <a:xfrm>
              <a:off x="8187268" y="50715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 name="Oval 378"/>
            <p:cNvSpPr>
              <a:spLocks noChangeAspect="1"/>
            </p:cNvSpPr>
            <p:nvPr/>
          </p:nvSpPr>
          <p:spPr>
            <a:xfrm>
              <a:off x="7010401" y="40724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0" name="Oval 379"/>
            <p:cNvSpPr>
              <a:spLocks noChangeAspect="1"/>
            </p:cNvSpPr>
            <p:nvPr/>
          </p:nvSpPr>
          <p:spPr>
            <a:xfrm>
              <a:off x="8475136" y="48514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1" name="Oval 380"/>
            <p:cNvSpPr>
              <a:spLocks noChangeAspect="1"/>
            </p:cNvSpPr>
            <p:nvPr/>
          </p:nvSpPr>
          <p:spPr>
            <a:xfrm>
              <a:off x="8195735" y="41656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Oval 381"/>
            <p:cNvSpPr>
              <a:spLocks noChangeAspect="1"/>
            </p:cNvSpPr>
            <p:nvPr/>
          </p:nvSpPr>
          <p:spPr>
            <a:xfrm>
              <a:off x="8585202" y="43942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Oval 382"/>
            <p:cNvSpPr>
              <a:spLocks noChangeAspect="1"/>
            </p:cNvSpPr>
            <p:nvPr/>
          </p:nvSpPr>
          <p:spPr>
            <a:xfrm>
              <a:off x="7662334" y="39116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Oval 383"/>
            <p:cNvSpPr>
              <a:spLocks noChangeAspect="1"/>
            </p:cNvSpPr>
            <p:nvPr/>
          </p:nvSpPr>
          <p:spPr>
            <a:xfrm>
              <a:off x="7958668" y="3987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Oval 384"/>
            <p:cNvSpPr>
              <a:spLocks noChangeAspect="1"/>
            </p:cNvSpPr>
            <p:nvPr/>
          </p:nvSpPr>
          <p:spPr>
            <a:xfrm>
              <a:off x="6138335" y="42333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6" name="Oval 385"/>
            <p:cNvSpPr>
              <a:spLocks noChangeAspect="1"/>
            </p:cNvSpPr>
            <p:nvPr/>
          </p:nvSpPr>
          <p:spPr>
            <a:xfrm>
              <a:off x="6307669" y="49191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7" name="Oval 386"/>
            <p:cNvSpPr>
              <a:spLocks noChangeAspect="1"/>
            </p:cNvSpPr>
            <p:nvPr/>
          </p:nvSpPr>
          <p:spPr>
            <a:xfrm>
              <a:off x="6739469" y="51054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Oval 387"/>
            <p:cNvSpPr>
              <a:spLocks noChangeAspect="1"/>
            </p:cNvSpPr>
            <p:nvPr/>
          </p:nvSpPr>
          <p:spPr>
            <a:xfrm>
              <a:off x="7213601" y="5198532"/>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Oval 388"/>
            <p:cNvSpPr>
              <a:spLocks noChangeAspect="1"/>
            </p:cNvSpPr>
            <p:nvPr/>
          </p:nvSpPr>
          <p:spPr>
            <a:xfrm>
              <a:off x="7789334" y="50630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0" name="Oval 389"/>
            <p:cNvSpPr>
              <a:spLocks noChangeAspect="1"/>
            </p:cNvSpPr>
            <p:nvPr/>
          </p:nvSpPr>
          <p:spPr>
            <a:xfrm>
              <a:off x="8602135" y="46651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1" name="Oval 390"/>
            <p:cNvSpPr>
              <a:spLocks noChangeAspect="1"/>
            </p:cNvSpPr>
            <p:nvPr/>
          </p:nvSpPr>
          <p:spPr>
            <a:xfrm>
              <a:off x="6146801" y="47159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2" name="Oval 391"/>
            <p:cNvSpPr>
              <a:spLocks noChangeAspect="1"/>
            </p:cNvSpPr>
            <p:nvPr/>
          </p:nvSpPr>
          <p:spPr>
            <a:xfrm>
              <a:off x="8269818" y="4577289"/>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3" name="Straight Connector 392"/>
            <p:cNvCxnSpPr>
              <a:stCxn id="374" idx="7"/>
              <a:endCxn id="437" idx="3"/>
            </p:cNvCxnSpPr>
            <p:nvPr/>
          </p:nvCxnSpPr>
          <p:spPr>
            <a:xfrm flipV="1">
              <a:off x="6546096" y="4912569"/>
              <a:ext cx="216868" cy="1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4" name="Straight Connector 393"/>
            <p:cNvCxnSpPr>
              <a:stCxn id="387" idx="0"/>
              <a:endCxn id="437" idx="4"/>
            </p:cNvCxnSpPr>
            <p:nvPr/>
          </p:nvCxnSpPr>
          <p:spPr>
            <a:xfrm flipV="1">
              <a:off x="6781803" y="4921249"/>
              <a:ext cx="2115" cy="184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5" name="Straight Connector 394"/>
            <p:cNvCxnSpPr>
              <a:stCxn id="375" idx="0"/>
              <a:endCxn id="433" idx="4"/>
            </p:cNvCxnSpPr>
            <p:nvPr/>
          </p:nvCxnSpPr>
          <p:spPr>
            <a:xfrm flipV="1">
              <a:off x="6996643" y="4711699"/>
              <a:ext cx="184150" cy="366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396" name="Straight Connector 395"/>
            <p:cNvCxnSpPr>
              <a:stCxn id="388" idx="0"/>
              <a:endCxn id="433" idx="4"/>
            </p:cNvCxnSpPr>
            <p:nvPr/>
          </p:nvCxnSpPr>
          <p:spPr>
            <a:xfrm flipH="1" flipV="1">
              <a:off x="7180793" y="4711699"/>
              <a:ext cx="75142" cy="48683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7" name="Straight Connector 396"/>
            <p:cNvCxnSpPr>
              <a:stCxn id="386" idx="7"/>
              <a:endCxn id="442" idx="3"/>
            </p:cNvCxnSpPr>
            <p:nvPr/>
          </p:nvCxnSpPr>
          <p:spPr>
            <a:xfrm flipV="1">
              <a:off x="6379938" y="4737944"/>
              <a:ext cx="402076" cy="193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8" name="Straight Connector 397"/>
            <p:cNvCxnSpPr>
              <a:stCxn id="391" idx="7"/>
              <a:endCxn id="436" idx="3"/>
            </p:cNvCxnSpPr>
            <p:nvPr/>
          </p:nvCxnSpPr>
          <p:spPr>
            <a:xfrm flipV="1">
              <a:off x="6219070" y="4645869"/>
              <a:ext cx="302594" cy="82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99" name="Straight Connector 398"/>
            <p:cNvCxnSpPr>
              <a:stCxn id="371" idx="6"/>
              <a:endCxn id="436" idx="2"/>
            </p:cNvCxnSpPr>
            <p:nvPr/>
          </p:nvCxnSpPr>
          <p:spPr>
            <a:xfrm>
              <a:off x="6231470" y="4556126"/>
              <a:ext cx="281514" cy="68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0" name="Straight Connector 399"/>
            <p:cNvCxnSpPr>
              <a:stCxn id="385" idx="5"/>
              <a:endCxn id="435" idx="2"/>
            </p:cNvCxnSpPr>
            <p:nvPr/>
          </p:nvCxnSpPr>
          <p:spPr>
            <a:xfrm>
              <a:off x="6210604" y="4305602"/>
              <a:ext cx="394455" cy="195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1" name="Straight Connector 400"/>
            <p:cNvCxnSpPr>
              <a:stCxn id="370" idx="5"/>
              <a:endCxn id="435" idx="1"/>
            </p:cNvCxnSpPr>
            <p:nvPr/>
          </p:nvCxnSpPr>
          <p:spPr>
            <a:xfrm>
              <a:off x="6447670" y="4144735"/>
              <a:ext cx="166069" cy="335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2" name="Straight Connector 401"/>
            <p:cNvCxnSpPr>
              <a:stCxn id="372" idx="4"/>
              <a:endCxn id="434" idx="1"/>
            </p:cNvCxnSpPr>
            <p:nvPr/>
          </p:nvCxnSpPr>
          <p:spPr>
            <a:xfrm>
              <a:off x="6790268" y="4055535"/>
              <a:ext cx="96521" cy="44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03" name="Straight Connector 402"/>
            <p:cNvCxnSpPr>
              <a:stCxn id="379" idx="4"/>
            </p:cNvCxnSpPr>
            <p:nvPr/>
          </p:nvCxnSpPr>
          <p:spPr>
            <a:xfrm>
              <a:off x="7052735" y="4157134"/>
              <a:ext cx="222249" cy="36935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4" name="Straight Connector 403"/>
            <p:cNvCxnSpPr>
              <a:stCxn id="373" idx="4"/>
              <a:endCxn id="428" idx="1"/>
            </p:cNvCxnSpPr>
            <p:nvPr/>
          </p:nvCxnSpPr>
          <p:spPr>
            <a:xfrm>
              <a:off x="7298269" y="4030134"/>
              <a:ext cx="153670" cy="26585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5" name="Straight Connector 404"/>
            <p:cNvCxnSpPr>
              <a:stCxn id="383" idx="4"/>
              <a:endCxn id="428" idx="7"/>
            </p:cNvCxnSpPr>
            <p:nvPr/>
          </p:nvCxnSpPr>
          <p:spPr>
            <a:xfrm flipH="1">
              <a:off x="7493847" y="3996268"/>
              <a:ext cx="210821" cy="299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6" name="Straight Connector 405"/>
            <p:cNvCxnSpPr>
              <a:stCxn id="384" idx="4"/>
              <a:endCxn id="423" idx="0"/>
            </p:cNvCxnSpPr>
            <p:nvPr/>
          </p:nvCxnSpPr>
          <p:spPr>
            <a:xfrm flipH="1">
              <a:off x="7701493" y="4072468"/>
              <a:ext cx="299509" cy="402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7" name="Straight Connector 406"/>
            <p:cNvCxnSpPr>
              <a:stCxn id="376" idx="0"/>
              <a:endCxn id="419" idx="3"/>
            </p:cNvCxnSpPr>
            <p:nvPr/>
          </p:nvCxnSpPr>
          <p:spPr>
            <a:xfrm flipV="1">
              <a:off x="7586135" y="4791919"/>
              <a:ext cx="18204" cy="3219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8" name="Straight Connector 407"/>
            <p:cNvCxnSpPr>
              <a:stCxn id="389" idx="0"/>
              <a:endCxn id="418" idx="4"/>
            </p:cNvCxnSpPr>
            <p:nvPr/>
          </p:nvCxnSpPr>
          <p:spPr>
            <a:xfrm flipH="1" flipV="1">
              <a:off x="7822143" y="4835524"/>
              <a:ext cx="9525" cy="22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9" name="Straight Connector 408"/>
            <p:cNvCxnSpPr>
              <a:endCxn id="417" idx="4"/>
            </p:cNvCxnSpPr>
            <p:nvPr/>
          </p:nvCxnSpPr>
          <p:spPr>
            <a:xfrm flipH="1" flipV="1">
              <a:off x="7984068" y="4864099"/>
              <a:ext cx="20110" cy="240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0" name="Straight Connector 409"/>
            <p:cNvCxnSpPr>
              <a:stCxn id="378" idx="0"/>
              <a:endCxn id="417" idx="5"/>
            </p:cNvCxnSpPr>
            <p:nvPr/>
          </p:nvCxnSpPr>
          <p:spPr>
            <a:xfrm flipH="1" flipV="1">
              <a:off x="8005022" y="4855419"/>
              <a:ext cx="224580" cy="21611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1" name="Straight Connector 410"/>
            <p:cNvCxnSpPr>
              <a:stCxn id="380" idx="2"/>
            </p:cNvCxnSpPr>
            <p:nvPr/>
          </p:nvCxnSpPr>
          <p:spPr>
            <a:xfrm flipH="1" flipV="1">
              <a:off x="8139431" y="4643752"/>
              <a:ext cx="335705" cy="249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2" name="Straight Connector 411"/>
            <p:cNvCxnSpPr>
              <a:stCxn id="381" idx="3"/>
              <a:endCxn id="422" idx="7"/>
            </p:cNvCxnSpPr>
            <p:nvPr/>
          </p:nvCxnSpPr>
          <p:spPr>
            <a:xfrm flipH="1">
              <a:off x="7849447" y="4237869"/>
              <a:ext cx="358687" cy="293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3" name="Straight Connector 412"/>
            <p:cNvCxnSpPr>
              <a:stCxn id="382" idx="2"/>
            </p:cNvCxnSpPr>
            <p:nvPr/>
          </p:nvCxnSpPr>
          <p:spPr>
            <a:xfrm flipH="1">
              <a:off x="8320406" y="4436534"/>
              <a:ext cx="264796" cy="149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414" name="Straight Connector 413"/>
            <p:cNvCxnSpPr>
              <a:stCxn id="390" idx="2"/>
            </p:cNvCxnSpPr>
            <p:nvPr/>
          </p:nvCxnSpPr>
          <p:spPr>
            <a:xfrm flipH="1" flipV="1">
              <a:off x="8329086" y="4606923"/>
              <a:ext cx="273049" cy="100544"/>
            </a:xfrm>
            <a:prstGeom prst="line">
              <a:avLst/>
            </a:prstGeom>
          </p:spPr>
          <p:style>
            <a:lnRef idx="1">
              <a:schemeClr val="accent1"/>
            </a:lnRef>
            <a:fillRef idx="0">
              <a:schemeClr val="accent1"/>
            </a:fillRef>
            <a:effectRef idx="0">
              <a:schemeClr val="accent1"/>
            </a:effectRef>
            <a:fontRef idx="minor">
              <a:schemeClr val="tx1"/>
            </a:fontRef>
          </p:style>
        </p:cxnSp>
        <p:sp>
          <p:nvSpPr>
            <p:cNvPr id="415" name="Oval 414"/>
            <p:cNvSpPr>
              <a:spLocks noChangeAspect="1"/>
            </p:cNvSpPr>
            <p:nvPr/>
          </p:nvSpPr>
          <p:spPr>
            <a:xfrm>
              <a:off x="8088843" y="4593164"/>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6" name="Straight Connector 415"/>
            <p:cNvCxnSpPr>
              <a:stCxn id="415" idx="6"/>
              <a:endCxn id="392" idx="2"/>
            </p:cNvCxnSpPr>
            <p:nvPr/>
          </p:nvCxnSpPr>
          <p:spPr>
            <a:xfrm flipV="1">
              <a:off x="8148111" y="4606923"/>
              <a:ext cx="121707" cy="15875"/>
            </a:xfrm>
            <a:prstGeom prst="line">
              <a:avLst/>
            </a:prstGeom>
          </p:spPr>
          <p:style>
            <a:lnRef idx="1">
              <a:schemeClr val="accent1"/>
            </a:lnRef>
            <a:fillRef idx="0">
              <a:schemeClr val="accent1"/>
            </a:fillRef>
            <a:effectRef idx="0">
              <a:schemeClr val="accent1"/>
            </a:effectRef>
            <a:fontRef idx="minor">
              <a:schemeClr val="tx1"/>
            </a:fontRef>
          </p:style>
        </p:cxnSp>
        <p:sp>
          <p:nvSpPr>
            <p:cNvPr id="417" name="Oval 416"/>
            <p:cNvSpPr>
              <a:spLocks noChangeAspect="1"/>
            </p:cNvSpPr>
            <p:nvPr/>
          </p:nvSpPr>
          <p:spPr>
            <a:xfrm>
              <a:off x="7954434" y="480483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8" name="Oval 417"/>
            <p:cNvSpPr>
              <a:spLocks noChangeAspect="1"/>
            </p:cNvSpPr>
            <p:nvPr/>
          </p:nvSpPr>
          <p:spPr>
            <a:xfrm>
              <a:off x="7792509" y="47762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 name="Oval 418"/>
            <p:cNvSpPr>
              <a:spLocks noChangeAspect="1"/>
            </p:cNvSpPr>
            <p:nvPr/>
          </p:nvSpPr>
          <p:spPr>
            <a:xfrm>
              <a:off x="7595659" y="474133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0" name="Straight Connector 419"/>
            <p:cNvCxnSpPr>
              <a:stCxn id="419" idx="6"/>
              <a:endCxn id="418" idx="2"/>
            </p:cNvCxnSpPr>
            <p:nvPr/>
          </p:nvCxnSpPr>
          <p:spPr>
            <a:xfrm>
              <a:off x="7654927" y="4770965"/>
              <a:ext cx="137582" cy="34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1" name="Straight Connector 420"/>
            <p:cNvCxnSpPr>
              <a:stCxn id="418" idx="5"/>
              <a:endCxn id="417" idx="1"/>
            </p:cNvCxnSpPr>
            <p:nvPr/>
          </p:nvCxnSpPr>
          <p:spPr>
            <a:xfrm flipV="1">
              <a:off x="7843097" y="4813511"/>
              <a:ext cx="120017" cy="13333"/>
            </a:xfrm>
            <a:prstGeom prst="line">
              <a:avLst/>
            </a:prstGeom>
          </p:spPr>
          <p:style>
            <a:lnRef idx="1">
              <a:schemeClr val="accent1"/>
            </a:lnRef>
            <a:fillRef idx="0">
              <a:schemeClr val="accent1"/>
            </a:fillRef>
            <a:effectRef idx="0">
              <a:schemeClr val="accent1"/>
            </a:effectRef>
            <a:fontRef idx="minor">
              <a:schemeClr val="tx1"/>
            </a:fontRef>
          </p:style>
        </p:cxnSp>
        <p:sp>
          <p:nvSpPr>
            <p:cNvPr id="422" name="Oval 421"/>
            <p:cNvSpPr>
              <a:spLocks noChangeAspect="1"/>
            </p:cNvSpPr>
            <p:nvPr/>
          </p:nvSpPr>
          <p:spPr>
            <a:xfrm>
              <a:off x="7798859" y="45222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3" name="Oval 422"/>
            <p:cNvSpPr>
              <a:spLocks noChangeAspect="1"/>
            </p:cNvSpPr>
            <p:nvPr/>
          </p:nvSpPr>
          <p:spPr>
            <a:xfrm>
              <a:off x="7671859" y="447463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4" name="Straight Connector 423"/>
            <p:cNvCxnSpPr>
              <a:stCxn id="423" idx="5"/>
              <a:endCxn id="422" idx="2"/>
            </p:cNvCxnSpPr>
            <p:nvPr/>
          </p:nvCxnSpPr>
          <p:spPr>
            <a:xfrm>
              <a:off x="7722447" y="4525219"/>
              <a:ext cx="76412" cy="26671"/>
            </a:xfrm>
            <a:prstGeom prst="line">
              <a:avLst/>
            </a:prstGeom>
          </p:spPr>
          <p:style>
            <a:lnRef idx="1">
              <a:schemeClr val="accent1"/>
            </a:lnRef>
            <a:fillRef idx="0">
              <a:schemeClr val="accent1"/>
            </a:fillRef>
            <a:effectRef idx="0">
              <a:schemeClr val="accent1"/>
            </a:effectRef>
            <a:fontRef idx="minor">
              <a:schemeClr val="tx1"/>
            </a:fontRef>
          </p:style>
        </p:cxnSp>
        <p:sp>
          <p:nvSpPr>
            <p:cNvPr id="426" name="Oval 425"/>
            <p:cNvSpPr>
              <a:spLocks noChangeAspect="1"/>
            </p:cNvSpPr>
            <p:nvPr/>
          </p:nvSpPr>
          <p:spPr>
            <a:xfrm>
              <a:off x="7541684" y="45603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Oval 426"/>
            <p:cNvSpPr>
              <a:spLocks noChangeAspect="1"/>
            </p:cNvSpPr>
            <p:nvPr/>
          </p:nvSpPr>
          <p:spPr>
            <a:xfrm>
              <a:off x="7421034" y="447780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8" name="Oval 427"/>
            <p:cNvSpPr>
              <a:spLocks noChangeAspect="1"/>
            </p:cNvSpPr>
            <p:nvPr/>
          </p:nvSpPr>
          <p:spPr>
            <a:xfrm>
              <a:off x="7443259" y="428730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9" name="Straight Connector 428"/>
            <p:cNvCxnSpPr>
              <a:stCxn id="428" idx="4"/>
              <a:endCxn id="427" idx="0"/>
            </p:cNvCxnSpPr>
            <p:nvPr/>
          </p:nvCxnSpPr>
          <p:spPr>
            <a:xfrm flipH="1">
              <a:off x="7450668" y="4346574"/>
              <a:ext cx="22225" cy="131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1" name="Straight Connector 430"/>
            <p:cNvCxnSpPr>
              <a:stCxn id="426" idx="5"/>
              <a:endCxn id="419" idx="0"/>
            </p:cNvCxnSpPr>
            <p:nvPr/>
          </p:nvCxnSpPr>
          <p:spPr>
            <a:xfrm>
              <a:off x="7592272" y="4610944"/>
              <a:ext cx="33021" cy="130387"/>
            </a:xfrm>
            <a:prstGeom prst="line">
              <a:avLst/>
            </a:prstGeom>
          </p:spPr>
          <p:style>
            <a:lnRef idx="1">
              <a:schemeClr val="accent1"/>
            </a:lnRef>
            <a:fillRef idx="0">
              <a:schemeClr val="accent1"/>
            </a:fillRef>
            <a:effectRef idx="0">
              <a:schemeClr val="accent1"/>
            </a:effectRef>
            <a:fontRef idx="minor">
              <a:schemeClr val="tx1"/>
            </a:fontRef>
          </p:style>
        </p:cxnSp>
        <p:sp>
          <p:nvSpPr>
            <p:cNvPr id="433" name="Oval 432"/>
            <p:cNvSpPr>
              <a:spLocks noChangeAspect="1"/>
            </p:cNvSpPr>
            <p:nvPr/>
          </p:nvSpPr>
          <p:spPr>
            <a:xfrm>
              <a:off x="7151159" y="465243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Oval 433"/>
            <p:cNvSpPr>
              <a:spLocks noChangeAspect="1"/>
            </p:cNvSpPr>
            <p:nvPr/>
          </p:nvSpPr>
          <p:spPr>
            <a:xfrm>
              <a:off x="6878109" y="449368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Oval 434"/>
            <p:cNvSpPr>
              <a:spLocks noChangeAspect="1"/>
            </p:cNvSpPr>
            <p:nvPr/>
          </p:nvSpPr>
          <p:spPr>
            <a:xfrm>
              <a:off x="6605059" y="44714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Oval 435"/>
            <p:cNvSpPr>
              <a:spLocks noChangeAspect="1"/>
            </p:cNvSpPr>
            <p:nvPr/>
          </p:nvSpPr>
          <p:spPr>
            <a:xfrm>
              <a:off x="6512984" y="459528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7" name="Oval 436"/>
            <p:cNvSpPr>
              <a:spLocks noChangeAspect="1"/>
            </p:cNvSpPr>
            <p:nvPr/>
          </p:nvSpPr>
          <p:spPr>
            <a:xfrm>
              <a:off x="6754284" y="486198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8" name="Straight Connector 437"/>
            <p:cNvCxnSpPr>
              <a:stCxn id="433" idx="2"/>
              <a:endCxn id="434" idx="5"/>
            </p:cNvCxnSpPr>
            <p:nvPr/>
          </p:nvCxnSpPr>
          <p:spPr>
            <a:xfrm flipH="1" flipV="1">
              <a:off x="6928697" y="4544269"/>
              <a:ext cx="222462" cy="137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9" name="Straight Connector 438"/>
            <p:cNvCxnSpPr>
              <a:stCxn id="440" idx="3"/>
              <a:endCxn id="433" idx="7"/>
            </p:cNvCxnSpPr>
            <p:nvPr/>
          </p:nvCxnSpPr>
          <p:spPr>
            <a:xfrm flipH="1">
              <a:off x="7201747" y="4550619"/>
              <a:ext cx="72392" cy="110492"/>
            </a:xfrm>
            <a:prstGeom prst="line">
              <a:avLst/>
            </a:prstGeom>
          </p:spPr>
          <p:style>
            <a:lnRef idx="1">
              <a:schemeClr val="accent1"/>
            </a:lnRef>
            <a:fillRef idx="0">
              <a:schemeClr val="accent1"/>
            </a:fillRef>
            <a:effectRef idx="0">
              <a:schemeClr val="accent1"/>
            </a:effectRef>
            <a:fontRef idx="minor">
              <a:schemeClr val="tx1"/>
            </a:fontRef>
          </p:style>
        </p:cxnSp>
        <p:sp>
          <p:nvSpPr>
            <p:cNvPr id="440" name="Oval 439"/>
            <p:cNvSpPr>
              <a:spLocks noChangeAspect="1"/>
            </p:cNvSpPr>
            <p:nvPr/>
          </p:nvSpPr>
          <p:spPr>
            <a:xfrm>
              <a:off x="7265459" y="450003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2" name="Oval 441"/>
            <p:cNvSpPr>
              <a:spLocks noChangeAspect="1"/>
            </p:cNvSpPr>
            <p:nvPr/>
          </p:nvSpPr>
          <p:spPr>
            <a:xfrm>
              <a:off x="6773334" y="46873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3" name="Straight Connector 442"/>
            <p:cNvCxnSpPr>
              <a:stCxn id="442" idx="3"/>
              <a:endCxn id="437" idx="7"/>
            </p:cNvCxnSpPr>
            <p:nvPr/>
          </p:nvCxnSpPr>
          <p:spPr>
            <a:xfrm>
              <a:off x="6782014" y="4737944"/>
              <a:ext cx="22858" cy="132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4" name="Straight Connector 443"/>
            <p:cNvCxnSpPr>
              <a:stCxn id="435" idx="4"/>
              <a:endCxn id="436" idx="7"/>
            </p:cNvCxnSpPr>
            <p:nvPr/>
          </p:nvCxnSpPr>
          <p:spPr>
            <a:xfrm flipH="1">
              <a:off x="6563572" y="4530724"/>
              <a:ext cx="71121" cy="73237"/>
            </a:xfrm>
            <a:prstGeom prst="line">
              <a:avLst/>
            </a:prstGeom>
          </p:spPr>
          <p:style>
            <a:lnRef idx="1">
              <a:schemeClr val="accent1"/>
            </a:lnRef>
            <a:fillRef idx="0">
              <a:schemeClr val="accent1"/>
            </a:fillRef>
            <a:effectRef idx="0">
              <a:schemeClr val="accent1"/>
            </a:effectRef>
            <a:fontRef idx="minor">
              <a:schemeClr val="tx1"/>
            </a:fontRef>
          </p:style>
        </p:cxnSp>
        <p:sp>
          <p:nvSpPr>
            <p:cNvPr id="445" name="Oval 444"/>
            <p:cNvSpPr>
              <a:spLocks noChangeAspect="1"/>
            </p:cNvSpPr>
            <p:nvPr/>
          </p:nvSpPr>
          <p:spPr>
            <a:xfrm>
              <a:off x="6738409" y="45730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7" name="Straight Connector 446"/>
            <p:cNvCxnSpPr>
              <a:stCxn id="445" idx="4"/>
              <a:endCxn id="442" idx="0"/>
            </p:cNvCxnSpPr>
            <p:nvPr/>
          </p:nvCxnSpPr>
          <p:spPr>
            <a:xfrm>
              <a:off x="6768043" y="4632324"/>
              <a:ext cx="34925" cy="55032"/>
            </a:xfrm>
            <a:prstGeom prst="line">
              <a:avLst/>
            </a:prstGeom>
          </p:spPr>
          <p:style>
            <a:lnRef idx="1">
              <a:schemeClr val="accent1"/>
            </a:lnRef>
            <a:fillRef idx="0">
              <a:schemeClr val="accent1"/>
            </a:fillRef>
            <a:effectRef idx="0">
              <a:schemeClr val="accent1"/>
            </a:effectRef>
            <a:fontRef idx="minor">
              <a:schemeClr val="tx1"/>
            </a:fontRef>
          </p:style>
        </p:cxnSp>
        <p:sp>
          <p:nvSpPr>
            <p:cNvPr id="457" name="Freeform 456"/>
            <p:cNvSpPr/>
            <p:nvPr/>
          </p:nvSpPr>
          <p:spPr>
            <a:xfrm>
              <a:off x="6036734" y="3979334"/>
              <a:ext cx="677333" cy="880533"/>
            </a:xfrm>
            <a:custGeom>
              <a:avLst/>
              <a:gdLst>
                <a:gd name="connsiteX0" fmla="*/ 423333 w 677333"/>
                <a:gd name="connsiteY0" fmla="*/ 0 h 880533"/>
                <a:gd name="connsiteX1" fmla="*/ 423333 w 677333"/>
                <a:gd name="connsiteY1" fmla="*/ 0 h 880533"/>
                <a:gd name="connsiteX2" fmla="*/ 254000 w 677333"/>
                <a:gd name="connsiteY2" fmla="*/ 8466 h 880533"/>
                <a:gd name="connsiteX3" fmla="*/ 152400 w 677333"/>
                <a:gd name="connsiteY3" fmla="*/ 59266 h 880533"/>
                <a:gd name="connsiteX4" fmla="*/ 127000 w 677333"/>
                <a:gd name="connsiteY4" fmla="*/ 67733 h 880533"/>
                <a:gd name="connsiteX5" fmla="*/ 110067 w 677333"/>
                <a:gd name="connsiteY5" fmla="*/ 93133 h 880533"/>
                <a:gd name="connsiteX6" fmla="*/ 84667 w 677333"/>
                <a:gd name="connsiteY6" fmla="*/ 110066 h 880533"/>
                <a:gd name="connsiteX7" fmla="*/ 76200 w 677333"/>
                <a:gd name="connsiteY7" fmla="*/ 135466 h 880533"/>
                <a:gd name="connsiteX8" fmla="*/ 59267 w 677333"/>
                <a:gd name="connsiteY8" fmla="*/ 152400 h 880533"/>
                <a:gd name="connsiteX9" fmla="*/ 33867 w 677333"/>
                <a:gd name="connsiteY9" fmla="*/ 228600 h 880533"/>
                <a:gd name="connsiteX10" fmla="*/ 16933 w 677333"/>
                <a:gd name="connsiteY10" fmla="*/ 287866 h 880533"/>
                <a:gd name="connsiteX11" fmla="*/ 8467 w 677333"/>
                <a:gd name="connsiteY11" fmla="*/ 347133 h 880533"/>
                <a:gd name="connsiteX12" fmla="*/ 0 w 677333"/>
                <a:gd name="connsiteY12" fmla="*/ 389466 h 880533"/>
                <a:gd name="connsiteX13" fmla="*/ 8467 w 677333"/>
                <a:gd name="connsiteY13" fmla="*/ 609600 h 880533"/>
                <a:gd name="connsiteX14" fmla="*/ 33867 w 677333"/>
                <a:gd name="connsiteY14" fmla="*/ 694266 h 880533"/>
                <a:gd name="connsiteX15" fmla="*/ 50800 w 677333"/>
                <a:gd name="connsiteY15" fmla="*/ 745066 h 880533"/>
                <a:gd name="connsiteX16" fmla="*/ 59267 w 677333"/>
                <a:gd name="connsiteY16" fmla="*/ 770466 h 880533"/>
                <a:gd name="connsiteX17" fmla="*/ 76200 w 677333"/>
                <a:gd name="connsiteY17" fmla="*/ 787400 h 880533"/>
                <a:gd name="connsiteX18" fmla="*/ 93133 w 677333"/>
                <a:gd name="connsiteY18" fmla="*/ 838200 h 880533"/>
                <a:gd name="connsiteX19" fmla="*/ 101600 w 677333"/>
                <a:gd name="connsiteY19" fmla="*/ 863600 h 880533"/>
                <a:gd name="connsiteX20" fmla="*/ 127000 w 677333"/>
                <a:gd name="connsiteY20" fmla="*/ 880533 h 880533"/>
                <a:gd name="connsiteX21" fmla="*/ 279400 w 677333"/>
                <a:gd name="connsiteY21" fmla="*/ 872066 h 880533"/>
                <a:gd name="connsiteX22" fmla="*/ 355600 w 677333"/>
                <a:gd name="connsiteY22" fmla="*/ 846666 h 880533"/>
                <a:gd name="connsiteX23" fmla="*/ 381000 w 677333"/>
                <a:gd name="connsiteY23" fmla="*/ 838200 h 880533"/>
                <a:gd name="connsiteX24" fmla="*/ 431800 w 677333"/>
                <a:gd name="connsiteY24" fmla="*/ 804333 h 880533"/>
                <a:gd name="connsiteX25" fmla="*/ 482600 w 677333"/>
                <a:gd name="connsiteY25" fmla="*/ 787400 h 880533"/>
                <a:gd name="connsiteX26" fmla="*/ 499533 w 677333"/>
                <a:gd name="connsiteY26" fmla="*/ 770466 h 880533"/>
                <a:gd name="connsiteX27" fmla="*/ 550333 w 677333"/>
                <a:gd name="connsiteY27" fmla="*/ 753533 h 880533"/>
                <a:gd name="connsiteX28" fmla="*/ 584200 w 677333"/>
                <a:gd name="connsiteY28" fmla="*/ 719666 h 880533"/>
                <a:gd name="connsiteX29" fmla="*/ 601133 w 677333"/>
                <a:gd name="connsiteY29" fmla="*/ 694266 h 880533"/>
                <a:gd name="connsiteX30" fmla="*/ 618067 w 677333"/>
                <a:gd name="connsiteY30" fmla="*/ 677333 h 880533"/>
                <a:gd name="connsiteX31" fmla="*/ 626533 w 677333"/>
                <a:gd name="connsiteY31" fmla="*/ 651933 h 880533"/>
                <a:gd name="connsiteX32" fmla="*/ 643467 w 677333"/>
                <a:gd name="connsiteY32" fmla="*/ 635000 h 880533"/>
                <a:gd name="connsiteX33" fmla="*/ 660400 w 677333"/>
                <a:gd name="connsiteY33" fmla="*/ 584200 h 880533"/>
                <a:gd name="connsiteX34" fmla="*/ 668867 w 677333"/>
                <a:gd name="connsiteY34" fmla="*/ 558800 h 880533"/>
                <a:gd name="connsiteX35" fmla="*/ 677333 w 677333"/>
                <a:gd name="connsiteY35" fmla="*/ 533400 h 880533"/>
                <a:gd name="connsiteX36" fmla="*/ 668867 w 677333"/>
                <a:gd name="connsiteY36" fmla="*/ 414866 h 880533"/>
                <a:gd name="connsiteX37" fmla="*/ 643467 w 677333"/>
                <a:gd name="connsiteY37" fmla="*/ 330200 h 880533"/>
                <a:gd name="connsiteX38" fmla="*/ 635000 w 677333"/>
                <a:gd name="connsiteY38" fmla="*/ 304800 h 880533"/>
                <a:gd name="connsiteX39" fmla="*/ 618067 w 677333"/>
                <a:gd name="connsiteY39" fmla="*/ 279400 h 880533"/>
                <a:gd name="connsiteX40" fmla="*/ 601133 w 677333"/>
                <a:gd name="connsiteY40" fmla="*/ 245533 h 880533"/>
                <a:gd name="connsiteX41" fmla="*/ 550333 w 677333"/>
                <a:gd name="connsiteY41" fmla="*/ 169333 h 880533"/>
                <a:gd name="connsiteX42" fmla="*/ 533400 w 677333"/>
                <a:gd name="connsiteY42" fmla="*/ 143933 h 880533"/>
                <a:gd name="connsiteX43" fmla="*/ 516467 w 677333"/>
                <a:gd name="connsiteY43" fmla="*/ 118533 h 880533"/>
                <a:gd name="connsiteX44" fmla="*/ 482600 w 677333"/>
                <a:gd name="connsiteY44" fmla="*/ 84666 h 880533"/>
                <a:gd name="connsiteX45" fmla="*/ 457200 w 677333"/>
                <a:gd name="connsiteY45" fmla="*/ 59266 h 880533"/>
                <a:gd name="connsiteX46" fmla="*/ 431800 w 677333"/>
                <a:gd name="connsiteY46" fmla="*/ 42333 h 880533"/>
                <a:gd name="connsiteX47" fmla="*/ 423333 w 677333"/>
                <a:gd name="connsiteY47" fmla="*/ 0 h 88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77333" h="880533">
                  <a:moveTo>
                    <a:pt x="423333" y="0"/>
                  </a:moveTo>
                  <a:lnTo>
                    <a:pt x="423333" y="0"/>
                  </a:lnTo>
                  <a:cubicBezTo>
                    <a:pt x="366889" y="2822"/>
                    <a:pt x="310142" y="1988"/>
                    <a:pt x="254000" y="8466"/>
                  </a:cubicBezTo>
                  <a:cubicBezTo>
                    <a:pt x="165947" y="18626"/>
                    <a:pt x="238513" y="30561"/>
                    <a:pt x="152400" y="59266"/>
                  </a:cubicBezTo>
                  <a:lnTo>
                    <a:pt x="127000" y="67733"/>
                  </a:lnTo>
                  <a:cubicBezTo>
                    <a:pt x="121356" y="76200"/>
                    <a:pt x="117262" y="85938"/>
                    <a:pt x="110067" y="93133"/>
                  </a:cubicBezTo>
                  <a:cubicBezTo>
                    <a:pt x="102872" y="100328"/>
                    <a:pt x="91024" y="102120"/>
                    <a:pt x="84667" y="110066"/>
                  </a:cubicBezTo>
                  <a:cubicBezTo>
                    <a:pt x="79092" y="117035"/>
                    <a:pt x="80792" y="127813"/>
                    <a:pt x="76200" y="135466"/>
                  </a:cubicBezTo>
                  <a:cubicBezTo>
                    <a:pt x="72093" y="142311"/>
                    <a:pt x="64911" y="146755"/>
                    <a:pt x="59267" y="152400"/>
                  </a:cubicBezTo>
                  <a:lnTo>
                    <a:pt x="33867" y="228600"/>
                  </a:lnTo>
                  <a:cubicBezTo>
                    <a:pt x="26613" y="250363"/>
                    <a:pt x="21185" y="264477"/>
                    <a:pt x="16933" y="287866"/>
                  </a:cubicBezTo>
                  <a:cubicBezTo>
                    <a:pt x="13363" y="307500"/>
                    <a:pt x="11748" y="327448"/>
                    <a:pt x="8467" y="347133"/>
                  </a:cubicBezTo>
                  <a:cubicBezTo>
                    <a:pt x="6101" y="361328"/>
                    <a:pt x="2822" y="375355"/>
                    <a:pt x="0" y="389466"/>
                  </a:cubicBezTo>
                  <a:cubicBezTo>
                    <a:pt x="2822" y="462844"/>
                    <a:pt x="3582" y="536330"/>
                    <a:pt x="8467" y="609600"/>
                  </a:cubicBezTo>
                  <a:cubicBezTo>
                    <a:pt x="9534" y="625599"/>
                    <a:pt x="31244" y="686397"/>
                    <a:pt x="33867" y="694266"/>
                  </a:cubicBezTo>
                  <a:lnTo>
                    <a:pt x="50800" y="745066"/>
                  </a:lnTo>
                  <a:cubicBezTo>
                    <a:pt x="53622" y="753533"/>
                    <a:pt x="52956" y="764155"/>
                    <a:pt x="59267" y="770466"/>
                  </a:cubicBezTo>
                  <a:lnTo>
                    <a:pt x="76200" y="787400"/>
                  </a:lnTo>
                  <a:lnTo>
                    <a:pt x="93133" y="838200"/>
                  </a:lnTo>
                  <a:cubicBezTo>
                    <a:pt x="95955" y="846667"/>
                    <a:pt x="94174" y="858650"/>
                    <a:pt x="101600" y="863600"/>
                  </a:cubicBezTo>
                  <a:lnTo>
                    <a:pt x="127000" y="880533"/>
                  </a:lnTo>
                  <a:cubicBezTo>
                    <a:pt x="177800" y="877711"/>
                    <a:pt x="228915" y="878377"/>
                    <a:pt x="279400" y="872066"/>
                  </a:cubicBezTo>
                  <a:cubicBezTo>
                    <a:pt x="279408" y="872065"/>
                    <a:pt x="342896" y="850900"/>
                    <a:pt x="355600" y="846666"/>
                  </a:cubicBezTo>
                  <a:lnTo>
                    <a:pt x="381000" y="838200"/>
                  </a:lnTo>
                  <a:cubicBezTo>
                    <a:pt x="397933" y="826911"/>
                    <a:pt x="412493" y="810769"/>
                    <a:pt x="431800" y="804333"/>
                  </a:cubicBezTo>
                  <a:lnTo>
                    <a:pt x="482600" y="787400"/>
                  </a:lnTo>
                  <a:cubicBezTo>
                    <a:pt x="488244" y="781755"/>
                    <a:pt x="492393" y="774036"/>
                    <a:pt x="499533" y="770466"/>
                  </a:cubicBezTo>
                  <a:cubicBezTo>
                    <a:pt x="515498" y="762483"/>
                    <a:pt x="550333" y="753533"/>
                    <a:pt x="550333" y="753533"/>
                  </a:cubicBezTo>
                  <a:cubicBezTo>
                    <a:pt x="568807" y="698114"/>
                    <a:pt x="543149" y="752507"/>
                    <a:pt x="584200" y="719666"/>
                  </a:cubicBezTo>
                  <a:cubicBezTo>
                    <a:pt x="592146" y="713309"/>
                    <a:pt x="594776" y="702212"/>
                    <a:pt x="601133" y="694266"/>
                  </a:cubicBezTo>
                  <a:cubicBezTo>
                    <a:pt x="606120" y="688033"/>
                    <a:pt x="612422" y="682977"/>
                    <a:pt x="618067" y="677333"/>
                  </a:cubicBezTo>
                  <a:cubicBezTo>
                    <a:pt x="620889" y="668866"/>
                    <a:pt x="621941" y="659586"/>
                    <a:pt x="626533" y="651933"/>
                  </a:cubicBezTo>
                  <a:cubicBezTo>
                    <a:pt x="630640" y="645088"/>
                    <a:pt x="639897" y="642140"/>
                    <a:pt x="643467" y="635000"/>
                  </a:cubicBezTo>
                  <a:cubicBezTo>
                    <a:pt x="651450" y="619035"/>
                    <a:pt x="654756" y="601133"/>
                    <a:pt x="660400" y="584200"/>
                  </a:cubicBezTo>
                  <a:lnTo>
                    <a:pt x="668867" y="558800"/>
                  </a:lnTo>
                  <a:lnTo>
                    <a:pt x="677333" y="533400"/>
                  </a:lnTo>
                  <a:cubicBezTo>
                    <a:pt x="674511" y="493889"/>
                    <a:pt x="673241" y="454236"/>
                    <a:pt x="668867" y="414866"/>
                  </a:cubicBezTo>
                  <a:cubicBezTo>
                    <a:pt x="666735" y="395677"/>
                    <a:pt x="647721" y="342962"/>
                    <a:pt x="643467" y="330200"/>
                  </a:cubicBezTo>
                  <a:cubicBezTo>
                    <a:pt x="640645" y="321733"/>
                    <a:pt x="639950" y="312226"/>
                    <a:pt x="635000" y="304800"/>
                  </a:cubicBezTo>
                  <a:cubicBezTo>
                    <a:pt x="629356" y="296333"/>
                    <a:pt x="623116" y="288235"/>
                    <a:pt x="618067" y="279400"/>
                  </a:cubicBezTo>
                  <a:cubicBezTo>
                    <a:pt x="611805" y="268441"/>
                    <a:pt x="607627" y="256356"/>
                    <a:pt x="601133" y="245533"/>
                  </a:cubicBezTo>
                  <a:cubicBezTo>
                    <a:pt x="601108" y="245491"/>
                    <a:pt x="558813" y="182053"/>
                    <a:pt x="550333" y="169333"/>
                  </a:cubicBezTo>
                  <a:lnTo>
                    <a:pt x="533400" y="143933"/>
                  </a:lnTo>
                  <a:cubicBezTo>
                    <a:pt x="527756" y="135466"/>
                    <a:pt x="523662" y="125728"/>
                    <a:pt x="516467" y="118533"/>
                  </a:cubicBezTo>
                  <a:lnTo>
                    <a:pt x="482600" y="84666"/>
                  </a:lnTo>
                  <a:cubicBezTo>
                    <a:pt x="474133" y="76199"/>
                    <a:pt x="467163" y="65908"/>
                    <a:pt x="457200" y="59266"/>
                  </a:cubicBezTo>
                  <a:lnTo>
                    <a:pt x="431800" y="42333"/>
                  </a:lnTo>
                  <a:cubicBezTo>
                    <a:pt x="411366" y="11682"/>
                    <a:pt x="424744" y="7056"/>
                    <a:pt x="423333" y="0"/>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8" name="Freeform 457"/>
            <p:cNvSpPr/>
            <p:nvPr/>
          </p:nvSpPr>
          <p:spPr>
            <a:xfrm>
              <a:off x="6231467" y="4529667"/>
              <a:ext cx="650904" cy="794016"/>
            </a:xfrm>
            <a:custGeom>
              <a:avLst/>
              <a:gdLst>
                <a:gd name="connsiteX0" fmla="*/ 643467 w 650904"/>
                <a:gd name="connsiteY0" fmla="*/ 787400 h 794016"/>
                <a:gd name="connsiteX1" fmla="*/ 635000 w 650904"/>
                <a:gd name="connsiteY1" fmla="*/ 643467 h 794016"/>
                <a:gd name="connsiteX2" fmla="*/ 618067 w 650904"/>
                <a:gd name="connsiteY2" fmla="*/ 592667 h 794016"/>
                <a:gd name="connsiteX3" fmla="*/ 601133 w 650904"/>
                <a:gd name="connsiteY3" fmla="*/ 575734 h 794016"/>
                <a:gd name="connsiteX4" fmla="*/ 592667 w 650904"/>
                <a:gd name="connsiteY4" fmla="*/ 533400 h 794016"/>
                <a:gd name="connsiteX5" fmla="*/ 609600 w 650904"/>
                <a:gd name="connsiteY5" fmla="*/ 321734 h 794016"/>
                <a:gd name="connsiteX6" fmla="*/ 618067 w 650904"/>
                <a:gd name="connsiteY6" fmla="*/ 279400 h 794016"/>
                <a:gd name="connsiteX7" fmla="*/ 635000 w 650904"/>
                <a:gd name="connsiteY7" fmla="*/ 211667 h 794016"/>
                <a:gd name="connsiteX8" fmla="*/ 626533 w 650904"/>
                <a:gd name="connsiteY8" fmla="*/ 67734 h 794016"/>
                <a:gd name="connsiteX9" fmla="*/ 618067 w 650904"/>
                <a:gd name="connsiteY9" fmla="*/ 42334 h 794016"/>
                <a:gd name="connsiteX10" fmla="*/ 575733 w 650904"/>
                <a:gd name="connsiteY10" fmla="*/ 8467 h 794016"/>
                <a:gd name="connsiteX11" fmla="*/ 550333 w 650904"/>
                <a:gd name="connsiteY11" fmla="*/ 0 h 794016"/>
                <a:gd name="connsiteX12" fmla="*/ 516467 w 650904"/>
                <a:gd name="connsiteY12" fmla="*/ 8467 h 794016"/>
                <a:gd name="connsiteX13" fmla="*/ 482600 w 650904"/>
                <a:gd name="connsiteY13" fmla="*/ 42334 h 794016"/>
                <a:gd name="connsiteX14" fmla="*/ 474133 w 650904"/>
                <a:gd name="connsiteY14" fmla="*/ 67734 h 794016"/>
                <a:gd name="connsiteX15" fmla="*/ 465667 w 650904"/>
                <a:gd name="connsiteY15" fmla="*/ 169334 h 794016"/>
                <a:gd name="connsiteX16" fmla="*/ 448733 w 650904"/>
                <a:gd name="connsiteY16" fmla="*/ 186267 h 794016"/>
                <a:gd name="connsiteX17" fmla="*/ 423333 w 650904"/>
                <a:gd name="connsiteY17" fmla="*/ 203200 h 794016"/>
                <a:gd name="connsiteX18" fmla="*/ 406400 w 650904"/>
                <a:gd name="connsiteY18" fmla="*/ 220134 h 794016"/>
                <a:gd name="connsiteX19" fmla="*/ 355600 w 650904"/>
                <a:gd name="connsiteY19" fmla="*/ 254000 h 794016"/>
                <a:gd name="connsiteX20" fmla="*/ 279400 w 650904"/>
                <a:gd name="connsiteY20" fmla="*/ 279400 h 794016"/>
                <a:gd name="connsiteX21" fmla="*/ 254000 w 650904"/>
                <a:gd name="connsiteY21" fmla="*/ 287867 h 794016"/>
                <a:gd name="connsiteX22" fmla="*/ 228600 w 650904"/>
                <a:gd name="connsiteY22" fmla="*/ 296334 h 794016"/>
                <a:gd name="connsiteX23" fmla="*/ 101600 w 650904"/>
                <a:gd name="connsiteY23" fmla="*/ 321734 h 794016"/>
                <a:gd name="connsiteX24" fmla="*/ 76200 w 650904"/>
                <a:gd name="connsiteY24" fmla="*/ 330200 h 794016"/>
                <a:gd name="connsiteX25" fmla="*/ 8467 w 650904"/>
                <a:gd name="connsiteY25" fmla="*/ 389467 h 794016"/>
                <a:gd name="connsiteX26" fmla="*/ 0 w 650904"/>
                <a:gd name="connsiteY26" fmla="*/ 414867 h 794016"/>
                <a:gd name="connsiteX27" fmla="*/ 8467 w 650904"/>
                <a:gd name="connsiteY27" fmla="*/ 550334 h 794016"/>
                <a:gd name="connsiteX28" fmla="*/ 59267 w 650904"/>
                <a:gd name="connsiteY28" fmla="*/ 618067 h 794016"/>
                <a:gd name="connsiteX29" fmla="*/ 67733 w 650904"/>
                <a:gd name="connsiteY29" fmla="*/ 643467 h 794016"/>
                <a:gd name="connsiteX30" fmla="*/ 118533 w 650904"/>
                <a:gd name="connsiteY30" fmla="*/ 660400 h 794016"/>
                <a:gd name="connsiteX31" fmla="*/ 135467 w 650904"/>
                <a:gd name="connsiteY31" fmla="*/ 677334 h 794016"/>
                <a:gd name="connsiteX32" fmla="*/ 203200 w 650904"/>
                <a:gd name="connsiteY32" fmla="*/ 694267 h 794016"/>
                <a:gd name="connsiteX33" fmla="*/ 279400 w 650904"/>
                <a:gd name="connsiteY33" fmla="*/ 711200 h 794016"/>
                <a:gd name="connsiteX34" fmla="*/ 313267 w 650904"/>
                <a:gd name="connsiteY34" fmla="*/ 719667 h 794016"/>
                <a:gd name="connsiteX35" fmla="*/ 355600 w 650904"/>
                <a:gd name="connsiteY35" fmla="*/ 728134 h 794016"/>
                <a:gd name="connsiteX36" fmla="*/ 406400 w 650904"/>
                <a:gd name="connsiteY36" fmla="*/ 745067 h 794016"/>
                <a:gd name="connsiteX37" fmla="*/ 431800 w 650904"/>
                <a:gd name="connsiteY37" fmla="*/ 753534 h 794016"/>
                <a:gd name="connsiteX38" fmla="*/ 524933 w 650904"/>
                <a:gd name="connsiteY38" fmla="*/ 770467 h 794016"/>
                <a:gd name="connsiteX39" fmla="*/ 643467 w 650904"/>
                <a:gd name="connsiteY39" fmla="*/ 787400 h 794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50904" h="794016">
                  <a:moveTo>
                    <a:pt x="643467" y="787400"/>
                  </a:moveTo>
                  <a:cubicBezTo>
                    <a:pt x="661812" y="766233"/>
                    <a:pt x="641216" y="691124"/>
                    <a:pt x="635000" y="643467"/>
                  </a:cubicBezTo>
                  <a:cubicBezTo>
                    <a:pt x="632691" y="625768"/>
                    <a:pt x="630689" y="605288"/>
                    <a:pt x="618067" y="592667"/>
                  </a:cubicBezTo>
                  <a:lnTo>
                    <a:pt x="601133" y="575734"/>
                  </a:lnTo>
                  <a:cubicBezTo>
                    <a:pt x="598311" y="561623"/>
                    <a:pt x="592667" y="547791"/>
                    <a:pt x="592667" y="533400"/>
                  </a:cubicBezTo>
                  <a:cubicBezTo>
                    <a:pt x="592667" y="326277"/>
                    <a:pt x="588510" y="416633"/>
                    <a:pt x="609600" y="321734"/>
                  </a:cubicBezTo>
                  <a:cubicBezTo>
                    <a:pt x="612722" y="307686"/>
                    <a:pt x="614831" y="293422"/>
                    <a:pt x="618067" y="279400"/>
                  </a:cubicBezTo>
                  <a:cubicBezTo>
                    <a:pt x="623300" y="256723"/>
                    <a:pt x="635000" y="211667"/>
                    <a:pt x="635000" y="211667"/>
                  </a:cubicBezTo>
                  <a:cubicBezTo>
                    <a:pt x="632178" y="163689"/>
                    <a:pt x="631315" y="115556"/>
                    <a:pt x="626533" y="67734"/>
                  </a:cubicBezTo>
                  <a:cubicBezTo>
                    <a:pt x="625645" y="58854"/>
                    <a:pt x="622659" y="49987"/>
                    <a:pt x="618067" y="42334"/>
                  </a:cubicBezTo>
                  <a:cubicBezTo>
                    <a:pt x="611317" y="31083"/>
                    <a:pt x="585622" y="13412"/>
                    <a:pt x="575733" y="8467"/>
                  </a:cubicBezTo>
                  <a:cubicBezTo>
                    <a:pt x="567751" y="4476"/>
                    <a:pt x="558800" y="2822"/>
                    <a:pt x="550333" y="0"/>
                  </a:cubicBezTo>
                  <a:cubicBezTo>
                    <a:pt x="539044" y="2822"/>
                    <a:pt x="526334" y="2300"/>
                    <a:pt x="516467" y="8467"/>
                  </a:cubicBezTo>
                  <a:cubicBezTo>
                    <a:pt x="502929" y="16929"/>
                    <a:pt x="482600" y="42334"/>
                    <a:pt x="482600" y="42334"/>
                  </a:cubicBezTo>
                  <a:cubicBezTo>
                    <a:pt x="479778" y="50801"/>
                    <a:pt x="475312" y="58888"/>
                    <a:pt x="474133" y="67734"/>
                  </a:cubicBezTo>
                  <a:cubicBezTo>
                    <a:pt x="469642" y="101420"/>
                    <a:pt x="472788" y="136104"/>
                    <a:pt x="465667" y="169334"/>
                  </a:cubicBezTo>
                  <a:cubicBezTo>
                    <a:pt x="463994" y="177139"/>
                    <a:pt x="454966" y="181280"/>
                    <a:pt x="448733" y="186267"/>
                  </a:cubicBezTo>
                  <a:cubicBezTo>
                    <a:pt x="440787" y="192624"/>
                    <a:pt x="431279" y="196843"/>
                    <a:pt x="423333" y="203200"/>
                  </a:cubicBezTo>
                  <a:cubicBezTo>
                    <a:pt x="417100" y="208187"/>
                    <a:pt x="412786" y="215344"/>
                    <a:pt x="406400" y="220134"/>
                  </a:cubicBezTo>
                  <a:cubicBezTo>
                    <a:pt x="390119" y="232345"/>
                    <a:pt x="374907" y="247564"/>
                    <a:pt x="355600" y="254000"/>
                  </a:cubicBezTo>
                  <a:lnTo>
                    <a:pt x="279400" y="279400"/>
                  </a:lnTo>
                  <a:lnTo>
                    <a:pt x="254000" y="287867"/>
                  </a:lnTo>
                  <a:cubicBezTo>
                    <a:pt x="245533" y="290689"/>
                    <a:pt x="237403" y="294867"/>
                    <a:pt x="228600" y="296334"/>
                  </a:cubicBezTo>
                  <a:cubicBezTo>
                    <a:pt x="186041" y="303427"/>
                    <a:pt x="143177" y="309855"/>
                    <a:pt x="101600" y="321734"/>
                  </a:cubicBezTo>
                  <a:cubicBezTo>
                    <a:pt x="93019" y="324186"/>
                    <a:pt x="84667" y="327378"/>
                    <a:pt x="76200" y="330200"/>
                  </a:cubicBezTo>
                  <a:cubicBezTo>
                    <a:pt x="38099" y="355601"/>
                    <a:pt x="26106" y="354189"/>
                    <a:pt x="8467" y="389467"/>
                  </a:cubicBezTo>
                  <a:cubicBezTo>
                    <a:pt x="4476" y="397449"/>
                    <a:pt x="2822" y="406400"/>
                    <a:pt x="0" y="414867"/>
                  </a:cubicBezTo>
                  <a:cubicBezTo>
                    <a:pt x="2822" y="460023"/>
                    <a:pt x="-1560" y="506215"/>
                    <a:pt x="8467" y="550334"/>
                  </a:cubicBezTo>
                  <a:cubicBezTo>
                    <a:pt x="14099" y="575116"/>
                    <a:pt x="40753" y="599554"/>
                    <a:pt x="59267" y="618067"/>
                  </a:cubicBezTo>
                  <a:cubicBezTo>
                    <a:pt x="62089" y="626534"/>
                    <a:pt x="60471" y="638280"/>
                    <a:pt x="67733" y="643467"/>
                  </a:cubicBezTo>
                  <a:cubicBezTo>
                    <a:pt x="82258" y="653842"/>
                    <a:pt x="118533" y="660400"/>
                    <a:pt x="118533" y="660400"/>
                  </a:cubicBezTo>
                  <a:cubicBezTo>
                    <a:pt x="124178" y="666045"/>
                    <a:pt x="128055" y="674369"/>
                    <a:pt x="135467" y="677334"/>
                  </a:cubicBezTo>
                  <a:cubicBezTo>
                    <a:pt x="157075" y="685977"/>
                    <a:pt x="181122" y="686907"/>
                    <a:pt x="203200" y="694267"/>
                  </a:cubicBezTo>
                  <a:cubicBezTo>
                    <a:pt x="252633" y="710745"/>
                    <a:pt x="204894" y="696299"/>
                    <a:pt x="279400" y="711200"/>
                  </a:cubicBezTo>
                  <a:cubicBezTo>
                    <a:pt x="290810" y="713482"/>
                    <a:pt x="301908" y="717143"/>
                    <a:pt x="313267" y="719667"/>
                  </a:cubicBezTo>
                  <a:cubicBezTo>
                    <a:pt x="327315" y="722789"/>
                    <a:pt x="341717" y="724348"/>
                    <a:pt x="355600" y="728134"/>
                  </a:cubicBezTo>
                  <a:cubicBezTo>
                    <a:pt x="372820" y="732830"/>
                    <a:pt x="389467" y="739423"/>
                    <a:pt x="406400" y="745067"/>
                  </a:cubicBezTo>
                  <a:cubicBezTo>
                    <a:pt x="414867" y="747889"/>
                    <a:pt x="423049" y="751784"/>
                    <a:pt x="431800" y="753534"/>
                  </a:cubicBezTo>
                  <a:cubicBezTo>
                    <a:pt x="449050" y="756984"/>
                    <a:pt x="509942" y="769634"/>
                    <a:pt x="524933" y="770467"/>
                  </a:cubicBezTo>
                  <a:cubicBezTo>
                    <a:pt x="558748" y="772346"/>
                    <a:pt x="625122" y="808567"/>
                    <a:pt x="643467" y="787400"/>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9" name="Freeform 458"/>
            <p:cNvSpPr/>
            <p:nvPr/>
          </p:nvSpPr>
          <p:spPr>
            <a:xfrm>
              <a:off x="6654800" y="3835288"/>
              <a:ext cx="740892" cy="1498713"/>
            </a:xfrm>
            <a:custGeom>
              <a:avLst/>
              <a:gdLst>
                <a:gd name="connsiteX0" fmla="*/ 211667 w 740892"/>
                <a:gd name="connsiteY0" fmla="*/ 113 h 1498713"/>
                <a:gd name="connsiteX1" fmla="*/ 118534 w 740892"/>
                <a:gd name="connsiteY1" fmla="*/ 25513 h 1498713"/>
                <a:gd name="connsiteX2" fmla="*/ 67734 w 740892"/>
                <a:gd name="connsiteY2" fmla="*/ 42446 h 1498713"/>
                <a:gd name="connsiteX3" fmla="*/ 16934 w 740892"/>
                <a:gd name="connsiteY3" fmla="*/ 101713 h 1498713"/>
                <a:gd name="connsiteX4" fmla="*/ 0 w 740892"/>
                <a:gd name="connsiteY4" fmla="*/ 152513 h 1498713"/>
                <a:gd name="connsiteX5" fmla="*/ 16934 w 740892"/>
                <a:gd name="connsiteY5" fmla="*/ 330313 h 1498713"/>
                <a:gd name="connsiteX6" fmla="*/ 25400 w 740892"/>
                <a:gd name="connsiteY6" fmla="*/ 355713 h 1498713"/>
                <a:gd name="connsiteX7" fmla="*/ 42334 w 740892"/>
                <a:gd name="connsiteY7" fmla="*/ 381113 h 1498713"/>
                <a:gd name="connsiteX8" fmla="*/ 67734 w 740892"/>
                <a:gd name="connsiteY8" fmla="*/ 440379 h 1498713"/>
                <a:gd name="connsiteX9" fmla="*/ 93134 w 740892"/>
                <a:gd name="connsiteY9" fmla="*/ 482713 h 1498713"/>
                <a:gd name="connsiteX10" fmla="*/ 110067 w 740892"/>
                <a:gd name="connsiteY10" fmla="*/ 533513 h 1498713"/>
                <a:gd name="connsiteX11" fmla="*/ 118534 w 740892"/>
                <a:gd name="connsiteY11" fmla="*/ 558913 h 1498713"/>
                <a:gd name="connsiteX12" fmla="*/ 143934 w 740892"/>
                <a:gd name="connsiteY12" fmla="*/ 609713 h 1498713"/>
                <a:gd name="connsiteX13" fmla="*/ 160867 w 740892"/>
                <a:gd name="connsiteY13" fmla="*/ 635113 h 1498713"/>
                <a:gd name="connsiteX14" fmla="*/ 194734 w 740892"/>
                <a:gd name="connsiteY14" fmla="*/ 702846 h 1498713"/>
                <a:gd name="connsiteX15" fmla="*/ 203200 w 740892"/>
                <a:gd name="connsiteY15" fmla="*/ 728246 h 1498713"/>
                <a:gd name="connsiteX16" fmla="*/ 237067 w 740892"/>
                <a:gd name="connsiteY16" fmla="*/ 779046 h 1498713"/>
                <a:gd name="connsiteX17" fmla="*/ 245534 w 740892"/>
                <a:gd name="connsiteY17" fmla="*/ 804446 h 1498713"/>
                <a:gd name="connsiteX18" fmla="*/ 262467 w 740892"/>
                <a:gd name="connsiteY18" fmla="*/ 829846 h 1498713"/>
                <a:gd name="connsiteX19" fmla="*/ 279400 w 740892"/>
                <a:gd name="connsiteY19" fmla="*/ 880646 h 1498713"/>
                <a:gd name="connsiteX20" fmla="*/ 287867 w 740892"/>
                <a:gd name="connsiteY20" fmla="*/ 999179 h 1498713"/>
                <a:gd name="connsiteX21" fmla="*/ 270934 w 740892"/>
                <a:gd name="connsiteY21" fmla="*/ 1303979 h 1498713"/>
                <a:gd name="connsiteX22" fmla="*/ 279400 w 740892"/>
                <a:gd name="connsiteY22" fmla="*/ 1414046 h 1498713"/>
                <a:gd name="connsiteX23" fmla="*/ 296334 w 740892"/>
                <a:gd name="connsiteY23" fmla="*/ 1430979 h 1498713"/>
                <a:gd name="connsiteX24" fmla="*/ 330200 w 740892"/>
                <a:gd name="connsiteY24" fmla="*/ 1464846 h 1498713"/>
                <a:gd name="connsiteX25" fmla="*/ 347134 w 740892"/>
                <a:gd name="connsiteY25" fmla="*/ 1481779 h 1498713"/>
                <a:gd name="connsiteX26" fmla="*/ 406400 w 740892"/>
                <a:gd name="connsiteY26" fmla="*/ 1498713 h 1498713"/>
                <a:gd name="connsiteX27" fmla="*/ 685800 w 740892"/>
                <a:gd name="connsiteY27" fmla="*/ 1490246 h 1498713"/>
                <a:gd name="connsiteX28" fmla="*/ 702734 w 740892"/>
                <a:gd name="connsiteY28" fmla="*/ 1473313 h 1498713"/>
                <a:gd name="connsiteX29" fmla="*/ 719667 w 740892"/>
                <a:gd name="connsiteY29" fmla="*/ 1422513 h 1498713"/>
                <a:gd name="connsiteX30" fmla="*/ 728134 w 740892"/>
                <a:gd name="connsiteY30" fmla="*/ 1397113 h 1498713"/>
                <a:gd name="connsiteX31" fmla="*/ 728134 w 740892"/>
                <a:gd name="connsiteY31" fmla="*/ 787513 h 1498713"/>
                <a:gd name="connsiteX32" fmla="*/ 711200 w 740892"/>
                <a:gd name="connsiteY32" fmla="*/ 736713 h 1498713"/>
                <a:gd name="connsiteX33" fmla="*/ 694267 w 740892"/>
                <a:gd name="connsiteY33" fmla="*/ 685913 h 1498713"/>
                <a:gd name="connsiteX34" fmla="*/ 677334 w 740892"/>
                <a:gd name="connsiteY34" fmla="*/ 668979 h 1498713"/>
                <a:gd name="connsiteX35" fmla="*/ 651934 w 740892"/>
                <a:gd name="connsiteY35" fmla="*/ 618179 h 1498713"/>
                <a:gd name="connsiteX36" fmla="*/ 635000 w 740892"/>
                <a:gd name="connsiteY36" fmla="*/ 567379 h 1498713"/>
                <a:gd name="connsiteX37" fmla="*/ 618067 w 740892"/>
                <a:gd name="connsiteY37" fmla="*/ 541979 h 1498713"/>
                <a:gd name="connsiteX38" fmla="*/ 609600 w 740892"/>
                <a:gd name="connsiteY38" fmla="*/ 516579 h 1498713"/>
                <a:gd name="connsiteX39" fmla="*/ 558800 w 740892"/>
                <a:gd name="connsiteY39" fmla="*/ 448846 h 1498713"/>
                <a:gd name="connsiteX40" fmla="*/ 550334 w 740892"/>
                <a:gd name="connsiteY40" fmla="*/ 423446 h 1498713"/>
                <a:gd name="connsiteX41" fmla="*/ 516467 w 740892"/>
                <a:gd name="connsiteY41" fmla="*/ 372646 h 1498713"/>
                <a:gd name="connsiteX42" fmla="*/ 491067 w 740892"/>
                <a:gd name="connsiteY42" fmla="*/ 321846 h 1498713"/>
                <a:gd name="connsiteX43" fmla="*/ 482600 w 740892"/>
                <a:gd name="connsiteY43" fmla="*/ 296446 h 1498713"/>
                <a:gd name="connsiteX44" fmla="*/ 465667 w 740892"/>
                <a:gd name="connsiteY44" fmla="*/ 271046 h 1498713"/>
                <a:gd name="connsiteX45" fmla="*/ 457200 w 740892"/>
                <a:gd name="connsiteY45" fmla="*/ 245646 h 1498713"/>
                <a:gd name="connsiteX46" fmla="*/ 440267 w 740892"/>
                <a:gd name="connsiteY46" fmla="*/ 220246 h 1498713"/>
                <a:gd name="connsiteX47" fmla="*/ 397934 w 740892"/>
                <a:gd name="connsiteY47" fmla="*/ 144046 h 1498713"/>
                <a:gd name="connsiteX48" fmla="*/ 364067 w 740892"/>
                <a:gd name="connsiteY48" fmla="*/ 110179 h 1498713"/>
                <a:gd name="connsiteX49" fmla="*/ 313267 w 740892"/>
                <a:gd name="connsiteY49" fmla="*/ 67846 h 1498713"/>
                <a:gd name="connsiteX50" fmla="*/ 262467 w 740892"/>
                <a:gd name="connsiteY50" fmla="*/ 50913 h 1498713"/>
                <a:gd name="connsiteX51" fmla="*/ 237067 w 740892"/>
                <a:gd name="connsiteY51" fmla="*/ 42446 h 1498713"/>
                <a:gd name="connsiteX52" fmla="*/ 220134 w 740892"/>
                <a:gd name="connsiteY52" fmla="*/ 17046 h 1498713"/>
                <a:gd name="connsiteX53" fmla="*/ 211667 w 740892"/>
                <a:gd name="connsiteY53" fmla="*/ 113 h 14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740892" h="1498713">
                  <a:moveTo>
                    <a:pt x="211667" y="113"/>
                  </a:moveTo>
                  <a:cubicBezTo>
                    <a:pt x="194734" y="1524"/>
                    <a:pt x="149405" y="16433"/>
                    <a:pt x="118534" y="25513"/>
                  </a:cubicBezTo>
                  <a:cubicBezTo>
                    <a:pt x="101410" y="30549"/>
                    <a:pt x="67734" y="42446"/>
                    <a:pt x="67734" y="42446"/>
                  </a:cubicBezTo>
                  <a:cubicBezTo>
                    <a:pt x="50947" y="59233"/>
                    <a:pt x="27250" y="78502"/>
                    <a:pt x="16934" y="101713"/>
                  </a:cubicBezTo>
                  <a:cubicBezTo>
                    <a:pt x="9685" y="118024"/>
                    <a:pt x="0" y="152513"/>
                    <a:pt x="0" y="152513"/>
                  </a:cubicBezTo>
                  <a:cubicBezTo>
                    <a:pt x="6073" y="255752"/>
                    <a:pt x="-2445" y="262486"/>
                    <a:pt x="16934" y="330313"/>
                  </a:cubicBezTo>
                  <a:cubicBezTo>
                    <a:pt x="19386" y="338894"/>
                    <a:pt x="21409" y="347731"/>
                    <a:pt x="25400" y="355713"/>
                  </a:cubicBezTo>
                  <a:cubicBezTo>
                    <a:pt x="29951" y="364815"/>
                    <a:pt x="36689" y="372646"/>
                    <a:pt x="42334" y="381113"/>
                  </a:cubicBezTo>
                  <a:cubicBezTo>
                    <a:pt x="59954" y="451598"/>
                    <a:pt x="38498" y="381907"/>
                    <a:pt x="67734" y="440379"/>
                  </a:cubicBezTo>
                  <a:cubicBezTo>
                    <a:pt x="89717" y="484345"/>
                    <a:pt x="60057" y="449636"/>
                    <a:pt x="93134" y="482713"/>
                  </a:cubicBezTo>
                  <a:lnTo>
                    <a:pt x="110067" y="533513"/>
                  </a:lnTo>
                  <a:cubicBezTo>
                    <a:pt x="112889" y="541980"/>
                    <a:pt x="113584" y="551487"/>
                    <a:pt x="118534" y="558913"/>
                  </a:cubicBezTo>
                  <a:cubicBezTo>
                    <a:pt x="167061" y="631705"/>
                    <a:pt x="108881" y="539606"/>
                    <a:pt x="143934" y="609713"/>
                  </a:cubicBezTo>
                  <a:cubicBezTo>
                    <a:pt x="148485" y="618814"/>
                    <a:pt x="156734" y="625814"/>
                    <a:pt x="160867" y="635113"/>
                  </a:cubicBezTo>
                  <a:cubicBezTo>
                    <a:pt x="191998" y="705159"/>
                    <a:pt x="159958" y="668072"/>
                    <a:pt x="194734" y="702846"/>
                  </a:cubicBezTo>
                  <a:cubicBezTo>
                    <a:pt x="197556" y="711313"/>
                    <a:pt x="198866" y="720444"/>
                    <a:pt x="203200" y="728246"/>
                  </a:cubicBezTo>
                  <a:cubicBezTo>
                    <a:pt x="213083" y="746036"/>
                    <a:pt x="230631" y="759739"/>
                    <a:pt x="237067" y="779046"/>
                  </a:cubicBezTo>
                  <a:cubicBezTo>
                    <a:pt x="239889" y="787513"/>
                    <a:pt x="241543" y="796464"/>
                    <a:pt x="245534" y="804446"/>
                  </a:cubicBezTo>
                  <a:cubicBezTo>
                    <a:pt x="250085" y="813547"/>
                    <a:pt x="258334" y="820547"/>
                    <a:pt x="262467" y="829846"/>
                  </a:cubicBezTo>
                  <a:cubicBezTo>
                    <a:pt x="269716" y="846157"/>
                    <a:pt x="279400" y="880646"/>
                    <a:pt x="279400" y="880646"/>
                  </a:cubicBezTo>
                  <a:cubicBezTo>
                    <a:pt x="282222" y="920157"/>
                    <a:pt x="287867" y="959567"/>
                    <a:pt x="287867" y="999179"/>
                  </a:cubicBezTo>
                  <a:cubicBezTo>
                    <a:pt x="287867" y="1200569"/>
                    <a:pt x="288750" y="1179260"/>
                    <a:pt x="270934" y="1303979"/>
                  </a:cubicBezTo>
                  <a:cubicBezTo>
                    <a:pt x="273756" y="1340668"/>
                    <a:pt x="272183" y="1377963"/>
                    <a:pt x="279400" y="1414046"/>
                  </a:cubicBezTo>
                  <a:cubicBezTo>
                    <a:pt x="280966" y="1421874"/>
                    <a:pt x="292227" y="1424134"/>
                    <a:pt x="296334" y="1430979"/>
                  </a:cubicBezTo>
                  <a:cubicBezTo>
                    <a:pt x="318912" y="1468609"/>
                    <a:pt x="285043" y="1449793"/>
                    <a:pt x="330200" y="1464846"/>
                  </a:cubicBezTo>
                  <a:cubicBezTo>
                    <a:pt x="335845" y="1470490"/>
                    <a:pt x="340289" y="1477672"/>
                    <a:pt x="347134" y="1481779"/>
                  </a:cubicBezTo>
                  <a:cubicBezTo>
                    <a:pt x="355810" y="1486985"/>
                    <a:pt x="400073" y="1497131"/>
                    <a:pt x="406400" y="1498713"/>
                  </a:cubicBezTo>
                  <a:cubicBezTo>
                    <a:pt x="499533" y="1495891"/>
                    <a:pt x="592964" y="1498203"/>
                    <a:pt x="685800" y="1490246"/>
                  </a:cubicBezTo>
                  <a:cubicBezTo>
                    <a:pt x="693753" y="1489564"/>
                    <a:pt x="699164" y="1480453"/>
                    <a:pt x="702734" y="1473313"/>
                  </a:cubicBezTo>
                  <a:cubicBezTo>
                    <a:pt x="710717" y="1457348"/>
                    <a:pt x="714023" y="1439446"/>
                    <a:pt x="719667" y="1422513"/>
                  </a:cubicBezTo>
                  <a:lnTo>
                    <a:pt x="728134" y="1397113"/>
                  </a:lnTo>
                  <a:cubicBezTo>
                    <a:pt x="743901" y="1144817"/>
                    <a:pt x="746345" y="1163874"/>
                    <a:pt x="728134" y="787513"/>
                  </a:cubicBezTo>
                  <a:cubicBezTo>
                    <a:pt x="727271" y="769684"/>
                    <a:pt x="716844" y="753646"/>
                    <a:pt x="711200" y="736713"/>
                  </a:cubicBezTo>
                  <a:lnTo>
                    <a:pt x="694267" y="685913"/>
                  </a:lnTo>
                  <a:lnTo>
                    <a:pt x="677334" y="668979"/>
                  </a:lnTo>
                  <a:cubicBezTo>
                    <a:pt x="646455" y="576345"/>
                    <a:pt x="695702" y="716656"/>
                    <a:pt x="651934" y="618179"/>
                  </a:cubicBezTo>
                  <a:cubicBezTo>
                    <a:pt x="644685" y="601868"/>
                    <a:pt x="644901" y="582231"/>
                    <a:pt x="635000" y="567379"/>
                  </a:cubicBezTo>
                  <a:cubicBezTo>
                    <a:pt x="629356" y="558912"/>
                    <a:pt x="622618" y="551080"/>
                    <a:pt x="618067" y="541979"/>
                  </a:cubicBezTo>
                  <a:cubicBezTo>
                    <a:pt x="614076" y="533997"/>
                    <a:pt x="613934" y="524381"/>
                    <a:pt x="609600" y="516579"/>
                  </a:cubicBezTo>
                  <a:cubicBezTo>
                    <a:pt x="585664" y="473494"/>
                    <a:pt x="584493" y="474538"/>
                    <a:pt x="558800" y="448846"/>
                  </a:cubicBezTo>
                  <a:cubicBezTo>
                    <a:pt x="555978" y="440379"/>
                    <a:pt x="554668" y="431248"/>
                    <a:pt x="550334" y="423446"/>
                  </a:cubicBezTo>
                  <a:cubicBezTo>
                    <a:pt x="540451" y="405656"/>
                    <a:pt x="522903" y="391953"/>
                    <a:pt x="516467" y="372646"/>
                  </a:cubicBezTo>
                  <a:cubicBezTo>
                    <a:pt x="495185" y="308802"/>
                    <a:pt x="523893" y="387498"/>
                    <a:pt x="491067" y="321846"/>
                  </a:cubicBezTo>
                  <a:cubicBezTo>
                    <a:pt x="487076" y="313864"/>
                    <a:pt x="486591" y="304428"/>
                    <a:pt x="482600" y="296446"/>
                  </a:cubicBezTo>
                  <a:cubicBezTo>
                    <a:pt x="478049" y="287345"/>
                    <a:pt x="470218" y="280147"/>
                    <a:pt x="465667" y="271046"/>
                  </a:cubicBezTo>
                  <a:cubicBezTo>
                    <a:pt x="461676" y="263064"/>
                    <a:pt x="461191" y="253628"/>
                    <a:pt x="457200" y="245646"/>
                  </a:cubicBezTo>
                  <a:cubicBezTo>
                    <a:pt x="452649" y="236545"/>
                    <a:pt x="444818" y="229347"/>
                    <a:pt x="440267" y="220246"/>
                  </a:cubicBezTo>
                  <a:cubicBezTo>
                    <a:pt x="418975" y="177661"/>
                    <a:pt x="451320" y="197432"/>
                    <a:pt x="397934" y="144046"/>
                  </a:cubicBezTo>
                  <a:lnTo>
                    <a:pt x="364067" y="110179"/>
                  </a:lnTo>
                  <a:cubicBezTo>
                    <a:pt x="348116" y="94228"/>
                    <a:pt x="334485" y="77276"/>
                    <a:pt x="313267" y="67846"/>
                  </a:cubicBezTo>
                  <a:cubicBezTo>
                    <a:pt x="296956" y="60597"/>
                    <a:pt x="279400" y="56557"/>
                    <a:pt x="262467" y="50913"/>
                  </a:cubicBezTo>
                  <a:lnTo>
                    <a:pt x="237067" y="42446"/>
                  </a:lnTo>
                  <a:cubicBezTo>
                    <a:pt x="231423" y="33979"/>
                    <a:pt x="226491" y="24992"/>
                    <a:pt x="220134" y="17046"/>
                  </a:cubicBezTo>
                  <a:cubicBezTo>
                    <a:pt x="215147" y="10813"/>
                    <a:pt x="228600" y="-1298"/>
                    <a:pt x="211667" y="113"/>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0" name="Freeform 459"/>
            <p:cNvSpPr/>
            <p:nvPr/>
          </p:nvSpPr>
          <p:spPr>
            <a:xfrm>
              <a:off x="7128933" y="3766390"/>
              <a:ext cx="711200" cy="824102"/>
            </a:xfrm>
            <a:custGeom>
              <a:avLst/>
              <a:gdLst>
                <a:gd name="connsiteX0" fmla="*/ 711200 w 711200"/>
                <a:gd name="connsiteY0" fmla="*/ 35143 h 824102"/>
                <a:gd name="connsiteX1" fmla="*/ 711200 w 711200"/>
                <a:gd name="connsiteY1" fmla="*/ 35143 h 824102"/>
                <a:gd name="connsiteX2" fmla="*/ 626533 w 711200"/>
                <a:gd name="connsiteY2" fmla="*/ 297609 h 824102"/>
                <a:gd name="connsiteX3" fmla="*/ 592666 w 711200"/>
                <a:gd name="connsiteY3" fmla="*/ 331476 h 824102"/>
                <a:gd name="connsiteX4" fmla="*/ 575733 w 711200"/>
                <a:gd name="connsiteY4" fmla="*/ 382276 h 824102"/>
                <a:gd name="connsiteX5" fmla="*/ 558800 w 711200"/>
                <a:gd name="connsiteY5" fmla="*/ 450009 h 824102"/>
                <a:gd name="connsiteX6" fmla="*/ 541866 w 711200"/>
                <a:gd name="connsiteY6" fmla="*/ 500809 h 824102"/>
                <a:gd name="connsiteX7" fmla="*/ 533400 w 711200"/>
                <a:gd name="connsiteY7" fmla="*/ 526209 h 824102"/>
                <a:gd name="connsiteX8" fmla="*/ 516466 w 711200"/>
                <a:gd name="connsiteY8" fmla="*/ 543143 h 824102"/>
                <a:gd name="connsiteX9" fmla="*/ 491066 w 711200"/>
                <a:gd name="connsiteY9" fmla="*/ 602409 h 824102"/>
                <a:gd name="connsiteX10" fmla="*/ 465666 w 711200"/>
                <a:gd name="connsiteY10" fmla="*/ 653209 h 824102"/>
                <a:gd name="connsiteX11" fmla="*/ 414866 w 711200"/>
                <a:gd name="connsiteY11" fmla="*/ 720943 h 824102"/>
                <a:gd name="connsiteX12" fmla="*/ 381000 w 711200"/>
                <a:gd name="connsiteY12" fmla="*/ 771743 h 824102"/>
                <a:gd name="connsiteX13" fmla="*/ 372533 w 711200"/>
                <a:gd name="connsiteY13" fmla="*/ 797143 h 824102"/>
                <a:gd name="connsiteX14" fmla="*/ 347133 w 711200"/>
                <a:gd name="connsiteY14" fmla="*/ 805609 h 824102"/>
                <a:gd name="connsiteX15" fmla="*/ 330200 w 711200"/>
                <a:gd name="connsiteY15" fmla="*/ 822543 h 824102"/>
                <a:gd name="connsiteX16" fmla="*/ 262466 w 711200"/>
                <a:gd name="connsiteY16" fmla="*/ 797143 h 824102"/>
                <a:gd name="connsiteX17" fmla="*/ 245533 w 711200"/>
                <a:gd name="connsiteY17" fmla="*/ 746343 h 824102"/>
                <a:gd name="connsiteX18" fmla="*/ 237066 w 711200"/>
                <a:gd name="connsiteY18" fmla="*/ 720943 h 824102"/>
                <a:gd name="connsiteX19" fmla="*/ 220133 w 711200"/>
                <a:gd name="connsiteY19" fmla="*/ 636276 h 824102"/>
                <a:gd name="connsiteX20" fmla="*/ 203200 w 711200"/>
                <a:gd name="connsiteY20" fmla="*/ 610876 h 824102"/>
                <a:gd name="connsiteX21" fmla="*/ 186266 w 711200"/>
                <a:gd name="connsiteY21" fmla="*/ 593943 h 824102"/>
                <a:gd name="connsiteX22" fmla="*/ 169333 w 711200"/>
                <a:gd name="connsiteY22" fmla="*/ 543143 h 824102"/>
                <a:gd name="connsiteX23" fmla="*/ 160866 w 711200"/>
                <a:gd name="connsiteY23" fmla="*/ 517743 h 824102"/>
                <a:gd name="connsiteX24" fmla="*/ 143933 w 711200"/>
                <a:gd name="connsiteY24" fmla="*/ 500809 h 824102"/>
                <a:gd name="connsiteX25" fmla="*/ 127000 w 711200"/>
                <a:gd name="connsiteY25" fmla="*/ 450009 h 824102"/>
                <a:gd name="connsiteX26" fmla="*/ 76200 w 711200"/>
                <a:gd name="connsiteY26" fmla="*/ 382276 h 824102"/>
                <a:gd name="connsiteX27" fmla="*/ 59266 w 711200"/>
                <a:gd name="connsiteY27" fmla="*/ 331476 h 824102"/>
                <a:gd name="connsiteX28" fmla="*/ 42333 w 711200"/>
                <a:gd name="connsiteY28" fmla="*/ 306076 h 824102"/>
                <a:gd name="connsiteX29" fmla="*/ 16933 w 711200"/>
                <a:gd name="connsiteY29" fmla="*/ 221409 h 824102"/>
                <a:gd name="connsiteX30" fmla="*/ 0 w 711200"/>
                <a:gd name="connsiteY30" fmla="*/ 170609 h 824102"/>
                <a:gd name="connsiteX31" fmla="*/ 8466 w 711200"/>
                <a:gd name="connsiteY31" fmla="*/ 111343 h 824102"/>
                <a:gd name="connsiteX32" fmla="*/ 16933 w 711200"/>
                <a:gd name="connsiteY32" fmla="*/ 85943 h 824102"/>
                <a:gd name="connsiteX33" fmla="*/ 118533 w 711200"/>
                <a:gd name="connsiteY33" fmla="*/ 60543 h 824102"/>
                <a:gd name="connsiteX34" fmla="*/ 262466 w 711200"/>
                <a:gd name="connsiteY34" fmla="*/ 35143 h 824102"/>
                <a:gd name="connsiteX35" fmla="*/ 321733 w 711200"/>
                <a:gd name="connsiteY35" fmla="*/ 26676 h 824102"/>
                <a:gd name="connsiteX36" fmla="*/ 685800 w 711200"/>
                <a:gd name="connsiteY36" fmla="*/ 26676 h 824102"/>
                <a:gd name="connsiteX37" fmla="*/ 702733 w 711200"/>
                <a:gd name="connsiteY37" fmla="*/ 52076 h 824102"/>
                <a:gd name="connsiteX38" fmla="*/ 711200 w 711200"/>
                <a:gd name="connsiteY38" fmla="*/ 35143 h 82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11200" h="824102">
                  <a:moveTo>
                    <a:pt x="711200" y="35143"/>
                  </a:moveTo>
                  <a:lnTo>
                    <a:pt x="711200" y="35143"/>
                  </a:lnTo>
                  <a:cubicBezTo>
                    <a:pt x="682978" y="122632"/>
                    <a:pt x="660674" y="212256"/>
                    <a:pt x="626533" y="297609"/>
                  </a:cubicBezTo>
                  <a:cubicBezTo>
                    <a:pt x="620604" y="312432"/>
                    <a:pt x="592666" y="331476"/>
                    <a:pt x="592666" y="331476"/>
                  </a:cubicBezTo>
                  <a:cubicBezTo>
                    <a:pt x="587022" y="348409"/>
                    <a:pt x="580062" y="364960"/>
                    <a:pt x="575733" y="382276"/>
                  </a:cubicBezTo>
                  <a:cubicBezTo>
                    <a:pt x="570089" y="404854"/>
                    <a:pt x="566160" y="427931"/>
                    <a:pt x="558800" y="450009"/>
                  </a:cubicBezTo>
                  <a:lnTo>
                    <a:pt x="541866" y="500809"/>
                  </a:lnTo>
                  <a:cubicBezTo>
                    <a:pt x="539044" y="509276"/>
                    <a:pt x="539711" y="519898"/>
                    <a:pt x="533400" y="526209"/>
                  </a:cubicBezTo>
                  <a:lnTo>
                    <a:pt x="516466" y="543143"/>
                  </a:lnTo>
                  <a:cubicBezTo>
                    <a:pt x="496612" y="602711"/>
                    <a:pt x="522453" y="529174"/>
                    <a:pt x="491066" y="602409"/>
                  </a:cubicBezTo>
                  <a:cubicBezTo>
                    <a:pt x="470032" y="651487"/>
                    <a:pt x="498212" y="604392"/>
                    <a:pt x="465666" y="653209"/>
                  </a:cubicBezTo>
                  <a:cubicBezTo>
                    <a:pt x="443639" y="719296"/>
                    <a:pt x="479724" y="623654"/>
                    <a:pt x="414866" y="720943"/>
                  </a:cubicBezTo>
                  <a:cubicBezTo>
                    <a:pt x="403577" y="737876"/>
                    <a:pt x="387436" y="752436"/>
                    <a:pt x="381000" y="771743"/>
                  </a:cubicBezTo>
                  <a:cubicBezTo>
                    <a:pt x="378178" y="780210"/>
                    <a:pt x="378844" y="790832"/>
                    <a:pt x="372533" y="797143"/>
                  </a:cubicBezTo>
                  <a:cubicBezTo>
                    <a:pt x="366222" y="803454"/>
                    <a:pt x="355600" y="802787"/>
                    <a:pt x="347133" y="805609"/>
                  </a:cubicBezTo>
                  <a:cubicBezTo>
                    <a:pt x="341489" y="811254"/>
                    <a:pt x="338121" y="821553"/>
                    <a:pt x="330200" y="822543"/>
                  </a:cubicBezTo>
                  <a:cubicBezTo>
                    <a:pt x="286739" y="827976"/>
                    <a:pt x="284465" y="819141"/>
                    <a:pt x="262466" y="797143"/>
                  </a:cubicBezTo>
                  <a:lnTo>
                    <a:pt x="245533" y="746343"/>
                  </a:lnTo>
                  <a:lnTo>
                    <a:pt x="237066" y="720943"/>
                  </a:lnTo>
                  <a:cubicBezTo>
                    <a:pt x="233945" y="699096"/>
                    <a:pt x="231956" y="659922"/>
                    <a:pt x="220133" y="636276"/>
                  </a:cubicBezTo>
                  <a:cubicBezTo>
                    <a:pt x="215582" y="627175"/>
                    <a:pt x="209557" y="618822"/>
                    <a:pt x="203200" y="610876"/>
                  </a:cubicBezTo>
                  <a:cubicBezTo>
                    <a:pt x="198213" y="604643"/>
                    <a:pt x="191911" y="599587"/>
                    <a:pt x="186266" y="593943"/>
                  </a:cubicBezTo>
                  <a:lnTo>
                    <a:pt x="169333" y="543143"/>
                  </a:lnTo>
                  <a:cubicBezTo>
                    <a:pt x="166511" y="534676"/>
                    <a:pt x="167177" y="524054"/>
                    <a:pt x="160866" y="517743"/>
                  </a:cubicBezTo>
                  <a:lnTo>
                    <a:pt x="143933" y="500809"/>
                  </a:lnTo>
                  <a:cubicBezTo>
                    <a:pt x="138289" y="483876"/>
                    <a:pt x="139622" y="462630"/>
                    <a:pt x="127000" y="450009"/>
                  </a:cubicBezTo>
                  <a:cubicBezTo>
                    <a:pt x="106940" y="429950"/>
                    <a:pt x="85775" y="411001"/>
                    <a:pt x="76200" y="382276"/>
                  </a:cubicBezTo>
                  <a:cubicBezTo>
                    <a:pt x="70555" y="365343"/>
                    <a:pt x="69167" y="346328"/>
                    <a:pt x="59266" y="331476"/>
                  </a:cubicBezTo>
                  <a:cubicBezTo>
                    <a:pt x="53622" y="323009"/>
                    <a:pt x="46466" y="315375"/>
                    <a:pt x="42333" y="306076"/>
                  </a:cubicBezTo>
                  <a:cubicBezTo>
                    <a:pt x="23914" y="264633"/>
                    <a:pt x="28299" y="259295"/>
                    <a:pt x="16933" y="221409"/>
                  </a:cubicBezTo>
                  <a:cubicBezTo>
                    <a:pt x="11804" y="204312"/>
                    <a:pt x="0" y="170609"/>
                    <a:pt x="0" y="170609"/>
                  </a:cubicBezTo>
                  <a:cubicBezTo>
                    <a:pt x="2822" y="150854"/>
                    <a:pt x="4552" y="130911"/>
                    <a:pt x="8466" y="111343"/>
                  </a:cubicBezTo>
                  <a:cubicBezTo>
                    <a:pt x="10216" y="102592"/>
                    <a:pt x="9671" y="91130"/>
                    <a:pt x="16933" y="85943"/>
                  </a:cubicBezTo>
                  <a:cubicBezTo>
                    <a:pt x="37353" y="71357"/>
                    <a:pt x="95008" y="64464"/>
                    <a:pt x="118533" y="60543"/>
                  </a:cubicBezTo>
                  <a:cubicBezTo>
                    <a:pt x="181797" y="39454"/>
                    <a:pt x="135096" y="53339"/>
                    <a:pt x="262466" y="35143"/>
                  </a:cubicBezTo>
                  <a:lnTo>
                    <a:pt x="321733" y="26676"/>
                  </a:lnTo>
                  <a:cubicBezTo>
                    <a:pt x="449760" y="-16001"/>
                    <a:pt x="395175" y="-1003"/>
                    <a:pt x="685800" y="26676"/>
                  </a:cubicBezTo>
                  <a:cubicBezTo>
                    <a:pt x="695930" y="27641"/>
                    <a:pt x="694787" y="45719"/>
                    <a:pt x="702733" y="52076"/>
                  </a:cubicBezTo>
                  <a:cubicBezTo>
                    <a:pt x="709702" y="57651"/>
                    <a:pt x="709789" y="37965"/>
                    <a:pt x="711200" y="35143"/>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1" name="Freeform 460"/>
            <p:cNvSpPr/>
            <p:nvPr/>
          </p:nvSpPr>
          <p:spPr>
            <a:xfrm>
              <a:off x="7476059" y="4546601"/>
              <a:ext cx="905941" cy="814024"/>
            </a:xfrm>
            <a:custGeom>
              <a:avLst/>
              <a:gdLst>
                <a:gd name="connsiteX0" fmla="*/ 330208 w 905941"/>
                <a:gd name="connsiteY0" fmla="*/ 160866 h 814024"/>
                <a:gd name="connsiteX1" fmla="*/ 330208 w 905941"/>
                <a:gd name="connsiteY1" fmla="*/ 160866 h 814024"/>
                <a:gd name="connsiteX2" fmla="*/ 254008 w 905941"/>
                <a:gd name="connsiteY2" fmla="*/ 110066 h 814024"/>
                <a:gd name="connsiteX3" fmla="*/ 245541 w 905941"/>
                <a:gd name="connsiteY3" fmla="*/ 84666 h 814024"/>
                <a:gd name="connsiteX4" fmla="*/ 203208 w 905941"/>
                <a:gd name="connsiteY4" fmla="*/ 33866 h 814024"/>
                <a:gd name="connsiteX5" fmla="*/ 177808 w 905941"/>
                <a:gd name="connsiteY5" fmla="*/ 16933 h 814024"/>
                <a:gd name="connsiteX6" fmla="*/ 127008 w 905941"/>
                <a:gd name="connsiteY6" fmla="*/ 0 h 814024"/>
                <a:gd name="connsiteX7" fmla="*/ 25408 w 905941"/>
                <a:gd name="connsiteY7" fmla="*/ 33866 h 814024"/>
                <a:gd name="connsiteX8" fmla="*/ 8475 w 905941"/>
                <a:gd name="connsiteY8" fmla="*/ 50800 h 814024"/>
                <a:gd name="connsiteX9" fmla="*/ 8 w 905941"/>
                <a:gd name="connsiteY9" fmla="*/ 76200 h 814024"/>
                <a:gd name="connsiteX10" fmla="*/ 16941 w 905941"/>
                <a:gd name="connsiteY10" fmla="*/ 296333 h 814024"/>
                <a:gd name="connsiteX11" fmla="*/ 25408 w 905941"/>
                <a:gd name="connsiteY11" fmla="*/ 753533 h 814024"/>
                <a:gd name="connsiteX12" fmla="*/ 101608 w 905941"/>
                <a:gd name="connsiteY12" fmla="*/ 795866 h 814024"/>
                <a:gd name="connsiteX13" fmla="*/ 296341 w 905941"/>
                <a:gd name="connsiteY13" fmla="*/ 812800 h 814024"/>
                <a:gd name="connsiteX14" fmla="*/ 745075 w 905941"/>
                <a:gd name="connsiteY14" fmla="*/ 795866 h 814024"/>
                <a:gd name="connsiteX15" fmla="*/ 770475 w 905941"/>
                <a:gd name="connsiteY15" fmla="*/ 787400 h 814024"/>
                <a:gd name="connsiteX16" fmla="*/ 838208 w 905941"/>
                <a:gd name="connsiteY16" fmla="*/ 770466 h 814024"/>
                <a:gd name="connsiteX17" fmla="*/ 855141 w 905941"/>
                <a:gd name="connsiteY17" fmla="*/ 745066 h 814024"/>
                <a:gd name="connsiteX18" fmla="*/ 889008 w 905941"/>
                <a:gd name="connsiteY18" fmla="*/ 702733 h 814024"/>
                <a:gd name="connsiteX19" fmla="*/ 905941 w 905941"/>
                <a:gd name="connsiteY19" fmla="*/ 651933 h 814024"/>
                <a:gd name="connsiteX20" fmla="*/ 897475 w 905941"/>
                <a:gd name="connsiteY20" fmla="*/ 524933 h 814024"/>
                <a:gd name="connsiteX21" fmla="*/ 889008 w 905941"/>
                <a:gd name="connsiteY21" fmla="*/ 499533 h 814024"/>
                <a:gd name="connsiteX22" fmla="*/ 838208 w 905941"/>
                <a:gd name="connsiteY22" fmla="*/ 457200 h 814024"/>
                <a:gd name="connsiteX23" fmla="*/ 821275 w 905941"/>
                <a:gd name="connsiteY23" fmla="*/ 440266 h 814024"/>
                <a:gd name="connsiteX24" fmla="*/ 795875 w 905941"/>
                <a:gd name="connsiteY24" fmla="*/ 423333 h 814024"/>
                <a:gd name="connsiteX25" fmla="*/ 778941 w 905941"/>
                <a:gd name="connsiteY25" fmla="*/ 406400 h 814024"/>
                <a:gd name="connsiteX26" fmla="*/ 728141 w 905941"/>
                <a:gd name="connsiteY26" fmla="*/ 381000 h 814024"/>
                <a:gd name="connsiteX27" fmla="*/ 711208 w 905941"/>
                <a:gd name="connsiteY27" fmla="*/ 364066 h 814024"/>
                <a:gd name="connsiteX28" fmla="*/ 660408 w 905941"/>
                <a:gd name="connsiteY28" fmla="*/ 321733 h 814024"/>
                <a:gd name="connsiteX29" fmla="*/ 618075 w 905941"/>
                <a:gd name="connsiteY29" fmla="*/ 279400 h 814024"/>
                <a:gd name="connsiteX30" fmla="*/ 584208 w 905941"/>
                <a:gd name="connsiteY30" fmla="*/ 245533 h 814024"/>
                <a:gd name="connsiteX31" fmla="*/ 567275 w 905941"/>
                <a:gd name="connsiteY31" fmla="*/ 220133 h 814024"/>
                <a:gd name="connsiteX32" fmla="*/ 516475 w 905941"/>
                <a:gd name="connsiteY32" fmla="*/ 203200 h 814024"/>
                <a:gd name="connsiteX33" fmla="*/ 491075 w 905941"/>
                <a:gd name="connsiteY33" fmla="*/ 194733 h 814024"/>
                <a:gd name="connsiteX34" fmla="*/ 440275 w 905941"/>
                <a:gd name="connsiteY34" fmla="*/ 177800 h 814024"/>
                <a:gd name="connsiteX35" fmla="*/ 397941 w 905941"/>
                <a:gd name="connsiteY35" fmla="*/ 169333 h 814024"/>
                <a:gd name="connsiteX36" fmla="*/ 330208 w 905941"/>
                <a:gd name="connsiteY36" fmla="*/ 160866 h 81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05941" h="814024">
                  <a:moveTo>
                    <a:pt x="330208" y="160866"/>
                  </a:moveTo>
                  <a:lnTo>
                    <a:pt x="330208" y="160866"/>
                  </a:lnTo>
                  <a:cubicBezTo>
                    <a:pt x="304808" y="143933"/>
                    <a:pt x="276699" y="130487"/>
                    <a:pt x="254008" y="110066"/>
                  </a:cubicBezTo>
                  <a:cubicBezTo>
                    <a:pt x="247374" y="104096"/>
                    <a:pt x="249532" y="92648"/>
                    <a:pt x="245541" y="84666"/>
                  </a:cubicBezTo>
                  <a:cubicBezTo>
                    <a:pt x="236026" y="65637"/>
                    <a:pt x="219259" y="47241"/>
                    <a:pt x="203208" y="33866"/>
                  </a:cubicBezTo>
                  <a:cubicBezTo>
                    <a:pt x="195391" y="27352"/>
                    <a:pt x="187107" y="21066"/>
                    <a:pt x="177808" y="16933"/>
                  </a:cubicBezTo>
                  <a:cubicBezTo>
                    <a:pt x="161497" y="9684"/>
                    <a:pt x="127008" y="0"/>
                    <a:pt x="127008" y="0"/>
                  </a:cubicBezTo>
                  <a:cubicBezTo>
                    <a:pt x="-29165" y="14196"/>
                    <a:pt x="59237" y="-22516"/>
                    <a:pt x="25408" y="33866"/>
                  </a:cubicBezTo>
                  <a:cubicBezTo>
                    <a:pt x="21301" y="40711"/>
                    <a:pt x="14119" y="45155"/>
                    <a:pt x="8475" y="50800"/>
                  </a:cubicBezTo>
                  <a:cubicBezTo>
                    <a:pt x="5653" y="59267"/>
                    <a:pt x="8" y="67275"/>
                    <a:pt x="8" y="76200"/>
                  </a:cubicBezTo>
                  <a:cubicBezTo>
                    <a:pt x="8" y="222613"/>
                    <a:pt x="-941" y="206917"/>
                    <a:pt x="16941" y="296333"/>
                  </a:cubicBezTo>
                  <a:cubicBezTo>
                    <a:pt x="19763" y="448733"/>
                    <a:pt x="7144" y="602205"/>
                    <a:pt x="25408" y="753533"/>
                  </a:cubicBezTo>
                  <a:cubicBezTo>
                    <a:pt x="27213" y="768487"/>
                    <a:pt x="81643" y="791429"/>
                    <a:pt x="101608" y="795866"/>
                  </a:cubicBezTo>
                  <a:cubicBezTo>
                    <a:pt x="166430" y="810271"/>
                    <a:pt x="228736" y="808823"/>
                    <a:pt x="296341" y="812800"/>
                  </a:cubicBezTo>
                  <a:cubicBezTo>
                    <a:pt x="314063" y="812415"/>
                    <a:pt x="617457" y="821389"/>
                    <a:pt x="745075" y="795866"/>
                  </a:cubicBezTo>
                  <a:cubicBezTo>
                    <a:pt x="753826" y="794116"/>
                    <a:pt x="761817" y="789564"/>
                    <a:pt x="770475" y="787400"/>
                  </a:cubicBezTo>
                  <a:lnTo>
                    <a:pt x="838208" y="770466"/>
                  </a:lnTo>
                  <a:cubicBezTo>
                    <a:pt x="843852" y="761999"/>
                    <a:pt x="848784" y="753012"/>
                    <a:pt x="855141" y="745066"/>
                  </a:cubicBezTo>
                  <a:cubicBezTo>
                    <a:pt x="872736" y="723073"/>
                    <a:pt x="875977" y="732054"/>
                    <a:pt x="889008" y="702733"/>
                  </a:cubicBezTo>
                  <a:cubicBezTo>
                    <a:pt x="896257" y="686422"/>
                    <a:pt x="905941" y="651933"/>
                    <a:pt x="905941" y="651933"/>
                  </a:cubicBezTo>
                  <a:cubicBezTo>
                    <a:pt x="903119" y="609600"/>
                    <a:pt x="902160" y="567101"/>
                    <a:pt x="897475" y="524933"/>
                  </a:cubicBezTo>
                  <a:cubicBezTo>
                    <a:pt x="896489" y="516063"/>
                    <a:pt x="893959" y="506959"/>
                    <a:pt x="889008" y="499533"/>
                  </a:cubicBezTo>
                  <a:cubicBezTo>
                    <a:pt x="871767" y="473672"/>
                    <a:pt x="860522" y="475051"/>
                    <a:pt x="838208" y="457200"/>
                  </a:cubicBezTo>
                  <a:cubicBezTo>
                    <a:pt x="831975" y="452213"/>
                    <a:pt x="827508" y="445253"/>
                    <a:pt x="821275" y="440266"/>
                  </a:cubicBezTo>
                  <a:cubicBezTo>
                    <a:pt x="813329" y="433909"/>
                    <a:pt x="803821" y="429690"/>
                    <a:pt x="795875" y="423333"/>
                  </a:cubicBezTo>
                  <a:cubicBezTo>
                    <a:pt x="789642" y="418346"/>
                    <a:pt x="785786" y="410507"/>
                    <a:pt x="778941" y="406400"/>
                  </a:cubicBezTo>
                  <a:cubicBezTo>
                    <a:pt x="716355" y="368849"/>
                    <a:pt x="792359" y="432375"/>
                    <a:pt x="728141" y="381000"/>
                  </a:cubicBezTo>
                  <a:cubicBezTo>
                    <a:pt x="721908" y="376013"/>
                    <a:pt x="717441" y="369053"/>
                    <a:pt x="711208" y="364066"/>
                  </a:cubicBezTo>
                  <a:cubicBezTo>
                    <a:pt x="677906" y="337424"/>
                    <a:pt x="690578" y="357937"/>
                    <a:pt x="660408" y="321733"/>
                  </a:cubicBezTo>
                  <a:cubicBezTo>
                    <a:pt x="625131" y="279400"/>
                    <a:pt x="664642" y="310444"/>
                    <a:pt x="618075" y="279400"/>
                  </a:cubicBezTo>
                  <a:cubicBezTo>
                    <a:pt x="599601" y="223981"/>
                    <a:pt x="625259" y="278374"/>
                    <a:pt x="584208" y="245533"/>
                  </a:cubicBezTo>
                  <a:cubicBezTo>
                    <a:pt x="576262" y="239176"/>
                    <a:pt x="575904" y="225526"/>
                    <a:pt x="567275" y="220133"/>
                  </a:cubicBezTo>
                  <a:cubicBezTo>
                    <a:pt x="552139" y="210673"/>
                    <a:pt x="533408" y="208844"/>
                    <a:pt x="516475" y="203200"/>
                  </a:cubicBezTo>
                  <a:lnTo>
                    <a:pt x="491075" y="194733"/>
                  </a:lnTo>
                  <a:lnTo>
                    <a:pt x="440275" y="177800"/>
                  </a:lnTo>
                  <a:cubicBezTo>
                    <a:pt x="426164" y="174978"/>
                    <a:pt x="411825" y="173119"/>
                    <a:pt x="397941" y="169333"/>
                  </a:cubicBezTo>
                  <a:cubicBezTo>
                    <a:pt x="319491" y="147938"/>
                    <a:pt x="341497" y="162277"/>
                    <a:pt x="330208" y="160866"/>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2" name="Freeform 461"/>
            <p:cNvSpPr/>
            <p:nvPr/>
          </p:nvSpPr>
          <p:spPr>
            <a:xfrm>
              <a:off x="7662334" y="3784601"/>
              <a:ext cx="759452" cy="872066"/>
            </a:xfrm>
            <a:custGeom>
              <a:avLst/>
              <a:gdLst>
                <a:gd name="connsiteX0" fmla="*/ 423333 w 759452"/>
                <a:gd name="connsiteY0" fmla="*/ 50800 h 872066"/>
                <a:gd name="connsiteX1" fmla="*/ 304800 w 759452"/>
                <a:gd name="connsiteY1" fmla="*/ 93133 h 872066"/>
                <a:gd name="connsiteX2" fmla="*/ 254000 w 759452"/>
                <a:gd name="connsiteY2" fmla="*/ 152400 h 872066"/>
                <a:gd name="connsiteX3" fmla="*/ 194733 w 759452"/>
                <a:gd name="connsiteY3" fmla="*/ 203200 h 872066"/>
                <a:gd name="connsiteX4" fmla="*/ 177800 w 759452"/>
                <a:gd name="connsiteY4" fmla="*/ 228600 h 872066"/>
                <a:gd name="connsiteX5" fmla="*/ 160866 w 759452"/>
                <a:gd name="connsiteY5" fmla="*/ 245533 h 872066"/>
                <a:gd name="connsiteX6" fmla="*/ 127000 w 759452"/>
                <a:gd name="connsiteY6" fmla="*/ 296333 h 872066"/>
                <a:gd name="connsiteX7" fmla="*/ 93133 w 759452"/>
                <a:gd name="connsiteY7" fmla="*/ 338666 h 872066"/>
                <a:gd name="connsiteX8" fmla="*/ 84666 w 759452"/>
                <a:gd name="connsiteY8" fmla="*/ 372533 h 872066"/>
                <a:gd name="connsiteX9" fmla="*/ 42333 w 759452"/>
                <a:gd name="connsiteY9" fmla="*/ 423333 h 872066"/>
                <a:gd name="connsiteX10" fmla="*/ 25400 w 759452"/>
                <a:gd name="connsiteY10" fmla="*/ 474133 h 872066"/>
                <a:gd name="connsiteX11" fmla="*/ 8466 w 759452"/>
                <a:gd name="connsiteY11" fmla="*/ 524933 h 872066"/>
                <a:gd name="connsiteX12" fmla="*/ 0 w 759452"/>
                <a:gd name="connsiteY12" fmla="*/ 550333 h 872066"/>
                <a:gd name="connsiteX13" fmla="*/ 8466 w 759452"/>
                <a:gd name="connsiteY13" fmla="*/ 753533 h 872066"/>
                <a:gd name="connsiteX14" fmla="*/ 33866 w 759452"/>
                <a:gd name="connsiteY14" fmla="*/ 804333 h 872066"/>
                <a:gd name="connsiteX15" fmla="*/ 59266 w 759452"/>
                <a:gd name="connsiteY15" fmla="*/ 812800 h 872066"/>
                <a:gd name="connsiteX16" fmla="*/ 76200 w 759452"/>
                <a:gd name="connsiteY16" fmla="*/ 838200 h 872066"/>
                <a:gd name="connsiteX17" fmla="*/ 127000 w 759452"/>
                <a:gd name="connsiteY17" fmla="*/ 855133 h 872066"/>
                <a:gd name="connsiteX18" fmla="*/ 152400 w 759452"/>
                <a:gd name="connsiteY18" fmla="*/ 872066 h 872066"/>
                <a:gd name="connsiteX19" fmla="*/ 228600 w 759452"/>
                <a:gd name="connsiteY19" fmla="*/ 863600 h 872066"/>
                <a:gd name="connsiteX20" fmla="*/ 262466 w 759452"/>
                <a:gd name="connsiteY20" fmla="*/ 855133 h 872066"/>
                <a:gd name="connsiteX21" fmla="*/ 296333 w 759452"/>
                <a:gd name="connsiteY21" fmla="*/ 821266 h 872066"/>
                <a:gd name="connsiteX22" fmla="*/ 321733 w 759452"/>
                <a:gd name="connsiteY22" fmla="*/ 804333 h 872066"/>
                <a:gd name="connsiteX23" fmla="*/ 372533 w 759452"/>
                <a:gd name="connsiteY23" fmla="*/ 728133 h 872066"/>
                <a:gd name="connsiteX24" fmla="*/ 389466 w 759452"/>
                <a:gd name="connsiteY24" fmla="*/ 702733 h 872066"/>
                <a:gd name="connsiteX25" fmla="*/ 423333 w 759452"/>
                <a:gd name="connsiteY25" fmla="*/ 668866 h 872066"/>
                <a:gd name="connsiteX26" fmla="*/ 474133 w 759452"/>
                <a:gd name="connsiteY26" fmla="*/ 635000 h 872066"/>
                <a:gd name="connsiteX27" fmla="*/ 508000 w 759452"/>
                <a:gd name="connsiteY27" fmla="*/ 601133 h 872066"/>
                <a:gd name="connsiteX28" fmla="*/ 558800 w 759452"/>
                <a:gd name="connsiteY28" fmla="*/ 575733 h 872066"/>
                <a:gd name="connsiteX29" fmla="*/ 584200 w 759452"/>
                <a:gd name="connsiteY29" fmla="*/ 567266 h 872066"/>
                <a:gd name="connsiteX30" fmla="*/ 635000 w 759452"/>
                <a:gd name="connsiteY30" fmla="*/ 541866 h 872066"/>
                <a:gd name="connsiteX31" fmla="*/ 677333 w 759452"/>
                <a:gd name="connsiteY31" fmla="*/ 508000 h 872066"/>
                <a:gd name="connsiteX32" fmla="*/ 694266 w 759452"/>
                <a:gd name="connsiteY32" fmla="*/ 482600 h 872066"/>
                <a:gd name="connsiteX33" fmla="*/ 736600 w 759452"/>
                <a:gd name="connsiteY33" fmla="*/ 440266 h 872066"/>
                <a:gd name="connsiteX34" fmla="*/ 745066 w 759452"/>
                <a:gd name="connsiteY34" fmla="*/ 203200 h 872066"/>
                <a:gd name="connsiteX35" fmla="*/ 728133 w 759452"/>
                <a:gd name="connsiteY35" fmla="*/ 143933 h 872066"/>
                <a:gd name="connsiteX36" fmla="*/ 677333 w 759452"/>
                <a:gd name="connsiteY36" fmla="*/ 84666 h 872066"/>
                <a:gd name="connsiteX37" fmla="*/ 626533 w 759452"/>
                <a:gd name="connsiteY37" fmla="*/ 42333 h 872066"/>
                <a:gd name="connsiteX38" fmla="*/ 550333 w 759452"/>
                <a:gd name="connsiteY38" fmla="*/ 0 h 872066"/>
                <a:gd name="connsiteX39" fmla="*/ 465666 w 759452"/>
                <a:gd name="connsiteY39" fmla="*/ 8466 h 872066"/>
                <a:gd name="connsiteX40" fmla="*/ 448733 w 759452"/>
                <a:gd name="connsiteY40" fmla="*/ 25400 h 872066"/>
                <a:gd name="connsiteX41" fmla="*/ 423333 w 759452"/>
                <a:gd name="connsiteY41" fmla="*/ 50800 h 872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9452" h="872066">
                  <a:moveTo>
                    <a:pt x="423333" y="50800"/>
                  </a:moveTo>
                  <a:cubicBezTo>
                    <a:pt x="399344" y="62089"/>
                    <a:pt x="342326" y="74370"/>
                    <a:pt x="304800" y="93133"/>
                  </a:cubicBezTo>
                  <a:cubicBezTo>
                    <a:pt x="264336" y="113365"/>
                    <a:pt x="279407" y="126993"/>
                    <a:pt x="254000" y="152400"/>
                  </a:cubicBezTo>
                  <a:cubicBezTo>
                    <a:pt x="215699" y="190701"/>
                    <a:pt x="235194" y="142507"/>
                    <a:pt x="194733" y="203200"/>
                  </a:cubicBezTo>
                  <a:cubicBezTo>
                    <a:pt x="189089" y="211667"/>
                    <a:pt x="184157" y="220654"/>
                    <a:pt x="177800" y="228600"/>
                  </a:cubicBezTo>
                  <a:cubicBezTo>
                    <a:pt x="172813" y="234833"/>
                    <a:pt x="165656" y="239147"/>
                    <a:pt x="160866" y="245533"/>
                  </a:cubicBezTo>
                  <a:cubicBezTo>
                    <a:pt x="148655" y="261814"/>
                    <a:pt x="141391" y="281943"/>
                    <a:pt x="127000" y="296333"/>
                  </a:cubicBezTo>
                  <a:cubicBezTo>
                    <a:pt x="102871" y="320461"/>
                    <a:pt x="114494" y="306624"/>
                    <a:pt x="93133" y="338666"/>
                  </a:cubicBezTo>
                  <a:cubicBezTo>
                    <a:pt x="90311" y="349955"/>
                    <a:pt x="90439" y="362430"/>
                    <a:pt x="84666" y="372533"/>
                  </a:cubicBezTo>
                  <a:cubicBezTo>
                    <a:pt x="44791" y="442315"/>
                    <a:pt x="72095" y="356368"/>
                    <a:pt x="42333" y="423333"/>
                  </a:cubicBezTo>
                  <a:cubicBezTo>
                    <a:pt x="35084" y="439644"/>
                    <a:pt x="31044" y="457200"/>
                    <a:pt x="25400" y="474133"/>
                  </a:cubicBezTo>
                  <a:lnTo>
                    <a:pt x="8466" y="524933"/>
                  </a:lnTo>
                  <a:lnTo>
                    <a:pt x="0" y="550333"/>
                  </a:lnTo>
                  <a:cubicBezTo>
                    <a:pt x="2822" y="618066"/>
                    <a:pt x="3458" y="685926"/>
                    <a:pt x="8466" y="753533"/>
                  </a:cubicBezTo>
                  <a:cubicBezTo>
                    <a:pt x="9432" y="766576"/>
                    <a:pt x="24204" y="796603"/>
                    <a:pt x="33866" y="804333"/>
                  </a:cubicBezTo>
                  <a:cubicBezTo>
                    <a:pt x="40835" y="809908"/>
                    <a:pt x="50799" y="809978"/>
                    <a:pt x="59266" y="812800"/>
                  </a:cubicBezTo>
                  <a:cubicBezTo>
                    <a:pt x="64911" y="821267"/>
                    <a:pt x="67571" y="832807"/>
                    <a:pt x="76200" y="838200"/>
                  </a:cubicBezTo>
                  <a:cubicBezTo>
                    <a:pt x="91336" y="847660"/>
                    <a:pt x="112148" y="845232"/>
                    <a:pt x="127000" y="855133"/>
                  </a:cubicBezTo>
                  <a:lnTo>
                    <a:pt x="152400" y="872066"/>
                  </a:lnTo>
                  <a:cubicBezTo>
                    <a:pt x="177800" y="869244"/>
                    <a:pt x="203341" y="867486"/>
                    <a:pt x="228600" y="863600"/>
                  </a:cubicBezTo>
                  <a:cubicBezTo>
                    <a:pt x="240101" y="861831"/>
                    <a:pt x="252599" y="861300"/>
                    <a:pt x="262466" y="855133"/>
                  </a:cubicBezTo>
                  <a:cubicBezTo>
                    <a:pt x="276004" y="846671"/>
                    <a:pt x="283049" y="830122"/>
                    <a:pt x="296333" y="821266"/>
                  </a:cubicBezTo>
                  <a:lnTo>
                    <a:pt x="321733" y="804333"/>
                  </a:lnTo>
                  <a:lnTo>
                    <a:pt x="372533" y="728133"/>
                  </a:lnTo>
                  <a:cubicBezTo>
                    <a:pt x="378177" y="719666"/>
                    <a:pt x="382271" y="709928"/>
                    <a:pt x="389466" y="702733"/>
                  </a:cubicBezTo>
                  <a:cubicBezTo>
                    <a:pt x="400755" y="691444"/>
                    <a:pt x="410049" y="677722"/>
                    <a:pt x="423333" y="668866"/>
                  </a:cubicBezTo>
                  <a:cubicBezTo>
                    <a:pt x="440266" y="657577"/>
                    <a:pt x="459743" y="649390"/>
                    <a:pt x="474133" y="635000"/>
                  </a:cubicBezTo>
                  <a:cubicBezTo>
                    <a:pt x="485422" y="623711"/>
                    <a:pt x="492854" y="606182"/>
                    <a:pt x="508000" y="601133"/>
                  </a:cubicBezTo>
                  <a:cubicBezTo>
                    <a:pt x="571844" y="579851"/>
                    <a:pt x="493148" y="608559"/>
                    <a:pt x="558800" y="575733"/>
                  </a:cubicBezTo>
                  <a:cubicBezTo>
                    <a:pt x="566782" y="571742"/>
                    <a:pt x="576218" y="571257"/>
                    <a:pt x="584200" y="567266"/>
                  </a:cubicBezTo>
                  <a:cubicBezTo>
                    <a:pt x="649852" y="534440"/>
                    <a:pt x="571156" y="563148"/>
                    <a:pt x="635000" y="541866"/>
                  </a:cubicBezTo>
                  <a:cubicBezTo>
                    <a:pt x="683528" y="469073"/>
                    <a:pt x="618911" y="554737"/>
                    <a:pt x="677333" y="508000"/>
                  </a:cubicBezTo>
                  <a:cubicBezTo>
                    <a:pt x="685279" y="501643"/>
                    <a:pt x="687565" y="490258"/>
                    <a:pt x="694266" y="482600"/>
                  </a:cubicBezTo>
                  <a:cubicBezTo>
                    <a:pt x="707407" y="467581"/>
                    <a:pt x="736600" y="440266"/>
                    <a:pt x="736600" y="440266"/>
                  </a:cubicBezTo>
                  <a:cubicBezTo>
                    <a:pt x="771689" y="334998"/>
                    <a:pt x="759561" y="391643"/>
                    <a:pt x="745066" y="203200"/>
                  </a:cubicBezTo>
                  <a:cubicBezTo>
                    <a:pt x="744572" y="196784"/>
                    <a:pt x="732505" y="152678"/>
                    <a:pt x="728133" y="143933"/>
                  </a:cubicBezTo>
                  <a:cubicBezTo>
                    <a:pt x="701958" y="91583"/>
                    <a:pt x="719001" y="147169"/>
                    <a:pt x="677333" y="84666"/>
                  </a:cubicBezTo>
                  <a:cubicBezTo>
                    <a:pt x="649550" y="42990"/>
                    <a:pt x="674276" y="70979"/>
                    <a:pt x="626533" y="42333"/>
                  </a:cubicBezTo>
                  <a:cubicBezTo>
                    <a:pt x="553750" y="-1336"/>
                    <a:pt x="601424" y="17029"/>
                    <a:pt x="550333" y="0"/>
                  </a:cubicBezTo>
                  <a:cubicBezTo>
                    <a:pt x="522111" y="2822"/>
                    <a:pt x="493182" y="1587"/>
                    <a:pt x="465666" y="8466"/>
                  </a:cubicBezTo>
                  <a:cubicBezTo>
                    <a:pt x="457922" y="10402"/>
                    <a:pt x="453720" y="19167"/>
                    <a:pt x="448733" y="25400"/>
                  </a:cubicBezTo>
                  <a:cubicBezTo>
                    <a:pt x="430235" y="48524"/>
                    <a:pt x="447322" y="39511"/>
                    <a:pt x="423333" y="50800"/>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3" name="Freeform 462"/>
            <p:cNvSpPr/>
            <p:nvPr/>
          </p:nvSpPr>
          <p:spPr>
            <a:xfrm>
              <a:off x="8017825" y="4267201"/>
              <a:ext cx="846774" cy="702733"/>
            </a:xfrm>
            <a:custGeom>
              <a:avLst/>
              <a:gdLst>
                <a:gd name="connsiteX0" fmla="*/ 770574 w 846774"/>
                <a:gd name="connsiteY0" fmla="*/ 50800 h 702733"/>
                <a:gd name="connsiteX1" fmla="*/ 770574 w 846774"/>
                <a:gd name="connsiteY1" fmla="*/ 50800 h 702733"/>
                <a:gd name="connsiteX2" fmla="*/ 575841 w 846774"/>
                <a:gd name="connsiteY2" fmla="*/ 59266 h 702733"/>
                <a:gd name="connsiteX3" fmla="*/ 525041 w 846774"/>
                <a:gd name="connsiteY3" fmla="*/ 76200 h 702733"/>
                <a:gd name="connsiteX4" fmla="*/ 474241 w 846774"/>
                <a:gd name="connsiteY4" fmla="*/ 93133 h 702733"/>
                <a:gd name="connsiteX5" fmla="*/ 423441 w 846774"/>
                <a:gd name="connsiteY5" fmla="*/ 118533 h 702733"/>
                <a:gd name="connsiteX6" fmla="*/ 372641 w 846774"/>
                <a:gd name="connsiteY6" fmla="*/ 143933 h 702733"/>
                <a:gd name="connsiteX7" fmla="*/ 321841 w 846774"/>
                <a:gd name="connsiteY7" fmla="*/ 177800 h 702733"/>
                <a:gd name="connsiteX8" fmla="*/ 296441 w 846774"/>
                <a:gd name="connsiteY8" fmla="*/ 203200 h 702733"/>
                <a:gd name="connsiteX9" fmla="*/ 245641 w 846774"/>
                <a:gd name="connsiteY9" fmla="*/ 237066 h 702733"/>
                <a:gd name="connsiteX10" fmla="*/ 203308 w 846774"/>
                <a:gd name="connsiteY10" fmla="*/ 270933 h 702733"/>
                <a:gd name="connsiteX11" fmla="*/ 152508 w 846774"/>
                <a:gd name="connsiteY11" fmla="*/ 287866 h 702733"/>
                <a:gd name="connsiteX12" fmla="*/ 127108 w 846774"/>
                <a:gd name="connsiteY12" fmla="*/ 296333 h 702733"/>
                <a:gd name="connsiteX13" fmla="*/ 101708 w 846774"/>
                <a:gd name="connsiteY13" fmla="*/ 304800 h 702733"/>
                <a:gd name="connsiteX14" fmla="*/ 33974 w 846774"/>
                <a:gd name="connsiteY14" fmla="*/ 338666 h 702733"/>
                <a:gd name="connsiteX15" fmla="*/ 8574 w 846774"/>
                <a:gd name="connsiteY15" fmla="*/ 347133 h 702733"/>
                <a:gd name="connsiteX16" fmla="*/ 108 w 846774"/>
                <a:gd name="connsiteY16" fmla="*/ 372533 h 702733"/>
                <a:gd name="connsiteX17" fmla="*/ 8574 w 846774"/>
                <a:gd name="connsiteY17" fmla="*/ 414866 h 702733"/>
                <a:gd name="connsiteX18" fmla="*/ 84774 w 846774"/>
                <a:gd name="connsiteY18" fmla="*/ 440266 h 702733"/>
                <a:gd name="connsiteX19" fmla="*/ 135574 w 846774"/>
                <a:gd name="connsiteY19" fmla="*/ 457200 h 702733"/>
                <a:gd name="connsiteX20" fmla="*/ 160974 w 846774"/>
                <a:gd name="connsiteY20" fmla="*/ 465666 h 702733"/>
                <a:gd name="connsiteX21" fmla="*/ 186374 w 846774"/>
                <a:gd name="connsiteY21" fmla="*/ 482600 h 702733"/>
                <a:gd name="connsiteX22" fmla="*/ 211774 w 846774"/>
                <a:gd name="connsiteY22" fmla="*/ 491066 h 702733"/>
                <a:gd name="connsiteX23" fmla="*/ 228708 w 846774"/>
                <a:gd name="connsiteY23" fmla="*/ 508000 h 702733"/>
                <a:gd name="connsiteX24" fmla="*/ 254108 w 846774"/>
                <a:gd name="connsiteY24" fmla="*/ 524933 h 702733"/>
                <a:gd name="connsiteX25" fmla="*/ 296441 w 846774"/>
                <a:gd name="connsiteY25" fmla="*/ 558800 h 702733"/>
                <a:gd name="connsiteX26" fmla="*/ 321841 w 846774"/>
                <a:gd name="connsiteY26" fmla="*/ 584200 h 702733"/>
                <a:gd name="connsiteX27" fmla="*/ 372641 w 846774"/>
                <a:gd name="connsiteY27" fmla="*/ 618066 h 702733"/>
                <a:gd name="connsiteX28" fmla="*/ 431908 w 846774"/>
                <a:gd name="connsiteY28" fmla="*/ 668866 h 702733"/>
                <a:gd name="connsiteX29" fmla="*/ 448841 w 846774"/>
                <a:gd name="connsiteY29" fmla="*/ 685800 h 702733"/>
                <a:gd name="connsiteX30" fmla="*/ 516574 w 846774"/>
                <a:gd name="connsiteY30" fmla="*/ 702733 h 702733"/>
                <a:gd name="connsiteX31" fmla="*/ 635108 w 846774"/>
                <a:gd name="connsiteY31" fmla="*/ 685800 h 702733"/>
                <a:gd name="connsiteX32" fmla="*/ 652041 w 846774"/>
                <a:gd name="connsiteY32" fmla="*/ 668866 h 702733"/>
                <a:gd name="connsiteX33" fmla="*/ 702841 w 846774"/>
                <a:gd name="connsiteY33" fmla="*/ 635000 h 702733"/>
                <a:gd name="connsiteX34" fmla="*/ 728241 w 846774"/>
                <a:gd name="connsiteY34" fmla="*/ 618066 h 702733"/>
                <a:gd name="connsiteX35" fmla="*/ 745174 w 846774"/>
                <a:gd name="connsiteY35" fmla="*/ 584200 h 702733"/>
                <a:gd name="connsiteX36" fmla="*/ 762108 w 846774"/>
                <a:gd name="connsiteY36" fmla="*/ 567266 h 702733"/>
                <a:gd name="connsiteX37" fmla="*/ 804441 w 846774"/>
                <a:gd name="connsiteY37" fmla="*/ 508000 h 702733"/>
                <a:gd name="connsiteX38" fmla="*/ 812908 w 846774"/>
                <a:gd name="connsiteY38" fmla="*/ 474133 h 702733"/>
                <a:gd name="connsiteX39" fmla="*/ 829841 w 846774"/>
                <a:gd name="connsiteY39" fmla="*/ 423333 h 702733"/>
                <a:gd name="connsiteX40" fmla="*/ 846774 w 846774"/>
                <a:gd name="connsiteY40" fmla="*/ 355600 h 702733"/>
                <a:gd name="connsiteX41" fmla="*/ 838308 w 846774"/>
                <a:gd name="connsiteY41" fmla="*/ 59266 h 702733"/>
                <a:gd name="connsiteX42" fmla="*/ 812908 w 846774"/>
                <a:gd name="connsiteY42" fmla="*/ 8466 h 702733"/>
                <a:gd name="connsiteX43" fmla="*/ 787508 w 846774"/>
                <a:gd name="connsiteY43" fmla="*/ 0 h 702733"/>
                <a:gd name="connsiteX44" fmla="*/ 762108 w 846774"/>
                <a:gd name="connsiteY44" fmla="*/ 8466 h 702733"/>
                <a:gd name="connsiteX45" fmla="*/ 770574 w 846774"/>
                <a:gd name="connsiteY45" fmla="*/ 50800 h 702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846774" h="702733">
                  <a:moveTo>
                    <a:pt x="770574" y="50800"/>
                  </a:moveTo>
                  <a:lnTo>
                    <a:pt x="770574" y="50800"/>
                  </a:lnTo>
                  <a:cubicBezTo>
                    <a:pt x="705663" y="53622"/>
                    <a:pt x="640468" y="52580"/>
                    <a:pt x="575841" y="59266"/>
                  </a:cubicBezTo>
                  <a:cubicBezTo>
                    <a:pt x="558086" y="61103"/>
                    <a:pt x="541974" y="70556"/>
                    <a:pt x="525041" y="76200"/>
                  </a:cubicBezTo>
                  <a:cubicBezTo>
                    <a:pt x="525036" y="76202"/>
                    <a:pt x="474245" y="93130"/>
                    <a:pt x="474241" y="93133"/>
                  </a:cubicBezTo>
                  <a:cubicBezTo>
                    <a:pt x="401449" y="141660"/>
                    <a:pt x="493548" y="83480"/>
                    <a:pt x="423441" y="118533"/>
                  </a:cubicBezTo>
                  <a:cubicBezTo>
                    <a:pt x="357789" y="151359"/>
                    <a:pt x="436485" y="122651"/>
                    <a:pt x="372641" y="143933"/>
                  </a:cubicBezTo>
                  <a:cubicBezTo>
                    <a:pt x="291613" y="224961"/>
                    <a:pt x="395359" y="128787"/>
                    <a:pt x="321841" y="177800"/>
                  </a:cubicBezTo>
                  <a:cubicBezTo>
                    <a:pt x="311878" y="184442"/>
                    <a:pt x="305892" y="195849"/>
                    <a:pt x="296441" y="203200"/>
                  </a:cubicBezTo>
                  <a:cubicBezTo>
                    <a:pt x="280377" y="215694"/>
                    <a:pt x="260031" y="222675"/>
                    <a:pt x="245641" y="237066"/>
                  </a:cubicBezTo>
                  <a:cubicBezTo>
                    <a:pt x="231566" y="251142"/>
                    <a:pt x="222535" y="262388"/>
                    <a:pt x="203308" y="270933"/>
                  </a:cubicBezTo>
                  <a:cubicBezTo>
                    <a:pt x="186997" y="278182"/>
                    <a:pt x="169441" y="282222"/>
                    <a:pt x="152508" y="287866"/>
                  </a:cubicBezTo>
                  <a:lnTo>
                    <a:pt x="127108" y="296333"/>
                  </a:lnTo>
                  <a:lnTo>
                    <a:pt x="101708" y="304800"/>
                  </a:lnTo>
                  <a:cubicBezTo>
                    <a:pt x="72152" y="334354"/>
                    <a:pt x="92347" y="319208"/>
                    <a:pt x="33974" y="338666"/>
                  </a:cubicBezTo>
                  <a:lnTo>
                    <a:pt x="8574" y="347133"/>
                  </a:lnTo>
                  <a:cubicBezTo>
                    <a:pt x="5752" y="355600"/>
                    <a:pt x="108" y="363608"/>
                    <a:pt x="108" y="372533"/>
                  </a:cubicBezTo>
                  <a:cubicBezTo>
                    <a:pt x="108" y="386923"/>
                    <a:pt x="-1601" y="404690"/>
                    <a:pt x="8574" y="414866"/>
                  </a:cubicBezTo>
                  <a:cubicBezTo>
                    <a:pt x="8578" y="414870"/>
                    <a:pt x="72071" y="436032"/>
                    <a:pt x="84774" y="440266"/>
                  </a:cubicBezTo>
                  <a:lnTo>
                    <a:pt x="135574" y="457200"/>
                  </a:lnTo>
                  <a:lnTo>
                    <a:pt x="160974" y="465666"/>
                  </a:lnTo>
                  <a:cubicBezTo>
                    <a:pt x="169441" y="471311"/>
                    <a:pt x="177272" y="478049"/>
                    <a:pt x="186374" y="482600"/>
                  </a:cubicBezTo>
                  <a:cubicBezTo>
                    <a:pt x="194356" y="486591"/>
                    <a:pt x="204121" y="486474"/>
                    <a:pt x="211774" y="491066"/>
                  </a:cubicBezTo>
                  <a:cubicBezTo>
                    <a:pt x="218619" y="495173"/>
                    <a:pt x="222474" y="503013"/>
                    <a:pt x="228708" y="508000"/>
                  </a:cubicBezTo>
                  <a:cubicBezTo>
                    <a:pt x="236654" y="514357"/>
                    <a:pt x="245641" y="519289"/>
                    <a:pt x="254108" y="524933"/>
                  </a:cubicBezTo>
                  <a:cubicBezTo>
                    <a:pt x="291977" y="581738"/>
                    <a:pt x="247367" y="526084"/>
                    <a:pt x="296441" y="558800"/>
                  </a:cubicBezTo>
                  <a:cubicBezTo>
                    <a:pt x="306404" y="565442"/>
                    <a:pt x="312390" y="576849"/>
                    <a:pt x="321841" y="584200"/>
                  </a:cubicBezTo>
                  <a:cubicBezTo>
                    <a:pt x="337905" y="596694"/>
                    <a:pt x="358251" y="603676"/>
                    <a:pt x="372641" y="618066"/>
                  </a:cubicBezTo>
                  <a:cubicBezTo>
                    <a:pt x="454176" y="699601"/>
                    <a:pt x="367428" y="617281"/>
                    <a:pt x="431908" y="668866"/>
                  </a:cubicBezTo>
                  <a:cubicBezTo>
                    <a:pt x="438141" y="673853"/>
                    <a:pt x="441429" y="682835"/>
                    <a:pt x="448841" y="685800"/>
                  </a:cubicBezTo>
                  <a:cubicBezTo>
                    <a:pt x="470449" y="694443"/>
                    <a:pt x="516574" y="702733"/>
                    <a:pt x="516574" y="702733"/>
                  </a:cubicBezTo>
                  <a:cubicBezTo>
                    <a:pt x="518005" y="702603"/>
                    <a:pt x="608934" y="701505"/>
                    <a:pt x="635108" y="685800"/>
                  </a:cubicBezTo>
                  <a:cubicBezTo>
                    <a:pt x="641953" y="681693"/>
                    <a:pt x="645655" y="673656"/>
                    <a:pt x="652041" y="668866"/>
                  </a:cubicBezTo>
                  <a:cubicBezTo>
                    <a:pt x="668322" y="656655"/>
                    <a:pt x="685908" y="646289"/>
                    <a:pt x="702841" y="635000"/>
                  </a:cubicBezTo>
                  <a:lnTo>
                    <a:pt x="728241" y="618066"/>
                  </a:lnTo>
                  <a:cubicBezTo>
                    <a:pt x="733885" y="606777"/>
                    <a:pt x="738173" y="594701"/>
                    <a:pt x="745174" y="584200"/>
                  </a:cubicBezTo>
                  <a:cubicBezTo>
                    <a:pt x="749602" y="577558"/>
                    <a:pt x="756998" y="573398"/>
                    <a:pt x="762108" y="567266"/>
                  </a:cubicBezTo>
                  <a:cubicBezTo>
                    <a:pt x="779614" y="546259"/>
                    <a:pt x="789776" y="529998"/>
                    <a:pt x="804441" y="508000"/>
                  </a:cubicBezTo>
                  <a:cubicBezTo>
                    <a:pt x="807263" y="496711"/>
                    <a:pt x="809564" y="485279"/>
                    <a:pt x="812908" y="474133"/>
                  </a:cubicBezTo>
                  <a:cubicBezTo>
                    <a:pt x="818037" y="457036"/>
                    <a:pt x="826340" y="440836"/>
                    <a:pt x="829841" y="423333"/>
                  </a:cubicBezTo>
                  <a:cubicBezTo>
                    <a:pt x="840058" y="372249"/>
                    <a:pt x="833758" y="394652"/>
                    <a:pt x="846774" y="355600"/>
                  </a:cubicBezTo>
                  <a:cubicBezTo>
                    <a:pt x="843952" y="256822"/>
                    <a:pt x="843502" y="157948"/>
                    <a:pt x="838308" y="59266"/>
                  </a:cubicBezTo>
                  <a:cubicBezTo>
                    <a:pt x="837634" y="46457"/>
                    <a:pt x="822237" y="15929"/>
                    <a:pt x="812908" y="8466"/>
                  </a:cubicBezTo>
                  <a:cubicBezTo>
                    <a:pt x="805939" y="2891"/>
                    <a:pt x="795975" y="2822"/>
                    <a:pt x="787508" y="0"/>
                  </a:cubicBezTo>
                  <a:cubicBezTo>
                    <a:pt x="779041" y="2822"/>
                    <a:pt x="769761" y="3874"/>
                    <a:pt x="762108" y="8466"/>
                  </a:cubicBezTo>
                  <a:cubicBezTo>
                    <a:pt x="755263" y="12573"/>
                    <a:pt x="769163" y="43744"/>
                    <a:pt x="770574" y="50800"/>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476" name="Oval 475"/>
          <p:cNvSpPr>
            <a:spLocks noChangeAspect="1"/>
          </p:cNvSpPr>
          <p:nvPr/>
        </p:nvSpPr>
        <p:spPr>
          <a:xfrm>
            <a:off x="5842003" y="59774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8" name="Oval 477"/>
          <p:cNvSpPr>
            <a:spLocks noChangeAspect="1"/>
          </p:cNvSpPr>
          <p:nvPr/>
        </p:nvSpPr>
        <p:spPr>
          <a:xfrm>
            <a:off x="5952069" y="55202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6" name="Oval 485"/>
          <p:cNvSpPr>
            <a:spLocks noChangeAspect="1"/>
          </p:cNvSpPr>
          <p:nvPr/>
        </p:nvSpPr>
        <p:spPr>
          <a:xfrm>
            <a:off x="5969002" y="57912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 name="Oval 487"/>
          <p:cNvSpPr>
            <a:spLocks noChangeAspect="1"/>
          </p:cNvSpPr>
          <p:nvPr/>
        </p:nvSpPr>
        <p:spPr>
          <a:xfrm>
            <a:off x="5636685" y="5703356"/>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7" name="Straight Connector 506"/>
          <p:cNvCxnSpPr>
            <a:stCxn id="476" idx="2"/>
          </p:cNvCxnSpPr>
          <p:nvPr/>
        </p:nvCxnSpPr>
        <p:spPr>
          <a:xfrm flipH="1" flipV="1">
            <a:off x="5506298" y="5769819"/>
            <a:ext cx="335705" cy="249982"/>
          </a:xfrm>
          <a:prstGeom prst="line">
            <a:avLst/>
          </a:prstGeom>
        </p:spPr>
        <p:style>
          <a:lnRef idx="1">
            <a:schemeClr val="accent1"/>
          </a:lnRef>
          <a:fillRef idx="0">
            <a:schemeClr val="accent1"/>
          </a:fillRef>
          <a:effectRef idx="0">
            <a:schemeClr val="accent1"/>
          </a:effectRef>
          <a:fontRef idx="minor">
            <a:schemeClr val="tx1"/>
          </a:fontRef>
        </p:style>
      </p:cxnSp>
      <p:cxnSp>
        <p:nvCxnSpPr>
          <p:cNvPr id="509" name="Straight Connector 508"/>
          <p:cNvCxnSpPr>
            <a:stCxn id="478" idx="2"/>
          </p:cNvCxnSpPr>
          <p:nvPr/>
        </p:nvCxnSpPr>
        <p:spPr>
          <a:xfrm flipH="1">
            <a:off x="5687273" y="5562601"/>
            <a:ext cx="264796" cy="149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10" name="Straight Connector 509"/>
          <p:cNvCxnSpPr>
            <a:stCxn id="486" idx="2"/>
          </p:cNvCxnSpPr>
          <p:nvPr/>
        </p:nvCxnSpPr>
        <p:spPr>
          <a:xfrm flipH="1" flipV="1">
            <a:off x="5695953" y="5732990"/>
            <a:ext cx="273049" cy="100544"/>
          </a:xfrm>
          <a:prstGeom prst="line">
            <a:avLst/>
          </a:prstGeom>
        </p:spPr>
        <p:style>
          <a:lnRef idx="1">
            <a:schemeClr val="accent1"/>
          </a:lnRef>
          <a:fillRef idx="0">
            <a:schemeClr val="accent1"/>
          </a:fillRef>
          <a:effectRef idx="0">
            <a:schemeClr val="accent1"/>
          </a:effectRef>
          <a:fontRef idx="minor">
            <a:schemeClr val="tx1"/>
          </a:fontRef>
        </p:style>
      </p:cxnSp>
      <p:sp>
        <p:nvSpPr>
          <p:cNvPr id="511" name="Oval 510"/>
          <p:cNvSpPr>
            <a:spLocks noChangeAspect="1"/>
          </p:cNvSpPr>
          <p:nvPr/>
        </p:nvSpPr>
        <p:spPr>
          <a:xfrm>
            <a:off x="5455710" y="5719231"/>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2" name="Straight Connector 511"/>
          <p:cNvCxnSpPr>
            <a:stCxn id="511" idx="6"/>
            <a:endCxn id="488" idx="2"/>
          </p:cNvCxnSpPr>
          <p:nvPr/>
        </p:nvCxnSpPr>
        <p:spPr>
          <a:xfrm flipV="1">
            <a:off x="5514978" y="5732990"/>
            <a:ext cx="121707" cy="15875"/>
          </a:xfrm>
          <a:prstGeom prst="line">
            <a:avLst/>
          </a:prstGeom>
        </p:spPr>
        <p:style>
          <a:lnRef idx="1">
            <a:schemeClr val="accent1"/>
          </a:lnRef>
          <a:fillRef idx="0">
            <a:schemeClr val="accent1"/>
          </a:fillRef>
          <a:effectRef idx="0">
            <a:schemeClr val="accent1"/>
          </a:effectRef>
          <a:fontRef idx="minor">
            <a:schemeClr val="tx1"/>
          </a:fontRef>
        </p:style>
      </p:cxnSp>
      <p:grpSp>
        <p:nvGrpSpPr>
          <p:cNvPr id="559" name="Group 558"/>
          <p:cNvGrpSpPr/>
          <p:nvPr/>
        </p:nvGrpSpPr>
        <p:grpSpPr>
          <a:xfrm>
            <a:off x="3276601" y="4902201"/>
            <a:ext cx="677333" cy="880533"/>
            <a:chOff x="3403601" y="5105401"/>
            <a:chExt cx="677333" cy="880533"/>
          </a:xfrm>
        </p:grpSpPr>
        <p:sp>
          <p:nvSpPr>
            <p:cNvPr id="466" name="Oval 465"/>
            <p:cNvSpPr>
              <a:spLocks noChangeAspect="1"/>
            </p:cNvSpPr>
            <p:nvPr/>
          </p:nvSpPr>
          <p:spPr>
            <a:xfrm>
              <a:off x="3742268" y="51985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7" name="Oval 466"/>
            <p:cNvSpPr>
              <a:spLocks noChangeAspect="1"/>
            </p:cNvSpPr>
            <p:nvPr/>
          </p:nvSpPr>
          <p:spPr>
            <a:xfrm>
              <a:off x="3513669" y="5639859"/>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 name="Oval 480"/>
            <p:cNvSpPr>
              <a:spLocks noChangeAspect="1"/>
            </p:cNvSpPr>
            <p:nvPr/>
          </p:nvSpPr>
          <p:spPr>
            <a:xfrm>
              <a:off x="3505202" y="53594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7" name="Oval 486"/>
            <p:cNvSpPr>
              <a:spLocks noChangeAspect="1"/>
            </p:cNvSpPr>
            <p:nvPr/>
          </p:nvSpPr>
          <p:spPr>
            <a:xfrm>
              <a:off x="3513668" y="58420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4" name="Straight Connector 493"/>
            <p:cNvCxnSpPr>
              <a:stCxn id="487" idx="7"/>
              <a:endCxn id="529" idx="3"/>
            </p:cNvCxnSpPr>
            <p:nvPr/>
          </p:nvCxnSpPr>
          <p:spPr>
            <a:xfrm flipV="1">
              <a:off x="3585937" y="5771936"/>
              <a:ext cx="302594" cy="82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95" name="Straight Connector 494"/>
            <p:cNvCxnSpPr>
              <a:stCxn id="467" idx="6"/>
              <a:endCxn id="529" idx="2"/>
            </p:cNvCxnSpPr>
            <p:nvPr/>
          </p:nvCxnSpPr>
          <p:spPr>
            <a:xfrm>
              <a:off x="3598337" y="5682193"/>
              <a:ext cx="281514" cy="687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6" name="Straight Connector 495"/>
            <p:cNvCxnSpPr>
              <a:stCxn id="481" idx="5"/>
              <a:endCxn id="528" idx="2"/>
            </p:cNvCxnSpPr>
            <p:nvPr/>
          </p:nvCxnSpPr>
          <p:spPr>
            <a:xfrm>
              <a:off x="3577471" y="5431669"/>
              <a:ext cx="394455" cy="195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7" name="Straight Connector 496"/>
            <p:cNvCxnSpPr>
              <a:stCxn id="466" idx="5"/>
              <a:endCxn id="528" idx="1"/>
            </p:cNvCxnSpPr>
            <p:nvPr/>
          </p:nvCxnSpPr>
          <p:spPr>
            <a:xfrm>
              <a:off x="3814537" y="5270802"/>
              <a:ext cx="166069" cy="335401"/>
            </a:xfrm>
            <a:prstGeom prst="line">
              <a:avLst/>
            </a:prstGeom>
          </p:spPr>
          <p:style>
            <a:lnRef idx="1">
              <a:schemeClr val="accent1"/>
            </a:lnRef>
            <a:fillRef idx="0">
              <a:schemeClr val="accent1"/>
            </a:fillRef>
            <a:effectRef idx="0">
              <a:schemeClr val="accent1"/>
            </a:effectRef>
            <a:fontRef idx="minor">
              <a:schemeClr val="tx1"/>
            </a:fontRef>
          </p:style>
        </p:cxnSp>
        <p:sp>
          <p:nvSpPr>
            <p:cNvPr id="528" name="Oval 527"/>
            <p:cNvSpPr>
              <a:spLocks noChangeAspect="1"/>
            </p:cNvSpPr>
            <p:nvPr/>
          </p:nvSpPr>
          <p:spPr>
            <a:xfrm>
              <a:off x="3971926" y="559752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9" name="Oval 528"/>
            <p:cNvSpPr>
              <a:spLocks noChangeAspect="1"/>
            </p:cNvSpPr>
            <p:nvPr/>
          </p:nvSpPr>
          <p:spPr>
            <a:xfrm>
              <a:off x="3879851" y="572134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6" name="Straight Connector 535"/>
            <p:cNvCxnSpPr>
              <a:stCxn id="528" idx="4"/>
              <a:endCxn id="529" idx="7"/>
            </p:cNvCxnSpPr>
            <p:nvPr/>
          </p:nvCxnSpPr>
          <p:spPr>
            <a:xfrm flipH="1">
              <a:off x="3930439" y="5656791"/>
              <a:ext cx="71121" cy="73237"/>
            </a:xfrm>
            <a:prstGeom prst="line">
              <a:avLst/>
            </a:prstGeom>
          </p:spPr>
          <p:style>
            <a:lnRef idx="1">
              <a:schemeClr val="accent1"/>
            </a:lnRef>
            <a:fillRef idx="0">
              <a:schemeClr val="accent1"/>
            </a:fillRef>
            <a:effectRef idx="0">
              <a:schemeClr val="accent1"/>
            </a:effectRef>
            <a:fontRef idx="minor">
              <a:schemeClr val="tx1"/>
            </a:fontRef>
          </p:style>
        </p:cxnSp>
        <p:sp>
          <p:nvSpPr>
            <p:cNvPr id="539" name="Freeform 538"/>
            <p:cNvSpPr/>
            <p:nvPr/>
          </p:nvSpPr>
          <p:spPr>
            <a:xfrm>
              <a:off x="3403601" y="5105401"/>
              <a:ext cx="677333" cy="880533"/>
            </a:xfrm>
            <a:custGeom>
              <a:avLst/>
              <a:gdLst>
                <a:gd name="connsiteX0" fmla="*/ 423333 w 677333"/>
                <a:gd name="connsiteY0" fmla="*/ 0 h 880533"/>
                <a:gd name="connsiteX1" fmla="*/ 423333 w 677333"/>
                <a:gd name="connsiteY1" fmla="*/ 0 h 880533"/>
                <a:gd name="connsiteX2" fmla="*/ 254000 w 677333"/>
                <a:gd name="connsiteY2" fmla="*/ 8466 h 880533"/>
                <a:gd name="connsiteX3" fmla="*/ 152400 w 677333"/>
                <a:gd name="connsiteY3" fmla="*/ 59266 h 880533"/>
                <a:gd name="connsiteX4" fmla="*/ 127000 w 677333"/>
                <a:gd name="connsiteY4" fmla="*/ 67733 h 880533"/>
                <a:gd name="connsiteX5" fmla="*/ 110067 w 677333"/>
                <a:gd name="connsiteY5" fmla="*/ 93133 h 880533"/>
                <a:gd name="connsiteX6" fmla="*/ 84667 w 677333"/>
                <a:gd name="connsiteY6" fmla="*/ 110066 h 880533"/>
                <a:gd name="connsiteX7" fmla="*/ 76200 w 677333"/>
                <a:gd name="connsiteY7" fmla="*/ 135466 h 880533"/>
                <a:gd name="connsiteX8" fmla="*/ 59267 w 677333"/>
                <a:gd name="connsiteY8" fmla="*/ 152400 h 880533"/>
                <a:gd name="connsiteX9" fmla="*/ 33867 w 677333"/>
                <a:gd name="connsiteY9" fmla="*/ 228600 h 880533"/>
                <a:gd name="connsiteX10" fmla="*/ 16933 w 677333"/>
                <a:gd name="connsiteY10" fmla="*/ 287866 h 880533"/>
                <a:gd name="connsiteX11" fmla="*/ 8467 w 677333"/>
                <a:gd name="connsiteY11" fmla="*/ 347133 h 880533"/>
                <a:gd name="connsiteX12" fmla="*/ 0 w 677333"/>
                <a:gd name="connsiteY12" fmla="*/ 389466 h 880533"/>
                <a:gd name="connsiteX13" fmla="*/ 8467 w 677333"/>
                <a:gd name="connsiteY13" fmla="*/ 609600 h 880533"/>
                <a:gd name="connsiteX14" fmla="*/ 33867 w 677333"/>
                <a:gd name="connsiteY14" fmla="*/ 694266 h 880533"/>
                <a:gd name="connsiteX15" fmla="*/ 50800 w 677333"/>
                <a:gd name="connsiteY15" fmla="*/ 745066 h 880533"/>
                <a:gd name="connsiteX16" fmla="*/ 59267 w 677333"/>
                <a:gd name="connsiteY16" fmla="*/ 770466 h 880533"/>
                <a:gd name="connsiteX17" fmla="*/ 76200 w 677333"/>
                <a:gd name="connsiteY17" fmla="*/ 787400 h 880533"/>
                <a:gd name="connsiteX18" fmla="*/ 93133 w 677333"/>
                <a:gd name="connsiteY18" fmla="*/ 838200 h 880533"/>
                <a:gd name="connsiteX19" fmla="*/ 101600 w 677333"/>
                <a:gd name="connsiteY19" fmla="*/ 863600 h 880533"/>
                <a:gd name="connsiteX20" fmla="*/ 127000 w 677333"/>
                <a:gd name="connsiteY20" fmla="*/ 880533 h 880533"/>
                <a:gd name="connsiteX21" fmla="*/ 279400 w 677333"/>
                <a:gd name="connsiteY21" fmla="*/ 872066 h 880533"/>
                <a:gd name="connsiteX22" fmla="*/ 355600 w 677333"/>
                <a:gd name="connsiteY22" fmla="*/ 846666 h 880533"/>
                <a:gd name="connsiteX23" fmla="*/ 381000 w 677333"/>
                <a:gd name="connsiteY23" fmla="*/ 838200 h 880533"/>
                <a:gd name="connsiteX24" fmla="*/ 431800 w 677333"/>
                <a:gd name="connsiteY24" fmla="*/ 804333 h 880533"/>
                <a:gd name="connsiteX25" fmla="*/ 482600 w 677333"/>
                <a:gd name="connsiteY25" fmla="*/ 787400 h 880533"/>
                <a:gd name="connsiteX26" fmla="*/ 499533 w 677333"/>
                <a:gd name="connsiteY26" fmla="*/ 770466 h 880533"/>
                <a:gd name="connsiteX27" fmla="*/ 550333 w 677333"/>
                <a:gd name="connsiteY27" fmla="*/ 753533 h 880533"/>
                <a:gd name="connsiteX28" fmla="*/ 584200 w 677333"/>
                <a:gd name="connsiteY28" fmla="*/ 719666 h 880533"/>
                <a:gd name="connsiteX29" fmla="*/ 601133 w 677333"/>
                <a:gd name="connsiteY29" fmla="*/ 694266 h 880533"/>
                <a:gd name="connsiteX30" fmla="*/ 618067 w 677333"/>
                <a:gd name="connsiteY30" fmla="*/ 677333 h 880533"/>
                <a:gd name="connsiteX31" fmla="*/ 626533 w 677333"/>
                <a:gd name="connsiteY31" fmla="*/ 651933 h 880533"/>
                <a:gd name="connsiteX32" fmla="*/ 643467 w 677333"/>
                <a:gd name="connsiteY32" fmla="*/ 635000 h 880533"/>
                <a:gd name="connsiteX33" fmla="*/ 660400 w 677333"/>
                <a:gd name="connsiteY33" fmla="*/ 584200 h 880533"/>
                <a:gd name="connsiteX34" fmla="*/ 668867 w 677333"/>
                <a:gd name="connsiteY34" fmla="*/ 558800 h 880533"/>
                <a:gd name="connsiteX35" fmla="*/ 677333 w 677333"/>
                <a:gd name="connsiteY35" fmla="*/ 533400 h 880533"/>
                <a:gd name="connsiteX36" fmla="*/ 668867 w 677333"/>
                <a:gd name="connsiteY36" fmla="*/ 414866 h 880533"/>
                <a:gd name="connsiteX37" fmla="*/ 643467 w 677333"/>
                <a:gd name="connsiteY37" fmla="*/ 330200 h 880533"/>
                <a:gd name="connsiteX38" fmla="*/ 635000 w 677333"/>
                <a:gd name="connsiteY38" fmla="*/ 304800 h 880533"/>
                <a:gd name="connsiteX39" fmla="*/ 618067 w 677333"/>
                <a:gd name="connsiteY39" fmla="*/ 279400 h 880533"/>
                <a:gd name="connsiteX40" fmla="*/ 601133 w 677333"/>
                <a:gd name="connsiteY40" fmla="*/ 245533 h 880533"/>
                <a:gd name="connsiteX41" fmla="*/ 550333 w 677333"/>
                <a:gd name="connsiteY41" fmla="*/ 169333 h 880533"/>
                <a:gd name="connsiteX42" fmla="*/ 533400 w 677333"/>
                <a:gd name="connsiteY42" fmla="*/ 143933 h 880533"/>
                <a:gd name="connsiteX43" fmla="*/ 516467 w 677333"/>
                <a:gd name="connsiteY43" fmla="*/ 118533 h 880533"/>
                <a:gd name="connsiteX44" fmla="*/ 482600 w 677333"/>
                <a:gd name="connsiteY44" fmla="*/ 84666 h 880533"/>
                <a:gd name="connsiteX45" fmla="*/ 457200 w 677333"/>
                <a:gd name="connsiteY45" fmla="*/ 59266 h 880533"/>
                <a:gd name="connsiteX46" fmla="*/ 431800 w 677333"/>
                <a:gd name="connsiteY46" fmla="*/ 42333 h 880533"/>
                <a:gd name="connsiteX47" fmla="*/ 423333 w 677333"/>
                <a:gd name="connsiteY47" fmla="*/ 0 h 880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77333" h="880533">
                  <a:moveTo>
                    <a:pt x="423333" y="0"/>
                  </a:moveTo>
                  <a:lnTo>
                    <a:pt x="423333" y="0"/>
                  </a:lnTo>
                  <a:cubicBezTo>
                    <a:pt x="366889" y="2822"/>
                    <a:pt x="310142" y="1988"/>
                    <a:pt x="254000" y="8466"/>
                  </a:cubicBezTo>
                  <a:cubicBezTo>
                    <a:pt x="165947" y="18626"/>
                    <a:pt x="238513" y="30561"/>
                    <a:pt x="152400" y="59266"/>
                  </a:cubicBezTo>
                  <a:lnTo>
                    <a:pt x="127000" y="67733"/>
                  </a:lnTo>
                  <a:cubicBezTo>
                    <a:pt x="121356" y="76200"/>
                    <a:pt x="117262" y="85938"/>
                    <a:pt x="110067" y="93133"/>
                  </a:cubicBezTo>
                  <a:cubicBezTo>
                    <a:pt x="102872" y="100328"/>
                    <a:pt x="91024" y="102120"/>
                    <a:pt x="84667" y="110066"/>
                  </a:cubicBezTo>
                  <a:cubicBezTo>
                    <a:pt x="79092" y="117035"/>
                    <a:pt x="80792" y="127813"/>
                    <a:pt x="76200" y="135466"/>
                  </a:cubicBezTo>
                  <a:cubicBezTo>
                    <a:pt x="72093" y="142311"/>
                    <a:pt x="64911" y="146755"/>
                    <a:pt x="59267" y="152400"/>
                  </a:cubicBezTo>
                  <a:lnTo>
                    <a:pt x="33867" y="228600"/>
                  </a:lnTo>
                  <a:cubicBezTo>
                    <a:pt x="26613" y="250363"/>
                    <a:pt x="21185" y="264477"/>
                    <a:pt x="16933" y="287866"/>
                  </a:cubicBezTo>
                  <a:cubicBezTo>
                    <a:pt x="13363" y="307500"/>
                    <a:pt x="11748" y="327448"/>
                    <a:pt x="8467" y="347133"/>
                  </a:cubicBezTo>
                  <a:cubicBezTo>
                    <a:pt x="6101" y="361328"/>
                    <a:pt x="2822" y="375355"/>
                    <a:pt x="0" y="389466"/>
                  </a:cubicBezTo>
                  <a:cubicBezTo>
                    <a:pt x="2822" y="462844"/>
                    <a:pt x="3582" y="536330"/>
                    <a:pt x="8467" y="609600"/>
                  </a:cubicBezTo>
                  <a:cubicBezTo>
                    <a:pt x="9534" y="625599"/>
                    <a:pt x="31244" y="686397"/>
                    <a:pt x="33867" y="694266"/>
                  </a:cubicBezTo>
                  <a:lnTo>
                    <a:pt x="50800" y="745066"/>
                  </a:lnTo>
                  <a:cubicBezTo>
                    <a:pt x="53622" y="753533"/>
                    <a:pt x="52956" y="764155"/>
                    <a:pt x="59267" y="770466"/>
                  </a:cubicBezTo>
                  <a:lnTo>
                    <a:pt x="76200" y="787400"/>
                  </a:lnTo>
                  <a:lnTo>
                    <a:pt x="93133" y="838200"/>
                  </a:lnTo>
                  <a:cubicBezTo>
                    <a:pt x="95955" y="846667"/>
                    <a:pt x="94174" y="858650"/>
                    <a:pt x="101600" y="863600"/>
                  </a:cubicBezTo>
                  <a:lnTo>
                    <a:pt x="127000" y="880533"/>
                  </a:lnTo>
                  <a:cubicBezTo>
                    <a:pt x="177800" y="877711"/>
                    <a:pt x="228915" y="878377"/>
                    <a:pt x="279400" y="872066"/>
                  </a:cubicBezTo>
                  <a:cubicBezTo>
                    <a:pt x="279408" y="872065"/>
                    <a:pt x="342896" y="850900"/>
                    <a:pt x="355600" y="846666"/>
                  </a:cubicBezTo>
                  <a:lnTo>
                    <a:pt x="381000" y="838200"/>
                  </a:lnTo>
                  <a:cubicBezTo>
                    <a:pt x="397933" y="826911"/>
                    <a:pt x="412493" y="810769"/>
                    <a:pt x="431800" y="804333"/>
                  </a:cubicBezTo>
                  <a:lnTo>
                    <a:pt x="482600" y="787400"/>
                  </a:lnTo>
                  <a:cubicBezTo>
                    <a:pt x="488244" y="781755"/>
                    <a:pt x="492393" y="774036"/>
                    <a:pt x="499533" y="770466"/>
                  </a:cubicBezTo>
                  <a:cubicBezTo>
                    <a:pt x="515498" y="762483"/>
                    <a:pt x="550333" y="753533"/>
                    <a:pt x="550333" y="753533"/>
                  </a:cubicBezTo>
                  <a:cubicBezTo>
                    <a:pt x="568807" y="698114"/>
                    <a:pt x="543149" y="752507"/>
                    <a:pt x="584200" y="719666"/>
                  </a:cubicBezTo>
                  <a:cubicBezTo>
                    <a:pt x="592146" y="713309"/>
                    <a:pt x="594776" y="702212"/>
                    <a:pt x="601133" y="694266"/>
                  </a:cubicBezTo>
                  <a:cubicBezTo>
                    <a:pt x="606120" y="688033"/>
                    <a:pt x="612422" y="682977"/>
                    <a:pt x="618067" y="677333"/>
                  </a:cubicBezTo>
                  <a:cubicBezTo>
                    <a:pt x="620889" y="668866"/>
                    <a:pt x="621941" y="659586"/>
                    <a:pt x="626533" y="651933"/>
                  </a:cubicBezTo>
                  <a:cubicBezTo>
                    <a:pt x="630640" y="645088"/>
                    <a:pt x="639897" y="642140"/>
                    <a:pt x="643467" y="635000"/>
                  </a:cubicBezTo>
                  <a:cubicBezTo>
                    <a:pt x="651450" y="619035"/>
                    <a:pt x="654756" y="601133"/>
                    <a:pt x="660400" y="584200"/>
                  </a:cubicBezTo>
                  <a:lnTo>
                    <a:pt x="668867" y="558800"/>
                  </a:lnTo>
                  <a:lnTo>
                    <a:pt x="677333" y="533400"/>
                  </a:lnTo>
                  <a:cubicBezTo>
                    <a:pt x="674511" y="493889"/>
                    <a:pt x="673241" y="454236"/>
                    <a:pt x="668867" y="414866"/>
                  </a:cubicBezTo>
                  <a:cubicBezTo>
                    <a:pt x="666735" y="395677"/>
                    <a:pt x="647721" y="342962"/>
                    <a:pt x="643467" y="330200"/>
                  </a:cubicBezTo>
                  <a:cubicBezTo>
                    <a:pt x="640645" y="321733"/>
                    <a:pt x="639950" y="312226"/>
                    <a:pt x="635000" y="304800"/>
                  </a:cubicBezTo>
                  <a:cubicBezTo>
                    <a:pt x="629356" y="296333"/>
                    <a:pt x="623116" y="288235"/>
                    <a:pt x="618067" y="279400"/>
                  </a:cubicBezTo>
                  <a:cubicBezTo>
                    <a:pt x="611805" y="268441"/>
                    <a:pt x="607627" y="256356"/>
                    <a:pt x="601133" y="245533"/>
                  </a:cubicBezTo>
                  <a:cubicBezTo>
                    <a:pt x="601108" y="245491"/>
                    <a:pt x="558813" y="182053"/>
                    <a:pt x="550333" y="169333"/>
                  </a:cubicBezTo>
                  <a:lnTo>
                    <a:pt x="533400" y="143933"/>
                  </a:lnTo>
                  <a:cubicBezTo>
                    <a:pt x="527756" y="135466"/>
                    <a:pt x="523662" y="125728"/>
                    <a:pt x="516467" y="118533"/>
                  </a:cubicBezTo>
                  <a:lnTo>
                    <a:pt x="482600" y="84666"/>
                  </a:lnTo>
                  <a:cubicBezTo>
                    <a:pt x="474133" y="76199"/>
                    <a:pt x="467163" y="65908"/>
                    <a:pt x="457200" y="59266"/>
                  </a:cubicBezTo>
                  <a:lnTo>
                    <a:pt x="431800" y="42333"/>
                  </a:lnTo>
                  <a:cubicBezTo>
                    <a:pt x="411366" y="11682"/>
                    <a:pt x="424744" y="7056"/>
                    <a:pt x="423333" y="0"/>
                  </a:cubicBezTo>
                  <a:close/>
                </a:path>
              </a:pathLst>
            </a:custGeom>
            <a:solidFill>
              <a:srgbClr val="FF9933">
                <a:alpha val="7843"/>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60" name="Group 559"/>
          <p:cNvGrpSpPr/>
          <p:nvPr/>
        </p:nvGrpSpPr>
        <p:grpSpPr>
          <a:xfrm>
            <a:off x="3479801" y="5630334"/>
            <a:ext cx="650904" cy="794016"/>
            <a:chOff x="3598334" y="5655734"/>
            <a:chExt cx="650904" cy="794016"/>
          </a:xfrm>
        </p:grpSpPr>
        <p:sp>
          <p:nvSpPr>
            <p:cNvPr id="470" name="Oval 469"/>
            <p:cNvSpPr>
              <a:spLocks noChangeAspect="1"/>
            </p:cNvSpPr>
            <p:nvPr/>
          </p:nvSpPr>
          <p:spPr>
            <a:xfrm>
              <a:off x="3840694" y="6211359"/>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2" name="Oval 481"/>
            <p:cNvSpPr>
              <a:spLocks noChangeAspect="1"/>
            </p:cNvSpPr>
            <p:nvPr/>
          </p:nvSpPr>
          <p:spPr>
            <a:xfrm>
              <a:off x="3674536" y="60452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3" name="Oval 482"/>
            <p:cNvSpPr>
              <a:spLocks noChangeAspect="1"/>
            </p:cNvSpPr>
            <p:nvPr/>
          </p:nvSpPr>
          <p:spPr>
            <a:xfrm>
              <a:off x="4106336" y="62314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9" name="Straight Connector 488"/>
            <p:cNvCxnSpPr>
              <a:stCxn id="470" idx="7"/>
              <a:endCxn id="530" idx="3"/>
            </p:cNvCxnSpPr>
            <p:nvPr/>
          </p:nvCxnSpPr>
          <p:spPr>
            <a:xfrm flipV="1">
              <a:off x="3912963" y="6038636"/>
              <a:ext cx="216868" cy="185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490" name="Straight Connector 489"/>
            <p:cNvCxnSpPr>
              <a:stCxn id="483" idx="0"/>
              <a:endCxn id="530" idx="4"/>
            </p:cNvCxnSpPr>
            <p:nvPr/>
          </p:nvCxnSpPr>
          <p:spPr>
            <a:xfrm flipV="1">
              <a:off x="4148670" y="6047316"/>
              <a:ext cx="2115" cy="18415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3" name="Straight Connector 492"/>
            <p:cNvCxnSpPr>
              <a:stCxn id="482" idx="7"/>
              <a:endCxn id="534" idx="3"/>
            </p:cNvCxnSpPr>
            <p:nvPr/>
          </p:nvCxnSpPr>
          <p:spPr>
            <a:xfrm flipV="1">
              <a:off x="3746805" y="5864011"/>
              <a:ext cx="402076" cy="193588"/>
            </a:xfrm>
            <a:prstGeom prst="line">
              <a:avLst/>
            </a:prstGeom>
          </p:spPr>
          <p:style>
            <a:lnRef idx="1">
              <a:schemeClr val="accent1"/>
            </a:lnRef>
            <a:fillRef idx="0">
              <a:schemeClr val="accent1"/>
            </a:fillRef>
            <a:effectRef idx="0">
              <a:schemeClr val="accent1"/>
            </a:effectRef>
            <a:fontRef idx="minor">
              <a:schemeClr val="tx1"/>
            </a:fontRef>
          </p:style>
        </p:cxnSp>
        <p:sp>
          <p:nvSpPr>
            <p:cNvPr id="530" name="Oval 529"/>
            <p:cNvSpPr>
              <a:spLocks noChangeAspect="1"/>
            </p:cNvSpPr>
            <p:nvPr/>
          </p:nvSpPr>
          <p:spPr>
            <a:xfrm>
              <a:off x="4121151" y="598804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4" name="Oval 533"/>
            <p:cNvSpPr>
              <a:spLocks noChangeAspect="1"/>
            </p:cNvSpPr>
            <p:nvPr/>
          </p:nvSpPr>
          <p:spPr>
            <a:xfrm>
              <a:off x="4140201" y="581342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5" name="Straight Connector 534"/>
            <p:cNvCxnSpPr>
              <a:stCxn id="534" idx="3"/>
              <a:endCxn id="530" idx="7"/>
            </p:cNvCxnSpPr>
            <p:nvPr/>
          </p:nvCxnSpPr>
          <p:spPr>
            <a:xfrm>
              <a:off x="4148881" y="5864011"/>
              <a:ext cx="22858" cy="132717"/>
            </a:xfrm>
            <a:prstGeom prst="line">
              <a:avLst/>
            </a:prstGeom>
          </p:spPr>
          <p:style>
            <a:lnRef idx="1">
              <a:schemeClr val="accent1"/>
            </a:lnRef>
            <a:fillRef idx="0">
              <a:schemeClr val="accent1"/>
            </a:fillRef>
            <a:effectRef idx="0">
              <a:schemeClr val="accent1"/>
            </a:effectRef>
            <a:fontRef idx="minor">
              <a:schemeClr val="tx1"/>
            </a:fontRef>
          </p:style>
        </p:cxnSp>
        <p:sp>
          <p:nvSpPr>
            <p:cNvPr id="537" name="Oval 536"/>
            <p:cNvSpPr>
              <a:spLocks noChangeAspect="1"/>
            </p:cNvSpPr>
            <p:nvPr/>
          </p:nvSpPr>
          <p:spPr>
            <a:xfrm>
              <a:off x="4105276" y="569912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8" name="Straight Connector 537"/>
            <p:cNvCxnSpPr>
              <a:stCxn id="537" idx="4"/>
              <a:endCxn id="534" idx="0"/>
            </p:cNvCxnSpPr>
            <p:nvPr/>
          </p:nvCxnSpPr>
          <p:spPr>
            <a:xfrm>
              <a:off x="4134910" y="5758391"/>
              <a:ext cx="34925" cy="55032"/>
            </a:xfrm>
            <a:prstGeom prst="line">
              <a:avLst/>
            </a:prstGeom>
          </p:spPr>
          <p:style>
            <a:lnRef idx="1">
              <a:schemeClr val="accent1"/>
            </a:lnRef>
            <a:fillRef idx="0">
              <a:schemeClr val="accent1"/>
            </a:fillRef>
            <a:effectRef idx="0">
              <a:schemeClr val="accent1"/>
            </a:effectRef>
            <a:fontRef idx="minor">
              <a:schemeClr val="tx1"/>
            </a:fontRef>
          </p:style>
        </p:cxnSp>
        <p:sp>
          <p:nvSpPr>
            <p:cNvPr id="540" name="Freeform 539"/>
            <p:cNvSpPr/>
            <p:nvPr/>
          </p:nvSpPr>
          <p:spPr>
            <a:xfrm>
              <a:off x="3598334" y="5655734"/>
              <a:ext cx="650904" cy="794016"/>
            </a:xfrm>
            <a:custGeom>
              <a:avLst/>
              <a:gdLst>
                <a:gd name="connsiteX0" fmla="*/ 643467 w 650904"/>
                <a:gd name="connsiteY0" fmla="*/ 787400 h 794016"/>
                <a:gd name="connsiteX1" fmla="*/ 635000 w 650904"/>
                <a:gd name="connsiteY1" fmla="*/ 643467 h 794016"/>
                <a:gd name="connsiteX2" fmla="*/ 618067 w 650904"/>
                <a:gd name="connsiteY2" fmla="*/ 592667 h 794016"/>
                <a:gd name="connsiteX3" fmla="*/ 601133 w 650904"/>
                <a:gd name="connsiteY3" fmla="*/ 575734 h 794016"/>
                <a:gd name="connsiteX4" fmla="*/ 592667 w 650904"/>
                <a:gd name="connsiteY4" fmla="*/ 533400 h 794016"/>
                <a:gd name="connsiteX5" fmla="*/ 609600 w 650904"/>
                <a:gd name="connsiteY5" fmla="*/ 321734 h 794016"/>
                <a:gd name="connsiteX6" fmla="*/ 618067 w 650904"/>
                <a:gd name="connsiteY6" fmla="*/ 279400 h 794016"/>
                <a:gd name="connsiteX7" fmla="*/ 635000 w 650904"/>
                <a:gd name="connsiteY7" fmla="*/ 211667 h 794016"/>
                <a:gd name="connsiteX8" fmla="*/ 626533 w 650904"/>
                <a:gd name="connsiteY8" fmla="*/ 67734 h 794016"/>
                <a:gd name="connsiteX9" fmla="*/ 618067 w 650904"/>
                <a:gd name="connsiteY9" fmla="*/ 42334 h 794016"/>
                <a:gd name="connsiteX10" fmla="*/ 575733 w 650904"/>
                <a:gd name="connsiteY10" fmla="*/ 8467 h 794016"/>
                <a:gd name="connsiteX11" fmla="*/ 550333 w 650904"/>
                <a:gd name="connsiteY11" fmla="*/ 0 h 794016"/>
                <a:gd name="connsiteX12" fmla="*/ 516467 w 650904"/>
                <a:gd name="connsiteY12" fmla="*/ 8467 h 794016"/>
                <a:gd name="connsiteX13" fmla="*/ 482600 w 650904"/>
                <a:gd name="connsiteY13" fmla="*/ 42334 h 794016"/>
                <a:gd name="connsiteX14" fmla="*/ 474133 w 650904"/>
                <a:gd name="connsiteY14" fmla="*/ 67734 h 794016"/>
                <a:gd name="connsiteX15" fmla="*/ 465667 w 650904"/>
                <a:gd name="connsiteY15" fmla="*/ 169334 h 794016"/>
                <a:gd name="connsiteX16" fmla="*/ 448733 w 650904"/>
                <a:gd name="connsiteY16" fmla="*/ 186267 h 794016"/>
                <a:gd name="connsiteX17" fmla="*/ 423333 w 650904"/>
                <a:gd name="connsiteY17" fmla="*/ 203200 h 794016"/>
                <a:gd name="connsiteX18" fmla="*/ 406400 w 650904"/>
                <a:gd name="connsiteY18" fmla="*/ 220134 h 794016"/>
                <a:gd name="connsiteX19" fmla="*/ 355600 w 650904"/>
                <a:gd name="connsiteY19" fmla="*/ 254000 h 794016"/>
                <a:gd name="connsiteX20" fmla="*/ 279400 w 650904"/>
                <a:gd name="connsiteY20" fmla="*/ 279400 h 794016"/>
                <a:gd name="connsiteX21" fmla="*/ 254000 w 650904"/>
                <a:gd name="connsiteY21" fmla="*/ 287867 h 794016"/>
                <a:gd name="connsiteX22" fmla="*/ 228600 w 650904"/>
                <a:gd name="connsiteY22" fmla="*/ 296334 h 794016"/>
                <a:gd name="connsiteX23" fmla="*/ 101600 w 650904"/>
                <a:gd name="connsiteY23" fmla="*/ 321734 h 794016"/>
                <a:gd name="connsiteX24" fmla="*/ 76200 w 650904"/>
                <a:gd name="connsiteY24" fmla="*/ 330200 h 794016"/>
                <a:gd name="connsiteX25" fmla="*/ 8467 w 650904"/>
                <a:gd name="connsiteY25" fmla="*/ 389467 h 794016"/>
                <a:gd name="connsiteX26" fmla="*/ 0 w 650904"/>
                <a:gd name="connsiteY26" fmla="*/ 414867 h 794016"/>
                <a:gd name="connsiteX27" fmla="*/ 8467 w 650904"/>
                <a:gd name="connsiteY27" fmla="*/ 550334 h 794016"/>
                <a:gd name="connsiteX28" fmla="*/ 59267 w 650904"/>
                <a:gd name="connsiteY28" fmla="*/ 618067 h 794016"/>
                <a:gd name="connsiteX29" fmla="*/ 67733 w 650904"/>
                <a:gd name="connsiteY29" fmla="*/ 643467 h 794016"/>
                <a:gd name="connsiteX30" fmla="*/ 118533 w 650904"/>
                <a:gd name="connsiteY30" fmla="*/ 660400 h 794016"/>
                <a:gd name="connsiteX31" fmla="*/ 135467 w 650904"/>
                <a:gd name="connsiteY31" fmla="*/ 677334 h 794016"/>
                <a:gd name="connsiteX32" fmla="*/ 203200 w 650904"/>
                <a:gd name="connsiteY32" fmla="*/ 694267 h 794016"/>
                <a:gd name="connsiteX33" fmla="*/ 279400 w 650904"/>
                <a:gd name="connsiteY33" fmla="*/ 711200 h 794016"/>
                <a:gd name="connsiteX34" fmla="*/ 313267 w 650904"/>
                <a:gd name="connsiteY34" fmla="*/ 719667 h 794016"/>
                <a:gd name="connsiteX35" fmla="*/ 355600 w 650904"/>
                <a:gd name="connsiteY35" fmla="*/ 728134 h 794016"/>
                <a:gd name="connsiteX36" fmla="*/ 406400 w 650904"/>
                <a:gd name="connsiteY36" fmla="*/ 745067 h 794016"/>
                <a:gd name="connsiteX37" fmla="*/ 431800 w 650904"/>
                <a:gd name="connsiteY37" fmla="*/ 753534 h 794016"/>
                <a:gd name="connsiteX38" fmla="*/ 524933 w 650904"/>
                <a:gd name="connsiteY38" fmla="*/ 770467 h 794016"/>
                <a:gd name="connsiteX39" fmla="*/ 643467 w 650904"/>
                <a:gd name="connsiteY39" fmla="*/ 787400 h 794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50904" h="794016">
                  <a:moveTo>
                    <a:pt x="643467" y="787400"/>
                  </a:moveTo>
                  <a:cubicBezTo>
                    <a:pt x="661812" y="766233"/>
                    <a:pt x="641216" y="691124"/>
                    <a:pt x="635000" y="643467"/>
                  </a:cubicBezTo>
                  <a:cubicBezTo>
                    <a:pt x="632691" y="625768"/>
                    <a:pt x="630689" y="605288"/>
                    <a:pt x="618067" y="592667"/>
                  </a:cubicBezTo>
                  <a:lnTo>
                    <a:pt x="601133" y="575734"/>
                  </a:lnTo>
                  <a:cubicBezTo>
                    <a:pt x="598311" y="561623"/>
                    <a:pt x="592667" y="547791"/>
                    <a:pt x="592667" y="533400"/>
                  </a:cubicBezTo>
                  <a:cubicBezTo>
                    <a:pt x="592667" y="326277"/>
                    <a:pt x="588510" y="416633"/>
                    <a:pt x="609600" y="321734"/>
                  </a:cubicBezTo>
                  <a:cubicBezTo>
                    <a:pt x="612722" y="307686"/>
                    <a:pt x="614831" y="293422"/>
                    <a:pt x="618067" y="279400"/>
                  </a:cubicBezTo>
                  <a:cubicBezTo>
                    <a:pt x="623300" y="256723"/>
                    <a:pt x="635000" y="211667"/>
                    <a:pt x="635000" y="211667"/>
                  </a:cubicBezTo>
                  <a:cubicBezTo>
                    <a:pt x="632178" y="163689"/>
                    <a:pt x="631315" y="115556"/>
                    <a:pt x="626533" y="67734"/>
                  </a:cubicBezTo>
                  <a:cubicBezTo>
                    <a:pt x="625645" y="58854"/>
                    <a:pt x="622659" y="49987"/>
                    <a:pt x="618067" y="42334"/>
                  </a:cubicBezTo>
                  <a:cubicBezTo>
                    <a:pt x="611317" y="31083"/>
                    <a:pt x="585622" y="13412"/>
                    <a:pt x="575733" y="8467"/>
                  </a:cubicBezTo>
                  <a:cubicBezTo>
                    <a:pt x="567751" y="4476"/>
                    <a:pt x="558800" y="2822"/>
                    <a:pt x="550333" y="0"/>
                  </a:cubicBezTo>
                  <a:cubicBezTo>
                    <a:pt x="539044" y="2822"/>
                    <a:pt x="526334" y="2300"/>
                    <a:pt x="516467" y="8467"/>
                  </a:cubicBezTo>
                  <a:cubicBezTo>
                    <a:pt x="502929" y="16929"/>
                    <a:pt x="482600" y="42334"/>
                    <a:pt x="482600" y="42334"/>
                  </a:cubicBezTo>
                  <a:cubicBezTo>
                    <a:pt x="479778" y="50801"/>
                    <a:pt x="475312" y="58888"/>
                    <a:pt x="474133" y="67734"/>
                  </a:cubicBezTo>
                  <a:cubicBezTo>
                    <a:pt x="469642" y="101420"/>
                    <a:pt x="472788" y="136104"/>
                    <a:pt x="465667" y="169334"/>
                  </a:cubicBezTo>
                  <a:cubicBezTo>
                    <a:pt x="463994" y="177139"/>
                    <a:pt x="454966" y="181280"/>
                    <a:pt x="448733" y="186267"/>
                  </a:cubicBezTo>
                  <a:cubicBezTo>
                    <a:pt x="440787" y="192624"/>
                    <a:pt x="431279" y="196843"/>
                    <a:pt x="423333" y="203200"/>
                  </a:cubicBezTo>
                  <a:cubicBezTo>
                    <a:pt x="417100" y="208187"/>
                    <a:pt x="412786" y="215344"/>
                    <a:pt x="406400" y="220134"/>
                  </a:cubicBezTo>
                  <a:cubicBezTo>
                    <a:pt x="390119" y="232345"/>
                    <a:pt x="374907" y="247564"/>
                    <a:pt x="355600" y="254000"/>
                  </a:cubicBezTo>
                  <a:lnTo>
                    <a:pt x="279400" y="279400"/>
                  </a:lnTo>
                  <a:lnTo>
                    <a:pt x="254000" y="287867"/>
                  </a:lnTo>
                  <a:cubicBezTo>
                    <a:pt x="245533" y="290689"/>
                    <a:pt x="237403" y="294867"/>
                    <a:pt x="228600" y="296334"/>
                  </a:cubicBezTo>
                  <a:cubicBezTo>
                    <a:pt x="186041" y="303427"/>
                    <a:pt x="143177" y="309855"/>
                    <a:pt x="101600" y="321734"/>
                  </a:cubicBezTo>
                  <a:cubicBezTo>
                    <a:pt x="93019" y="324186"/>
                    <a:pt x="84667" y="327378"/>
                    <a:pt x="76200" y="330200"/>
                  </a:cubicBezTo>
                  <a:cubicBezTo>
                    <a:pt x="38099" y="355601"/>
                    <a:pt x="26106" y="354189"/>
                    <a:pt x="8467" y="389467"/>
                  </a:cubicBezTo>
                  <a:cubicBezTo>
                    <a:pt x="4476" y="397449"/>
                    <a:pt x="2822" y="406400"/>
                    <a:pt x="0" y="414867"/>
                  </a:cubicBezTo>
                  <a:cubicBezTo>
                    <a:pt x="2822" y="460023"/>
                    <a:pt x="-1560" y="506215"/>
                    <a:pt x="8467" y="550334"/>
                  </a:cubicBezTo>
                  <a:cubicBezTo>
                    <a:pt x="14099" y="575116"/>
                    <a:pt x="40753" y="599554"/>
                    <a:pt x="59267" y="618067"/>
                  </a:cubicBezTo>
                  <a:cubicBezTo>
                    <a:pt x="62089" y="626534"/>
                    <a:pt x="60471" y="638280"/>
                    <a:pt x="67733" y="643467"/>
                  </a:cubicBezTo>
                  <a:cubicBezTo>
                    <a:pt x="82258" y="653842"/>
                    <a:pt x="118533" y="660400"/>
                    <a:pt x="118533" y="660400"/>
                  </a:cubicBezTo>
                  <a:cubicBezTo>
                    <a:pt x="124178" y="666045"/>
                    <a:pt x="128055" y="674369"/>
                    <a:pt x="135467" y="677334"/>
                  </a:cubicBezTo>
                  <a:cubicBezTo>
                    <a:pt x="157075" y="685977"/>
                    <a:pt x="181122" y="686907"/>
                    <a:pt x="203200" y="694267"/>
                  </a:cubicBezTo>
                  <a:cubicBezTo>
                    <a:pt x="252633" y="710745"/>
                    <a:pt x="204894" y="696299"/>
                    <a:pt x="279400" y="711200"/>
                  </a:cubicBezTo>
                  <a:cubicBezTo>
                    <a:pt x="290810" y="713482"/>
                    <a:pt x="301908" y="717143"/>
                    <a:pt x="313267" y="719667"/>
                  </a:cubicBezTo>
                  <a:cubicBezTo>
                    <a:pt x="327315" y="722789"/>
                    <a:pt x="341717" y="724348"/>
                    <a:pt x="355600" y="728134"/>
                  </a:cubicBezTo>
                  <a:cubicBezTo>
                    <a:pt x="372820" y="732830"/>
                    <a:pt x="389467" y="739423"/>
                    <a:pt x="406400" y="745067"/>
                  </a:cubicBezTo>
                  <a:cubicBezTo>
                    <a:pt x="414867" y="747889"/>
                    <a:pt x="423049" y="751784"/>
                    <a:pt x="431800" y="753534"/>
                  </a:cubicBezTo>
                  <a:cubicBezTo>
                    <a:pt x="449050" y="756984"/>
                    <a:pt x="509942" y="769634"/>
                    <a:pt x="524933" y="770467"/>
                  </a:cubicBezTo>
                  <a:cubicBezTo>
                    <a:pt x="558748" y="772346"/>
                    <a:pt x="625122" y="808567"/>
                    <a:pt x="643467" y="787400"/>
                  </a:cubicBezTo>
                  <a:close/>
                </a:path>
              </a:pathLst>
            </a:custGeom>
            <a:solidFill>
              <a:srgbClr val="FF9933">
                <a:alpha val="7843"/>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58" name="Group 557"/>
          <p:cNvGrpSpPr/>
          <p:nvPr/>
        </p:nvGrpSpPr>
        <p:grpSpPr>
          <a:xfrm>
            <a:off x="4097867" y="4986755"/>
            <a:ext cx="740892" cy="1498713"/>
            <a:chOff x="4021667" y="4961355"/>
            <a:chExt cx="740892" cy="1498713"/>
          </a:xfrm>
        </p:grpSpPr>
        <p:sp>
          <p:nvSpPr>
            <p:cNvPr id="468" name="Oval 467"/>
            <p:cNvSpPr>
              <a:spLocks noChangeAspect="1"/>
            </p:cNvSpPr>
            <p:nvPr/>
          </p:nvSpPr>
          <p:spPr>
            <a:xfrm>
              <a:off x="4114801" y="5096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Oval 470"/>
            <p:cNvSpPr>
              <a:spLocks noChangeAspect="1"/>
            </p:cNvSpPr>
            <p:nvPr/>
          </p:nvSpPr>
          <p:spPr>
            <a:xfrm>
              <a:off x="4321176" y="6203951"/>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5" name="Oval 474"/>
            <p:cNvSpPr>
              <a:spLocks noChangeAspect="1"/>
            </p:cNvSpPr>
            <p:nvPr/>
          </p:nvSpPr>
          <p:spPr>
            <a:xfrm>
              <a:off x="4377268" y="51985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4" name="Oval 483"/>
            <p:cNvSpPr>
              <a:spLocks noChangeAspect="1"/>
            </p:cNvSpPr>
            <p:nvPr/>
          </p:nvSpPr>
          <p:spPr>
            <a:xfrm>
              <a:off x="4580468" y="6324599"/>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1" name="Straight Connector 490"/>
            <p:cNvCxnSpPr>
              <a:stCxn id="471" idx="0"/>
              <a:endCxn id="526" idx="4"/>
            </p:cNvCxnSpPr>
            <p:nvPr/>
          </p:nvCxnSpPr>
          <p:spPr>
            <a:xfrm flipV="1">
              <a:off x="4363510" y="5837766"/>
              <a:ext cx="184150" cy="366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2" name="Straight Connector 491"/>
            <p:cNvCxnSpPr>
              <a:stCxn id="484" idx="0"/>
              <a:endCxn id="526" idx="4"/>
            </p:cNvCxnSpPr>
            <p:nvPr/>
          </p:nvCxnSpPr>
          <p:spPr>
            <a:xfrm flipH="1" flipV="1">
              <a:off x="4547660" y="5837766"/>
              <a:ext cx="75142" cy="486833"/>
            </a:xfrm>
            <a:prstGeom prst="line">
              <a:avLst/>
            </a:prstGeom>
          </p:spPr>
          <p:style>
            <a:lnRef idx="1">
              <a:schemeClr val="accent1"/>
            </a:lnRef>
            <a:fillRef idx="0">
              <a:schemeClr val="accent1"/>
            </a:fillRef>
            <a:effectRef idx="0">
              <a:schemeClr val="accent1"/>
            </a:effectRef>
            <a:fontRef idx="minor">
              <a:schemeClr val="tx1"/>
            </a:fontRef>
          </p:style>
        </p:cxnSp>
        <p:cxnSp>
          <p:nvCxnSpPr>
            <p:cNvPr id="498" name="Straight Connector 497"/>
            <p:cNvCxnSpPr>
              <a:stCxn id="468" idx="4"/>
              <a:endCxn id="527" idx="1"/>
            </p:cNvCxnSpPr>
            <p:nvPr/>
          </p:nvCxnSpPr>
          <p:spPr>
            <a:xfrm>
              <a:off x="4157135" y="5181602"/>
              <a:ext cx="96521" cy="446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499" name="Straight Connector 498"/>
            <p:cNvCxnSpPr>
              <a:stCxn id="475" idx="4"/>
            </p:cNvCxnSpPr>
            <p:nvPr/>
          </p:nvCxnSpPr>
          <p:spPr>
            <a:xfrm>
              <a:off x="4419602" y="5283201"/>
              <a:ext cx="222249" cy="369357"/>
            </a:xfrm>
            <a:prstGeom prst="line">
              <a:avLst/>
            </a:prstGeom>
          </p:spPr>
          <p:style>
            <a:lnRef idx="1">
              <a:schemeClr val="accent1"/>
            </a:lnRef>
            <a:fillRef idx="0">
              <a:schemeClr val="accent1"/>
            </a:fillRef>
            <a:effectRef idx="0">
              <a:schemeClr val="accent1"/>
            </a:effectRef>
            <a:fontRef idx="minor">
              <a:schemeClr val="tx1"/>
            </a:fontRef>
          </p:style>
        </p:cxnSp>
        <p:sp>
          <p:nvSpPr>
            <p:cNvPr id="526" name="Oval 525"/>
            <p:cNvSpPr>
              <a:spLocks noChangeAspect="1"/>
            </p:cNvSpPr>
            <p:nvPr/>
          </p:nvSpPr>
          <p:spPr>
            <a:xfrm>
              <a:off x="4518026" y="577849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7" name="Oval 526"/>
            <p:cNvSpPr>
              <a:spLocks noChangeAspect="1"/>
            </p:cNvSpPr>
            <p:nvPr/>
          </p:nvSpPr>
          <p:spPr>
            <a:xfrm>
              <a:off x="4244976" y="561974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1" name="Straight Connector 530"/>
            <p:cNvCxnSpPr>
              <a:stCxn id="526" idx="2"/>
              <a:endCxn id="527" idx="5"/>
            </p:cNvCxnSpPr>
            <p:nvPr/>
          </p:nvCxnSpPr>
          <p:spPr>
            <a:xfrm flipH="1" flipV="1">
              <a:off x="4295564" y="5670336"/>
              <a:ext cx="222462" cy="137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32" name="Straight Connector 531"/>
            <p:cNvCxnSpPr>
              <a:stCxn id="533" idx="3"/>
              <a:endCxn id="526" idx="7"/>
            </p:cNvCxnSpPr>
            <p:nvPr/>
          </p:nvCxnSpPr>
          <p:spPr>
            <a:xfrm flipH="1">
              <a:off x="4568614" y="5676686"/>
              <a:ext cx="72392" cy="110492"/>
            </a:xfrm>
            <a:prstGeom prst="line">
              <a:avLst/>
            </a:prstGeom>
          </p:spPr>
          <p:style>
            <a:lnRef idx="1">
              <a:schemeClr val="accent1"/>
            </a:lnRef>
            <a:fillRef idx="0">
              <a:schemeClr val="accent1"/>
            </a:fillRef>
            <a:effectRef idx="0">
              <a:schemeClr val="accent1"/>
            </a:effectRef>
            <a:fontRef idx="minor">
              <a:schemeClr val="tx1"/>
            </a:fontRef>
          </p:style>
        </p:cxnSp>
        <p:sp>
          <p:nvSpPr>
            <p:cNvPr id="533" name="Oval 532"/>
            <p:cNvSpPr>
              <a:spLocks noChangeAspect="1"/>
            </p:cNvSpPr>
            <p:nvPr/>
          </p:nvSpPr>
          <p:spPr>
            <a:xfrm>
              <a:off x="4632326" y="562609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1" name="Freeform 540"/>
            <p:cNvSpPr/>
            <p:nvPr/>
          </p:nvSpPr>
          <p:spPr>
            <a:xfrm>
              <a:off x="4021667" y="4961355"/>
              <a:ext cx="740892" cy="1498713"/>
            </a:xfrm>
            <a:custGeom>
              <a:avLst/>
              <a:gdLst>
                <a:gd name="connsiteX0" fmla="*/ 211667 w 740892"/>
                <a:gd name="connsiteY0" fmla="*/ 113 h 1498713"/>
                <a:gd name="connsiteX1" fmla="*/ 118534 w 740892"/>
                <a:gd name="connsiteY1" fmla="*/ 25513 h 1498713"/>
                <a:gd name="connsiteX2" fmla="*/ 67734 w 740892"/>
                <a:gd name="connsiteY2" fmla="*/ 42446 h 1498713"/>
                <a:gd name="connsiteX3" fmla="*/ 16934 w 740892"/>
                <a:gd name="connsiteY3" fmla="*/ 101713 h 1498713"/>
                <a:gd name="connsiteX4" fmla="*/ 0 w 740892"/>
                <a:gd name="connsiteY4" fmla="*/ 152513 h 1498713"/>
                <a:gd name="connsiteX5" fmla="*/ 16934 w 740892"/>
                <a:gd name="connsiteY5" fmla="*/ 330313 h 1498713"/>
                <a:gd name="connsiteX6" fmla="*/ 25400 w 740892"/>
                <a:gd name="connsiteY6" fmla="*/ 355713 h 1498713"/>
                <a:gd name="connsiteX7" fmla="*/ 42334 w 740892"/>
                <a:gd name="connsiteY7" fmla="*/ 381113 h 1498713"/>
                <a:gd name="connsiteX8" fmla="*/ 67734 w 740892"/>
                <a:gd name="connsiteY8" fmla="*/ 440379 h 1498713"/>
                <a:gd name="connsiteX9" fmla="*/ 93134 w 740892"/>
                <a:gd name="connsiteY9" fmla="*/ 482713 h 1498713"/>
                <a:gd name="connsiteX10" fmla="*/ 110067 w 740892"/>
                <a:gd name="connsiteY10" fmla="*/ 533513 h 1498713"/>
                <a:gd name="connsiteX11" fmla="*/ 118534 w 740892"/>
                <a:gd name="connsiteY11" fmla="*/ 558913 h 1498713"/>
                <a:gd name="connsiteX12" fmla="*/ 143934 w 740892"/>
                <a:gd name="connsiteY12" fmla="*/ 609713 h 1498713"/>
                <a:gd name="connsiteX13" fmla="*/ 160867 w 740892"/>
                <a:gd name="connsiteY13" fmla="*/ 635113 h 1498713"/>
                <a:gd name="connsiteX14" fmla="*/ 194734 w 740892"/>
                <a:gd name="connsiteY14" fmla="*/ 702846 h 1498713"/>
                <a:gd name="connsiteX15" fmla="*/ 203200 w 740892"/>
                <a:gd name="connsiteY15" fmla="*/ 728246 h 1498713"/>
                <a:gd name="connsiteX16" fmla="*/ 237067 w 740892"/>
                <a:gd name="connsiteY16" fmla="*/ 779046 h 1498713"/>
                <a:gd name="connsiteX17" fmla="*/ 245534 w 740892"/>
                <a:gd name="connsiteY17" fmla="*/ 804446 h 1498713"/>
                <a:gd name="connsiteX18" fmla="*/ 262467 w 740892"/>
                <a:gd name="connsiteY18" fmla="*/ 829846 h 1498713"/>
                <a:gd name="connsiteX19" fmla="*/ 279400 w 740892"/>
                <a:gd name="connsiteY19" fmla="*/ 880646 h 1498713"/>
                <a:gd name="connsiteX20" fmla="*/ 287867 w 740892"/>
                <a:gd name="connsiteY20" fmla="*/ 999179 h 1498713"/>
                <a:gd name="connsiteX21" fmla="*/ 270934 w 740892"/>
                <a:gd name="connsiteY21" fmla="*/ 1303979 h 1498713"/>
                <a:gd name="connsiteX22" fmla="*/ 279400 w 740892"/>
                <a:gd name="connsiteY22" fmla="*/ 1414046 h 1498713"/>
                <a:gd name="connsiteX23" fmla="*/ 296334 w 740892"/>
                <a:gd name="connsiteY23" fmla="*/ 1430979 h 1498713"/>
                <a:gd name="connsiteX24" fmla="*/ 330200 w 740892"/>
                <a:gd name="connsiteY24" fmla="*/ 1464846 h 1498713"/>
                <a:gd name="connsiteX25" fmla="*/ 347134 w 740892"/>
                <a:gd name="connsiteY25" fmla="*/ 1481779 h 1498713"/>
                <a:gd name="connsiteX26" fmla="*/ 406400 w 740892"/>
                <a:gd name="connsiteY26" fmla="*/ 1498713 h 1498713"/>
                <a:gd name="connsiteX27" fmla="*/ 685800 w 740892"/>
                <a:gd name="connsiteY27" fmla="*/ 1490246 h 1498713"/>
                <a:gd name="connsiteX28" fmla="*/ 702734 w 740892"/>
                <a:gd name="connsiteY28" fmla="*/ 1473313 h 1498713"/>
                <a:gd name="connsiteX29" fmla="*/ 719667 w 740892"/>
                <a:gd name="connsiteY29" fmla="*/ 1422513 h 1498713"/>
                <a:gd name="connsiteX30" fmla="*/ 728134 w 740892"/>
                <a:gd name="connsiteY30" fmla="*/ 1397113 h 1498713"/>
                <a:gd name="connsiteX31" fmla="*/ 728134 w 740892"/>
                <a:gd name="connsiteY31" fmla="*/ 787513 h 1498713"/>
                <a:gd name="connsiteX32" fmla="*/ 711200 w 740892"/>
                <a:gd name="connsiteY32" fmla="*/ 736713 h 1498713"/>
                <a:gd name="connsiteX33" fmla="*/ 694267 w 740892"/>
                <a:gd name="connsiteY33" fmla="*/ 685913 h 1498713"/>
                <a:gd name="connsiteX34" fmla="*/ 677334 w 740892"/>
                <a:gd name="connsiteY34" fmla="*/ 668979 h 1498713"/>
                <a:gd name="connsiteX35" fmla="*/ 651934 w 740892"/>
                <a:gd name="connsiteY35" fmla="*/ 618179 h 1498713"/>
                <a:gd name="connsiteX36" fmla="*/ 635000 w 740892"/>
                <a:gd name="connsiteY36" fmla="*/ 567379 h 1498713"/>
                <a:gd name="connsiteX37" fmla="*/ 618067 w 740892"/>
                <a:gd name="connsiteY37" fmla="*/ 541979 h 1498713"/>
                <a:gd name="connsiteX38" fmla="*/ 609600 w 740892"/>
                <a:gd name="connsiteY38" fmla="*/ 516579 h 1498713"/>
                <a:gd name="connsiteX39" fmla="*/ 558800 w 740892"/>
                <a:gd name="connsiteY39" fmla="*/ 448846 h 1498713"/>
                <a:gd name="connsiteX40" fmla="*/ 550334 w 740892"/>
                <a:gd name="connsiteY40" fmla="*/ 423446 h 1498713"/>
                <a:gd name="connsiteX41" fmla="*/ 516467 w 740892"/>
                <a:gd name="connsiteY41" fmla="*/ 372646 h 1498713"/>
                <a:gd name="connsiteX42" fmla="*/ 491067 w 740892"/>
                <a:gd name="connsiteY42" fmla="*/ 321846 h 1498713"/>
                <a:gd name="connsiteX43" fmla="*/ 482600 w 740892"/>
                <a:gd name="connsiteY43" fmla="*/ 296446 h 1498713"/>
                <a:gd name="connsiteX44" fmla="*/ 465667 w 740892"/>
                <a:gd name="connsiteY44" fmla="*/ 271046 h 1498713"/>
                <a:gd name="connsiteX45" fmla="*/ 457200 w 740892"/>
                <a:gd name="connsiteY45" fmla="*/ 245646 h 1498713"/>
                <a:gd name="connsiteX46" fmla="*/ 440267 w 740892"/>
                <a:gd name="connsiteY46" fmla="*/ 220246 h 1498713"/>
                <a:gd name="connsiteX47" fmla="*/ 397934 w 740892"/>
                <a:gd name="connsiteY47" fmla="*/ 144046 h 1498713"/>
                <a:gd name="connsiteX48" fmla="*/ 364067 w 740892"/>
                <a:gd name="connsiteY48" fmla="*/ 110179 h 1498713"/>
                <a:gd name="connsiteX49" fmla="*/ 313267 w 740892"/>
                <a:gd name="connsiteY49" fmla="*/ 67846 h 1498713"/>
                <a:gd name="connsiteX50" fmla="*/ 262467 w 740892"/>
                <a:gd name="connsiteY50" fmla="*/ 50913 h 1498713"/>
                <a:gd name="connsiteX51" fmla="*/ 237067 w 740892"/>
                <a:gd name="connsiteY51" fmla="*/ 42446 h 1498713"/>
                <a:gd name="connsiteX52" fmla="*/ 220134 w 740892"/>
                <a:gd name="connsiteY52" fmla="*/ 17046 h 1498713"/>
                <a:gd name="connsiteX53" fmla="*/ 211667 w 740892"/>
                <a:gd name="connsiteY53" fmla="*/ 113 h 149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740892" h="1498713">
                  <a:moveTo>
                    <a:pt x="211667" y="113"/>
                  </a:moveTo>
                  <a:cubicBezTo>
                    <a:pt x="194734" y="1524"/>
                    <a:pt x="149405" y="16433"/>
                    <a:pt x="118534" y="25513"/>
                  </a:cubicBezTo>
                  <a:cubicBezTo>
                    <a:pt x="101410" y="30549"/>
                    <a:pt x="67734" y="42446"/>
                    <a:pt x="67734" y="42446"/>
                  </a:cubicBezTo>
                  <a:cubicBezTo>
                    <a:pt x="50947" y="59233"/>
                    <a:pt x="27250" y="78502"/>
                    <a:pt x="16934" y="101713"/>
                  </a:cubicBezTo>
                  <a:cubicBezTo>
                    <a:pt x="9685" y="118024"/>
                    <a:pt x="0" y="152513"/>
                    <a:pt x="0" y="152513"/>
                  </a:cubicBezTo>
                  <a:cubicBezTo>
                    <a:pt x="6073" y="255752"/>
                    <a:pt x="-2445" y="262486"/>
                    <a:pt x="16934" y="330313"/>
                  </a:cubicBezTo>
                  <a:cubicBezTo>
                    <a:pt x="19386" y="338894"/>
                    <a:pt x="21409" y="347731"/>
                    <a:pt x="25400" y="355713"/>
                  </a:cubicBezTo>
                  <a:cubicBezTo>
                    <a:pt x="29951" y="364815"/>
                    <a:pt x="36689" y="372646"/>
                    <a:pt x="42334" y="381113"/>
                  </a:cubicBezTo>
                  <a:cubicBezTo>
                    <a:pt x="59954" y="451598"/>
                    <a:pt x="38498" y="381907"/>
                    <a:pt x="67734" y="440379"/>
                  </a:cubicBezTo>
                  <a:cubicBezTo>
                    <a:pt x="89717" y="484345"/>
                    <a:pt x="60057" y="449636"/>
                    <a:pt x="93134" y="482713"/>
                  </a:cubicBezTo>
                  <a:lnTo>
                    <a:pt x="110067" y="533513"/>
                  </a:lnTo>
                  <a:cubicBezTo>
                    <a:pt x="112889" y="541980"/>
                    <a:pt x="113584" y="551487"/>
                    <a:pt x="118534" y="558913"/>
                  </a:cubicBezTo>
                  <a:cubicBezTo>
                    <a:pt x="167061" y="631705"/>
                    <a:pt x="108881" y="539606"/>
                    <a:pt x="143934" y="609713"/>
                  </a:cubicBezTo>
                  <a:cubicBezTo>
                    <a:pt x="148485" y="618814"/>
                    <a:pt x="156734" y="625814"/>
                    <a:pt x="160867" y="635113"/>
                  </a:cubicBezTo>
                  <a:cubicBezTo>
                    <a:pt x="191998" y="705159"/>
                    <a:pt x="159958" y="668072"/>
                    <a:pt x="194734" y="702846"/>
                  </a:cubicBezTo>
                  <a:cubicBezTo>
                    <a:pt x="197556" y="711313"/>
                    <a:pt x="198866" y="720444"/>
                    <a:pt x="203200" y="728246"/>
                  </a:cubicBezTo>
                  <a:cubicBezTo>
                    <a:pt x="213083" y="746036"/>
                    <a:pt x="230631" y="759739"/>
                    <a:pt x="237067" y="779046"/>
                  </a:cubicBezTo>
                  <a:cubicBezTo>
                    <a:pt x="239889" y="787513"/>
                    <a:pt x="241543" y="796464"/>
                    <a:pt x="245534" y="804446"/>
                  </a:cubicBezTo>
                  <a:cubicBezTo>
                    <a:pt x="250085" y="813547"/>
                    <a:pt x="258334" y="820547"/>
                    <a:pt x="262467" y="829846"/>
                  </a:cubicBezTo>
                  <a:cubicBezTo>
                    <a:pt x="269716" y="846157"/>
                    <a:pt x="279400" y="880646"/>
                    <a:pt x="279400" y="880646"/>
                  </a:cubicBezTo>
                  <a:cubicBezTo>
                    <a:pt x="282222" y="920157"/>
                    <a:pt x="287867" y="959567"/>
                    <a:pt x="287867" y="999179"/>
                  </a:cubicBezTo>
                  <a:cubicBezTo>
                    <a:pt x="287867" y="1200569"/>
                    <a:pt x="288750" y="1179260"/>
                    <a:pt x="270934" y="1303979"/>
                  </a:cubicBezTo>
                  <a:cubicBezTo>
                    <a:pt x="273756" y="1340668"/>
                    <a:pt x="272183" y="1377963"/>
                    <a:pt x="279400" y="1414046"/>
                  </a:cubicBezTo>
                  <a:cubicBezTo>
                    <a:pt x="280966" y="1421874"/>
                    <a:pt x="292227" y="1424134"/>
                    <a:pt x="296334" y="1430979"/>
                  </a:cubicBezTo>
                  <a:cubicBezTo>
                    <a:pt x="318912" y="1468609"/>
                    <a:pt x="285043" y="1449793"/>
                    <a:pt x="330200" y="1464846"/>
                  </a:cubicBezTo>
                  <a:cubicBezTo>
                    <a:pt x="335845" y="1470490"/>
                    <a:pt x="340289" y="1477672"/>
                    <a:pt x="347134" y="1481779"/>
                  </a:cubicBezTo>
                  <a:cubicBezTo>
                    <a:pt x="355810" y="1486985"/>
                    <a:pt x="400073" y="1497131"/>
                    <a:pt x="406400" y="1498713"/>
                  </a:cubicBezTo>
                  <a:cubicBezTo>
                    <a:pt x="499533" y="1495891"/>
                    <a:pt x="592964" y="1498203"/>
                    <a:pt x="685800" y="1490246"/>
                  </a:cubicBezTo>
                  <a:cubicBezTo>
                    <a:pt x="693753" y="1489564"/>
                    <a:pt x="699164" y="1480453"/>
                    <a:pt x="702734" y="1473313"/>
                  </a:cubicBezTo>
                  <a:cubicBezTo>
                    <a:pt x="710717" y="1457348"/>
                    <a:pt x="714023" y="1439446"/>
                    <a:pt x="719667" y="1422513"/>
                  </a:cubicBezTo>
                  <a:lnTo>
                    <a:pt x="728134" y="1397113"/>
                  </a:lnTo>
                  <a:cubicBezTo>
                    <a:pt x="743901" y="1144817"/>
                    <a:pt x="746345" y="1163874"/>
                    <a:pt x="728134" y="787513"/>
                  </a:cubicBezTo>
                  <a:cubicBezTo>
                    <a:pt x="727271" y="769684"/>
                    <a:pt x="716844" y="753646"/>
                    <a:pt x="711200" y="736713"/>
                  </a:cubicBezTo>
                  <a:lnTo>
                    <a:pt x="694267" y="685913"/>
                  </a:lnTo>
                  <a:lnTo>
                    <a:pt x="677334" y="668979"/>
                  </a:lnTo>
                  <a:cubicBezTo>
                    <a:pt x="646455" y="576345"/>
                    <a:pt x="695702" y="716656"/>
                    <a:pt x="651934" y="618179"/>
                  </a:cubicBezTo>
                  <a:cubicBezTo>
                    <a:pt x="644685" y="601868"/>
                    <a:pt x="644901" y="582231"/>
                    <a:pt x="635000" y="567379"/>
                  </a:cubicBezTo>
                  <a:cubicBezTo>
                    <a:pt x="629356" y="558912"/>
                    <a:pt x="622618" y="551080"/>
                    <a:pt x="618067" y="541979"/>
                  </a:cubicBezTo>
                  <a:cubicBezTo>
                    <a:pt x="614076" y="533997"/>
                    <a:pt x="613934" y="524381"/>
                    <a:pt x="609600" y="516579"/>
                  </a:cubicBezTo>
                  <a:cubicBezTo>
                    <a:pt x="585664" y="473494"/>
                    <a:pt x="584493" y="474538"/>
                    <a:pt x="558800" y="448846"/>
                  </a:cubicBezTo>
                  <a:cubicBezTo>
                    <a:pt x="555978" y="440379"/>
                    <a:pt x="554668" y="431248"/>
                    <a:pt x="550334" y="423446"/>
                  </a:cubicBezTo>
                  <a:cubicBezTo>
                    <a:pt x="540451" y="405656"/>
                    <a:pt x="522903" y="391953"/>
                    <a:pt x="516467" y="372646"/>
                  </a:cubicBezTo>
                  <a:cubicBezTo>
                    <a:pt x="495185" y="308802"/>
                    <a:pt x="523893" y="387498"/>
                    <a:pt x="491067" y="321846"/>
                  </a:cubicBezTo>
                  <a:cubicBezTo>
                    <a:pt x="487076" y="313864"/>
                    <a:pt x="486591" y="304428"/>
                    <a:pt x="482600" y="296446"/>
                  </a:cubicBezTo>
                  <a:cubicBezTo>
                    <a:pt x="478049" y="287345"/>
                    <a:pt x="470218" y="280147"/>
                    <a:pt x="465667" y="271046"/>
                  </a:cubicBezTo>
                  <a:cubicBezTo>
                    <a:pt x="461676" y="263064"/>
                    <a:pt x="461191" y="253628"/>
                    <a:pt x="457200" y="245646"/>
                  </a:cubicBezTo>
                  <a:cubicBezTo>
                    <a:pt x="452649" y="236545"/>
                    <a:pt x="444818" y="229347"/>
                    <a:pt x="440267" y="220246"/>
                  </a:cubicBezTo>
                  <a:cubicBezTo>
                    <a:pt x="418975" y="177661"/>
                    <a:pt x="451320" y="197432"/>
                    <a:pt x="397934" y="144046"/>
                  </a:cubicBezTo>
                  <a:lnTo>
                    <a:pt x="364067" y="110179"/>
                  </a:lnTo>
                  <a:cubicBezTo>
                    <a:pt x="348116" y="94228"/>
                    <a:pt x="334485" y="77276"/>
                    <a:pt x="313267" y="67846"/>
                  </a:cubicBezTo>
                  <a:cubicBezTo>
                    <a:pt x="296956" y="60597"/>
                    <a:pt x="279400" y="56557"/>
                    <a:pt x="262467" y="50913"/>
                  </a:cubicBezTo>
                  <a:lnTo>
                    <a:pt x="237067" y="42446"/>
                  </a:lnTo>
                  <a:cubicBezTo>
                    <a:pt x="231423" y="33979"/>
                    <a:pt x="226491" y="24992"/>
                    <a:pt x="220134" y="17046"/>
                  </a:cubicBezTo>
                  <a:cubicBezTo>
                    <a:pt x="215147" y="10813"/>
                    <a:pt x="228600" y="-1298"/>
                    <a:pt x="211667" y="113"/>
                  </a:cubicBezTo>
                  <a:close/>
                </a:path>
              </a:pathLst>
            </a:custGeom>
            <a:solidFill>
              <a:srgbClr val="FF9933">
                <a:alpha val="7843"/>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57" name="Group 556"/>
          <p:cNvGrpSpPr/>
          <p:nvPr/>
        </p:nvGrpSpPr>
        <p:grpSpPr>
          <a:xfrm>
            <a:off x="4538133" y="4748524"/>
            <a:ext cx="711200" cy="824102"/>
            <a:chOff x="4495800" y="4892457"/>
            <a:chExt cx="711200" cy="824102"/>
          </a:xfrm>
        </p:grpSpPr>
        <p:sp>
          <p:nvSpPr>
            <p:cNvPr id="469" name="Oval 468"/>
            <p:cNvSpPr>
              <a:spLocks noChangeAspect="1"/>
            </p:cNvSpPr>
            <p:nvPr/>
          </p:nvSpPr>
          <p:spPr>
            <a:xfrm>
              <a:off x="4622802" y="50715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9" name="Oval 478"/>
            <p:cNvSpPr>
              <a:spLocks noChangeAspect="1"/>
            </p:cNvSpPr>
            <p:nvPr/>
          </p:nvSpPr>
          <p:spPr>
            <a:xfrm>
              <a:off x="5029201" y="50376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0" name="Straight Connector 499"/>
            <p:cNvCxnSpPr>
              <a:stCxn id="469" idx="4"/>
              <a:endCxn id="523" idx="1"/>
            </p:cNvCxnSpPr>
            <p:nvPr/>
          </p:nvCxnSpPr>
          <p:spPr>
            <a:xfrm>
              <a:off x="4665136" y="5156201"/>
              <a:ext cx="153670" cy="265852"/>
            </a:xfrm>
            <a:prstGeom prst="line">
              <a:avLst/>
            </a:prstGeom>
          </p:spPr>
          <p:style>
            <a:lnRef idx="1">
              <a:schemeClr val="accent1"/>
            </a:lnRef>
            <a:fillRef idx="0">
              <a:schemeClr val="accent1"/>
            </a:fillRef>
            <a:effectRef idx="0">
              <a:schemeClr val="accent1"/>
            </a:effectRef>
            <a:fontRef idx="minor">
              <a:schemeClr val="tx1"/>
            </a:fontRef>
          </p:style>
        </p:cxnSp>
        <p:cxnSp>
          <p:nvCxnSpPr>
            <p:cNvPr id="501" name="Straight Connector 500"/>
            <p:cNvCxnSpPr>
              <a:stCxn id="479" idx="4"/>
              <a:endCxn id="523" idx="7"/>
            </p:cNvCxnSpPr>
            <p:nvPr/>
          </p:nvCxnSpPr>
          <p:spPr>
            <a:xfrm flipH="1">
              <a:off x="4860714" y="5122335"/>
              <a:ext cx="210821" cy="299718"/>
            </a:xfrm>
            <a:prstGeom prst="line">
              <a:avLst/>
            </a:prstGeom>
          </p:spPr>
          <p:style>
            <a:lnRef idx="1">
              <a:schemeClr val="accent1"/>
            </a:lnRef>
            <a:fillRef idx="0">
              <a:schemeClr val="accent1"/>
            </a:fillRef>
            <a:effectRef idx="0">
              <a:schemeClr val="accent1"/>
            </a:effectRef>
            <a:fontRef idx="minor">
              <a:schemeClr val="tx1"/>
            </a:fontRef>
          </p:style>
        </p:cxnSp>
        <p:sp>
          <p:nvSpPr>
            <p:cNvPr id="522" name="Oval 521"/>
            <p:cNvSpPr>
              <a:spLocks noChangeAspect="1"/>
            </p:cNvSpPr>
            <p:nvPr/>
          </p:nvSpPr>
          <p:spPr>
            <a:xfrm>
              <a:off x="4787901" y="560387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3" name="Oval 522"/>
            <p:cNvSpPr>
              <a:spLocks noChangeAspect="1"/>
            </p:cNvSpPr>
            <p:nvPr/>
          </p:nvSpPr>
          <p:spPr>
            <a:xfrm>
              <a:off x="4810126" y="541337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4" name="Straight Connector 523"/>
            <p:cNvCxnSpPr>
              <a:stCxn id="523" idx="4"/>
              <a:endCxn id="522" idx="0"/>
            </p:cNvCxnSpPr>
            <p:nvPr/>
          </p:nvCxnSpPr>
          <p:spPr>
            <a:xfrm flipH="1">
              <a:off x="4817535" y="5472641"/>
              <a:ext cx="22225" cy="131232"/>
            </a:xfrm>
            <a:prstGeom prst="line">
              <a:avLst/>
            </a:prstGeom>
          </p:spPr>
          <p:style>
            <a:lnRef idx="1">
              <a:schemeClr val="accent1"/>
            </a:lnRef>
            <a:fillRef idx="0">
              <a:schemeClr val="accent1"/>
            </a:fillRef>
            <a:effectRef idx="0">
              <a:schemeClr val="accent1"/>
            </a:effectRef>
            <a:fontRef idx="minor">
              <a:schemeClr val="tx1"/>
            </a:fontRef>
          </p:style>
        </p:cxnSp>
        <p:sp>
          <p:nvSpPr>
            <p:cNvPr id="542" name="Freeform 541"/>
            <p:cNvSpPr/>
            <p:nvPr/>
          </p:nvSpPr>
          <p:spPr>
            <a:xfrm>
              <a:off x="4495800" y="4892457"/>
              <a:ext cx="711200" cy="824102"/>
            </a:xfrm>
            <a:custGeom>
              <a:avLst/>
              <a:gdLst>
                <a:gd name="connsiteX0" fmla="*/ 711200 w 711200"/>
                <a:gd name="connsiteY0" fmla="*/ 35143 h 824102"/>
                <a:gd name="connsiteX1" fmla="*/ 711200 w 711200"/>
                <a:gd name="connsiteY1" fmla="*/ 35143 h 824102"/>
                <a:gd name="connsiteX2" fmla="*/ 626533 w 711200"/>
                <a:gd name="connsiteY2" fmla="*/ 297609 h 824102"/>
                <a:gd name="connsiteX3" fmla="*/ 592666 w 711200"/>
                <a:gd name="connsiteY3" fmla="*/ 331476 h 824102"/>
                <a:gd name="connsiteX4" fmla="*/ 575733 w 711200"/>
                <a:gd name="connsiteY4" fmla="*/ 382276 h 824102"/>
                <a:gd name="connsiteX5" fmla="*/ 558800 w 711200"/>
                <a:gd name="connsiteY5" fmla="*/ 450009 h 824102"/>
                <a:gd name="connsiteX6" fmla="*/ 541866 w 711200"/>
                <a:gd name="connsiteY6" fmla="*/ 500809 h 824102"/>
                <a:gd name="connsiteX7" fmla="*/ 533400 w 711200"/>
                <a:gd name="connsiteY7" fmla="*/ 526209 h 824102"/>
                <a:gd name="connsiteX8" fmla="*/ 516466 w 711200"/>
                <a:gd name="connsiteY8" fmla="*/ 543143 h 824102"/>
                <a:gd name="connsiteX9" fmla="*/ 491066 w 711200"/>
                <a:gd name="connsiteY9" fmla="*/ 602409 h 824102"/>
                <a:gd name="connsiteX10" fmla="*/ 465666 w 711200"/>
                <a:gd name="connsiteY10" fmla="*/ 653209 h 824102"/>
                <a:gd name="connsiteX11" fmla="*/ 414866 w 711200"/>
                <a:gd name="connsiteY11" fmla="*/ 720943 h 824102"/>
                <a:gd name="connsiteX12" fmla="*/ 381000 w 711200"/>
                <a:gd name="connsiteY12" fmla="*/ 771743 h 824102"/>
                <a:gd name="connsiteX13" fmla="*/ 372533 w 711200"/>
                <a:gd name="connsiteY13" fmla="*/ 797143 h 824102"/>
                <a:gd name="connsiteX14" fmla="*/ 347133 w 711200"/>
                <a:gd name="connsiteY14" fmla="*/ 805609 h 824102"/>
                <a:gd name="connsiteX15" fmla="*/ 330200 w 711200"/>
                <a:gd name="connsiteY15" fmla="*/ 822543 h 824102"/>
                <a:gd name="connsiteX16" fmla="*/ 262466 w 711200"/>
                <a:gd name="connsiteY16" fmla="*/ 797143 h 824102"/>
                <a:gd name="connsiteX17" fmla="*/ 245533 w 711200"/>
                <a:gd name="connsiteY17" fmla="*/ 746343 h 824102"/>
                <a:gd name="connsiteX18" fmla="*/ 237066 w 711200"/>
                <a:gd name="connsiteY18" fmla="*/ 720943 h 824102"/>
                <a:gd name="connsiteX19" fmla="*/ 220133 w 711200"/>
                <a:gd name="connsiteY19" fmla="*/ 636276 h 824102"/>
                <a:gd name="connsiteX20" fmla="*/ 203200 w 711200"/>
                <a:gd name="connsiteY20" fmla="*/ 610876 h 824102"/>
                <a:gd name="connsiteX21" fmla="*/ 186266 w 711200"/>
                <a:gd name="connsiteY21" fmla="*/ 593943 h 824102"/>
                <a:gd name="connsiteX22" fmla="*/ 169333 w 711200"/>
                <a:gd name="connsiteY22" fmla="*/ 543143 h 824102"/>
                <a:gd name="connsiteX23" fmla="*/ 160866 w 711200"/>
                <a:gd name="connsiteY23" fmla="*/ 517743 h 824102"/>
                <a:gd name="connsiteX24" fmla="*/ 143933 w 711200"/>
                <a:gd name="connsiteY24" fmla="*/ 500809 h 824102"/>
                <a:gd name="connsiteX25" fmla="*/ 127000 w 711200"/>
                <a:gd name="connsiteY25" fmla="*/ 450009 h 824102"/>
                <a:gd name="connsiteX26" fmla="*/ 76200 w 711200"/>
                <a:gd name="connsiteY26" fmla="*/ 382276 h 824102"/>
                <a:gd name="connsiteX27" fmla="*/ 59266 w 711200"/>
                <a:gd name="connsiteY27" fmla="*/ 331476 h 824102"/>
                <a:gd name="connsiteX28" fmla="*/ 42333 w 711200"/>
                <a:gd name="connsiteY28" fmla="*/ 306076 h 824102"/>
                <a:gd name="connsiteX29" fmla="*/ 16933 w 711200"/>
                <a:gd name="connsiteY29" fmla="*/ 221409 h 824102"/>
                <a:gd name="connsiteX30" fmla="*/ 0 w 711200"/>
                <a:gd name="connsiteY30" fmla="*/ 170609 h 824102"/>
                <a:gd name="connsiteX31" fmla="*/ 8466 w 711200"/>
                <a:gd name="connsiteY31" fmla="*/ 111343 h 824102"/>
                <a:gd name="connsiteX32" fmla="*/ 16933 w 711200"/>
                <a:gd name="connsiteY32" fmla="*/ 85943 h 824102"/>
                <a:gd name="connsiteX33" fmla="*/ 118533 w 711200"/>
                <a:gd name="connsiteY33" fmla="*/ 60543 h 824102"/>
                <a:gd name="connsiteX34" fmla="*/ 262466 w 711200"/>
                <a:gd name="connsiteY34" fmla="*/ 35143 h 824102"/>
                <a:gd name="connsiteX35" fmla="*/ 321733 w 711200"/>
                <a:gd name="connsiteY35" fmla="*/ 26676 h 824102"/>
                <a:gd name="connsiteX36" fmla="*/ 685800 w 711200"/>
                <a:gd name="connsiteY36" fmla="*/ 26676 h 824102"/>
                <a:gd name="connsiteX37" fmla="*/ 702733 w 711200"/>
                <a:gd name="connsiteY37" fmla="*/ 52076 h 824102"/>
                <a:gd name="connsiteX38" fmla="*/ 711200 w 711200"/>
                <a:gd name="connsiteY38" fmla="*/ 35143 h 824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11200" h="824102">
                  <a:moveTo>
                    <a:pt x="711200" y="35143"/>
                  </a:moveTo>
                  <a:lnTo>
                    <a:pt x="711200" y="35143"/>
                  </a:lnTo>
                  <a:cubicBezTo>
                    <a:pt x="682978" y="122632"/>
                    <a:pt x="660674" y="212256"/>
                    <a:pt x="626533" y="297609"/>
                  </a:cubicBezTo>
                  <a:cubicBezTo>
                    <a:pt x="620604" y="312432"/>
                    <a:pt x="592666" y="331476"/>
                    <a:pt x="592666" y="331476"/>
                  </a:cubicBezTo>
                  <a:cubicBezTo>
                    <a:pt x="587022" y="348409"/>
                    <a:pt x="580062" y="364960"/>
                    <a:pt x="575733" y="382276"/>
                  </a:cubicBezTo>
                  <a:cubicBezTo>
                    <a:pt x="570089" y="404854"/>
                    <a:pt x="566160" y="427931"/>
                    <a:pt x="558800" y="450009"/>
                  </a:cubicBezTo>
                  <a:lnTo>
                    <a:pt x="541866" y="500809"/>
                  </a:lnTo>
                  <a:cubicBezTo>
                    <a:pt x="539044" y="509276"/>
                    <a:pt x="539711" y="519898"/>
                    <a:pt x="533400" y="526209"/>
                  </a:cubicBezTo>
                  <a:lnTo>
                    <a:pt x="516466" y="543143"/>
                  </a:lnTo>
                  <a:cubicBezTo>
                    <a:pt x="496612" y="602711"/>
                    <a:pt x="522453" y="529174"/>
                    <a:pt x="491066" y="602409"/>
                  </a:cubicBezTo>
                  <a:cubicBezTo>
                    <a:pt x="470032" y="651487"/>
                    <a:pt x="498212" y="604392"/>
                    <a:pt x="465666" y="653209"/>
                  </a:cubicBezTo>
                  <a:cubicBezTo>
                    <a:pt x="443639" y="719296"/>
                    <a:pt x="479724" y="623654"/>
                    <a:pt x="414866" y="720943"/>
                  </a:cubicBezTo>
                  <a:cubicBezTo>
                    <a:pt x="403577" y="737876"/>
                    <a:pt x="387436" y="752436"/>
                    <a:pt x="381000" y="771743"/>
                  </a:cubicBezTo>
                  <a:cubicBezTo>
                    <a:pt x="378178" y="780210"/>
                    <a:pt x="378844" y="790832"/>
                    <a:pt x="372533" y="797143"/>
                  </a:cubicBezTo>
                  <a:cubicBezTo>
                    <a:pt x="366222" y="803454"/>
                    <a:pt x="355600" y="802787"/>
                    <a:pt x="347133" y="805609"/>
                  </a:cubicBezTo>
                  <a:cubicBezTo>
                    <a:pt x="341489" y="811254"/>
                    <a:pt x="338121" y="821553"/>
                    <a:pt x="330200" y="822543"/>
                  </a:cubicBezTo>
                  <a:cubicBezTo>
                    <a:pt x="286739" y="827976"/>
                    <a:pt x="284465" y="819141"/>
                    <a:pt x="262466" y="797143"/>
                  </a:cubicBezTo>
                  <a:lnTo>
                    <a:pt x="245533" y="746343"/>
                  </a:lnTo>
                  <a:lnTo>
                    <a:pt x="237066" y="720943"/>
                  </a:lnTo>
                  <a:cubicBezTo>
                    <a:pt x="233945" y="699096"/>
                    <a:pt x="231956" y="659922"/>
                    <a:pt x="220133" y="636276"/>
                  </a:cubicBezTo>
                  <a:cubicBezTo>
                    <a:pt x="215582" y="627175"/>
                    <a:pt x="209557" y="618822"/>
                    <a:pt x="203200" y="610876"/>
                  </a:cubicBezTo>
                  <a:cubicBezTo>
                    <a:pt x="198213" y="604643"/>
                    <a:pt x="191911" y="599587"/>
                    <a:pt x="186266" y="593943"/>
                  </a:cubicBezTo>
                  <a:lnTo>
                    <a:pt x="169333" y="543143"/>
                  </a:lnTo>
                  <a:cubicBezTo>
                    <a:pt x="166511" y="534676"/>
                    <a:pt x="167177" y="524054"/>
                    <a:pt x="160866" y="517743"/>
                  </a:cubicBezTo>
                  <a:lnTo>
                    <a:pt x="143933" y="500809"/>
                  </a:lnTo>
                  <a:cubicBezTo>
                    <a:pt x="138289" y="483876"/>
                    <a:pt x="139622" y="462630"/>
                    <a:pt x="127000" y="450009"/>
                  </a:cubicBezTo>
                  <a:cubicBezTo>
                    <a:pt x="106940" y="429950"/>
                    <a:pt x="85775" y="411001"/>
                    <a:pt x="76200" y="382276"/>
                  </a:cubicBezTo>
                  <a:cubicBezTo>
                    <a:pt x="70555" y="365343"/>
                    <a:pt x="69167" y="346328"/>
                    <a:pt x="59266" y="331476"/>
                  </a:cubicBezTo>
                  <a:cubicBezTo>
                    <a:pt x="53622" y="323009"/>
                    <a:pt x="46466" y="315375"/>
                    <a:pt x="42333" y="306076"/>
                  </a:cubicBezTo>
                  <a:cubicBezTo>
                    <a:pt x="23914" y="264633"/>
                    <a:pt x="28299" y="259295"/>
                    <a:pt x="16933" y="221409"/>
                  </a:cubicBezTo>
                  <a:cubicBezTo>
                    <a:pt x="11804" y="204312"/>
                    <a:pt x="0" y="170609"/>
                    <a:pt x="0" y="170609"/>
                  </a:cubicBezTo>
                  <a:cubicBezTo>
                    <a:pt x="2822" y="150854"/>
                    <a:pt x="4552" y="130911"/>
                    <a:pt x="8466" y="111343"/>
                  </a:cubicBezTo>
                  <a:cubicBezTo>
                    <a:pt x="10216" y="102592"/>
                    <a:pt x="9671" y="91130"/>
                    <a:pt x="16933" y="85943"/>
                  </a:cubicBezTo>
                  <a:cubicBezTo>
                    <a:pt x="37353" y="71357"/>
                    <a:pt x="95008" y="64464"/>
                    <a:pt x="118533" y="60543"/>
                  </a:cubicBezTo>
                  <a:cubicBezTo>
                    <a:pt x="181797" y="39454"/>
                    <a:pt x="135096" y="53339"/>
                    <a:pt x="262466" y="35143"/>
                  </a:cubicBezTo>
                  <a:lnTo>
                    <a:pt x="321733" y="26676"/>
                  </a:lnTo>
                  <a:cubicBezTo>
                    <a:pt x="449760" y="-16001"/>
                    <a:pt x="395175" y="-1003"/>
                    <a:pt x="685800" y="26676"/>
                  </a:cubicBezTo>
                  <a:cubicBezTo>
                    <a:pt x="695930" y="27641"/>
                    <a:pt x="694787" y="45719"/>
                    <a:pt x="702733" y="52076"/>
                  </a:cubicBezTo>
                  <a:cubicBezTo>
                    <a:pt x="709702" y="57651"/>
                    <a:pt x="709789" y="37965"/>
                    <a:pt x="711200" y="35143"/>
                  </a:cubicBezTo>
                  <a:close/>
                </a:path>
              </a:pathLst>
            </a:custGeom>
            <a:solidFill>
              <a:srgbClr val="FF9933">
                <a:alpha val="7843"/>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56" name="Group 555"/>
          <p:cNvGrpSpPr/>
          <p:nvPr/>
        </p:nvGrpSpPr>
        <p:grpSpPr>
          <a:xfrm>
            <a:off x="4919126" y="5748868"/>
            <a:ext cx="905941" cy="814024"/>
            <a:chOff x="4842926" y="5672668"/>
            <a:chExt cx="905941" cy="814024"/>
          </a:xfrm>
        </p:grpSpPr>
        <p:sp>
          <p:nvSpPr>
            <p:cNvPr id="472" name="Oval 471"/>
            <p:cNvSpPr>
              <a:spLocks noChangeAspect="1"/>
            </p:cNvSpPr>
            <p:nvPr/>
          </p:nvSpPr>
          <p:spPr>
            <a:xfrm>
              <a:off x="4910668" y="6239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3" name="Oval 472"/>
            <p:cNvSpPr>
              <a:spLocks noChangeAspect="1"/>
            </p:cNvSpPr>
            <p:nvPr/>
          </p:nvSpPr>
          <p:spPr>
            <a:xfrm>
              <a:off x="5325535" y="62399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4" name="Oval 473"/>
            <p:cNvSpPr>
              <a:spLocks noChangeAspect="1"/>
            </p:cNvSpPr>
            <p:nvPr/>
          </p:nvSpPr>
          <p:spPr>
            <a:xfrm>
              <a:off x="5554135" y="61976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5" name="Oval 484"/>
            <p:cNvSpPr>
              <a:spLocks noChangeAspect="1"/>
            </p:cNvSpPr>
            <p:nvPr/>
          </p:nvSpPr>
          <p:spPr>
            <a:xfrm>
              <a:off x="5156201" y="618913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3" name="Straight Connector 502"/>
            <p:cNvCxnSpPr>
              <a:stCxn id="472" idx="0"/>
              <a:endCxn id="515" idx="3"/>
            </p:cNvCxnSpPr>
            <p:nvPr/>
          </p:nvCxnSpPr>
          <p:spPr>
            <a:xfrm flipV="1">
              <a:off x="4953002" y="5917986"/>
              <a:ext cx="18204" cy="3219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4" name="Straight Connector 503"/>
            <p:cNvCxnSpPr>
              <a:stCxn id="485" idx="0"/>
              <a:endCxn id="514" idx="4"/>
            </p:cNvCxnSpPr>
            <p:nvPr/>
          </p:nvCxnSpPr>
          <p:spPr>
            <a:xfrm flipH="1" flipV="1">
              <a:off x="5189010" y="5961591"/>
              <a:ext cx="9525" cy="227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5" name="Straight Connector 504"/>
            <p:cNvCxnSpPr>
              <a:endCxn id="513" idx="4"/>
            </p:cNvCxnSpPr>
            <p:nvPr/>
          </p:nvCxnSpPr>
          <p:spPr>
            <a:xfrm flipH="1" flipV="1">
              <a:off x="5350935" y="5990166"/>
              <a:ext cx="20110" cy="240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6" name="Straight Connector 505"/>
            <p:cNvCxnSpPr>
              <a:stCxn id="474" idx="0"/>
              <a:endCxn id="513" idx="5"/>
            </p:cNvCxnSpPr>
            <p:nvPr/>
          </p:nvCxnSpPr>
          <p:spPr>
            <a:xfrm flipH="1" flipV="1">
              <a:off x="5371889" y="5981486"/>
              <a:ext cx="224580" cy="216114"/>
            </a:xfrm>
            <a:prstGeom prst="line">
              <a:avLst/>
            </a:prstGeom>
          </p:spPr>
          <p:style>
            <a:lnRef idx="1">
              <a:schemeClr val="accent1"/>
            </a:lnRef>
            <a:fillRef idx="0">
              <a:schemeClr val="accent1"/>
            </a:fillRef>
            <a:effectRef idx="0">
              <a:schemeClr val="accent1"/>
            </a:effectRef>
            <a:fontRef idx="minor">
              <a:schemeClr val="tx1"/>
            </a:fontRef>
          </p:style>
        </p:cxnSp>
        <p:sp>
          <p:nvSpPr>
            <p:cNvPr id="513" name="Oval 512"/>
            <p:cNvSpPr>
              <a:spLocks noChangeAspect="1"/>
            </p:cNvSpPr>
            <p:nvPr/>
          </p:nvSpPr>
          <p:spPr>
            <a:xfrm>
              <a:off x="5321301" y="593089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 name="Oval 513"/>
            <p:cNvSpPr>
              <a:spLocks noChangeAspect="1"/>
            </p:cNvSpPr>
            <p:nvPr/>
          </p:nvSpPr>
          <p:spPr>
            <a:xfrm>
              <a:off x="5159376" y="590232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5" name="Oval 514"/>
            <p:cNvSpPr>
              <a:spLocks noChangeAspect="1"/>
            </p:cNvSpPr>
            <p:nvPr/>
          </p:nvSpPr>
          <p:spPr>
            <a:xfrm>
              <a:off x="4962526" y="586739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6" name="Straight Connector 515"/>
            <p:cNvCxnSpPr>
              <a:stCxn id="515" idx="6"/>
              <a:endCxn id="514" idx="2"/>
            </p:cNvCxnSpPr>
            <p:nvPr/>
          </p:nvCxnSpPr>
          <p:spPr>
            <a:xfrm>
              <a:off x="5021794" y="5897032"/>
              <a:ext cx="137582" cy="349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17" name="Straight Connector 516"/>
            <p:cNvCxnSpPr>
              <a:stCxn id="514" idx="5"/>
              <a:endCxn id="513" idx="1"/>
            </p:cNvCxnSpPr>
            <p:nvPr/>
          </p:nvCxnSpPr>
          <p:spPr>
            <a:xfrm flipV="1">
              <a:off x="5209964" y="5939578"/>
              <a:ext cx="120017" cy="13333"/>
            </a:xfrm>
            <a:prstGeom prst="line">
              <a:avLst/>
            </a:prstGeom>
          </p:spPr>
          <p:style>
            <a:lnRef idx="1">
              <a:schemeClr val="accent1"/>
            </a:lnRef>
            <a:fillRef idx="0">
              <a:schemeClr val="accent1"/>
            </a:fillRef>
            <a:effectRef idx="0">
              <a:schemeClr val="accent1"/>
            </a:effectRef>
            <a:fontRef idx="minor">
              <a:schemeClr val="tx1"/>
            </a:fontRef>
          </p:style>
        </p:cxnSp>
        <p:sp>
          <p:nvSpPr>
            <p:cNvPr id="521" name="Oval 520"/>
            <p:cNvSpPr>
              <a:spLocks noChangeAspect="1"/>
            </p:cNvSpPr>
            <p:nvPr/>
          </p:nvSpPr>
          <p:spPr>
            <a:xfrm>
              <a:off x="4908551" y="568642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5" name="Straight Connector 524"/>
            <p:cNvCxnSpPr>
              <a:stCxn id="521" idx="5"/>
              <a:endCxn id="515" idx="0"/>
            </p:cNvCxnSpPr>
            <p:nvPr/>
          </p:nvCxnSpPr>
          <p:spPr>
            <a:xfrm>
              <a:off x="4959139" y="5737011"/>
              <a:ext cx="33021" cy="130387"/>
            </a:xfrm>
            <a:prstGeom prst="line">
              <a:avLst/>
            </a:prstGeom>
          </p:spPr>
          <p:style>
            <a:lnRef idx="1">
              <a:schemeClr val="accent1"/>
            </a:lnRef>
            <a:fillRef idx="0">
              <a:schemeClr val="accent1"/>
            </a:fillRef>
            <a:effectRef idx="0">
              <a:schemeClr val="accent1"/>
            </a:effectRef>
            <a:fontRef idx="minor">
              <a:schemeClr val="tx1"/>
            </a:fontRef>
          </p:style>
        </p:cxnSp>
        <p:sp>
          <p:nvSpPr>
            <p:cNvPr id="543" name="Freeform 542"/>
            <p:cNvSpPr/>
            <p:nvPr/>
          </p:nvSpPr>
          <p:spPr>
            <a:xfrm>
              <a:off x="4842926" y="5672668"/>
              <a:ext cx="905941" cy="814024"/>
            </a:xfrm>
            <a:custGeom>
              <a:avLst/>
              <a:gdLst>
                <a:gd name="connsiteX0" fmla="*/ 330208 w 905941"/>
                <a:gd name="connsiteY0" fmla="*/ 160866 h 814024"/>
                <a:gd name="connsiteX1" fmla="*/ 330208 w 905941"/>
                <a:gd name="connsiteY1" fmla="*/ 160866 h 814024"/>
                <a:gd name="connsiteX2" fmla="*/ 254008 w 905941"/>
                <a:gd name="connsiteY2" fmla="*/ 110066 h 814024"/>
                <a:gd name="connsiteX3" fmla="*/ 245541 w 905941"/>
                <a:gd name="connsiteY3" fmla="*/ 84666 h 814024"/>
                <a:gd name="connsiteX4" fmla="*/ 203208 w 905941"/>
                <a:gd name="connsiteY4" fmla="*/ 33866 h 814024"/>
                <a:gd name="connsiteX5" fmla="*/ 177808 w 905941"/>
                <a:gd name="connsiteY5" fmla="*/ 16933 h 814024"/>
                <a:gd name="connsiteX6" fmla="*/ 127008 w 905941"/>
                <a:gd name="connsiteY6" fmla="*/ 0 h 814024"/>
                <a:gd name="connsiteX7" fmla="*/ 25408 w 905941"/>
                <a:gd name="connsiteY7" fmla="*/ 33866 h 814024"/>
                <a:gd name="connsiteX8" fmla="*/ 8475 w 905941"/>
                <a:gd name="connsiteY8" fmla="*/ 50800 h 814024"/>
                <a:gd name="connsiteX9" fmla="*/ 8 w 905941"/>
                <a:gd name="connsiteY9" fmla="*/ 76200 h 814024"/>
                <a:gd name="connsiteX10" fmla="*/ 16941 w 905941"/>
                <a:gd name="connsiteY10" fmla="*/ 296333 h 814024"/>
                <a:gd name="connsiteX11" fmla="*/ 25408 w 905941"/>
                <a:gd name="connsiteY11" fmla="*/ 753533 h 814024"/>
                <a:gd name="connsiteX12" fmla="*/ 101608 w 905941"/>
                <a:gd name="connsiteY12" fmla="*/ 795866 h 814024"/>
                <a:gd name="connsiteX13" fmla="*/ 296341 w 905941"/>
                <a:gd name="connsiteY13" fmla="*/ 812800 h 814024"/>
                <a:gd name="connsiteX14" fmla="*/ 745075 w 905941"/>
                <a:gd name="connsiteY14" fmla="*/ 795866 h 814024"/>
                <a:gd name="connsiteX15" fmla="*/ 770475 w 905941"/>
                <a:gd name="connsiteY15" fmla="*/ 787400 h 814024"/>
                <a:gd name="connsiteX16" fmla="*/ 838208 w 905941"/>
                <a:gd name="connsiteY16" fmla="*/ 770466 h 814024"/>
                <a:gd name="connsiteX17" fmla="*/ 855141 w 905941"/>
                <a:gd name="connsiteY17" fmla="*/ 745066 h 814024"/>
                <a:gd name="connsiteX18" fmla="*/ 889008 w 905941"/>
                <a:gd name="connsiteY18" fmla="*/ 702733 h 814024"/>
                <a:gd name="connsiteX19" fmla="*/ 905941 w 905941"/>
                <a:gd name="connsiteY19" fmla="*/ 651933 h 814024"/>
                <a:gd name="connsiteX20" fmla="*/ 897475 w 905941"/>
                <a:gd name="connsiteY20" fmla="*/ 524933 h 814024"/>
                <a:gd name="connsiteX21" fmla="*/ 889008 w 905941"/>
                <a:gd name="connsiteY21" fmla="*/ 499533 h 814024"/>
                <a:gd name="connsiteX22" fmla="*/ 838208 w 905941"/>
                <a:gd name="connsiteY22" fmla="*/ 457200 h 814024"/>
                <a:gd name="connsiteX23" fmla="*/ 821275 w 905941"/>
                <a:gd name="connsiteY23" fmla="*/ 440266 h 814024"/>
                <a:gd name="connsiteX24" fmla="*/ 795875 w 905941"/>
                <a:gd name="connsiteY24" fmla="*/ 423333 h 814024"/>
                <a:gd name="connsiteX25" fmla="*/ 778941 w 905941"/>
                <a:gd name="connsiteY25" fmla="*/ 406400 h 814024"/>
                <a:gd name="connsiteX26" fmla="*/ 728141 w 905941"/>
                <a:gd name="connsiteY26" fmla="*/ 381000 h 814024"/>
                <a:gd name="connsiteX27" fmla="*/ 711208 w 905941"/>
                <a:gd name="connsiteY27" fmla="*/ 364066 h 814024"/>
                <a:gd name="connsiteX28" fmla="*/ 660408 w 905941"/>
                <a:gd name="connsiteY28" fmla="*/ 321733 h 814024"/>
                <a:gd name="connsiteX29" fmla="*/ 618075 w 905941"/>
                <a:gd name="connsiteY29" fmla="*/ 279400 h 814024"/>
                <a:gd name="connsiteX30" fmla="*/ 584208 w 905941"/>
                <a:gd name="connsiteY30" fmla="*/ 245533 h 814024"/>
                <a:gd name="connsiteX31" fmla="*/ 567275 w 905941"/>
                <a:gd name="connsiteY31" fmla="*/ 220133 h 814024"/>
                <a:gd name="connsiteX32" fmla="*/ 516475 w 905941"/>
                <a:gd name="connsiteY32" fmla="*/ 203200 h 814024"/>
                <a:gd name="connsiteX33" fmla="*/ 491075 w 905941"/>
                <a:gd name="connsiteY33" fmla="*/ 194733 h 814024"/>
                <a:gd name="connsiteX34" fmla="*/ 440275 w 905941"/>
                <a:gd name="connsiteY34" fmla="*/ 177800 h 814024"/>
                <a:gd name="connsiteX35" fmla="*/ 397941 w 905941"/>
                <a:gd name="connsiteY35" fmla="*/ 169333 h 814024"/>
                <a:gd name="connsiteX36" fmla="*/ 330208 w 905941"/>
                <a:gd name="connsiteY36" fmla="*/ 160866 h 81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05941" h="814024">
                  <a:moveTo>
                    <a:pt x="330208" y="160866"/>
                  </a:moveTo>
                  <a:lnTo>
                    <a:pt x="330208" y="160866"/>
                  </a:lnTo>
                  <a:cubicBezTo>
                    <a:pt x="304808" y="143933"/>
                    <a:pt x="276699" y="130487"/>
                    <a:pt x="254008" y="110066"/>
                  </a:cubicBezTo>
                  <a:cubicBezTo>
                    <a:pt x="247374" y="104096"/>
                    <a:pt x="249532" y="92648"/>
                    <a:pt x="245541" y="84666"/>
                  </a:cubicBezTo>
                  <a:cubicBezTo>
                    <a:pt x="236026" y="65637"/>
                    <a:pt x="219259" y="47241"/>
                    <a:pt x="203208" y="33866"/>
                  </a:cubicBezTo>
                  <a:cubicBezTo>
                    <a:pt x="195391" y="27352"/>
                    <a:pt x="187107" y="21066"/>
                    <a:pt x="177808" y="16933"/>
                  </a:cubicBezTo>
                  <a:cubicBezTo>
                    <a:pt x="161497" y="9684"/>
                    <a:pt x="127008" y="0"/>
                    <a:pt x="127008" y="0"/>
                  </a:cubicBezTo>
                  <a:cubicBezTo>
                    <a:pt x="-29165" y="14196"/>
                    <a:pt x="59237" y="-22516"/>
                    <a:pt x="25408" y="33866"/>
                  </a:cubicBezTo>
                  <a:cubicBezTo>
                    <a:pt x="21301" y="40711"/>
                    <a:pt x="14119" y="45155"/>
                    <a:pt x="8475" y="50800"/>
                  </a:cubicBezTo>
                  <a:cubicBezTo>
                    <a:pt x="5653" y="59267"/>
                    <a:pt x="8" y="67275"/>
                    <a:pt x="8" y="76200"/>
                  </a:cubicBezTo>
                  <a:cubicBezTo>
                    <a:pt x="8" y="222613"/>
                    <a:pt x="-941" y="206917"/>
                    <a:pt x="16941" y="296333"/>
                  </a:cubicBezTo>
                  <a:cubicBezTo>
                    <a:pt x="19763" y="448733"/>
                    <a:pt x="7144" y="602205"/>
                    <a:pt x="25408" y="753533"/>
                  </a:cubicBezTo>
                  <a:cubicBezTo>
                    <a:pt x="27213" y="768487"/>
                    <a:pt x="81643" y="791429"/>
                    <a:pt x="101608" y="795866"/>
                  </a:cubicBezTo>
                  <a:cubicBezTo>
                    <a:pt x="166430" y="810271"/>
                    <a:pt x="228736" y="808823"/>
                    <a:pt x="296341" y="812800"/>
                  </a:cubicBezTo>
                  <a:cubicBezTo>
                    <a:pt x="314063" y="812415"/>
                    <a:pt x="617457" y="821389"/>
                    <a:pt x="745075" y="795866"/>
                  </a:cubicBezTo>
                  <a:cubicBezTo>
                    <a:pt x="753826" y="794116"/>
                    <a:pt x="761817" y="789564"/>
                    <a:pt x="770475" y="787400"/>
                  </a:cubicBezTo>
                  <a:lnTo>
                    <a:pt x="838208" y="770466"/>
                  </a:lnTo>
                  <a:cubicBezTo>
                    <a:pt x="843852" y="761999"/>
                    <a:pt x="848784" y="753012"/>
                    <a:pt x="855141" y="745066"/>
                  </a:cubicBezTo>
                  <a:cubicBezTo>
                    <a:pt x="872736" y="723073"/>
                    <a:pt x="875977" y="732054"/>
                    <a:pt x="889008" y="702733"/>
                  </a:cubicBezTo>
                  <a:cubicBezTo>
                    <a:pt x="896257" y="686422"/>
                    <a:pt x="905941" y="651933"/>
                    <a:pt x="905941" y="651933"/>
                  </a:cubicBezTo>
                  <a:cubicBezTo>
                    <a:pt x="903119" y="609600"/>
                    <a:pt x="902160" y="567101"/>
                    <a:pt x="897475" y="524933"/>
                  </a:cubicBezTo>
                  <a:cubicBezTo>
                    <a:pt x="896489" y="516063"/>
                    <a:pt x="893959" y="506959"/>
                    <a:pt x="889008" y="499533"/>
                  </a:cubicBezTo>
                  <a:cubicBezTo>
                    <a:pt x="871767" y="473672"/>
                    <a:pt x="860522" y="475051"/>
                    <a:pt x="838208" y="457200"/>
                  </a:cubicBezTo>
                  <a:cubicBezTo>
                    <a:pt x="831975" y="452213"/>
                    <a:pt x="827508" y="445253"/>
                    <a:pt x="821275" y="440266"/>
                  </a:cubicBezTo>
                  <a:cubicBezTo>
                    <a:pt x="813329" y="433909"/>
                    <a:pt x="803821" y="429690"/>
                    <a:pt x="795875" y="423333"/>
                  </a:cubicBezTo>
                  <a:cubicBezTo>
                    <a:pt x="789642" y="418346"/>
                    <a:pt x="785786" y="410507"/>
                    <a:pt x="778941" y="406400"/>
                  </a:cubicBezTo>
                  <a:cubicBezTo>
                    <a:pt x="716355" y="368849"/>
                    <a:pt x="792359" y="432375"/>
                    <a:pt x="728141" y="381000"/>
                  </a:cubicBezTo>
                  <a:cubicBezTo>
                    <a:pt x="721908" y="376013"/>
                    <a:pt x="717441" y="369053"/>
                    <a:pt x="711208" y="364066"/>
                  </a:cubicBezTo>
                  <a:cubicBezTo>
                    <a:pt x="677906" y="337424"/>
                    <a:pt x="690578" y="357937"/>
                    <a:pt x="660408" y="321733"/>
                  </a:cubicBezTo>
                  <a:cubicBezTo>
                    <a:pt x="625131" y="279400"/>
                    <a:pt x="664642" y="310444"/>
                    <a:pt x="618075" y="279400"/>
                  </a:cubicBezTo>
                  <a:cubicBezTo>
                    <a:pt x="599601" y="223981"/>
                    <a:pt x="625259" y="278374"/>
                    <a:pt x="584208" y="245533"/>
                  </a:cubicBezTo>
                  <a:cubicBezTo>
                    <a:pt x="576262" y="239176"/>
                    <a:pt x="575904" y="225526"/>
                    <a:pt x="567275" y="220133"/>
                  </a:cubicBezTo>
                  <a:cubicBezTo>
                    <a:pt x="552139" y="210673"/>
                    <a:pt x="533408" y="208844"/>
                    <a:pt x="516475" y="203200"/>
                  </a:cubicBezTo>
                  <a:lnTo>
                    <a:pt x="491075" y="194733"/>
                  </a:lnTo>
                  <a:lnTo>
                    <a:pt x="440275" y="177800"/>
                  </a:lnTo>
                  <a:cubicBezTo>
                    <a:pt x="426164" y="174978"/>
                    <a:pt x="411825" y="173119"/>
                    <a:pt x="397941" y="169333"/>
                  </a:cubicBezTo>
                  <a:cubicBezTo>
                    <a:pt x="319491" y="147938"/>
                    <a:pt x="341497" y="162277"/>
                    <a:pt x="330208" y="160866"/>
                  </a:cubicBezTo>
                  <a:close/>
                </a:path>
              </a:pathLst>
            </a:custGeom>
            <a:solidFill>
              <a:srgbClr val="FF9933">
                <a:alpha val="7843"/>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55" name="Group 554"/>
          <p:cNvGrpSpPr/>
          <p:nvPr/>
        </p:nvGrpSpPr>
        <p:grpSpPr>
          <a:xfrm>
            <a:off x="5173135" y="4783668"/>
            <a:ext cx="759452" cy="872066"/>
            <a:chOff x="5173135" y="4783668"/>
            <a:chExt cx="759452" cy="872066"/>
          </a:xfrm>
        </p:grpSpPr>
        <p:sp>
          <p:nvSpPr>
            <p:cNvPr id="477" name="Oval 476"/>
            <p:cNvSpPr>
              <a:spLocks noChangeAspect="1"/>
            </p:cNvSpPr>
            <p:nvPr/>
          </p:nvSpPr>
          <p:spPr>
            <a:xfrm>
              <a:off x="5706536" y="51646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0" name="Oval 479"/>
            <p:cNvSpPr>
              <a:spLocks noChangeAspect="1"/>
            </p:cNvSpPr>
            <p:nvPr/>
          </p:nvSpPr>
          <p:spPr>
            <a:xfrm>
              <a:off x="5469469" y="49868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2" name="Straight Connector 501"/>
            <p:cNvCxnSpPr>
              <a:stCxn id="480" idx="4"/>
              <a:endCxn id="519" idx="0"/>
            </p:cNvCxnSpPr>
            <p:nvPr/>
          </p:nvCxnSpPr>
          <p:spPr>
            <a:xfrm flipH="1">
              <a:off x="5212294" y="5071535"/>
              <a:ext cx="299509" cy="402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8" name="Straight Connector 507"/>
            <p:cNvCxnSpPr>
              <a:stCxn id="477" idx="3"/>
              <a:endCxn id="518" idx="7"/>
            </p:cNvCxnSpPr>
            <p:nvPr/>
          </p:nvCxnSpPr>
          <p:spPr>
            <a:xfrm flipH="1">
              <a:off x="5360248" y="5236936"/>
              <a:ext cx="358687" cy="293067"/>
            </a:xfrm>
            <a:prstGeom prst="line">
              <a:avLst/>
            </a:prstGeom>
          </p:spPr>
          <p:style>
            <a:lnRef idx="1">
              <a:schemeClr val="accent1"/>
            </a:lnRef>
            <a:fillRef idx="0">
              <a:schemeClr val="accent1"/>
            </a:fillRef>
            <a:effectRef idx="0">
              <a:schemeClr val="accent1"/>
            </a:effectRef>
            <a:fontRef idx="minor">
              <a:schemeClr val="tx1"/>
            </a:fontRef>
          </p:style>
        </p:cxnSp>
        <p:sp>
          <p:nvSpPr>
            <p:cNvPr id="518" name="Oval 517"/>
            <p:cNvSpPr>
              <a:spLocks noChangeAspect="1"/>
            </p:cNvSpPr>
            <p:nvPr/>
          </p:nvSpPr>
          <p:spPr>
            <a:xfrm>
              <a:off x="5309660" y="5521323"/>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9" name="Oval 518"/>
            <p:cNvSpPr>
              <a:spLocks noChangeAspect="1"/>
            </p:cNvSpPr>
            <p:nvPr/>
          </p:nvSpPr>
          <p:spPr>
            <a:xfrm>
              <a:off x="5182660" y="5473698"/>
              <a:ext cx="59268" cy="59268"/>
            </a:xfrm>
            <a:prstGeom prst="ellipse">
              <a:avLst/>
            </a:prstGeom>
            <a:solidFill>
              <a:schemeClr val="accent1">
                <a:lumMod val="20000"/>
                <a:lumOff val="8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0" name="Straight Connector 519"/>
            <p:cNvCxnSpPr>
              <a:stCxn id="519" idx="5"/>
              <a:endCxn id="518" idx="2"/>
            </p:cNvCxnSpPr>
            <p:nvPr/>
          </p:nvCxnSpPr>
          <p:spPr>
            <a:xfrm>
              <a:off x="5233248" y="5524286"/>
              <a:ext cx="76412" cy="26671"/>
            </a:xfrm>
            <a:prstGeom prst="line">
              <a:avLst/>
            </a:prstGeom>
          </p:spPr>
          <p:style>
            <a:lnRef idx="1">
              <a:schemeClr val="accent1"/>
            </a:lnRef>
            <a:fillRef idx="0">
              <a:schemeClr val="accent1"/>
            </a:fillRef>
            <a:effectRef idx="0">
              <a:schemeClr val="accent1"/>
            </a:effectRef>
            <a:fontRef idx="minor">
              <a:schemeClr val="tx1"/>
            </a:fontRef>
          </p:style>
        </p:cxnSp>
        <p:sp>
          <p:nvSpPr>
            <p:cNvPr id="544" name="Freeform 543"/>
            <p:cNvSpPr/>
            <p:nvPr/>
          </p:nvSpPr>
          <p:spPr>
            <a:xfrm>
              <a:off x="5173135" y="4783668"/>
              <a:ext cx="759452" cy="872066"/>
            </a:xfrm>
            <a:custGeom>
              <a:avLst/>
              <a:gdLst>
                <a:gd name="connsiteX0" fmla="*/ 423333 w 759452"/>
                <a:gd name="connsiteY0" fmla="*/ 50800 h 872066"/>
                <a:gd name="connsiteX1" fmla="*/ 304800 w 759452"/>
                <a:gd name="connsiteY1" fmla="*/ 93133 h 872066"/>
                <a:gd name="connsiteX2" fmla="*/ 254000 w 759452"/>
                <a:gd name="connsiteY2" fmla="*/ 152400 h 872066"/>
                <a:gd name="connsiteX3" fmla="*/ 194733 w 759452"/>
                <a:gd name="connsiteY3" fmla="*/ 203200 h 872066"/>
                <a:gd name="connsiteX4" fmla="*/ 177800 w 759452"/>
                <a:gd name="connsiteY4" fmla="*/ 228600 h 872066"/>
                <a:gd name="connsiteX5" fmla="*/ 160866 w 759452"/>
                <a:gd name="connsiteY5" fmla="*/ 245533 h 872066"/>
                <a:gd name="connsiteX6" fmla="*/ 127000 w 759452"/>
                <a:gd name="connsiteY6" fmla="*/ 296333 h 872066"/>
                <a:gd name="connsiteX7" fmla="*/ 93133 w 759452"/>
                <a:gd name="connsiteY7" fmla="*/ 338666 h 872066"/>
                <a:gd name="connsiteX8" fmla="*/ 84666 w 759452"/>
                <a:gd name="connsiteY8" fmla="*/ 372533 h 872066"/>
                <a:gd name="connsiteX9" fmla="*/ 42333 w 759452"/>
                <a:gd name="connsiteY9" fmla="*/ 423333 h 872066"/>
                <a:gd name="connsiteX10" fmla="*/ 25400 w 759452"/>
                <a:gd name="connsiteY10" fmla="*/ 474133 h 872066"/>
                <a:gd name="connsiteX11" fmla="*/ 8466 w 759452"/>
                <a:gd name="connsiteY11" fmla="*/ 524933 h 872066"/>
                <a:gd name="connsiteX12" fmla="*/ 0 w 759452"/>
                <a:gd name="connsiteY12" fmla="*/ 550333 h 872066"/>
                <a:gd name="connsiteX13" fmla="*/ 8466 w 759452"/>
                <a:gd name="connsiteY13" fmla="*/ 753533 h 872066"/>
                <a:gd name="connsiteX14" fmla="*/ 33866 w 759452"/>
                <a:gd name="connsiteY14" fmla="*/ 804333 h 872066"/>
                <a:gd name="connsiteX15" fmla="*/ 59266 w 759452"/>
                <a:gd name="connsiteY15" fmla="*/ 812800 h 872066"/>
                <a:gd name="connsiteX16" fmla="*/ 76200 w 759452"/>
                <a:gd name="connsiteY16" fmla="*/ 838200 h 872066"/>
                <a:gd name="connsiteX17" fmla="*/ 127000 w 759452"/>
                <a:gd name="connsiteY17" fmla="*/ 855133 h 872066"/>
                <a:gd name="connsiteX18" fmla="*/ 152400 w 759452"/>
                <a:gd name="connsiteY18" fmla="*/ 872066 h 872066"/>
                <a:gd name="connsiteX19" fmla="*/ 228600 w 759452"/>
                <a:gd name="connsiteY19" fmla="*/ 863600 h 872066"/>
                <a:gd name="connsiteX20" fmla="*/ 262466 w 759452"/>
                <a:gd name="connsiteY20" fmla="*/ 855133 h 872066"/>
                <a:gd name="connsiteX21" fmla="*/ 296333 w 759452"/>
                <a:gd name="connsiteY21" fmla="*/ 821266 h 872066"/>
                <a:gd name="connsiteX22" fmla="*/ 321733 w 759452"/>
                <a:gd name="connsiteY22" fmla="*/ 804333 h 872066"/>
                <a:gd name="connsiteX23" fmla="*/ 372533 w 759452"/>
                <a:gd name="connsiteY23" fmla="*/ 728133 h 872066"/>
                <a:gd name="connsiteX24" fmla="*/ 389466 w 759452"/>
                <a:gd name="connsiteY24" fmla="*/ 702733 h 872066"/>
                <a:gd name="connsiteX25" fmla="*/ 423333 w 759452"/>
                <a:gd name="connsiteY25" fmla="*/ 668866 h 872066"/>
                <a:gd name="connsiteX26" fmla="*/ 474133 w 759452"/>
                <a:gd name="connsiteY26" fmla="*/ 635000 h 872066"/>
                <a:gd name="connsiteX27" fmla="*/ 508000 w 759452"/>
                <a:gd name="connsiteY27" fmla="*/ 601133 h 872066"/>
                <a:gd name="connsiteX28" fmla="*/ 558800 w 759452"/>
                <a:gd name="connsiteY28" fmla="*/ 575733 h 872066"/>
                <a:gd name="connsiteX29" fmla="*/ 584200 w 759452"/>
                <a:gd name="connsiteY29" fmla="*/ 567266 h 872066"/>
                <a:gd name="connsiteX30" fmla="*/ 635000 w 759452"/>
                <a:gd name="connsiteY30" fmla="*/ 541866 h 872066"/>
                <a:gd name="connsiteX31" fmla="*/ 677333 w 759452"/>
                <a:gd name="connsiteY31" fmla="*/ 508000 h 872066"/>
                <a:gd name="connsiteX32" fmla="*/ 694266 w 759452"/>
                <a:gd name="connsiteY32" fmla="*/ 482600 h 872066"/>
                <a:gd name="connsiteX33" fmla="*/ 736600 w 759452"/>
                <a:gd name="connsiteY33" fmla="*/ 440266 h 872066"/>
                <a:gd name="connsiteX34" fmla="*/ 745066 w 759452"/>
                <a:gd name="connsiteY34" fmla="*/ 203200 h 872066"/>
                <a:gd name="connsiteX35" fmla="*/ 728133 w 759452"/>
                <a:gd name="connsiteY35" fmla="*/ 143933 h 872066"/>
                <a:gd name="connsiteX36" fmla="*/ 677333 w 759452"/>
                <a:gd name="connsiteY36" fmla="*/ 84666 h 872066"/>
                <a:gd name="connsiteX37" fmla="*/ 626533 w 759452"/>
                <a:gd name="connsiteY37" fmla="*/ 42333 h 872066"/>
                <a:gd name="connsiteX38" fmla="*/ 550333 w 759452"/>
                <a:gd name="connsiteY38" fmla="*/ 0 h 872066"/>
                <a:gd name="connsiteX39" fmla="*/ 465666 w 759452"/>
                <a:gd name="connsiteY39" fmla="*/ 8466 h 872066"/>
                <a:gd name="connsiteX40" fmla="*/ 448733 w 759452"/>
                <a:gd name="connsiteY40" fmla="*/ 25400 h 872066"/>
                <a:gd name="connsiteX41" fmla="*/ 423333 w 759452"/>
                <a:gd name="connsiteY41" fmla="*/ 50800 h 872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9452" h="872066">
                  <a:moveTo>
                    <a:pt x="423333" y="50800"/>
                  </a:moveTo>
                  <a:cubicBezTo>
                    <a:pt x="399344" y="62089"/>
                    <a:pt x="342326" y="74370"/>
                    <a:pt x="304800" y="93133"/>
                  </a:cubicBezTo>
                  <a:cubicBezTo>
                    <a:pt x="264336" y="113365"/>
                    <a:pt x="279407" y="126993"/>
                    <a:pt x="254000" y="152400"/>
                  </a:cubicBezTo>
                  <a:cubicBezTo>
                    <a:pt x="215699" y="190701"/>
                    <a:pt x="235194" y="142507"/>
                    <a:pt x="194733" y="203200"/>
                  </a:cubicBezTo>
                  <a:cubicBezTo>
                    <a:pt x="189089" y="211667"/>
                    <a:pt x="184157" y="220654"/>
                    <a:pt x="177800" y="228600"/>
                  </a:cubicBezTo>
                  <a:cubicBezTo>
                    <a:pt x="172813" y="234833"/>
                    <a:pt x="165656" y="239147"/>
                    <a:pt x="160866" y="245533"/>
                  </a:cubicBezTo>
                  <a:cubicBezTo>
                    <a:pt x="148655" y="261814"/>
                    <a:pt x="141391" y="281943"/>
                    <a:pt x="127000" y="296333"/>
                  </a:cubicBezTo>
                  <a:cubicBezTo>
                    <a:pt x="102871" y="320461"/>
                    <a:pt x="114494" y="306624"/>
                    <a:pt x="93133" y="338666"/>
                  </a:cubicBezTo>
                  <a:cubicBezTo>
                    <a:pt x="90311" y="349955"/>
                    <a:pt x="90439" y="362430"/>
                    <a:pt x="84666" y="372533"/>
                  </a:cubicBezTo>
                  <a:cubicBezTo>
                    <a:pt x="44791" y="442315"/>
                    <a:pt x="72095" y="356368"/>
                    <a:pt x="42333" y="423333"/>
                  </a:cubicBezTo>
                  <a:cubicBezTo>
                    <a:pt x="35084" y="439644"/>
                    <a:pt x="31044" y="457200"/>
                    <a:pt x="25400" y="474133"/>
                  </a:cubicBezTo>
                  <a:lnTo>
                    <a:pt x="8466" y="524933"/>
                  </a:lnTo>
                  <a:lnTo>
                    <a:pt x="0" y="550333"/>
                  </a:lnTo>
                  <a:cubicBezTo>
                    <a:pt x="2822" y="618066"/>
                    <a:pt x="3458" y="685926"/>
                    <a:pt x="8466" y="753533"/>
                  </a:cubicBezTo>
                  <a:cubicBezTo>
                    <a:pt x="9432" y="766576"/>
                    <a:pt x="24204" y="796603"/>
                    <a:pt x="33866" y="804333"/>
                  </a:cubicBezTo>
                  <a:cubicBezTo>
                    <a:pt x="40835" y="809908"/>
                    <a:pt x="50799" y="809978"/>
                    <a:pt x="59266" y="812800"/>
                  </a:cubicBezTo>
                  <a:cubicBezTo>
                    <a:pt x="64911" y="821267"/>
                    <a:pt x="67571" y="832807"/>
                    <a:pt x="76200" y="838200"/>
                  </a:cubicBezTo>
                  <a:cubicBezTo>
                    <a:pt x="91336" y="847660"/>
                    <a:pt x="112148" y="845232"/>
                    <a:pt x="127000" y="855133"/>
                  </a:cubicBezTo>
                  <a:lnTo>
                    <a:pt x="152400" y="872066"/>
                  </a:lnTo>
                  <a:cubicBezTo>
                    <a:pt x="177800" y="869244"/>
                    <a:pt x="203341" y="867486"/>
                    <a:pt x="228600" y="863600"/>
                  </a:cubicBezTo>
                  <a:cubicBezTo>
                    <a:pt x="240101" y="861831"/>
                    <a:pt x="252599" y="861300"/>
                    <a:pt x="262466" y="855133"/>
                  </a:cubicBezTo>
                  <a:cubicBezTo>
                    <a:pt x="276004" y="846671"/>
                    <a:pt x="283049" y="830122"/>
                    <a:pt x="296333" y="821266"/>
                  </a:cubicBezTo>
                  <a:lnTo>
                    <a:pt x="321733" y="804333"/>
                  </a:lnTo>
                  <a:lnTo>
                    <a:pt x="372533" y="728133"/>
                  </a:lnTo>
                  <a:cubicBezTo>
                    <a:pt x="378177" y="719666"/>
                    <a:pt x="382271" y="709928"/>
                    <a:pt x="389466" y="702733"/>
                  </a:cubicBezTo>
                  <a:cubicBezTo>
                    <a:pt x="400755" y="691444"/>
                    <a:pt x="410049" y="677722"/>
                    <a:pt x="423333" y="668866"/>
                  </a:cubicBezTo>
                  <a:cubicBezTo>
                    <a:pt x="440266" y="657577"/>
                    <a:pt x="459743" y="649390"/>
                    <a:pt x="474133" y="635000"/>
                  </a:cubicBezTo>
                  <a:cubicBezTo>
                    <a:pt x="485422" y="623711"/>
                    <a:pt x="492854" y="606182"/>
                    <a:pt x="508000" y="601133"/>
                  </a:cubicBezTo>
                  <a:cubicBezTo>
                    <a:pt x="571844" y="579851"/>
                    <a:pt x="493148" y="608559"/>
                    <a:pt x="558800" y="575733"/>
                  </a:cubicBezTo>
                  <a:cubicBezTo>
                    <a:pt x="566782" y="571742"/>
                    <a:pt x="576218" y="571257"/>
                    <a:pt x="584200" y="567266"/>
                  </a:cubicBezTo>
                  <a:cubicBezTo>
                    <a:pt x="649852" y="534440"/>
                    <a:pt x="571156" y="563148"/>
                    <a:pt x="635000" y="541866"/>
                  </a:cubicBezTo>
                  <a:cubicBezTo>
                    <a:pt x="683528" y="469073"/>
                    <a:pt x="618911" y="554737"/>
                    <a:pt x="677333" y="508000"/>
                  </a:cubicBezTo>
                  <a:cubicBezTo>
                    <a:pt x="685279" y="501643"/>
                    <a:pt x="687565" y="490258"/>
                    <a:pt x="694266" y="482600"/>
                  </a:cubicBezTo>
                  <a:cubicBezTo>
                    <a:pt x="707407" y="467581"/>
                    <a:pt x="736600" y="440266"/>
                    <a:pt x="736600" y="440266"/>
                  </a:cubicBezTo>
                  <a:cubicBezTo>
                    <a:pt x="771689" y="334998"/>
                    <a:pt x="759561" y="391643"/>
                    <a:pt x="745066" y="203200"/>
                  </a:cubicBezTo>
                  <a:cubicBezTo>
                    <a:pt x="744572" y="196784"/>
                    <a:pt x="732505" y="152678"/>
                    <a:pt x="728133" y="143933"/>
                  </a:cubicBezTo>
                  <a:cubicBezTo>
                    <a:pt x="701958" y="91583"/>
                    <a:pt x="719001" y="147169"/>
                    <a:pt x="677333" y="84666"/>
                  </a:cubicBezTo>
                  <a:cubicBezTo>
                    <a:pt x="649550" y="42990"/>
                    <a:pt x="674276" y="70979"/>
                    <a:pt x="626533" y="42333"/>
                  </a:cubicBezTo>
                  <a:cubicBezTo>
                    <a:pt x="553750" y="-1336"/>
                    <a:pt x="601424" y="17029"/>
                    <a:pt x="550333" y="0"/>
                  </a:cubicBezTo>
                  <a:cubicBezTo>
                    <a:pt x="522111" y="2822"/>
                    <a:pt x="493182" y="1587"/>
                    <a:pt x="465666" y="8466"/>
                  </a:cubicBezTo>
                  <a:cubicBezTo>
                    <a:pt x="457922" y="10402"/>
                    <a:pt x="453720" y="19167"/>
                    <a:pt x="448733" y="25400"/>
                  </a:cubicBezTo>
                  <a:cubicBezTo>
                    <a:pt x="430235" y="48524"/>
                    <a:pt x="447322" y="39511"/>
                    <a:pt x="423333" y="50800"/>
                  </a:cubicBezTo>
                  <a:close/>
                </a:path>
              </a:pathLst>
            </a:custGeom>
            <a:solidFill>
              <a:srgbClr val="FF9933">
                <a:alpha val="10980"/>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45" name="Freeform 544"/>
          <p:cNvSpPr/>
          <p:nvPr/>
        </p:nvSpPr>
        <p:spPr>
          <a:xfrm>
            <a:off x="5384692" y="5393268"/>
            <a:ext cx="846774" cy="702733"/>
          </a:xfrm>
          <a:custGeom>
            <a:avLst/>
            <a:gdLst>
              <a:gd name="connsiteX0" fmla="*/ 770574 w 846774"/>
              <a:gd name="connsiteY0" fmla="*/ 50800 h 702733"/>
              <a:gd name="connsiteX1" fmla="*/ 770574 w 846774"/>
              <a:gd name="connsiteY1" fmla="*/ 50800 h 702733"/>
              <a:gd name="connsiteX2" fmla="*/ 575841 w 846774"/>
              <a:gd name="connsiteY2" fmla="*/ 59266 h 702733"/>
              <a:gd name="connsiteX3" fmla="*/ 525041 w 846774"/>
              <a:gd name="connsiteY3" fmla="*/ 76200 h 702733"/>
              <a:gd name="connsiteX4" fmla="*/ 474241 w 846774"/>
              <a:gd name="connsiteY4" fmla="*/ 93133 h 702733"/>
              <a:gd name="connsiteX5" fmla="*/ 423441 w 846774"/>
              <a:gd name="connsiteY5" fmla="*/ 118533 h 702733"/>
              <a:gd name="connsiteX6" fmla="*/ 372641 w 846774"/>
              <a:gd name="connsiteY6" fmla="*/ 143933 h 702733"/>
              <a:gd name="connsiteX7" fmla="*/ 321841 w 846774"/>
              <a:gd name="connsiteY7" fmla="*/ 177800 h 702733"/>
              <a:gd name="connsiteX8" fmla="*/ 296441 w 846774"/>
              <a:gd name="connsiteY8" fmla="*/ 203200 h 702733"/>
              <a:gd name="connsiteX9" fmla="*/ 245641 w 846774"/>
              <a:gd name="connsiteY9" fmla="*/ 237066 h 702733"/>
              <a:gd name="connsiteX10" fmla="*/ 203308 w 846774"/>
              <a:gd name="connsiteY10" fmla="*/ 270933 h 702733"/>
              <a:gd name="connsiteX11" fmla="*/ 152508 w 846774"/>
              <a:gd name="connsiteY11" fmla="*/ 287866 h 702733"/>
              <a:gd name="connsiteX12" fmla="*/ 127108 w 846774"/>
              <a:gd name="connsiteY12" fmla="*/ 296333 h 702733"/>
              <a:gd name="connsiteX13" fmla="*/ 101708 w 846774"/>
              <a:gd name="connsiteY13" fmla="*/ 304800 h 702733"/>
              <a:gd name="connsiteX14" fmla="*/ 33974 w 846774"/>
              <a:gd name="connsiteY14" fmla="*/ 338666 h 702733"/>
              <a:gd name="connsiteX15" fmla="*/ 8574 w 846774"/>
              <a:gd name="connsiteY15" fmla="*/ 347133 h 702733"/>
              <a:gd name="connsiteX16" fmla="*/ 108 w 846774"/>
              <a:gd name="connsiteY16" fmla="*/ 372533 h 702733"/>
              <a:gd name="connsiteX17" fmla="*/ 8574 w 846774"/>
              <a:gd name="connsiteY17" fmla="*/ 414866 h 702733"/>
              <a:gd name="connsiteX18" fmla="*/ 84774 w 846774"/>
              <a:gd name="connsiteY18" fmla="*/ 440266 h 702733"/>
              <a:gd name="connsiteX19" fmla="*/ 135574 w 846774"/>
              <a:gd name="connsiteY19" fmla="*/ 457200 h 702733"/>
              <a:gd name="connsiteX20" fmla="*/ 160974 w 846774"/>
              <a:gd name="connsiteY20" fmla="*/ 465666 h 702733"/>
              <a:gd name="connsiteX21" fmla="*/ 186374 w 846774"/>
              <a:gd name="connsiteY21" fmla="*/ 482600 h 702733"/>
              <a:gd name="connsiteX22" fmla="*/ 211774 w 846774"/>
              <a:gd name="connsiteY22" fmla="*/ 491066 h 702733"/>
              <a:gd name="connsiteX23" fmla="*/ 228708 w 846774"/>
              <a:gd name="connsiteY23" fmla="*/ 508000 h 702733"/>
              <a:gd name="connsiteX24" fmla="*/ 254108 w 846774"/>
              <a:gd name="connsiteY24" fmla="*/ 524933 h 702733"/>
              <a:gd name="connsiteX25" fmla="*/ 296441 w 846774"/>
              <a:gd name="connsiteY25" fmla="*/ 558800 h 702733"/>
              <a:gd name="connsiteX26" fmla="*/ 321841 w 846774"/>
              <a:gd name="connsiteY26" fmla="*/ 584200 h 702733"/>
              <a:gd name="connsiteX27" fmla="*/ 372641 w 846774"/>
              <a:gd name="connsiteY27" fmla="*/ 618066 h 702733"/>
              <a:gd name="connsiteX28" fmla="*/ 431908 w 846774"/>
              <a:gd name="connsiteY28" fmla="*/ 668866 h 702733"/>
              <a:gd name="connsiteX29" fmla="*/ 448841 w 846774"/>
              <a:gd name="connsiteY29" fmla="*/ 685800 h 702733"/>
              <a:gd name="connsiteX30" fmla="*/ 516574 w 846774"/>
              <a:gd name="connsiteY30" fmla="*/ 702733 h 702733"/>
              <a:gd name="connsiteX31" fmla="*/ 635108 w 846774"/>
              <a:gd name="connsiteY31" fmla="*/ 685800 h 702733"/>
              <a:gd name="connsiteX32" fmla="*/ 652041 w 846774"/>
              <a:gd name="connsiteY32" fmla="*/ 668866 h 702733"/>
              <a:gd name="connsiteX33" fmla="*/ 702841 w 846774"/>
              <a:gd name="connsiteY33" fmla="*/ 635000 h 702733"/>
              <a:gd name="connsiteX34" fmla="*/ 728241 w 846774"/>
              <a:gd name="connsiteY34" fmla="*/ 618066 h 702733"/>
              <a:gd name="connsiteX35" fmla="*/ 745174 w 846774"/>
              <a:gd name="connsiteY35" fmla="*/ 584200 h 702733"/>
              <a:gd name="connsiteX36" fmla="*/ 762108 w 846774"/>
              <a:gd name="connsiteY36" fmla="*/ 567266 h 702733"/>
              <a:gd name="connsiteX37" fmla="*/ 804441 w 846774"/>
              <a:gd name="connsiteY37" fmla="*/ 508000 h 702733"/>
              <a:gd name="connsiteX38" fmla="*/ 812908 w 846774"/>
              <a:gd name="connsiteY38" fmla="*/ 474133 h 702733"/>
              <a:gd name="connsiteX39" fmla="*/ 829841 w 846774"/>
              <a:gd name="connsiteY39" fmla="*/ 423333 h 702733"/>
              <a:gd name="connsiteX40" fmla="*/ 846774 w 846774"/>
              <a:gd name="connsiteY40" fmla="*/ 355600 h 702733"/>
              <a:gd name="connsiteX41" fmla="*/ 838308 w 846774"/>
              <a:gd name="connsiteY41" fmla="*/ 59266 h 702733"/>
              <a:gd name="connsiteX42" fmla="*/ 812908 w 846774"/>
              <a:gd name="connsiteY42" fmla="*/ 8466 h 702733"/>
              <a:gd name="connsiteX43" fmla="*/ 787508 w 846774"/>
              <a:gd name="connsiteY43" fmla="*/ 0 h 702733"/>
              <a:gd name="connsiteX44" fmla="*/ 762108 w 846774"/>
              <a:gd name="connsiteY44" fmla="*/ 8466 h 702733"/>
              <a:gd name="connsiteX45" fmla="*/ 770574 w 846774"/>
              <a:gd name="connsiteY45" fmla="*/ 50800 h 702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846774" h="702733">
                <a:moveTo>
                  <a:pt x="770574" y="50800"/>
                </a:moveTo>
                <a:lnTo>
                  <a:pt x="770574" y="50800"/>
                </a:lnTo>
                <a:cubicBezTo>
                  <a:pt x="705663" y="53622"/>
                  <a:pt x="640468" y="52580"/>
                  <a:pt x="575841" y="59266"/>
                </a:cubicBezTo>
                <a:cubicBezTo>
                  <a:pt x="558086" y="61103"/>
                  <a:pt x="541974" y="70556"/>
                  <a:pt x="525041" y="76200"/>
                </a:cubicBezTo>
                <a:cubicBezTo>
                  <a:pt x="525036" y="76202"/>
                  <a:pt x="474245" y="93130"/>
                  <a:pt x="474241" y="93133"/>
                </a:cubicBezTo>
                <a:cubicBezTo>
                  <a:pt x="401449" y="141660"/>
                  <a:pt x="493548" y="83480"/>
                  <a:pt x="423441" y="118533"/>
                </a:cubicBezTo>
                <a:cubicBezTo>
                  <a:pt x="357789" y="151359"/>
                  <a:pt x="436485" y="122651"/>
                  <a:pt x="372641" y="143933"/>
                </a:cubicBezTo>
                <a:cubicBezTo>
                  <a:pt x="291613" y="224961"/>
                  <a:pt x="395359" y="128787"/>
                  <a:pt x="321841" y="177800"/>
                </a:cubicBezTo>
                <a:cubicBezTo>
                  <a:pt x="311878" y="184442"/>
                  <a:pt x="305892" y="195849"/>
                  <a:pt x="296441" y="203200"/>
                </a:cubicBezTo>
                <a:cubicBezTo>
                  <a:pt x="280377" y="215694"/>
                  <a:pt x="260031" y="222675"/>
                  <a:pt x="245641" y="237066"/>
                </a:cubicBezTo>
                <a:cubicBezTo>
                  <a:pt x="231566" y="251142"/>
                  <a:pt x="222535" y="262388"/>
                  <a:pt x="203308" y="270933"/>
                </a:cubicBezTo>
                <a:cubicBezTo>
                  <a:pt x="186997" y="278182"/>
                  <a:pt x="169441" y="282222"/>
                  <a:pt x="152508" y="287866"/>
                </a:cubicBezTo>
                <a:lnTo>
                  <a:pt x="127108" y="296333"/>
                </a:lnTo>
                <a:lnTo>
                  <a:pt x="101708" y="304800"/>
                </a:lnTo>
                <a:cubicBezTo>
                  <a:pt x="72152" y="334354"/>
                  <a:pt x="92347" y="319208"/>
                  <a:pt x="33974" y="338666"/>
                </a:cubicBezTo>
                <a:lnTo>
                  <a:pt x="8574" y="347133"/>
                </a:lnTo>
                <a:cubicBezTo>
                  <a:pt x="5752" y="355600"/>
                  <a:pt x="108" y="363608"/>
                  <a:pt x="108" y="372533"/>
                </a:cubicBezTo>
                <a:cubicBezTo>
                  <a:pt x="108" y="386923"/>
                  <a:pt x="-1601" y="404690"/>
                  <a:pt x="8574" y="414866"/>
                </a:cubicBezTo>
                <a:cubicBezTo>
                  <a:pt x="8578" y="414870"/>
                  <a:pt x="72071" y="436032"/>
                  <a:pt x="84774" y="440266"/>
                </a:cubicBezTo>
                <a:lnTo>
                  <a:pt x="135574" y="457200"/>
                </a:lnTo>
                <a:lnTo>
                  <a:pt x="160974" y="465666"/>
                </a:lnTo>
                <a:cubicBezTo>
                  <a:pt x="169441" y="471311"/>
                  <a:pt x="177272" y="478049"/>
                  <a:pt x="186374" y="482600"/>
                </a:cubicBezTo>
                <a:cubicBezTo>
                  <a:pt x="194356" y="486591"/>
                  <a:pt x="204121" y="486474"/>
                  <a:pt x="211774" y="491066"/>
                </a:cubicBezTo>
                <a:cubicBezTo>
                  <a:pt x="218619" y="495173"/>
                  <a:pt x="222474" y="503013"/>
                  <a:pt x="228708" y="508000"/>
                </a:cubicBezTo>
                <a:cubicBezTo>
                  <a:pt x="236654" y="514357"/>
                  <a:pt x="245641" y="519289"/>
                  <a:pt x="254108" y="524933"/>
                </a:cubicBezTo>
                <a:cubicBezTo>
                  <a:pt x="291977" y="581738"/>
                  <a:pt x="247367" y="526084"/>
                  <a:pt x="296441" y="558800"/>
                </a:cubicBezTo>
                <a:cubicBezTo>
                  <a:pt x="306404" y="565442"/>
                  <a:pt x="312390" y="576849"/>
                  <a:pt x="321841" y="584200"/>
                </a:cubicBezTo>
                <a:cubicBezTo>
                  <a:pt x="337905" y="596694"/>
                  <a:pt x="358251" y="603676"/>
                  <a:pt x="372641" y="618066"/>
                </a:cubicBezTo>
                <a:cubicBezTo>
                  <a:pt x="454176" y="699601"/>
                  <a:pt x="367428" y="617281"/>
                  <a:pt x="431908" y="668866"/>
                </a:cubicBezTo>
                <a:cubicBezTo>
                  <a:pt x="438141" y="673853"/>
                  <a:pt x="441429" y="682835"/>
                  <a:pt x="448841" y="685800"/>
                </a:cubicBezTo>
                <a:cubicBezTo>
                  <a:pt x="470449" y="694443"/>
                  <a:pt x="516574" y="702733"/>
                  <a:pt x="516574" y="702733"/>
                </a:cubicBezTo>
                <a:cubicBezTo>
                  <a:pt x="518005" y="702603"/>
                  <a:pt x="608934" y="701505"/>
                  <a:pt x="635108" y="685800"/>
                </a:cubicBezTo>
                <a:cubicBezTo>
                  <a:pt x="641953" y="681693"/>
                  <a:pt x="645655" y="673656"/>
                  <a:pt x="652041" y="668866"/>
                </a:cubicBezTo>
                <a:cubicBezTo>
                  <a:pt x="668322" y="656655"/>
                  <a:pt x="685908" y="646289"/>
                  <a:pt x="702841" y="635000"/>
                </a:cubicBezTo>
                <a:lnTo>
                  <a:pt x="728241" y="618066"/>
                </a:lnTo>
                <a:cubicBezTo>
                  <a:pt x="733885" y="606777"/>
                  <a:pt x="738173" y="594701"/>
                  <a:pt x="745174" y="584200"/>
                </a:cubicBezTo>
                <a:cubicBezTo>
                  <a:pt x="749602" y="577558"/>
                  <a:pt x="756998" y="573398"/>
                  <a:pt x="762108" y="567266"/>
                </a:cubicBezTo>
                <a:cubicBezTo>
                  <a:pt x="779614" y="546259"/>
                  <a:pt x="789776" y="529998"/>
                  <a:pt x="804441" y="508000"/>
                </a:cubicBezTo>
                <a:cubicBezTo>
                  <a:pt x="807263" y="496711"/>
                  <a:pt x="809564" y="485279"/>
                  <a:pt x="812908" y="474133"/>
                </a:cubicBezTo>
                <a:cubicBezTo>
                  <a:pt x="818037" y="457036"/>
                  <a:pt x="826340" y="440836"/>
                  <a:pt x="829841" y="423333"/>
                </a:cubicBezTo>
                <a:cubicBezTo>
                  <a:pt x="840058" y="372249"/>
                  <a:pt x="833758" y="394652"/>
                  <a:pt x="846774" y="355600"/>
                </a:cubicBezTo>
                <a:cubicBezTo>
                  <a:pt x="843952" y="256822"/>
                  <a:pt x="843502" y="157948"/>
                  <a:pt x="838308" y="59266"/>
                </a:cubicBezTo>
                <a:cubicBezTo>
                  <a:pt x="837634" y="46457"/>
                  <a:pt x="822237" y="15929"/>
                  <a:pt x="812908" y="8466"/>
                </a:cubicBezTo>
                <a:cubicBezTo>
                  <a:pt x="805939" y="2891"/>
                  <a:pt x="795975" y="2822"/>
                  <a:pt x="787508" y="0"/>
                </a:cubicBezTo>
                <a:cubicBezTo>
                  <a:pt x="779041" y="2822"/>
                  <a:pt x="769761" y="3874"/>
                  <a:pt x="762108" y="8466"/>
                </a:cubicBezTo>
                <a:cubicBezTo>
                  <a:pt x="755263" y="12573"/>
                  <a:pt x="769163" y="43744"/>
                  <a:pt x="770574" y="50800"/>
                </a:cubicBezTo>
                <a:close/>
              </a:path>
            </a:pathLst>
          </a:custGeom>
          <a:solidFill>
            <a:srgbClr val="FF9933">
              <a:alpha val="7843"/>
            </a:srgbClr>
          </a:solid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9" name="Freeform 568"/>
          <p:cNvSpPr/>
          <p:nvPr/>
        </p:nvSpPr>
        <p:spPr>
          <a:xfrm>
            <a:off x="3142323" y="5664200"/>
            <a:ext cx="278210" cy="502732"/>
          </a:xfrm>
          <a:custGeom>
            <a:avLst/>
            <a:gdLst>
              <a:gd name="connsiteX0" fmla="*/ 117344 w 278210"/>
              <a:gd name="connsiteY0" fmla="*/ 0 h 502732"/>
              <a:gd name="connsiteX1" fmla="*/ 24210 w 278210"/>
              <a:gd name="connsiteY1" fmla="*/ 110067 h 502732"/>
              <a:gd name="connsiteX2" fmla="*/ 7277 w 278210"/>
              <a:gd name="connsiteY2" fmla="*/ 313267 h 502732"/>
              <a:gd name="connsiteX3" fmla="*/ 125810 w 278210"/>
              <a:gd name="connsiteY3" fmla="*/ 482600 h 502732"/>
              <a:gd name="connsiteX4" fmla="*/ 176610 w 278210"/>
              <a:gd name="connsiteY4" fmla="*/ 499533 h 502732"/>
              <a:gd name="connsiteX5" fmla="*/ 278210 w 278210"/>
              <a:gd name="connsiteY5" fmla="*/ 482600 h 50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210" h="502732">
                <a:moveTo>
                  <a:pt x="117344" y="0"/>
                </a:moveTo>
                <a:cubicBezTo>
                  <a:pt x="79949" y="28928"/>
                  <a:pt x="42554" y="57856"/>
                  <a:pt x="24210" y="110067"/>
                </a:cubicBezTo>
                <a:cubicBezTo>
                  <a:pt x="5865" y="162278"/>
                  <a:pt x="-9656" y="251178"/>
                  <a:pt x="7277" y="313267"/>
                </a:cubicBezTo>
                <a:cubicBezTo>
                  <a:pt x="24210" y="375356"/>
                  <a:pt x="97588" y="451556"/>
                  <a:pt x="125810" y="482600"/>
                </a:cubicBezTo>
                <a:cubicBezTo>
                  <a:pt x="154032" y="513644"/>
                  <a:pt x="151210" y="499533"/>
                  <a:pt x="176610" y="499533"/>
                </a:cubicBezTo>
                <a:cubicBezTo>
                  <a:pt x="202010" y="499533"/>
                  <a:pt x="240110" y="491066"/>
                  <a:pt x="278210" y="482600"/>
                </a:cubicBezTo>
              </a:path>
            </a:pathLst>
          </a:custGeom>
          <a:noFill/>
          <a:ln w="28575">
            <a:solidFill>
              <a:srgbClr val="0000FF"/>
            </a:solidFill>
            <a:prstDash val="solid"/>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0" name="Freeform 569"/>
          <p:cNvSpPr/>
          <p:nvPr/>
        </p:nvSpPr>
        <p:spPr>
          <a:xfrm rot="17767447">
            <a:off x="4031323" y="6273800"/>
            <a:ext cx="278210" cy="502732"/>
          </a:xfrm>
          <a:custGeom>
            <a:avLst/>
            <a:gdLst>
              <a:gd name="connsiteX0" fmla="*/ 117344 w 278210"/>
              <a:gd name="connsiteY0" fmla="*/ 0 h 502732"/>
              <a:gd name="connsiteX1" fmla="*/ 24210 w 278210"/>
              <a:gd name="connsiteY1" fmla="*/ 110067 h 502732"/>
              <a:gd name="connsiteX2" fmla="*/ 7277 w 278210"/>
              <a:gd name="connsiteY2" fmla="*/ 313267 h 502732"/>
              <a:gd name="connsiteX3" fmla="*/ 125810 w 278210"/>
              <a:gd name="connsiteY3" fmla="*/ 482600 h 502732"/>
              <a:gd name="connsiteX4" fmla="*/ 176610 w 278210"/>
              <a:gd name="connsiteY4" fmla="*/ 499533 h 502732"/>
              <a:gd name="connsiteX5" fmla="*/ 278210 w 278210"/>
              <a:gd name="connsiteY5" fmla="*/ 482600 h 50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210" h="502732">
                <a:moveTo>
                  <a:pt x="117344" y="0"/>
                </a:moveTo>
                <a:cubicBezTo>
                  <a:pt x="79949" y="28928"/>
                  <a:pt x="42554" y="57856"/>
                  <a:pt x="24210" y="110067"/>
                </a:cubicBezTo>
                <a:cubicBezTo>
                  <a:pt x="5865" y="162278"/>
                  <a:pt x="-9656" y="251178"/>
                  <a:pt x="7277" y="313267"/>
                </a:cubicBezTo>
                <a:cubicBezTo>
                  <a:pt x="24210" y="375356"/>
                  <a:pt x="97588" y="451556"/>
                  <a:pt x="125810" y="482600"/>
                </a:cubicBezTo>
                <a:cubicBezTo>
                  <a:pt x="154032" y="513644"/>
                  <a:pt x="151210" y="499533"/>
                  <a:pt x="176610" y="499533"/>
                </a:cubicBezTo>
                <a:cubicBezTo>
                  <a:pt x="202010" y="499533"/>
                  <a:pt x="240110" y="491066"/>
                  <a:pt x="278210" y="482600"/>
                </a:cubicBezTo>
              </a:path>
            </a:pathLst>
          </a:custGeom>
          <a:noFill/>
          <a:ln w="28575">
            <a:solidFill>
              <a:srgbClr val="0000FF"/>
            </a:solidFill>
            <a:prstDash val="solid"/>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1" name="Freeform 570"/>
          <p:cNvSpPr/>
          <p:nvPr/>
        </p:nvSpPr>
        <p:spPr>
          <a:xfrm rot="5237657">
            <a:off x="4251456" y="4580466"/>
            <a:ext cx="278210" cy="502732"/>
          </a:xfrm>
          <a:custGeom>
            <a:avLst/>
            <a:gdLst>
              <a:gd name="connsiteX0" fmla="*/ 117344 w 278210"/>
              <a:gd name="connsiteY0" fmla="*/ 0 h 502732"/>
              <a:gd name="connsiteX1" fmla="*/ 24210 w 278210"/>
              <a:gd name="connsiteY1" fmla="*/ 110067 h 502732"/>
              <a:gd name="connsiteX2" fmla="*/ 7277 w 278210"/>
              <a:gd name="connsiteY2" fmla="*/ 313267 h 502732"/>
              <a:gd name="connsiteX3" fmla="*/ 125810 w 278210"/>
              <a:gd name="connsiteY3" fmla="*/ 482600 h 502732"/>
              <a:gd name="connsiteX4" fmla="*/ 176610 w 278210"/>
              <a:gd name="connsiteY4" fmla="*/ 499533 h 502732"/>
              <a:gd name="connsiteX5" fmla="*/ 278210 w 278210"/>
              <a:gd name="connsiteY5" fmla="*/ 482600 h 50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210" h="502732">
                <a:moveTo>
                  <a:pt x="117344" y="0"/>
                </a:moveTo>
                <a:cubicBezTo>
                  <a:pt x="79949" y="28928"/>
                  <a:pt x="42554" y="57856"/>
                  <a:pt x="24210" y="110067"/>
                </a:cubicBezTo>
                <a:cubicBezTo>
                  <a:pt x="5865" y="162278"/>
                  <a:pt x="-9656" y="251178"/>
                  <a:pt x="7277" y="313267"/>
                </a:cubicBezTo>
                <a:cubicBezTo>
                  <a:pt x="24210" y="375356"/>
                  <a:pt x="97588" y="451556"/>
                  <a:pt x="125810" y="482600"/>
                </a:cubicBezTo>
                <a:cubicBezTo>
                  <a:pt x="154032" y="513644"/>
                  <a:pt x="151210" y="499533"/>
                  <a:pt x="176610" y="499533"/>
                </a:cubicBezTo>
                <a:cubicBezTo>
                  <a:pt x="202010" y="499533"/>
                  <a:pt x="240110" y="491066"/>
                  <a:pt x="278210" y="482600"/>
                </a:cubicBezTo>
              </a:path>
            </a:pathLst>
          </a:custGeom>
          <a:noFill/>
          <a:ln w="28575">
            <a:solidFill>
              <a:srgbClr val="0000FF"/>
            </a:solidFill>
            <a:prstDash val="solid"/>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3" name="Straight Arrow Connector 572"/>
          <p:cNvCxnSpPr>
            <a:stCxn id="542" idx="11"/>
            <a:endCxn id="543" idx="5"/>
          </p:cNvCxnSpPr>
          <p:nvPr/>
        </p:nvCxnSpPr>
        <p:spPr>
          <a:xfrm>
            <a:off x="4952999" y="5469467"/>
            <a:ext cx="143935" cy="296334"/>
          </a:xfrm>
          <a:prstGeom prst="straightConnector1">
            <a:avLst/>
          </a:prstGeom>
          <a:ln w="38100">
            <a:solidFill>
              <a:srgbClr val="0000FF"/>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74" name="Straight Arrow Connector 573"/>
          <p:cNvCxnSpPr>
            <a:stCxn id="544" idx="16"/>
            <a:endCxn id="543" idx="0"/>
          </p:cNvCxnSpPr>
          <p:nvPr/>
        </p:nvCxnSpPr>
        <p:spPr>
          <a:xfrm flipH="1">
            <a:off x="5249334" y="5621868"/>
            <a:ext cx="1" cy="287866"/>
          </a:xfrm>
          <a:prstGeom prst="straightConnector1">
            <a:avLst/>
          </a:prstGeom>
          <a:ln w="38100">
            <a:solidFill>
              <a:srgbClr val="0000F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7" name="Freeform 576"/>
          <p:cNvSpPr/>
          <p:nvPr/>
        </p:nvSpPr>
        <p:spPr>
          <a:xfrm rot="10972209">
            <a:off x="5925623" y="5133382"/>
            <a:ext cx="208369" cy="273226"/>
          </a:xfrm>
          <a:custGeom>
            <a:avLst/>
            <a:gdLst>
              <a:gd name="connsiteX0" fmla="*/ 117344 w 278210"/>
              <a:gd name="connsiteY0" fmla="*/ 0 h 502732"/>
              <a:gd name="connsiteX1" fmla="*/ 24210 w 278210"/>
              <a:gd name="connsiteY1" fmla="*/ 110067 h 502732"/>
              <a:gd name="connsiteX2" fmla="*/ 7277 w 278210"/>
              <a:gd name="connsiteY2" fmla="*/ 313267 h 502732"/>
              <a:gd name="connsiteX3" fmla="*/ 125810 w 278210"/>
              <a:gd name="connsiteY3" fmla="*/ 482600 h 502732"/>
              <a:gd name="connsiteX4" fmla="*/ 176610 w 278210"/>
              <a:gd name="connsiteY4" fmla="*/ 499533 h 502732"/>
              <a:gd name="connsiteX5" fmla="*/ 278210 w 278210"/>
              <a:gd name="connsiteY5" fmla="*/ 482600 h 50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8210" h="502732">
                <a:moveTo>
                  <a:pt x="117344" y="0"/>
                </a:moveTo>
                <a:cubicBezTo>
                  <a:pt x="79949" y="28928"/>
                  <a:pt x="42554" y="57856"/>
                  <a:pt x="24210" y="110067"/>
                </a:cubicBezTo>
                <a:cubicBezTo>
                  <a:pt x="5865" y="162278"/>
                  <a:pt x="-9656" y="251178"/>
                  <a:pt x="7277" y="313267"/>
                </a:cubicBezTo>
                <a:cubicBezTo>
                  <a:pt x="24210" y="375356"/>
                  <a:pt x="97588" y="451556"/>
                  <a:pt x="125810" y="482600"/>
                </a:cubicBezTo>
                <a:cubicBezTo>
                  <a:pt x="154032" y="513644"/>
                  <a:pt x="151210" y="499533"/>
                  <a:pt x="176610" y="499533"/>
                </a:cubicBezTo>
                <a:cubicBezTo>
                  <a:pt x="202010" y="499533"/>
                  <a:pt x="240110" y="491066"/>
                  <a:pt x="278210" y="482600"/>
                </a:cubicBezTo>
              </a:path>
            </a:pathLst>
          </a:custGeom>
          <a:noFill/>
          <a:ln w="28575">
            <a:solidFill>
              <a:srgbClr val="0000FF"/>
            </a:solidFill>
            <a:prstDash val="solid"/>
            <a:headEnd type="triangle" w="lg" len="lg"/>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8" name="TextBox 577"/>
          <p:cNvSpPr txBox="1"/>
          <p:nvPr/>
        </p:nvSpPr>
        <p:spPr>
          <a:xfrm>
            <a:off x="3437468" y="3928533"/>
            <a:ext cx="2091266" cy="738664"/>
          </a:xfrm>
          <a:prstGeom prst="rect">
            <a:avLst/>
          </a:prstGeom>
          <a:noFill/>
        </p:spPr>
        <p:txBody>
          <a:bodyPr wrap="square" rtlCol="0">
            <a:spAutoFit/>
          </a:bodyPr>
          <a:lstStyle/>
          <a:p>
            <a:pPr algn="ctr"/>
            <a:r>
              <a:rPr lang="en-US" sz="1400" b="1" dirty="0" smtClean="0">
                <a:latin typeface="Calibri" pitchFamily="34" charset="0"/>
                <a:cs typeface="Calibri" pitchFamily="34" charset="0"/>
              </a:rPr>
              <a:t>5) Use external profile aligner to merge subset alignments</a:t>
            </a:r>
          </a:p>
        </p:txBody>
      </p:sp>
      <p:grpSp>
        <p:nvGrpSpPr>
          <p:cNvPr id="767" name="Group 766"/>
          <p:cNvGrpSpPr/>
          <p:nvPr/>
        </p:nvGrpSpPr>
        <p:grpSpPr>
          <a:xfrm>
            <a:off x="330201" y="3852333"/>
            <a:ext cx="2429934" cy="1371600"/>
            <a:chOff x="736601" y="3606800"/>
            <a:chExt cx="2429934" cy="1371600"/>
          </a:xfrm>
        </p:grpSpPr>
        <p:sp>
          <p:nvSpPr>
            <p:cNvPr id="660" name="Oval 659"/>
            <p:cNvSpPr>
              <a:spLocks noChangeAspect="1"/>
            </p:cNvSpPr>
            <p:nvPr/>
          </p:nvSpPr>
          <p:spPr>
            <a:xfrm>
              <a:off x="973667" y="37676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1" name="Oval 660"/>
            <p:cNvSpPr>
              <a:spLocks noChangeAspect="1"/>
            </p:cNvSpPr>
            <p:nvPr/>
          </p:nvSpPr>
          <p:spPr>
            <a:xfrm>
              <a:off x="745068" y="4208992"/>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2" name="Oval 661"/>
            <p:cNvSpPr>
              <a:spLocks noChangeAspect="1"/>
            </p:cNvSpPr>
            <p:nvPr/>
          </p:nvSpPr>
          <p:spPr>
            <a:xfrm>
              <a:off x="1346200" y="36660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3" name="Oval 662"/>
            <p:cNvSpPr>
              <a:spLocks noChangeAspect="1"/>
            </p:cNvSpPr>
            <p:nvPr/>
          </p:nvSpPr>
          <p:spPr>
            <a:xfrm>
              <a:off x="1854201" y="36406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4" name="Oval 663"/>
            <p:cNvSpPr>
              <a:spLocks noChangeAspect="1"/>
            </p:cNvSpPr>
            <p:nvPr/>
          </p:nvSpPr>
          <p:spPr>
            <a:xfrm>
              <a:off x="1072093" y="4780492"/>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5" name="Oval 664"/>
            <p:cNvSpPr>
              <a:spLocks noChangeAspect="1"/>
            </p:cNvSpPr>
            <p:nvPr/>
          </p:nvSpPr>
          <p:spPr>
            <a:xfrm>
              <a:off x="1552575" y="4773084"/>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Oval 665"/>
            <p:cNvSpPr>
              <a:spLocks noChangeAspect="1"/>
            </p:cNvSpPr>
            <p:nvPr/>
          </p:nvSpPr>
          <p:spPr>
            <a:xfrm>
              <a:off x="2142067" y="48090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7" name="Oval 666"/>
            <p:cNvSpPr>
              <a:spLocks noChangeAspect="1"/>
            </p:cNvSpPr>
            <p:nvPr/>
          </p:nvSpPr>
          <p:spPr>
            <a:xfrm>
              <a:off x="2556934" y="48090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8" name="Oval 667"/>
            <p:cNvSpPr>
              <a:spLocks noChangeAspect="1"/>
            </p:cNvSpPr>
            <p:nvPr/>
          </p:nvSpPr>
          <p:spPr>
            <a:xfrm>
              <a:off x="2785534" y="47667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9" name="Oval 668"/>
            <p:cNvSpPr>
              <a:spLocks noChangeAspect="1"/>
            </p:cNvSpPr>
            <p:nvPr/>
          </p:nvSpPr>
          <p:spPr>
            <a:xfrm>
              <a:off x="1608667" y="3767666"/>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0" name="Oval 669"/>
            <p:cNvSpPr>
              <a:spLocks noChangeAspect="1"/>
            </p:cNvSpPr>
            <p:nvPr/>
          </p:nvSpPr>
          <p:spPr>
            <a:xfrm>
              <a:off x="2954868" y="45042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1" name="Oval 670"/>
            <p:cNvSpPr>
              <a:spLocks noChangeAspect="1"/>
            </p:cNvSpPr>
            <p:nvPr/>
          </p:nvSpPr>
          <p:spPr>
            <a:xfrm>
              <a:off x="2794001" y="3860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2" name="Oval 671"/>
            <p:cNvSpPr>
              <a:spLocks noChangeAspect="1"/>
            </p:cNvSpPr>
            <p:nvPr/>
          </p:nvSpPr>
          <p:spPr>
            <a:xfrm>
              <a:off x="3064934" y="40470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3" name="Oval 672"/>
            <p:cNvSpPr>
              <a:spLocks noChangeAspect="1"/>
            </p:cNvSpPr>
            <p:nvPr/>
          </p:nvSpPr>
          <p:spPr>
            <a:xfrm>
              <a:off x="2260600" y="36068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4" name="Oval 673"/>
            <p:cNvSpPr>
              <a:spLocks noChangeAspect="1"/>
            </p:cNvSpPr>
            <p:nvPr/>
          </p:nvSpPr>
          <p:spPr>
            <a:xfrm>
              <a:off x="2556934" y="36830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5" name="Oval 674"/>
            <p:cNvSpPr>
              <a:spLocks noChangeAspect="1"/>
            </p:cNvSpPr>
            <p:nvPr/>
          </p:nvSpPr>
          <p:spPr>
            <a:xfrm>
              <a:off x="736601" y="39285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6" name="Oval 675"/>
            <p:cNvSpPr>
              <a:spLocks noChangeAspect="1"/>
            </p:cNvSpPr>
            <p:nvPr/>
          </p:nvSpPr>
          <p:spPr>
            <a:xfrm>
              <a:off x="905935" y="46143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Oval 676"/>
            <p:cNvSpPr>
              <a:spLocks noChangeAspect="1"/>
            </p:cNvSpPr>
            <p:nvPr/>
          </p:nvSpPr>
          <p:spPr>
            <a:xfrm>
              <a:off x="1337735" y="48006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Oval 677"/>
            <p:cNvSpPr>
              <a:spLocks noChangeAspect="1"/>
            </p:cNvSpPr>
            <p:nvPr/>
          </p:nvSpPr>
          <p:spPr>
            <a:xfrm>
              <a:off x="1811867" y="4893732"/>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9" name="Oval 678"/>
            <p:cNvSpPr>
              <a:spLocks noChangeAspect="1"/>
            </p:cNvSpPr>
            <p:nvPr/>
          </p:nvSpPr>
          <p:spPr>
            <a:xfrm>
              <a:off x="2387600" y="4758267"/>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0" name="Oval 679"/>
            <p:cNvSpPr>
              <a:spLocks noChangeAspect="1"/>
            </p:cNvSpPr>
            <p:nvPr/>
          </p:nvSpPr>
          <p:spPr>
            <a:xfrm>
              <a:off x="3081867" y="4318000"/>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1" name="Oval 680"/>
            <p:cNvSpPr>
              <a:spLocks noChangeAspect="1"/>
            </p:cNvSpPr>
            <p:nvPr/>
          </p:nvSpPr>
          <p:spPr>
            <a:xfrm>
              <a:off x="745067" y="4411133"/>
              <a:ext cx="84668" cy="84668"/>
            </a:xfrm>
            <a:prstGeom prst="ellipse">
              <a:avLst/>
            </a:prstGeom>
            <a:solidFill>
              <a:schemeClr val="accent3">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3" name="Straight Connector 682"/>
            <p:cNvCxnSpPr>
              <a:stCxn id="664" idx="7"/>
            </p:cNvCxnSpPr>
            <p:nvPr/>
          </p:nvCxnSpPr>
          <p:spPr>
            <a:xfrm flipV="1">
              <a:off x="1144362" y="4607769"/>
              <a:ext cx="216868" cy="18512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4" name="Straight Connector 683"/>
            <p:cNvCxnSpPr>
              <a:stCxn id="677" idx="0"/>
            </p:cNvCxnSpPr>
            <p:nvPr/>
          </p:nvCxnSpPr>
          <p:spPr>
            <a:xfrm flipV="1">
              <a:off x="1380069" y="4616449"/>
              <a:ext cx="2115" cy="18415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5" name="Straight Connector 684"/>
            <p:cNvCxnSpPr>
              <a:stCxn id="665" idx="0"/>
            </p:cNvCxnSpPr>
            <p:nvPr/>
          </p:nvCxnSpPr>
          <p:spPr>
            <a:xfrm flipV="1">
              <a:off x="1594909" y="4406899"/>
              <a:ext cx="184150" cy="36618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6" name="Straight Connector 685"/>
            <p:cNvCxnSpPr>
              <a:stCxn id="678" idx="0"/>
            </p:cNvCxnSpPr>
            <p:nvPr/>
          </p:nvCxnSpPr>
          <p:spPr>
            <a:xfrm flipH="1" flipV="1">
              <a:off x="1779059" y="4406899"/>
              <a:ext cx="75142" cy="48683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7" name="Straight Connector 686"/>
            <p:cNvCxnSpPr>
              <a:stCxn id="676" idx="7"/>
            </p:cNvCxnSpPr>
            <p:nvPr/>
          </p:nvCxnSpPr>
          <p:spPr>
            <a:xfrm flipV="1">
              <a:off x="978204" y="4433144"/>
              <a:ext cx="402076" cy="19358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8" name="Straight Connector 687"/>
            <p:cNvCxnSpPr>
              <a:stCxn id="681" idx="7"/>
            </p:cNvCxnSpPr>
            <p:nvPr/>
          </p:nvCxnSpPr>
          <p:spPr>
            <a:xfrm flipV="1">
              <a:off x="817336" y="4341069"/>
              <a:ext cx="302594" cy="8246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9" name="Straight Connector 688"/>
            <p:cNvCxnSpPr>
              <a:stCxn id="661" idx="6"/>
            </p:cNvCxnSpPr>
            <p:nvPr/>
          </p:nvCxnSpPr>
          <p:spPr>
            <a:xfrm>
              <a:off x="829736" y="4251326"/>
              <a:ext cx="281514" cy="68789"/>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0" name="Straight Connector 689"/>
            <p:cNvCxnSpPr>
              <a:stCxn id="675" idx="5"/>
            </p:cNvCxnSpPr>
            <p:nvPr/>
          </p:nvCxnSpPr>
          <p:spPr>
            <a:xfrm>
              <a:off x="808870" y="4000802"/>
              <a:ext cx="394455" cy="19548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1" name="Straight Connector 690"/>
            <p:cNvCxnSpPr>
              <a:stCxn id="660" idx="5"/>
            </p:cNvCxnSpPr>
            <p:nvPr/>
          </p:nvCxnSpPr>
          <p:spPr>
            <a:xfrm>
              <a:off x="1045936" y="3839935"/>
              <a:ext cx="166069" cy="33540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2" name="Straight Connector 691"/>
            <p:cNvCxnSpPr>
              <a:stCxn id="662" idx="4"/>
            </p:cNvCxnSpPr>
            <p:nvPr/>
          </p:nvCxnSpPr>
          <p:spPr>
            <a:xfrm>
              <a:off x="1388534" y="3750735"/>
              <a:ext cx="96521" cy="446826"/>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3" name="Straight Connector 692"/>
            <p:cNvCxnSpPr>
              <a:stCxn id="669" idx="4"/>
            </p:cNvCxnSpPr>
            <p:nvPr/>
          </p:nvCxnSpPr>
          <p:spPr>
            <a:xfrm>
              <a:off x="1651001" y="3852334"/>
              <a:ext cx="222249" cy="36935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4" name="Straight Connector 693"/>
            <p:cNvCxnSpPr>
              <a:stCxn id="663" idx="4"/>
            </p:cNvCxnSpPr>
            <p:nvPr/>
          </p:nvCxnSpPr>
          <p:spPr>
            <a:xfrm>
              <a:off x="1896535" y="3725334"/>
              <a:ext cx="153670" cy="26585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5" name="Straight Connector 694"/>
            <p:cNvCxnSpPr>
              <a:stCxn id="673" idx="4"/>
            </p:cNvCxnSpPr>
            <p:nvPr/>
          </p:nvCxnSpPr>
          <p:spPr>
            <a:xfrm flipH="1">
              <a:off x="2092113" y="3691468"/>
              <a:ext cx="210821" cy="29971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6" name="Straight Connector 695"/>
            <p:cNvCxnSpPr>
              <a:stCxn id="674" idx="4"/>
            </p:cNvCxnSpPr>
            <p:nvPr/>
          </p:nvCxnSpPr>
          <p:spPr>
            <a:xfrm flipH="1">
              <a:off x="2299759" y="3767668"/>
              <a:ext cx="299509" cy="40216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7" name="Straight Connector 696"/>
            <p:cNvCxnSpPr>
              <a:stCxn id="666" idx="0"/>
            </p:cNvCxnSpPr>
            <p:nvPr/>
          </p:nvCxnSpPr>
          <p:spPr>
            <a:xfrm flipV="1">
              <a:off x="2184401" y="4487119"/>
              <a:ext cx="18204" cy="32194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8" name="Straight Connector 697"/>
            <p:cNvCxnSpPr>
              <a:stCxn id="679" idx="0"/>
            </p:cNvCxnSpPr>
            <p:nvPr/>
          </p:nvCxnSpPr>
          <p:spPr>
            <a:xfrm flipH="1" flipV="1">
              <a:off x="2420409" y="4530724"/>
              <a:ext cx="9525" cy="22754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99" name="Straight Connector 698"/>
            <p:cNvCxnSpPr/>
            <p:nvPr/>
          </p:nvCxnSpPr>
          <p:spPr>
            <a:xfrm flipH="1" flipV="1">
              <a:off x="2582334" y="4559299"/>
              <a:ext cx="20110" cy="240244"/>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0" name="Straight Connector 699"/>
            <p:cNvCxnSpPr>
              <a:stCxn id="668" idx="0"/>
            </p:cNvCxnSpPr>
            <p:nvPr/>
          </p:nvCxnSpPr>
          <p:spPr>
            <a:xfrm flipH="1" flipV="1">
              <a:off x="2603288" y="4550619"/>
              <a:ext cx="224580" cy="216114"/>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1" name="Straight Connector 700"/>
            <p:cNvCxnSpPr>
              <a:stCxn id="670" idx="2"/>
            </p:cNvCxnSpPr>
            <p:nvPr/>
          </p:nvCxnSpPr>
          <p:spPr>
            <a:xfrm flipH="1" flipV="1">
              <a:off x="2619163" y="4296619"/>
              <a:ext cx="335705" cy="24998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2" name="Straight Connector 701"/>
            <p:cNvCxnSpPr>
              <a:stCxn id="671" idx="3"/>
            </p:cNvCxnSpPr>
            <p:nvPr/>
          </p:nvCxnSpPr>
          <p:spPr>
            <a:xfrm flipH="1">
              <a:off x="2447713" y="3933069"/>
              <a:ext cx="358687" cy="29306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3" name="Straight Connector 702"/>
            <p:cNvCxnSpPr>
              <a:stCxn id="672" idx="2"/>
            </p:cNvCxnSpPr>
            <p:nvPr/>
          </p:nvCxnSpPr>
          <p:spPr>
            <a:xfrm flipH="1">
              <a:off x="2800138" y="4089401"/>
              <a:ext cx="264796" cy="14943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4" name="Straight Connector 703"/>
            <p:cNvCxnSpPr>
              <a:stCxn id="680" idx="2"/>
            </p:cNvCxnSpPr>
            <p:nvPr/>
          </p:nvCxnSpPr>
          <p:spPr>
            <a:xfrm flipH="1" flipV="1">
              <a:off x="2808818" y="4259790"/>
              <a:ext cx="273049" cy="100544"/>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06" name="Straight Connector 705"/>
            <p:cNvCxnSpPr/>
            <p:nvPr/>
          </p:nvCxnSpPr>
          <p:spPr>
            <a:xfrm flipV="1">
              <a:off x="2627843" y="4259790"/>
              <a:ext cx="121707" cy="1587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0" name="Straight Connector 709"/>
            <p:cNvCxnSpPr/>
            <p:nvPr/>
          </p:nvCxnSpPr>
          <p:spPr>
            <a:xfrm>
              <a:off x="2253193" y="4466165"/>
              <a:ext cx="137582" cy="3492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1" name="Straight Connector 710"/>
            <p:cNvCxnSpPr/>
            <p:nvPr/>
          </p:nvCxnSpPr>
          <p:spPr>
            <a:xfrm flipV="1">
              <a:off x="2441363" y="4508711"/>
              <a:ext cx="120017" cy="1333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4" name="Straight Connector 713"/>
            <p:cNvCxnSpPr/>
            <p:nvPr/>
          </p:nvCxnSpPr>
          <p:spPr>
            <a:xfrm>
              <a:off x="2320713" y="4220419"/>
              <a:ext cx="76412" cy="2667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5" name="Straight Connector 714"/>
            <p:cNvCxnSpPr/>
            <p:nvPr/>
          </p:nvCxnSpPr>
          <p:spPr>
            <a:xfrm>
              <a:off x="2456393" y="4247090"/>
              <a:ext cx="112182" cy="2857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19" name="Straight Connector 718"/>
            <p:cNvCxnSpPr/>
            <p:nvPr/>
          </p:nvCxnSpPr>
          <p:spPr>
            <a:xfrm flipH="1">
              <a:off x="2048934" y="4041774"/>
              <a:ext cx="22225" cy="13123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0" name="Straight Connector 719"/>
            <p:cNvCxnSpPr/>
            <p:nvPr/>
          </p:nvCxnSpPr>
          <p:spPr>
            <a:xfrm flipV="1">
              <a:off x="2199218" y="4220419"/>
              <a:ext cx="79587" cy="6477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1" name="Straight Connector 720"/>
            <p:cNvCxnSpPr/>
            <p:nvPr/>
          </p:nvCxnSpPr>
          <p:spPr>
            <a:xfrm>
              <a:off x="2190538" y="4306144"/>
              <a:ext cx="33021" cy="13038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2" name="Straight Connector 721"/>
            <p:cNvCxnSpPr/>
            <p:nvPr/>
          </p:nvCxnSpPr>
          <p:spPr>
            <a:xfrm>
              <a:off x="2069888" y="4223594"/>
              <a:ext cx="70062" cy="61596"/>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8" name="Straight Connector 727"/>
            <p:cNvCxnSpPr/>
            <p:nvPr/>
          </p:nvCxnSpPr>
          <p:spPr>
            <a:xfrm flipH="1" flipV="1">
              <a:off x="1526963" y="4239469"/>
              <a:ext cx="222462" cy="137796"/>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29" name="Straight Connector 728"/>
            <p:cNvCxnSpPr/>
            <p:nvPr/>
          </p:nvCxnSpPr>
          <p:spPr>
            <a:xfrm flipH="1">
              <a:off x="1800013" y="4245819"/>
              <a:ext cx="72392" cy="11049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1" name="Straight Connector 730"/>
            <p:cNvCxnSpPr/>
            <p:nvPr/>
          </p:nvCxnSpPr>
          <p:spPr>
            <a:xfrm flipV="1">
              <a:off x="1922993" y="4202640"/>
              <a:ext cx="96307" cy="2222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3" name="Straight Connector 732"/>
            <p:cNvCxnSpPr/>
            <p:nvPr/>
          </p:nvCxnSpPr>
          <p:spPr>
            <a:xfrm>
              <a:off x="1380280" y="4433144"/>
              <a:ext cx="22858" cy="13271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4" name="Straight Connector 733"/>
            <p:cNvCxnSpPr/>
            <p:nvPr/>
          </p:nvCxnSpPr>
          <p:spPr>
            <a:xfrm flipH="1">
              <a:off x="1161838" y="4225924"/>
              <a:ext cx="71121" cy="7323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6" name="Straight Connector 735"/>
            <p:cNvCxnSpPr/>
            <p:nvPr/>
          </p:nvCxnSpPr>
          <p:spPr>
            <a:xfrm flipH="1">
              <a:off x="1170518" y="4297890"/>
              <a:ext cx="166157" cy="22225"/>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7" name="Straight Connector 736"/>
            <p:cNvCxnSpPr/>
            <p:nvPr/>
          </p:nvCxnSpPr>
          <p:spPr>
            <a:xfrm>
              <a:off x="1366309" y="4327524"/>
              <a:ext cx="34925" cy="5503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8" name="Straight Connector 737"/>
            <p:cNvCxnSpPr/>
            <p:nvPr/>
          </p:nvCxnSpPr>
          <p:spPr>
            <a:xfrm flipV="1">
              <a:off x="1387263" y="4218515"/>
              <a:ext cx="89112" cy="5842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768" name="TextBox 767"/>
          <p:cNvSpPr txBox="1"/>
          <p:nvPr/>
        </p:nvSpPr>
        <p:spPr>
          <a:xfrm>
            <a:off x="0" y="3073399"/>
            <a:ext cx="2446867" cy="738664"/>
          </a:xfrm>
          <a:prstGeom prst="rect">
            <a:avLst/>
          </a:prstGeom>
          <a:noFill/>
        </p:spPr>
        <p:txBody>
          <a:bodyPr wrap="square" rtlCol="0">
            <a:spAutoFit/>
          </a:bodyPr>
          <a:lstStyle/>
          <a:p>
            <a:pPr algn="ctr"/>
            <a:r>
              <a:rPr lang="en-US" sz="1400" b="1" dirty="0" smtClean="0">
                <a:latin typeface="Calibri" pitchFamily="34" charset="0"/>
                <a:cs typeface="Calibri" pitchFamily="34" charset="0"/>
              </a:rPr>
              <a:t>6) Use transitivity to merge subset pairs into a full alignment, scrap the old tree</a:t>
            </a:r>
          </a:p>
        </p:txBody>
      </p:sp>
      <p:sp>
        <p:nvSpPr>
          <p:cNvPr id="769" name="Right Arrow 768"/>
          <p:cNvSpPr/>
          <p:nvPr/>
        </p:nvSpPr>
        <p:spPr>
          <a:xfrm rot="8431331">
            <a:off x="6383868" y="5410199"/>
            <a:ext cx="406400" cy="287867"/>
          </a:xfrm>
          <a:prstGeom prst="rightArrow">
            <a:avLst/>
          </a:prstGeom>
          <a:solidFill>
            <a:schemeClr val="tx2">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70" name="Right Arrow 769"/>
          <p:cNvSpPr/>
          <p:nvPr/>
        </p:nvSpPr>
        <p:spPr>
          <a:xfrm rot="12854057">
            <a:off x="2582335" y="5274733"/>
            <a:ext cx="406400" cy="287867"/>
          </a:xfrm>
          <a:prstGeom prst="rightArrow">
            <a:avLst/>
          </a:prstGeom>
          <a:solidFill>
            <a:schemeClr val="tx2">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71" name="Right Arrow 770"/>
          <p:cNvSpPr/>
          <p:nvPr/>
        </p:nvSpPr>
        <p:spPr>
          <a:xfrm rot="18058078">
            <a:off x="2379518" y="2992812"/>
            <a:ext cx="614117" cy="287867"/>
          </a:xfrm>
          <a:prstGeom prst="rightArrow">
            <a:avLst/>
          </a:prstGeom>
          <a:solidFill>
            <a:schemeClr val="tx2">
              <a:lumMod val="75000"/>
            </a:schemeClr>
          </a:solid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73" name="TextBox 772"/>
          <p:cNvSpPr txBox="1"/>
          <p:nvPr/>
        </p:nvSpPr>
        <p:spPr>
          <a:xfrm>
            <a:off x="2590799" y="3056465"/>
            <a:ext cx="939801" cy="307777"/>
          </a:xfrm>
          <a:prstGeom prst="rect">
            <a:avLst/>
          </a:prstGeom>
          <a:noFill/>
        </p:spPr>
        <p:txBody>
          <a:bodyPr wrap="square" rtlCol="0">
            <a:spAutoFit/>
          </a:bodyPr>
          <a:lstStyle/>
          <a:p>
            <a:pPr algn="ctr"/>
            <a:r>
              <a:rPr lang="en-US" sz="1400" b="1" dirty="0" smtClean="0">
                <a:latin typeface="Calibri" pitchFamily="34" charset="0"/>
                <a:cs typeface="Calibri" pitchFamily="34" charset="0"/>
              </a:rPr>
              <a:t>(repeat)</a:t>
            </a:r>
          </a:p>
        </p:txBody>
      </p:sp>
      <p:sp>
        <p:nvSpPr>
          <p:cNvPr id="774" name="TextBox 773"/>
          <p:cNvSpPr txBox="1"/>
          <p:nvPr/>
        </p:nvSpPr>
        <p:spPr>
          <a:xfrm>
            <a:off x="1041399" y="4250267"/>
            <a:ext cx="889000" cy="586264"/>
          </a:xfrm>
          <a:prstGeom prst="rect">
            <a:avLst/>
          </a:prstGeom>
          <a:solidFill>
            <a:schemeClr val="bg1"/>
          </a:solidFill>
        </p:spPr>
        <p:txBody>
          <a:bodyPr wrap="none" lIns="0" tIns="0" rIns="0" bIns="0" rtlCol="0" anchor="ctr">
            <a:noAutofit/>
          </a:bodyPr>
          <a:lstStyle/>
          <a:p>
            <a:pPr algn="ctr"/>
            <a:r>
              <a:rPr lang="en-US" sz="4800" b="1" dirty="0" smtClean="0">
                <a:solidFill>
                  <a:schemeClr val="bg1">
                    <a:lumMod val="6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02215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4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6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7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88"/>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50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9"/>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1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1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6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8"/>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5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6"/>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4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56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7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7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7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7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78"/>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76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76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6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7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7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7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 grpId="0"/>
      <p:bldP spid="278" grpId="0"/>
      <p:bldP spid="279" grpId="0" animBg="1"/>
      <p:bldP spid="360" grpId="0"/>
      <p:bldP spid="361" grpId="0" animBg="1"/>
      <p:bldP spid="362" grpId="0" animBg="1"/>
      <p:bldP spid="363" grpId="0" animBg="1"/>
      <p:bldP spid="364" grpId="0" animBg="1"/>
      <p:bldP spid="366" grpId="0" animBg="1"/>
      <p:bldP spid="367" grpId="0" animBg="1"/>
      <p:bldP spid="368" grpId="0" animBg="1"/>
      <p:bldP spid="449" grpId="0"/>
      <p:bldP spid="456" grpId="0" animBg="1"/>
      <p:bldP spid="476" grpId="0" animBg="1"/>
      <p:bldP spid="478" grpId="0" animBg="1"/>
      <p:bldP spid="486" grpId="0" animBg="1"/>
      <p:bldP spid="488" grpId="0" animBg="1"/>
      <p:bldP spid="511" grpId="0" animBg="1"/>
      <p:bldP spid="545" grpId="0" animBg="1"/>
      <p:bldP spid="569" grpId="0" animBg="1"/>
      <p:bldP spid="570" grpId="0" animBg="1"/>
      <p:bldP spid="571" grpId="0" animBg="1"/>
      <p:bldP spid="577" grpId="0" animBg="1"/>
      <p:bldP spid="578" grpId="0"/>
      <p:bldP spid="768" grpId="0"/>
      <p:bldP spid="769" grpId="0" animBg="1"/>
      <p:bldP spid="770" grpId="0" animBg="1"/>
      <p:bldP spid="771" grpId="0" animBg="1"/>
      <p:bldP spid="773" grpId="0"/>
      <p:bldP spid="7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 with BAli-Phy</a:t>
            </a:r>
            <a:endParaRPr lang="en-US" dirty="0"/>
          </a:p>
        </p:txBody>
      </p:sp>
      <p:sp>
        <p:nvSpPr>
          <p:cNvPr id="4" name="TextBox 3"/>
          <p:cNvSpPr txBox="1"/>
          <p:nvPr/>
        </p:nvSpPr>
        <p:spPr>
          <a:xfrm>
            <a:off x="457200" y="3606800"/>
            <a:ext cx="8534400" cy="954107"/>
          </a:xfrm>
          <a:prstGeom prst="rect">
            <a:avLst/>
          </a:prstGeom>
          <a:noFill/>
        </p:spPr>
        <p:txBody>
          <a:bodyPr wrap="square" rtlCol="0">
            <a:spAutoFit/>
          </a:bodyPr>
          <a:lstStyle/>
          <a:p>
            <a:r>
              <a:rPr lang="en-US" sz="2800" i="1" dirty="0" smtClean="0">
                <a:latin typeface="Calibri" pitchFamily="34" charset="0"/>
                <a:cs typeface="Calibri" pitchFamily="34" charset="0"/>
              </a:rPr>
              <a:t>To get the most out of </a:t>
            </a:r>
            <a:r>
              <a:rPr lang="en-US" sz="2800" i="1" dirty="0" err="1" smtClean="0">
                <a:latin typeface="Calibri" pitchFamily="34" charset="0"/>
                <a:cs typeface="Calibri" pitchFamily="34" charset="0"/>
              </a:rPr>
              <a:t>PASTA+BAli-Phy</a:t>
            </a:r>
            <a:r>
              <a:rPr lang="en-US" sz="2800" i="1" dirty="0" smtClean="0">
                <a:latin typeface="Calibri" pitchFamily="34" charset="0"/>
                <a:cs typeface="Calibri" pitchFamily="34" charset="0"/>
              </a:rPr>
              <a:t>, start with the tree from the LAST iteration of default PASTA</a:t>
            </a:r>
          </a:p>
        </p:txBody>
      </p:sp>
      <p:sp>
        <p:nvSpPr>
          <p:cNvPr id="5" name="Rectangle 4"/>
          <p:cNvSpPr/>
          <p:nvPr/>
        </p:nvSpPr>
        <p:spPr>
          <a:xfrm>
            <a:off x="469900" y="1173540"/>
            <a:ext cx="8382000" cy="1938992"/>
          </a:xfrm>
          <a:prstGeom prst="rect">
            <a:avLst/>
          </a:prstGeom>
        </p:spPr>
        <p:txBody>
          <a:bodyPr wrap="square">
            <a:spAutoFit/>
          </a:bodyPr>
          <a:lstStyle/>
          <a:p>
            <a:r>
              <a:rPr lang="en-US" sz="2400" dirty="0" smtClean="0">
                <a:solidFill>
                  <a:schemeClr val="tx1"/>
                </a:solidFill>
                <a:latin typeface="Calibri" pitchFamily="34" charset="0"/>
                <a:cs typeface="Calibri" pitchFamily="34" charset="0"/>
              </a:rPr>
              <a:t>QUESTION: </a:t>
            </a:r>
            <a:r>
              <a:rPr lang="en-US" sz="2400" i="1" dirty="0" smtClean="0">
                <a:solidFill>
                  <a:schemeClr val="tx1"/>
                </a:solidFill>
                <a:latin typeface="Calibri" pitchFamily="34" charset="0"/>
                <a:cs typeface="Calibri" pitchFamily="34" charset="0"/>
              </a:rPr>
              <a:t>Since we saw that BAli-Phy gives better alignments on small numbers of taxa, could we get better alignment on large data sets if we used BAli-Phy on subsets? </a:t>
            </a:r>
          </a:p>
          <a:p>
            <a:endParaRPr lang="en-US" sz="2400" i="1" dirty="0" smtClean="0">
              <a:solidFill>
                <a:schemeClr val="tx1"/>
              </a:solidFill>
              <a:latin typeface="Calibri" pitchFamily="34" charset="0"/>
              <a:cs typeface="Calibri" pitchFamily="34" charset="0"/>
            </a:endParaRPr>
          </a:p>
          <a:p>
            <a:r>
              <a:rPr lang="en-US" sz="2400" dirty="0" smtClean="0">
                <a:solidFill>
                  <a:schemeClr val="tx1"/>
                </a:solidFill>
                <a:latin typeface="Calibri" pitchFamily="34" charset="0"/>
                <a:cs typeface="Calibri" pitchFamily="34" charset="0"/>
              </a:rPr>
              <a:t>ANSWER: Yes, but it takes a lot of computing resources.</a:t>
            </a:r>
          </a:p>
        </p:txBody>
      </p:sp>
      <p:sp>
        <p:nvSpPr>
          <p:cNvPr id="7" name="Slide Number Placeholder 6"/>
          <p:cNvSpPr>
            <a:spLocks noGrp="1"/>
          </p:cNvSpPr>
          <p:nvPr>
            <p:ph type="sldNum" sz="quarter" idx="12"/>
          </p:nvPr>
        </p:nvSpPr>
        <p:spPr/>
        <p:txBody>
          <a:bodyPr/>
          <a:lstStyle/>
          <a:p>
            <a:fld id="{8E45C46D-76D0-4433-836E-7209E8453B20}" type="slidenum">
              <a:rPr lang="en-US" smtClean="0"/>
              <a:t>8</a:t>
            </a:fld>
            <a:endParaRPr lang="en-US"/>
          </a:p>
        </p:txBody>
      </p:sp>
    </p:spTree>
    <p:extLst>
      <p:ext uri="{BB962C8B-B14F-4D97-AF65-F5344CB8AC3E}">
        <p14:creationId xmlns:p14="http://schemas.microsoft.com/office/powerpoint/2010/main" val="29450140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to Compare</a:t>
            </a:r>
            <a:endParaRPr lang="en-US" dirty="0"/>
          </a:p>
        </p:txBody>
      </p:sp>
      <p:sp>
        <p:nvSpPr>
          <p:cNvPr id="3" name="Content Placeholder 2"/>
          <p:cNvSpPr>
            <a:spLocks noGrp="1"/>
          </p:cNvSpPr>
          <p:nvPr>
            <p:ph idx="1"/>
          </p:nvPr>
        </p:nvSpPr>
        <p:spPr>
          <a:xfrm>
            <a:off x="474133" y="944034"/>
            <a:ext cx="5066696" cy="5702300"/>
          </a:xfrm>
        </p:spPr>
        <p:txBody>
          <a:bodyPr>
            <a:normAutofit/>
          </a:bodyPr>
          <a:lstStyle/>
          <a:p>
            <a:pPr marL="0" indent="0">
              <a:buNone/>
            </a:pPr>
            <a:r>
              <a:rPr lang="en-US" b="1" dirty="0" smtClean="0"/>
              <a:t>PASTA:</a:t>
            </a:r>
          </a:p>
          <a:p>
            <a:pPr lvl="1"/>
            <a:r>
              <a:rPr lang="en-US" b="1" dirty="0" smtClean="0"/>
              <a:t>Iterations 1-3</a:t>
            </a:r>
            <a:r>
              <a:rPr lang="en-US" dirty="0" smtClean="0"/>
              <a:t>: MAFFT (Subset Size 200)</a:t>
            </a:r>
          </a:p>
          <a:p>
            <a:pPr lvl="1"/>
            <a:r>
              <a:rPr lang="en-US" dirty="0" smtClean="0"/>
              <a:t>(all default settings)</a:t>
            </a:r>
          </a:p>
          <a:p>
            <a:pPr marL="0" indent="0">
              <a:buNone/>
            </a:pPr>
            <a:r>
              <a:rPr lang="en-US" b="1" dirty="0" err="1" smtClean="0"/>
              <a:t>PASTA+BAli-Phy</a:t>
            </a:r>
            <a:endParaRPr lang="en-US" b="1" dirty="0" smtClean="0"/>
          </a:p>
          <a:p>
            <a:pPr lvl="1"/>
            <a:r>
              <a:rPr lang="en-US" b="1" dirty="0" smtClean="0"/>
              <a:t>Iterations 1-3</a:t>
            </a:r>
            <a:r>
              <a:rPr lang="en-US" dirty="0" smtClean="0"/>
              <a:t>: </a:t>
            </a:r>
            <a:r>
              <a:rPr lang="en-US" dirty="0"/>
              <a:t>MAFFT (Subset Size 200)</a:t>
            </a:r>
            <a:endParaRPr lang="en-US" dirty="0" smtClean="0"/>
          </a:p>
          <a:p>
            <a:pPr lvl="1"/>
            <a:r>
              <a:rPr lang="en-US" b="1" dirty="0" smtClean="0"/>
              <a:t>Iteration 4</a:t>
            </a:r>
            <a:r>
              <a:rPr lang="en-US" dirty="0" smtClean="0"/>
              <a:t>: BAli-Phy (</a:t>
            </a:r>
            <a:r>
              <a:rPr lang="en-US" dirty="0"/>
              <a:t>Subset Size </a:t>
            </a:r>
            <a:r>
              <a:rPr lang="en-US" dirty="0" smtClean="0"/>
              <a:t>100)</a:t>
            </a:r>
          </a:p>
          <a:p>
            <a:pPr marL="0" indent="0">
              <a:buNone/>
            </a:pPr>
            <a:r>
              <a:rPr lang="en-US" b="1" dirty="0" smtClean="0"/>
              <a:t>PASTA+MAFFT</a:t>
            </a:r>
          </a:p>
          <a:p>
            <a:pPr lvl="1"/>
            <a:r>
              <a:rPr lang="en-US" b="1" dirty="0" smtClean="0"/>
              <a:t>Iterations 1-3</a:t>
            </a:r>
            <a:r>
              <a:rPr lang="en-US" dirty="0" smtClean="0"/>
              <a:t>: MAFFT (</a:t>
            </a:r>
            <a:r>
              <a:rPr lang="en-US" dirty="0"/>
              <a:t>Subset Size 200</a:t>
            </a:r>
            <a:r>
              <a:rPr lang="en-US" dirty="0" smtClean="0"/>
              <a:t>)</a:t>
            </a:r>
          </a:p>
          <a:p>
            <a:pPr lvl="1"/>
            <a:r>
              <a:rPr lang="en-US" b="1" dirty="0" smtClean="0"/>
              <a:t>Iteration </a:t>
            </a:r>
            <a:r>
              <a:rPr lang="en-US" b="1" dirty="0"/>
              <a:t>4</a:t>
            </a:r>
            <a:r>
              <a:rPr lang="en-US" dirty="0"/>
              <a:t>: </a:t>
            </a:r>
            <a:r>
              <a:rPr lang="en-US" dirty="0" smtClean="0"/>
              <a:t>MAFFT (</a:t>
            </a:r>
            <a:r>
              <a:rPr lang="en-US" dirty="0"/>
              <a:t>Subset Size </a:t>
            </a:r>
            <a:r>
              <a:rPr lang="en-US" dirty="0" smtClean="0"/>
              <a:t>100)</a:t>
            </a:r>
            <a:endParaRPr lang="en-US" dirty="0"/>
          </a:p>
          <a:p>
            <a:pPr marL="0" indent="0">
              <a:buNone/>
            </a:pPr>
            <a:r>
              <a:rPr lang="en-US" b="1" dirty="0" smtClean="0"/>
              <a:t>MAFFT L-INS-</a:t>
            </a:r>
            <a:r>
              <a:rPr lang="en-US" b="1" dirty="0" err="1" smtClean="0"/>
              <a:t>i</a:t>
            </a:r>
            <a:endParaRPr lang="en-US" b="1" dirty="0" smtClean="0"/>
          </a:p>
          <a:p>
            <a:pPr lvl="1"/>
            <a:r>
              <a:rPr lang="en-US" dirty="0" smtClean="0"/>
              <a:t>Default MAFFT (v7.273) using the </a:t>
            </a:r>
            <a:r>
              <a:rPr lang="en-US" dirty="0" err="1" smtClean="0">
                <a:latin typeface="Consolas" panose="020B0609020204030204" pitchFamily="49" charset="0"/>
              </a:rPr>
              <a:t>mafft-linsi</a:t>
            </a:r>
            <a:r>
              <a:rPr lang="en-US" dirty="0" smtClean="0"/>
              <a:t> command</a:t>
            </a:r>
            <a:endParaRPr lang="en-US" dirty="0"/>
          </a:p>
        </p:txBody>
      </p:sp>
      <p:sp>
        <p:nvSpPr>
          <p:cNvPr id="5" name="TextBox 4"/>
          <p:cNvSpPr txBox="1"/>
          <p:nvPr/>
        </p:nvSpPr>
        <p:spPr>
          <a:xfrm>
            <a:off x="5540828" y="2298579"/>
            <a:ext cx="3189515" cy="830997"/>
          </a:xfrm>
          <a:prstGeom prst="rect">
            <a:avLst/>
          </a:prstGeom>
          <a:noFill/>
        </p:spPr>
        <p:txBody>
          <a:bodyPr wrap="square" rtlCol="0">
            <a:spAutoFit/>
          </a:bodyPr>
          <a:lstStyle/>
          <a:p>
            <a:pPr marL="119063" indent="-119063">
              <a:buFont typeface="Arial" panose="020B0604020202020204" pitchFamily="34" charset="0"/>
              <a:buChar char="•"/>
            </a:pPr>
            <a:r>
              <a:rPr lang="en-US" sz="1600" i="1" dirty="0" smtClean="0">
                <a:latin typeface="Calibri" pitchFamily="34" charset="0"/>
                <a:cs typeface="Calibri" pitchFamily="34" charset="0"/>
              </a:rPr>
              <a:t>Takes advantage of faster MAFFT on early iterations where subsets are more diverse. </a:t>
            </a:r>
          </a:p>
        </p:txBody>
      </p:sp>
      <p:sp>
        <p:nvSpPr>
          <p:cNvPr id="9" name="Slide Number Placeholder 8"/>
          <p:cNvSpPr>
            <a:spLocks noGrp="1"/>
          </p:cNvSpPr>
          <p:nvPr>
            <p:ph type="sldNum" sz="quarter" idx="12"/>
          </p:nvPr>
        </p:nvSpPr>
        <p:spPr/>
        <p:txBody>
          <a:bodyPr/>
          <a:lstStyle/>
          <a:p>
            <a:fld id="{8E45C46D-76D0-4433-836E-7209E8453B20}" type="slidenum">
              <a:rPr lang="en-US" smtClean="0"/>
              <a:t>9</a:t>
            </a:fld>
            <a:endParaRPr lang="en-US" dirty="0"/>
          </a:p>
        </p:txBody>
      </p:sp>
      <p:cxnSp>
        <p:nvCxnSpPr>
          <p:cNvPr id="10" name="Straight Connector 9"/>
          <p:cNvCxnSpPr/>
          <p:nvPr/>
        </p:nvCxnSpPr>
        <p:spPr>
          <a:xfrm>
            <a:off x="457200" y="2220687"/>
            <a:ext cx="8284029"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540828" y="3561322"/>
            <a:ext cx="3189515" cy="830997"/>
          </a:xfrm>
          <a:prstGeom prst="rect">
            <a:avLst/>
          </a:prstGeom>
          <a:noFill/>
        </p:spPr>
        <p:txBody>
          <a:bodyPr wrap="square" rtlCol="0">
            <a:spAutoFit/>
          </a:bodyPr>
          <a:lstStyle/>
          <a:p>
            <a:pPr marL="119063" indent="-119063">
              <a:buFont typeface="Arial" panose="020B0604020202020204" pitchFamily="34" charset="0"/>
              <a:buChar char="•"/>
            </a:pPr>
            <a:r>
              <a:rPr lang="en-US" sz="1600" i="1" dirty="0" smtClean="0">
                <a:latin typeface="Calibri" pitchFamily="34" charset="0"/>
                <a:cs typeface="Calibri" pitchFamily="34" charset="0"/>
              </a:rPr>
              <a:t>Helpful to identify whether any gain is from extra iteration or because BAli-Phy was used.</a:t>
            </a:r>
          </a:p>
        </p:txBody>
      </p:sp>
      <p:sp>
        <p:nvSpPr>
          <p:cNvPr id="17" name="TextBox 16"/>
          <p:cNvSpPr txBox="1"/>
          <p:nvPr/>
        </p:nvSpPr>
        <p:spPr>
          <a:xfrm>
            <a:off x="5540828" y="1068495"/>
            <a:ext cx="3189515" cy="338554"/>
          </a:xfrm>
          <a:prstGeom prst="rect">
            <a:avLst/>
          </a:prstGeom>
          <a:noFill/>
        </p:spPr>
        <p:txBody>
          <a:bodyPr wrap="square" rtlCol="0">
            <a:spAutoFit/>
          </a:bodyPr>
          <a:lstStyle/>
          <a:p>
            <a:pPr marL="119063" indent="-119063">
              <a:buFont typeface="Arial" panose="020B0604020202020204" pitchFamily="34" charset="0"/>
              <a:buChar char="•"/>
            </a:pPr>
            <a:r>
              <a:rPr lang="en-US" sz="1600" i="1" dirty="0" smtClean="0">
                <a:latin typeface="Calibri" pitchFamily="34" charset="0"/>
                <a:cs typeface="Calibri" pitchFamily="34" charset="0"/>
              </a:rPr>
              <a:t>All default settings…</a:t>
            </a:r>
          </a:p>
        </p:txBody>
      </p:sp>
      <p:sp>
        <p:nvSpPr>
          <p:cNvPr id="18" name="TextBox 17"/>
          <p:cNvSpPr txBox="1"/>
          <p:nvPr/>
        </p:nvSpPr>
        <p:spPr>
          <a:xfrm>
            <a:off x="5540828" y="4856723"/>
            <a:ext cx="3189515" cy="1077218"/>
          </a:xfrm>
          <a:prstGeom prst="rect">
            <a:avLst/>
          </a:prstGeom>
          <a:noFill/>
        </p:spPr>
        <p:txBody>
          <a:bodyPr wrap="square" rtlCol="0">
            <a:spAutoFit/>
          </a:bodyPr>
          <a:lstStyle/>
          <a:p>
            <a:pPr marL="119063" indent="-119063">
              <a:buFont typeface="Arial" panose="020B0604020202020204" pitchFamily="34" charset="0"/>
              <a:buChar char="•"/>
            </a:pPr>
            <a:r>
              <a:rPr lang="en-US" sz="1600" i="1" dirty="0" smtClean="0">
                <a:latin typeface="Calibri" pitchFamily="34" charset="0"/>
                <a:cs typeface="Calibri" pitchFamily="34" charset="0"/>
              </a:rPr>
              <a:t>Useful comparison to benchmark difficulty of alignment. MAFFT is popular and L-INS-</a:t>
            </a:r>
            <a:r>
              <a:rPr lang="en-US" sz="1600" i="1" dirty="0" err="1" smtClean="0">
                <a:latin typeface="Calibri" pitchFamily="34" charset="0"/>
                <a:cs typeface="Calibri" pitchFamily="34" charset="0"/>
              </a:rPr>
              <a:t>i</a:t>
            </a:r>
            <a:r>
              <a:rPr lang="en-US" sz="1600" i="1" dirty="0" smtClean="0">
                <a:latin typeface="Calibri" pitchFamily="34" charset="0"/>
                <a:cs typeface="Calibri" pitchFamily="34" charset="0"/>
              </a:rPr>
              <a:t> is the most accurate version.</a:t>
            </a:r>
          </a:p>
        </p:txBody>
      </p:sp>
      <p:cxnSp>
        <p:nvCxnSpPr>
          <p:cNvPr id="23" name="Straight Connector 22"/>
          <p:cNvCxnSpPr/>
          <p:nvPr/>
        </p:nvCxnSpPr>
        <p:spPr>
          <a:xfrm>
            <a:off x="457200" y="3494316"/>
            <a:ext cx="8284029"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57200" y="4778830"/>
            <a:ext cx="8284029"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5178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t Temp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rgbClr val="0000FF"/>
          </a:solidFill>
          <a:prstDash val="soli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200" dirty="0" smtClean="0">
            <a:latin typeface="Calibri" pitchFamily="34" charset="0"/>
            <a:cs typeface="Calibri"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Michael Nute - Paper Presentation - BAli-Phy</Template>
  <TotalTime>12226</TotalTime>
  <Words>1764</Words>
  <Application>Microsoft Macintosh PowerPoint</Application>
  <PresentationFormat>On-screen Show (4:3)</PresentationFormat>
  <Paragraphs>167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Ppt Template</vt:lpstr>
      <vt:lpstr>Scaling BAli-Phy to Large Datasets</vt:lpstr>
      <vt:lpstr>BAli-Phy: Brief Summary</vt:lpstr>
      <vt:lpstr>BAli-Phy: Brief Summary</vt:lpstr>
      <vt:lpstr>BAli-Phy: Quick Look at Results (1 of 2)</vt:lpstr>
      <vt:lpstr>BAli-Phy: Quick Look at Results (2 of 2)</vt:lpstr>
      <vt:lpstr>SATé and PASTA Algorithms</vt:lpstr>
      <vt:lpstr>PASTA Algorithm</vt:lpstr>
      <vt:lpstr>Divide and Conquer with BAli-Phy</vt:lpstr>
      <vt:lpstr>Methods to Compare</vt:lpstr>
      <vt:lpstr>Error Reduction (1000 Sequences)</vt:lpstr>
      <vt:lpstr>Accuracy Gain (1000 Sequences)</vt:lpstr>
      <vt:lpstr>Tree Error Relative to ML(Reference Alignment)</vt:lpstr>
      <vt:lpstr>Accuracy Gain (1000 Sequences, Detail)</vt:lpstr>
      <vt:lpstr>Accuracy Gain (1000 Sequences, Detail)</vt:lpstr>
      <vt:lpstr>Scaling to 10,000 Sequences</vt:lpstr>
      <vt:lpstr>Scaling to 10,000 Sequences</vt:lpstr>
      <vt:lpstr>Scaling to 10,000 Sequences</vt:lpstr>
      <vt:lpstr>Hypothetical Running Time Comparison</vt:lpstr>
      <vt:lpstr>Summary</vt:lpstr>
      <vt:lpstr>Acknowledgements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 BAli-Phy to Large Datasets</dc:title>
  <dc:creator>Michael Nute</dc:creator>
  <cp:lastModifiedBy>Tandy Warnow</cp:lastModifiedBy>
  <cp:revision>77</cp:revision>
  <cp:lastPrinted>2016-06-16T00:48:58Z</cp:lastPrinted>
  <dcterms:created xsi:type="dcterms:W3CDTF">2016-06-07T08:10:45Z</dcterms:created>
  <dcterms:modified xsi:type="dcterms:W3CDTF">2016-06-16T01:52:49Z</dcterms:modified>
</cp:coreProperties>
</file>