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5" r:id="rId5"/>
    <p:sldId id="257" r:id="rId6"/>
    <p:sldId id="266" r:id="rId7"/>
    <p:sldId id="267" r:id="rId8"/>
    <p:sldId id="260" r:id="rId9"/>
    <p:sldId id="261" r:id="rId10"/>
    <p:sldId id="262" r:id="rId11"/>
    <p:sldId id="263" r:id="rId12"/>
    <p:sldId id="264" r:id="rId13"/>
    <p:sldId id="268" r:id="rId14"/>
    <p:sldId id="272" r:id="rId15"/>
    <p:sldId id="275" r:id="rId16"/>
    <p:sldId id="269" r:id="rId17"/>
    <p:sldId id="270" r:id="rId18"/>
    <p:sldId id="271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5E126-2288-4E16-BAC6-A407DA2ACADA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AED04-BB24-46FE-8948-A1D7378A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AED04-BB24-46FE-8948-A1D7378AC0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5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3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0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2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8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9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2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4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2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D5EF6-C26A-486F-A4C0-304DA8F5AF8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CAB5E-9AEB-472F-BE76-4F24C9D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8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mu.edu/~sfinger/advice/advice.html" TargetMode="External"/><Relationship Id="rId2" Type="http://schemas.openxmlformats.org/officeDocument/2006/relationships/hyperlink" Target="https://web.engr.oregonstate.edu/~grimmc/NSF/TheNSFReviewingProces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ronicle.com/article/10-Tips-for-Successful-Grant/24253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sheet.com/blog/essential-guide-writing-smart-goals" TargetMode="External"/><Relationship Id="rId2" Type="http://schemas.openxmlformats.org/officeDocument/2006/relationships/hyperlink" Target="https://www.darpa.mil/work-with-us/heilmeier-catechis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NRI / NSF Robotics Grant Writing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 Hauser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NSF-Specific Advice: Review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chemeClr val="accent5"/>
                </a:solidFill>
              </a:rPr>
              <a:t>Intellectual merit</a:t>
            </a:r>
            <a:r>
              <a:rPr lang="en-US" dirty="0" smtClean="0">
                <a:solidFill>
                  <a:schemeClr val="accent5"/>
                </a:solidFill>
              </a:rPr>
              <a:t>: the big one! </a:t>
            </a:r>
          </a:p>
          <a:p>
            <a:pPr lvl="1"/>
            <a:r>
              <a:rPr lang="en-US" dirty="0" smtClean="0"/>
              <a:t>Does your research have the </a:t>
            </a:r>
            <a:r>
              <a:rPr lang="en-US" i="1" dirty="0" smtClean="0"/>
              <a:t>potential to transform</a:t>
            </a:r>
            <a:r>
              <a:rPr lang="en-US" dirty="0" smtClean="0"/>
              <a:t> the way that we understand the world and generate new knowledge?  (Note: transformative ≠ outlandish or risky)</a:t>
            </a:r>
          </a:p>
          <a:p>
            <a:pPr lvl="1"/>
            <a:r>
              <a:rPr lang="en-US" dirty="0" smtClean="0"/>
              <a:t>Is the research plan </a:t>
            </a:r>
            <a:r>
              <a:rPr lang="en-US" i="1" dirty="0" smtClean="0"/>
              <a:t>convincing</a:t>
            </a:r>
            <a:r>
              <a:rPr lang="en-US" dirty="0" smtClean="0"/>
              <a:t>? Do you have the background, equipment, human resources, and budget necessary to carry out the proposed research? Are there contingency plans for managing risky components of the nominal plan?</a:t>
            </a:r>
          </a:p>
          <a:p>
            <a:pPr lvl="1"/>
            <a:r>
              <a:rPr lang="en-US" dirty="0" smtClean="0"/>
              <a:t>MUST have a solid idea AND be solidly written. Spend &gt; 70% of your time here</a:t>
            </a:r>
          </a:p>
          <a:p>
            <a:r>
              <a:rPr lang="en-US" i="1" dirty="0" smtClean="0">
                <a:solidFill>
                  <a:schemeClr val="accent6"/>
                </a:solidFill>
              </a:rPr>
              <a:t>Broader impact</a:t>
            </a:r>
            <a:r>
              <a:rPr lang="en-US" dirty="0" smtClean="0">
                <a:solidFill>
                  <a:schemeClr val="accent6"/>
                </a:solidFill>
              </a:rPr>
              <a:t>: are you a good citizen in the research community?</a:t>
            </a:r>
          </a:p>
          <a:p>
            <a:pPr lvl="1"/>
            <a:r>
              <a:rPr lang="en-US" dirty="0" smtClean="0"/>
              <a:t>NSF seems to encourage a model of faculty as scientist-philanthropists</a:t>
            </a:r>
          </a:p>
          <a:p>
            <a:pPr lvl="1"/>
            <a:r>
              <a:rPr lang="en-US" dirty="0" smtClean="0"/>
              <a:t>Needs to be solid, but won’t make or break your proposal</a:t>
            </a:r>
          </a:p>
          <a:p>
            <a:pPr lvl="1"/>
            <a:r>
              <a:rPr lang="en-US" dirty="0" smtClean="0"/>
              <a:t>More on this later…</a:t>
            </a:r>
          </a:p>
          <a:p>
            <a:r>
              <a:rPr lang="en-US" dirty="0" smtClean="0"/>
              <a:t>Miscellaneous things: check boxes (“adequate” vs “inadequate”)</a:t>
            </a:r>
          </a:p>
          <a:p>
            <a:pPr lvl="1"/>
            <a:r>
              <a:rPr lang="en-US" sz="1800" dirty="0" smtClean="0"/>
              <a:t>Data management plan, Postdoc mentoring plan, Broadening participation in computing plan, Coordination plan, Letters of collaboration</a:t>
            </a:r>
          </a:p>
          <a:p>
            <a:pPr lvl="1"/>
            <a:r>
              <a:rPr lang="en-US" sz="1800" dirty="0" smtClean="0"/>
              <a:t>Need to be there if your RFP / proposal calls for them. Can’t be too sparse.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91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NRI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Now in 7</a:t>
            </a:r>
            <a:r>
              <a:rPr lang="en-US" baseline="30000" dirty="0" smtClean="0"/>
              <a:t>th</a:t>
            </a:r>
            <a:r>
              <a:rPr lang="en-US" dirty="0" smtClean="0"/>
              <a:t> year (NRI -&gt; NRI 2.0)</a:t>
            </a:r>
          </a:p>
          <a:p>
            <a:r>
              <a:rPr lang="en-US" dirty="0" smtClean="0"/>
              <a:t>Cross-cutting (CISE / ENG) with partnerships from NIH, USDA, NASA, DOE</a:t>
            </a:r>
          </a:p>
          <a:p>
            <a:r>
              <a:rPr lang="en-US" dirty="0" smtClean="0"/>
              <a:t>Don’t follow the “Ubiquitous Collaborative Robots” exhortations of the RFP too closely. Almost all robotics work fits here; lip service to the theme in a few key places will suffice.</a:t>
            </a:r>
          </a:p>
          <a:p>
            <a:r>
              <a:rPr lang="en-US" dirty="0" smtClean="0"/>
              <a:t>Panels will be mostly robotics faculty</a:t>
            </a:r>
          </a:p>
          <a:p>
            <a:pPr lvl="1"/>
            <a:r>
              <a:rPr lang="en-US" dirty="0" smtClean="0"/>
              <a:t>Some faculty in AI, ML, Vision, </a:t>
            </a:r>
            <a:r>
              <a:rPr lang="en-US" dirty="0" err="1" smtClean="0"/>
              <a:t>MechE</a:t>
            </a:r>
            <a:r>
              <a:rPr lang="en-US" dirty="0" smtClean="0"/>
              <a:t>, or (infrequently) researchers from industry</a:t>
            </a:r>
          </a:p>
          <a:p>
            <a:pPr lvl="1"/>
            <a:r>
              <a:rPr lang="en-US" dirty="0" smtClean="0"/>
              <a:t>Depending on # of submissions, panels split into K topics, e.g., manipulation, perception, mechanical, HRI, multi-agent, medical (possible NIH), agricultural (possible USDA), aerospace (possible NASA), energy (possible DOE)</a:t>
            </a:r>
          </a:p>
          <a:p>
            <a:r>
              <a:rPr lang="en-US" dirty="0" smtClean="0"/>
              <a:t>Funding from non-NSF agencies require second review round (nominally, less extensive)</a:t>
            </a:r>
          </a:p>
          <a:p>
            <a:r>
              <a:rPr lang="en-US" dirty="0" smtClean="0"/>
              <a:t>Foundational (FND; single-to-few PIs, small-</a:t>
            </a:r>
            <a:r>
              <a:rPr lang="en-US" dirty="0" err="1" smtClean="0"/>
              <a:t>ish</a:t>
            </a:r>
            <a:r>
              <a:rPr lang="en-US" dirty="0" smtClean="0"/>
              <a:t>), integrative (INT; multiple </a:t>
            </a:r>
            <a:r>
              <a:rPr lang="en-US" dirty="0" err="1" smtClean="0"/>
              <a:t>Pis</a:t>
            </a:r>
            <a:r>
              <a:rPr lang="en-US" dirty="0" smtClean="0"/>
              <a:t>, larger)</a:t>
            </a:r>
          </a:p>
          <a:p>
            <a:r>
              <a:rPr lang="en-US" dirty="0" smtClean="0"/>
              <a:t>Key PM is David Miller, who is very nice, fair, and helpful. (A good guide to NSF’s process; he will not help you shape your idea)</a:t>
            </a:r>
          </a:p>
        </p:txBody>
      </p:sp>
    </p:spTree>
    <p:extLst>
      <p:ext uri="{BB962C8B-B14F-4D97-AF65-F5344CB8AC3E}">
        <p14:creationId xmlns:p14="http://schemas.microsoft.com/office/powerpoint/2010/main" val="6441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winning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Project Summary</a:t>
            </a:r>
          </a:p>
          <a:p>
            <a:pPr lvl="1"/>
            <a:r>
              <a:rPr lang="en-US" dirty="0" smtClean="0"/>
              <a:t>Crisp and compelling summary of intellectual merit (motivation, novelty, and specific aims) and broader impact (types of activities). Give quotable, succinct enumerations; reviewers will paraphrase these in bullet lists</a:t>
            </a:r>
          </a:p>
          <a:p>
            <a:pPr lvl="1"/>
            <a:r>
              <a:rPr lang="en-US" dirty="0" smtClean="0"/>
              <a:t>CAN ONLY BE PLAIN TEXT. This will be copy/pasted into a web form. No refs, </a:t>
            </a:r>
            <a:r>
              <a:rPr lang="en-US" dirty="0" err="1" smtClean="0"/>
              <a:t>eqns</a:t>
            </a:r>
            <a:r>
              <a:rPr lang="en-US" dirty="0" smtClean="0"/>
              <a:t>, images,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Introduction (1-2 pages):</a:t>
            </a:r>
          </a:p>
          <a:p>
            <a:pPr lvl="1"/>
            <a:r>
              <a:rPr lang="en-US" dirty="0" smtClean="0"/>
              <a:t>Define an interesting, topical research question. Refer to trends outside of your immediate research area, either in society or in science</a:t>
            </a:r>
          </a:p>
          <a:p>
            <a:pPr lvl="1"/>
            <a:r>
              <a:rPr lang="en-US" dirty="0" smtClean="0"/>
              <a:t>Make the case that if you succeed, the world is one step closer to understanding how to build / use robots. Reiterate intellectual merit from summary.</a:t>
            </a:r>
          </a:p>
          <a:p>
            <a:pPr lvl="1"/>
            <a:r>
              <a:rPr lang="en-US" dirty="0" smtClean="0"/>
              <a:t>Outline how you will go about this research, including evaluation. List any significant broader impact activities</a:t>
            </a:r>
          </a:p>
          <a:p>
            <a:r>
              <a:rPr lang="en-US" dirty="0" smtClean="0"/>
              <a:t>Related work (1-2 pages)</a:t>
            </a:r>
          </a:p>
          <a:p>
            <a:pPr lvl="1"/>
            <a:r>
              <a:rPr lang="en-US" dirty="0" smtClean="0"/>
              <a:t>Briefly summarize the state of the art, and your prior work, with dense references</a:t>
            </a:r>
          </a:p>
        </p:txBody>
      </p:sp>
    </p:spTree>
    <p:extLst>
      <p:ext uri="{BB962C8B-B14F-4D97-AF65-F5344CB8AC3E}">
        <p14:creationId xmlns:p14="http://schemas.microsoft.com/office/powerpoint/2010/main" val="12232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winning 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Plan (7-10 pages)</a:t>
            </a:r>
          </a:p>
          <a:p>
            <a:pPr lvl="1"/>
            <a:r>
              <a:rPr lang="en-US" dirty="0" smtClean="0"/>
              <a:t>Break down your research into a few (3-6) specific aims, each of which gets into technical detail on what you will do. Use figures, hardware specifications, equations, and data.</a:t>
            </a:r>
          </a:p>
          <a:p>
            <a:pPr lvl="1"/>
            <a:r>
              <a:rPr lang="en-US" i="1" dirty="0" smtClean="0"/>
              <a:t>Timeline and milestones</a:t>
            </a:r>
            <a:r>
              <a:rPr lang="en-US" dirty="0" smtClean="0"/>
              <a:t>: you must have a timeline for your research activities and describe how they fit together.  Break down Aims into Tasks, include a Gantt chart. If coordination is needed, summarize it here (and expand upon it in the Coordination Plan)</a:t>
            </a:r>
          </a:p>
          <a:p>
            <a:r>
              <a:rPr lang="en-US" dirty="0" smtClean="0"/>
              <a:t>Evaluation (optional for FND, mandatory for INT)</a:t>
            </a:r>
          </a:p>
          <a:p>
            <a:r>
              <a:rPr lang="en-US" dirty="0" smtClean="0"/>
              <a:t>Broader Impact (1-4 pages)</a:t>
            </a:r>
          </a:p>
          <a:p>
            <a:pPr lvl="1"/>
            <a:r>
              <a:rPr lang="en-US" dirty="0" smtClean="0"/>
              <a:t>Proportional to size of proposal. Small projects (&lt;$500k) can get away with nominal BI, larger projects and CAREER must have more substantial BI to be successful</a:t>
            </a:r>
          </a:p>
          <a:p>
            <a:pPr lvl="1"/>
            <a:r>
              <a:rPr lang="en-US" dirty="0" smtClean="0"/>
              <a:t>More here in a bit…</a:t>
            </a:r>
          </a:p>
          <a:p>
            <a:r>
              <a:rPr lang="en-US" dirty="0" smtClean="0"/>
              <a:t>Results from Prior NSF Support (if you have it)</a:t>
            </a:r>
          </a:p>
        </p:txBody>
      </p:sp>
    </p:spTree>
    <p:extLst>
      <p:ext uri="{BB962C8B-B14F-4D97-AF65-F5344CB8AC3E}">
        <p14:creationId xmlns:p14="http://schemas.microsoft.com/office/powerpoint/2010/main" val="6159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How do you translate </a:t>
            </a:r>
            <a:r>
              <a:rPr lang="en-US" i="1" dirty="0" smtClean="0">
                <a:solidFill>
                  <a:srgbClr val="FF0000"/>
                </a:solidFill>
              </a:rPr>
              <a:t>research from brain-space into </a:t>
            </a:r>
            <a:r>
              <a:rPr lang="en-US" i="1" dirty="0" smtClean="0">
                <a:solidFill>
                  <a:srgbClr val="FF0000"/>
                </a:solidFill>
              </a:rPr>
              <a:t>a </a:t>
            </a:r>
            <a:r>
              <a:rPr lang="en-US" i="1" dirty="0" smtClean="0">
                <a:solidFill>
                  <a:srgbClr val="FF0000"/>
                </a:solidFill>
              </a:rPr>
              <a:t>B&amp;W plan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/>
              <a:t>The graduate RA unit: either 3 months or 6 months of effort. How will you set goals for your RAs, semester by semester?</a:t>
            </a:r>
          </a:p>
          <a:p>
            <a:r>
              <a:rPr lang="en-US" dirty="0" smtClean="0"/>
              <a:t>Logical breakdown of tasks</a:t>
            </a:r>
          </a:p>
          <a:p>
            <a:pPr lvl="1"/>
            <a:r>
              <a:rPr lang="en-US" dirty="0" smtClean="0"/>
              <a:t>Measurable, manageable checkpoints</a:t>
            </a:r>
          </a:p>
          <a:p>
            <a:pPr lvl="1"/>
            <a:r>
              <a:rPr lang="en-US" dirty="0" smtClean="0"/>
              <a:t>Realistic workload (don’t ask 1 RA to do 2 substantial tasks simultaneously)</a:t>
            </a:r>
          </a:p>
          <a:p>
            <a:pPr lvl="1"/>
            <a:r>
              <a:rPr lang="en-US" dirty="0" smtClean="0"/>
              <a:t>Sensible interdependencies (if B requires A, B comes after A)</a:t>
            </a:r>
          </a:p>
          <a:p>
            <a:pPr lvl="1"/>
            <a:r>
              <a:rPr lang="en-US" dirty="0" smtClean="0"/>
              <a:t>If any steps are particularly risky, give explicit contingency plans</a:t>
            </a:r>
          </a:p>
          <a:p>
            <a:pPr lvl="1"/>
            <a:r>
              <a:rPr lang="en-US" dirty="0" smtClean="0"/>
              <a:t>Moderate (slightly ambitious, but not too ambitious) pace. Your reviewers will also be professors and know what grad students can roughly accomplish</a:t>
            </a:r>
          </a:p>
          <a:p>
            <a:pPr lvl="1"/>
            <a:r>
              <a:rPr lang="en-US" dirty="0" smtClean="0"/>
              <a:t>Take training, system building, testing into account</a:t>
            </a:r>
          </a:p>
        </p:txBody>
      </p:sp>
    </p:spTree>
    <p:extLst>
      <p:ext uri="{BB962C8B-B14F-4D97-AF65-F5344CB8AC3E}">
        <p14:creationId xmlns:p14="http://schemas.microsoft.com/office/powerpoint/2010/main" val="19369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Typical story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“Science”</a:t>
            </a:r>
            <a:r>
              <a:rPr lang="en-US" dirty="0" smtClean="0"/>
              <a:t> 1) Establish principles via math / sim / prototype (possibly multiple aims). 2) Develop &amp; test experimental testbed. 3) Evaluate whether principles hold on testbed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“System engineering”</a:t>
            </a:r>
            <a:r>
              <a:rPr lang="en-US" dirty="0" smtClean="0"/>
              <a:t>. 1) Develop and test component A. 2) Develop and test component B. 3) Integrate and test components A and B together. 4) Evaluate whether the system  is capable of performing a task with desired performance criteria.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“Incremental design” </a:t>
            </a:r>
            <a:r>
              <a:rPr lang="en-US" dirty="0" smtClean="0"/>
              <a:t>1a) Build system to show principle X. 1b) Test system. 1c) Use lessons learned to refine / modify system. </a:t>
            </a:r>
            <a:r>
              <a:rPr lang="en-US" b="1" dirty="0" smtClean="0"/>
              <a:t>Repeat for each specific aim, tweaking the principle or design in a specific way.</a:t>
            </a:r>
            <a:r>
              <a:rPr lang="en-US" dirty="0" smtClean="0"/>
              <a:t> Often used in ECE/ME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“Incremental science”</a:t>
            </a:r>
            <a:r>
              <a:rPr lang="en-US" dirty="0" smtClean="0"/>
              <a:t> 1a) Develop &amp; test experimental testbed for principle X. 1b) Evaluate X using experiments. </a:t>
            </a:r>
            <a:r>
              <a:rPr lang="en-US" b="1" dirty="0" smtClean="0"/>
              <a:t>Repeat for each specific aim with a different principle.</a:t>
            </a:r>
            <a:r>
              <a:rPr lang="en-US" dirty="0" smtClean="0"/>
              <a:t> Often used in HRI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“Theory”</a:t>
            </a:r>
            <a:r>
              <a:rPr lang="en-US" dirty="0" smtClean="0"/>
              <a:t> 1) Investigate foundations of a theoretical framework. 2) Build more theories on top of the foundations, e.g., applied theories. 3) Evaluate whether theories hold on numerical models or real systems.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How will you go beyond research to help society?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CAN BE</a:t>
            </a:r>
          </a:p>
          <a:p>
            <a:pPr lvl="1"/>
            <a:r>
              <a:rPr lang="en-US" dirty="0" smtClean="0"/>
              <a:t>Broader social impact (health, economic, </a:t>
            </a:r>
            <a:r>
              <a:rPr lang="en-US" dirty="0" err="1" smtClean="0"/>
              <a:t>etc</a:t>
            </a:r>
            <a:r>
              <a:rPr lang="en-US" dirty="0" smtClean="0"/>
              <a:t>). Very easy to write,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bare minimum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Dissemination 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bare minimum </a:t>
            </a:r>
            <a:r>
              <a:rPr lang="en-US" dirty="0" smtClean="0"/>
              <a:t>is publications or websites; workshops are nice)</a:t>
            </a:r>
          </a:p>
          <a:p>
            <a:pPr lvl="1"/>
            <a:r>
              <a:rPr lang="en-US" dirty="0" smtClean="0"/>
              <a:t>K-12 outreach</a:t>
            </a:r>
          </a:p>
          <a:p>
            <a:pPr lvl="1"/>
            <a:r>
              <a:rPr lang="en-US" dirty="0" smtClean="0"/>
              <a:t>Public outreach (educating through public exhibits)</a:t>
            </a:r>
          </a:p>
          <a:p>
            <a:pPr lvl="1"/>
            <a:r>
              <a:rPr lang="en-US" dirty="0" smtClean="0"/>
              <a:t>Integration of research with education (new courses, modules, online lectures)</a:t>
            </a:r>
          </a:p>
          <a:p>
            <a:pPr lvl="1"/>
            <a:r>
              <a:rPr lang="en-US" dirty="0" smtClean="0"/>
              <a:t>Service to the research community (open-source projects)</a:t>
            </a:r>
          </a:p>
          <a:p>
            <a:pPr lvl="1"/>
            <a:r>
              <a:rPr lang="en-US" dirty="0" smtClean="0"/>
              <a:t>Inclusion of underrepresented minorities in research</a:t>
            </a:r>
          </a:p>
          <a:p>
            <a:pPr lvl="1"/>
            <a:r>
              <a:rPr lang="en-US" dirty="0" smtClean="0"/>
              <a:t>Technology transfer (industry partners or credible steps toward a startup)</a:t>
            </a:r>
          </a:p>
          <a:p>
            <a:r>
              <a:rPr lang="en-US" dirty="0" smtClean="0"/>
              <a:t>ARE NOT</a:t>
            </a:r>
          </a:p>
          <a:p>
            <a:pPr lvl="1"/>
            <a:r>
              <a:rPr lang="en-US" dirty="0" smtClean="0"/>
              <a:t>Benefits to science, even other fields (put this in IM)</a:t>
            </a:r>
          </a:p>
          <a:p>
            <a:pPr lvl="1"/>
            <a:r>
              <a:rPr lang="en-US" dirty="0" smtClean="0"/>
              <a:t>Funding your graduate students (you’re expected to do this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Will not make your proposal, but can break it! (Great excuse to torpedo a proposal)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3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Impact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How can I make an impact to society on my own? I’m just a lowly professor</a:t>
            </a:r>
          </a:p>
          <a:p>
            <a:pPr lvl="1"/>
            <a:r>
              <a:rPr lang="en-US" dirty="0" smtClean="0"/>
              <a:t>Hardest to write the first time</a:t>
            </a:r>
            <a:r>
              <a:rPr lang="en-US" dirty="0" smtClean="0"/>
              <a:t>…</a:t>
            </a:r>
          </a:p>
          <a:p>
            <a:r>
              <a:rPr lang="en-US" dirty="0"/>
              <a:t>These can either be </a:t>
            </a:r>
            <a:r>
              <a:rPr lang="en-US" dirty="0">
                <a:solidFill>
                  <a:schemeClr val="accent5"/>
                </a:solidFill>
              </a:rPr>
              <a:t>specific project-related activities </a:t>
            </a:r>
            <a:r>
              <a:rPr lang="en-US" dirty="0"/>
              <a:t>or “</a:t>
            </a:r>
            <a:r>
              <a:rPr lang="en-US" dirty="0">
                <a:solidFill>
                  <a:schemeClr val="accent5"/>
                </a:solidFill>
              </a:rPr>
              <a:t>things you just keep doing as a professor”. </a:t>
            </a:r>
            <a:r>
              <a:rPr lang="en-US" dirty="0"/>
              <a:t>In the former case, you get brownie points for novelty and “BIs tightly integrated”. In the latter, you get brownie points for “established track record</a:t>
            </a:r>
            <a:r>
              <a:rPr lang="en-US" dirty="0" smtClean="0"/>
              <a:t>”.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First and foremost, </a:t>
            </a:r>
            <a:r>
              <a:rPr lang="en-US" b="1" dirty="0" smtClean="0"/>
              <a:t>partner with existing programs</a:t>
            </a:r>
            <a:r>
              <a:rPr lang="en-US" dirty="0" smtClean="0"/>
              <a:t> in your </a:t>
            </a:r>
            <a:r>
              <a:rPr lang="en-US" dirty="0" err="1" smtClean="0"/>
              <a:t>dept</a:t>
            </a:r>
            <a:r>
              <a:rPr lang="en-US" dirty="0" smtClean="0"/>
              <a:t> / </a:t>
            </a:r>
            <a:r>
              <a:rPr lang="en-US" dirty="0" err="1" smtClean="0"/>
              <a:t>CoE</a:t>
            </a:r>
            <a:endParaRPr lang="en-US" dirty="0" smtClean="0"/>
          </a:p>
          <a:p>
            <a:pPr lvl="1"/>
            <a:r>
              <a:rPr lang="en-US" dirty="0" smtClean="0"/>
              <a:t>They will have boilerplate text for you to tweak and include (low effort!)</a:t>
            </a:r>
          </a:p>
          <a:p>
            <a:pPr lvl="1"/>
            <a:r>
              <a:rPr lang="en-US" dirty="0" smtClean="0"/>
              <a:t>Having a partner / letter of collaboration builds credibility</a:t>
            </a:r>
          </a:p>
          <a:p>
            <a:r>
              <a:rPr lang="en-US" dirty="0" smtClean="0"/>
              <a:t>Be creative with what your concept of the “job of a professor.” What is fun for you? How might you turn this into BI?</a:t>
            </a:r>
          </a:p>
          <a:p>
            <a:pPr lvl="1"/>
            <a:r>
              <a:rPr lang="en-US" dirty="0" smtClean="0"/>
              <a:t>Myself: open-source software, working with diverse students</a:t>
            </a:r>
          </a:p>
          <a:p>
            <a:r>
              <a:rPr lang="en-US" dirty="0" smtClean="0"/>
              <a:t>Seek out organizations around you. Nonprofits, hospitals, community colleges or undergrad-only institutions, museums, summer </a:t>
            </a:r>
            <a:r>
              <a:rPr lang="en-US" dirty="0" smtClean="0"/>
              <a:t>camps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Be specific</a:t>
            </a:r>
            <a:r>
              <a:rPr lang="en-US" i="1" dirty="0" smtClean="0"/>
              <a:t>.</a:t>
            </a:r>
            <a:r>
              <a:rPr lang="en-US" dirty="0" smtClean="0"/>
              <a:t> A vague BI section is a sure way to tank your proposal</a:t>
            </a:r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62" y="3185607"/>
            <a:ext cx="654628" cy="65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“Development” is not a scientific goal… but it may be a step toward one</a:t>
            </a:r>
          </a:p>
          <a:p>
            <a:pPr lvl="1"/>
            <a:r>
              <a:rPr lang="en-US" dirty="0" smtClean="0"/>
              <a:t>Some PMs in ENG have a particular beef with the word</a:t>
            </a:r>
          </a:p>
          <a:p>
            <a:pPr lvl="1"/>
            <a:r>
              <a:rPr lang="en-US" dirty="0" smtClean="0"/>
              <a:t>“Understand”, “Investigate”, “Establish”, “Evaluate”, “Measure”, “Compare”</a:t>
            </a:r>
          </a:p>
          <a:p>
            <a:r>
              <a:rPr lang="en-US" dirty="0" smtClean="0"/>
              <a:t>Respect your reviewer</a:t>
            </a:r>
          </a:p>
          <a:p>
            <a:pPr lvl="1"/>
            <a:r>
              <a:rPr lang="en-US" dirty="0" smtClean="0"/>
              <a:t>They have a packet of ~8 proposals to read and a 2 </a:t>
            </a:r>
            <a:r>
              <a:rPr lang="en-US" dirty="0" err="1" smtClean="0"/>
              <a:t>hr</a:t>
            </a:r>
            <a:r>
              <a:rPr lang="en-US" dirty="0" smtClean="0"/>
              <a:t> flight to DC. Will spend ~15min-1hr reading your proposal and a similar amount of time writing the review (effort is inversely proportional to seniority)</a:t>
            </a:r>
          </a:p>
          <a:p>
            <a:pPr lvl="1"/>
            <a:r>
              <a:rPr lang="en-US" i="1" dirty="0" smtClean="0"/>
              <a:t>Get to the point as early as possible</a:t>
            </a:r>
          </a:p>
          <a:p>
            <a:pPr lvl="1"/>
            <a:r>
              <a:rPr lang="en-US" dirty="0" smtClean="0"/>
              <a:t>Write in punchy, succinct sentences. Don’t ramble. Lists are great for reviewers to Ctrl-C / Ctrl-V</a:t>
            </a:r>
          </a:p>
          <a:p>
            <a:pPr lvl="1"/>
            <a:r>
              <a:rPr lang="en-US" dirty="0" smtClean="0"/>
              <a:t>Don’t use acronyms without defining them first, even if you think they’re obvious</a:t>
            </a:r>
          </a:p>
          <a:p>
            <a:r>
              <a:rPr lang="en-US" dirty="0" smtClean="0"/>
              <a:t>Engage in the zeitgeist</a:t>
            </a:r>
          </a:p>
          <a:p>
            <a:pPr lvl="1"/>
            <a:r>
              <a:rPr lang="en-US" dirty="0" smtClean="0"/>
              <a:t>See what people are talking about at conferences.</a:t>
            </a:r>
          </a:p>
          <a:p>
            <a:pPr lvl="1"/>
            <a:r>
              <a:rPr lang="en-US" dirty="0" smtClean="0"/>
              <a:t>1. Randomly choose a (non-junior) roboticist. 2. Talk about your idea. 3. If your idea</a:t>
            </a:r>
            <a:br>
              <a:rPr lang="en-US" dirty="0" smtClean="0"/>
            </a:br>
            <a:r>
              <a:rPr lang="en-US" dirty="0" smtClean="0"/>
              <a:t>doesn’t immediately engage, then 4. repeat from Step 1 until Step 3 succeeds.</a:t>
            </a:r>
          </a:p>
          <a:p>
            <a:r>
              <a:rPr lang="en-US" dirty="0" smtClean="0"/>
              <a:t>Consider that your entire idea might just be a funding dead-end</a:t>
            </a:r>
            <a:endParaRPr lang="en-US" dirty="0"/>
          </a:p>
          <a:p>
            <a:pPr lvl="1"/>
            <a:r>
              <a:rPr lang="en-US" dirty="0" smtClean="0"/>
              <a:t>If you get NC or keep getting LCs, </a:t>
            </a:r>
            <a:r>
              <a:rPr lang="en-US" i="1" dirty="0" smtClean="0"/>
              <a:t>it’s not them, it’s you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topic could be </a:t>
            </a:r>
            <a:r>
              <a:rPr lang="en-US" dirty="0" err="1" smtClean="0"/>
              <a:t>passe</a:t>
            </a:r>
            <a:r>
              <a:rPr lang="en-US" dirty="0" smtClean="0"/>
              <a:t>, overly ambitious, or you could have stronger competitors</a:t>
            </a:r>
          </a:p>
          <a:p>
            <a:pPr lvl="1"/>
            <a:r>
              <a:rPr lang="en-US" dirty="0" smtClean="0"/>
              <a:t>This can be really hard at first, almost like losing a child</a:t>
            </a:r>
          </a:p>
          <a:p>
            <a:pPr lvl="1"/>
            <a:r>
              <a:rPr lang="en-US" dirty="0" smtClean="0"/>
              <a:t>Nurse your wounds and get over it; you should be an </a:t>
            </a:r>
            <a:r>
              <a:rPr lang="en-US" i="1" dirty="0" smtClean="0"/>
              <a:t>idea-generating machine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09" t="6871" r="1591" b="28013"/>
          <a:stretch/>
        </p:blipFill>
        <p:spPr>
          <a:xfrm>
            <a:off x="8743951" y="5226479"/>
            <a:ext cx="852054" cy="852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651" y="3787616"/>
            <a:ext cx="1080654" cy="10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advice (~20min)</a:t>
            </a:r>
          </a:p>
          <a:p>
            <a:r>
              <a:rPr lang="en-US" dirty="0" smtClean="0"/>
              <a:t>Q&amp;A</a:t>
            </a:r>
          </a:p>
          <a:p>
            <a:r>
              <a:rPr lang="en-US" dirty="0" smtClean="0"/>
              <a:t>Proposal draft / summary feedback</a:t>
            </a:r>
          </a:p>
          <a:p>
            <a:r>
              <a:rPr lang="en-US" dirty="0" smtClean="0"/>
              <a:t>Breakout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draft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https://web.engr.oregonstate.edu/~</a:t>
            </a:r>
            <a:r>
              <a:rPr lang="en-US" dirty="0" smtClean="0">
                <a:hlinkClick r:id="rId2"/>
              </a:rPr>
              <a:t>grimmc/NSF/TheNSFReviewingProcess.html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https://www.cs.cmu.edu/~</a:t>
            </a:r>
            <a:r>
              <a:rPr lang="en-US" dirty="0" smtClean="0">
                <a:hlinkClick r:id="rId3"/>
              </a:rPr>
              <a:t>sfinger/advice/advice.html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www.chronicle.com/article/10-Tips-for-Successful-Grant/242535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0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help robotics faculty write successful NSF grants</a:t>
            </a:r>
          </a:p>
          <a:p>
            <a:r>
              <a:rPr lang="en-US" dirty="0" smtClean="0"/>
              <a:t>Although there are lots of grant writing workshops (general and NSF-specific), getting perspective from successful robotics faculty will:</a:t>
            </a:r>
          </a:p>
          <a:p>
            <a:pPr lvl="1"/>
            <a:r>
              <a:rPr lang="en-US" dirty="0" smtClean="0"/>
              <a:t>Give a sense of how your </a:t>
            </a:r>
            <a:r>
              <a:rPr lang="en-US" i="1" dirty="0" smtClean="0"/>
              <a:t>reviewers </a:t>
            </a:r>
            <a:r>
              <a:rPr lang="en-US" dirty="0" smtClean="0"/>
              <a:t>will feel about your ideas</a:t>
            </a:r>
          </a:p>
          <a:p>
            <a:pPr lvl="1"/>
            <a:r>
              <a:rPr lang="en-US" dirty="0" smtClean="0"/>
              <a:t>Provide ideas for robotics-specific evaluation strategies and broader impacts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funding experience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39091" y="5351319"/>
            <a:ext cx="9985664" cy="270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39091" y="5351319"/>
            <a:ext cx="0" cy="270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8623" y="5767616"/>
            <a:ext cx="157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2009</a:t>
            </a:r>
          </a:p>
          <a:p>
            <a:r>
              <a:rPr lang="en-US" dirty="0" smtClean="0"/>
              <a:t>Start at IU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09901" y="5756419"/>
            <a:ext cx="157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2012</a:t>
            </a:r>
          </a:p>
          <a:p>
            <a:r>
              <a:rPr lang="en-US" dirty="0" smtClean="0"/>
              <a:t>Epiphany!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17273" y="5351319"/>
            <a:ext cx="0" cy="270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46525" y="5348324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746" y="2839476"/>
            <a:ext cx="514613" cy="457584"/>
          </a:xfrm>
        </p:spPr>
      </p:pic>
      <p:pic>
        <p:nvPicPr>
          <p:cNvPr id="15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90" y="4503442"/>
            <a:ext cx="514613" cy="457584"/>
          </a:xfrm>
          <a:prstGeom prst="rect">
            <a:avLst/>
          </a:prstGeom>
        </p:spPr>
      </p:pic>
      <p:pic>
        <p:nvPicPr>
          <p:cNvPr id="1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768" y="4222888"/>
            <a:ext cx="514613" cy="4575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3117272" y="4976393"/>
            <a:ext cx="460425" cy="4156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3335481" y="4493287"/>
            <a:ext cx="460425" cy="4156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3823152" y="4887716"/>
            <a:ext cx="460425" cy="415637"/>
          </a:xfrm>
          <a:prstGeom prst="rect">
            <a:avLst/>
          </a:prstGeom>
        </p:spPr>
      </p:pic>
      <p:pic>
        <p:nvPicPr>
          <p:cNvPr id="20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4" y="4961026"/>
            <a:ext cx="514613" cy="457584"/>
          </a:xfrm>
          <a:prstGeom prst="rect">
            <a:avLst/>
          </a:prstGeom>
        </p:spPr>
      </p:pic>
      <p:pic>
        <p:nvPicPr>
          <p:cNvPr id="2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22" y="4775697"/>
            <a:ext cx="514613" cy="457584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1741114" y="5351319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388768" y="5348324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33629" y="6035507"/>
            <a:ext cx="157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Frustration…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5086985" y="4975673"/>
            <a:ext cx="460425" cy="4156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5800562" y="4726987"/>
            <a:ext cx="460425" cy="4156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8909866" y="4116224"/>
            <a:ext cx="460425" cy="41563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8507625" y="4844664"/>
            <a:ext cx="460425" cy="41563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10061378" y="4923650"/>
            <a:ext cx="460425" cy="415637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244" y="2839476"/>
            <a:ext cx="514613" cy="457584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16" y="4799084"/>
            <a:ext cx="514613" cy="45758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858601" y="4568853"/>
            <a:ext cx="1327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Competitive</a:t>
            </a:r>
            <a:endParaRPr lang="en-US" dirty="0"/>
          </a:p>
        </p:txBody>
      </p:sp>
      <p:pic>
        <p:nvPicPr>
          <p:cNvPr id="3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809" y="4309537"/>
            <a:ext cx="514613" cy="457584"/>
          </a:xfrm>
          <a:prstGeom prst="rect">
            <a:avLst/>
          </a:prstGeom>
        </p:spPr>
      </p:pic>
      <p:pic>
        <p:nvPicPr>
          <p:cNvPr id="3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074" y="4815087"/>
            <a:ext cx="514613" cy="45758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181625" y="42569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CAREER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63292" y="479582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979380" y="4649865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</a:t>
            </a:r>
            <a:endParaRPr lang="en-US" dirty="0"/>
          </a:p>
        </p:txBody>
      </p:sp>
      <p:pic>
        <p:nvPicPr>
          <p:cNvPr id="43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503" y="2798952"/>
            <a:ext cx="514613" cy="457584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5574152" y="3807300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Didn’t lead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38" idx="3"/>
            <a:endCxn id="30" idx="1"/>
          </p:cNvCxnSpPr>
          <p:nvPr/>
        </p:nvCxnSpPr>
        <p:spPr>
          <a:xfrm>
            <a:off x="8285687" y="5043879"/>
            <a:ext cx="221938" cy="86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509697" y="5351319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81536" y="5756419"/>
            <a:ext cx="157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2014</a:t>
            </a:r>
          </a:p>
          <a:p>
            <a:r>
              <a:rPr lang="en-US" dirty="0" smtClean="0"/>
              <a:t>Move to Duke</a:t>
            </a:r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3028165" y="2855667"/>
            <a:ext cx="460425" cy="41563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9562180" y="2854169"/>
            <a:ext cx="460425" cy="415637"/>
          </a:xfrm>
          <a:prstGeom prst="rect">
            <a:avLst/>
          </a:prstGeom>
        </p:spPr>
      </p:pic>
      <p:pic>
        <p:nvPicPr>
          <p:cNvPr id="5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33" y="2812222"/>
            <a:ext cx="514613" cy="45758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8708268" y="1982733"/>
            <a:ext cx="460425" cy="41563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9684781" y="1982733"/>
            <a:ext cx="460425" cy="4156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7731755" y="1982733"/>
            <a:ext cx="460425" cy="415637"/>
          </a:xfrm>
          <a:prstGeom prst="rect">
            <a:avLst/>
          </a:prstGeom>
        </p:spPr>
      </p:pic>
      <p:cxnSp>
        <p:nvCxnSpPr>
          <p:cNvPr id="57" name="Straight Connector 56"/>
          <p:cNvCxnSpPr/>
          <p:nvPr/>
        </p:nvCxnSpPr>
        <p:spPr>
          <a:xfrm>
            <a:off x="1118755" y="3616038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128909" y="4263007"/>
            <a:ext cx="763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NSF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-59245" y="2626852"/>
            <a:ext cx="1150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Other gov’t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-162790" y="1696340"/>
            <a:ext cx="132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Industry / foundations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1118755" y="254853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850" y="2801764"/>
            <a:ext cx="514613" cy="457584"/>
          </a:xfrm>
          <a:prstGeom prst="rect">
            <a:avLst/>
          </a:prstGeom>
        </p:spPr>
      </p:pic>
      <p:pic>
        <p:nvPicPr>
          <p:cNvPr id="6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67" y="2798952"/>
            <a:ext cx="514613" cy="45758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9142136" y="5756419"/>
            <a:ext cx="157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2019</a:t>
            </a:r>
          </a:p>
          <a:p>
            <a:r>
              <a:rPr lang="en-US" dirty="0" smtClean="0"/>
              <a:t>Move to UIUC</a:t>
            </a:r>
            <a:endParaRPr lang="en-US" dirty="0"/>
          </a:p>
        </p:txBody>
      </p:sp>
      <p:pic>
        <p:nvPicPr>
          <p:cNvPr id="6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2" y="4309537"/>
            <a:ext cx="514613" cy="457584"/>
          </a:xfrm>
          <a:prstGeom prst="rect">
            <a:avLst/>
          </a:prstGeom>
        </p:spPr>
      </p:pic>
      <p:pic>
        <p:nvPicPr>
          <p:cNvPr id="67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128" y="4191765"/>
            <a:ext cx="514613" cy="457584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0055064" y="3035205"/>
            <a:ext cx="2381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Low Competitive as lead in 7 years (getting too cocky)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45" idx="2"/>
          </p:cNvCxnSpPr>
          <p:nvPr/>
        </p:nvCxnSpPr>
        <p:spPr>
          <a:xfrm flipH="1">
            <a:off x="5705020" y="4176632"/>
            <a:ext cx="475228" cy="3289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5" idx="2"/>
            <a:endCxn id="66" idx="1"/>
          </p:cNvCxnSpPr>
          <p:nvPr/>
        </p:nvCxnSpPr>
        <p:spPr>
          <a:xfrm>
            <a:off x="6180248" y="4176632"/>
            <a:ext cx="757494" cy="3616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56" y="4276838"/>
            <a:ext cx="514613" cy="457584"/>
          </a:xfrm>
          <a:prstGeom prst="rect">
            <a:avLst/>
          </a:prstGeom>
        </p:spPr>
      </p:pic>
      <p:cxnSp>
        <p:nvCxnSpPr>
          <p:cNvPr id="80" name="Straight Arrow Connector 79"/>
          <p:cNvCxnSpPr>
            <a:stCxn id="45" idx="2"/>
          </p:cNvCxnSpPr>
          <p:nvPr/>
        </p:nvCxnSpPr>
        <p:spPr>
          <a:xfrm>
            <a:off x="6180248" y="4176632"/>
            <a:ext cx="35523" cy="3506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451982" y="504432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RAPID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245191" y="4657611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CMMI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826376" y="5351319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835679" y="5351319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673405" y="5351319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6213276" y="4887715"/>
            <a:ext cx="460425" cy="415637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6463406" y="5045541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NRI</a:t>
            </a:r>
            <a:endParaRPr lang="en-US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7599984" y="5348324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544919" y="5348324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8293107" y="458589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NRI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9231405" y="413091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0464124" y="487322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</a:t>
            </a:r>
            <a:endParaRPr lang="en-US" dirty="0"/>
          </a:p>
        </p:txBody>
      </p:sp>
      <p:cxnSp>
        <p:nvCxnSpPr>
          <p:cNvPr id="98" name="Straight Arrow Connector 97"/>
          <p:cNvCxnSpPr>
            <a:stCxn id="68" idx="2"/>
            <a:endCxn id="67" idx="0"/>
          </p:cNvCxnSpPr>
          <p:nvPr/>
        </p:nvCxnSpPr>
        <p:spPr>
          <a:xfrm flipH="1">
            <a:off x="10233435" y="3958535"/>
            <a:ext cx="1012432" cy="233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0490741" y="5351319"/>
            <a:ext cx="0" cy="27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Picture 10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0859" r="6932" b="15909"/>
          <a:stretch/>
        </p:blipFill>
        <p:spPr>
          <a:xfrm>
            <a:off x="7889009" y="2855667"/>
            <a:ext cx="460425" cy="415637"/>
          </a:xfrm>
          <a:prstGeom prst="rect">
            <a:avLst/>
          </a:prstGeom>
        </p:spPr>
      </p:pic>
      <p:pic>
        <p:nvPicPr>
          <p:cNvPr id="111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32" y="4815087"/>
            <a:ext cx="514613" cy="457584"/>
          </a:xfrm>
          <a:prstGeom prst="rect">
            <a:avLst/>
          </a:prstGeom>
        </p:spPr>
      </p:pic>
      <p:cxnSp>
        <p:nvCxnSpPr>
          <p:cNvPr id="112" name="Straight Arrow Connector 111"/>
          <p:cNvCxnSpPr>
            <a:stCxn id="111" idx="3"/>
            <a:endCxn id="38" idx="1"/>
          </p:cNvCxnSpPr>
          <p:nvPr/>
        </p:nvCxnSpPr>
        <p:spPr>
          <a:xfrm>
            <a:off x="7547245" y="5043879"/>
            <a:ext cx="2238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497245" y="5777181"/>
            <a:ext cx="2662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Competitive -&gt;</a:t>
            </a:r>
          </a:p>
          <a:p>
            <a:r>
              <a:rPr lang="en-US" dirty="0" smtClean="0"/>
              <a:t>Withdrawn (formatting) -&gt;</a:t>
            </a:r>
          </a:p>
          <a:p>
            <a:r>
              <a:rPr lang="en-US" dirty="0" smtClean="0"/>
              <a:t>Awarded</a:t>
            </a:r>
            <a:endParaRPr lang="en-US" dirty="0"/>
          </a:p>
        </p:txBody>
      </p:sp>
      <p:cxnSp>
        <p:nvCxnSpPr>
          <p:cNvPr id="121" name="Straight Arrow Connector 120"/>
          <p:cNvCxnSpPr>
            <a:endCxn id="111" idx="2"/>
          </p:cNvCxnSpPr>
          <p:nvPr/>
        </p:nvCxnSpPr>
        <p:spPr>
          <a:xfrm flipV="1">
            <a:off x="7140477" y="5272671"/>
            <a:ext cx="149462" cy="5045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90" y="4253508"/>
            <a:ext cx="514613" cy="457584"/>
          </a:xfrm>
          <a:prstGeom prst="rect">
            <a:avLst/>
          </a:prstGeom>
        </p:spPr>
      </p:pic>
      <p:cxnSp>
        <p:nvCxnSpPr>
          <p:cNvPr id="128" name="Straight Arrow Connector 127"/>
          <p:cNvCxnSpPr>
            <a:stCxn id="45" idx="2"/>
          </p:cNvCxnSpPr>
          <p:nvPr/>
        </p:nvCxnSpPr>
        <p:spPr>
          <a:xfrm flipH="1">
            <a:off x="4936158" y="4176632"/>
            <a:ext cx="1244090" cy="307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028" y="1821634"/>
            <a:ext cx="514613" cy="457584"/>
          </a:xfrm>
          <a:prstGeom prst="rect">
            <a:avLst/>
          </a:prstGeom>
        </p:spPr>
      </p:pic>
      <p:pic>
        <p:nvPicPr>
          <p:cNvPr id="135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768" y="1821634"/>
            <a:ext cx="514613" cy="457584"/>
          </a:xfrm>
          <a:prstGeom prst="rect">
            <a:avLst/>
          </a:prstGeom>
        </p:spPr>
      </p:pic>
      <p:pic>
        <p:nvPicPr>
          <p:cNvPr id="136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695" y="1821634"/>
            <a:ext cx="514613" cy="457584"/>
          </a:xfrm>
          <a:prstGeom prst="rect">
            <a:avLst/>
          </a:prstGeom>
        </p:spPr>
      </p:pic>
      <p:pic>
        <p:nvPicPr>
          <p:cNvPr id="138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91" y="4440135"/>
            <a:ext cx="514613" cy="457584"/>
          </a:xfrm>
          <a:prstGeom prst="rect">
            <a:avLst/>
          </a:prstGeom>
        </p:spPr>
      </p:pic>
      <p:pic>
        <p:nvPicPr>
          <p:cNvPr id="139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62" y="4862082"/>
            <a:ext cx="514613" cy="457584"/>
          </a:xfrm>
          <a:prstGeom prst="rect">
            <a:avLst/>
          </a:prstGeom>
        </p:spPr>
      </p:pic>
      <p:sp>
        <p:nvSpPr>
          <p:cNvPr id="140" name="TextBox 139"/>
          <p:cNvSpPr txBox="1"/>
          <p:nvPr/>
        </p:nvSpPr>
        <p:spPr>
          <a:xfrm>
            <a:off x="1811703" y="3891677"/>
            <a:ext cx="177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Competitive</a:t>
            </a:r>
            <a:endParaRPr lang="en-US" dirty="0"/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2387004" y="4247924"/>
            <a:ext cx="218043" cy="214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1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proposal is a plan for </a:t>
            </a:r>
            <a:r>
              <a:rPr lang="en-US" i="1" dirty="0" smtClean="0"/>
              <a:t>how you will spend someone else’s money </a:t>
            </a:r>
            <a:r>
              <a:rPr lang="en-US" dirty="0" smtClean="0"/>
              <a:t>(taxpayers or a company).  Other top researchers in the US are competing for the same pot. Be convincing that </a:t>
            </a:r>
            <a:r>
              <a:rPr lang="en-US" i="1" dirty="0" smtClean="0"/>
              <a:t>you will spend it more wisely than others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Convince the reviewers (during a panel or ad-hoc reviews)</a:t>
            </a:r>
          </a:p>
          <a:p>
            <a:pPr lvl="1"/>
            <a:r>
              <a:rPr lang="en-US" dirty="0" smtClean="0"/>
              <a:t>Convince the program manager to support the reviewers’ conclusions</a:t>
            </a:r>
            <a:endParaRPr lang="en-US" dirty="0"/>
          </a:p>
          <a:p>
            <a:r>
              <a:rPr lang="en-US" dirty="0" smtClean="0"/>
              <a:t>Learn lessons from project management</a:t>
            </a:r>
          </a:p>
          <a:p>
            <a:pPr lvl="1"/>
            <a:r>
              <a:rPr lang="en-US" dirty="0" smtClean="0"/>
              <a:t>Read </a:t>
            </a:r>
            <a:r>
              <a:rPr lang="en-US" dirty="0" err="1" smtClean="0"/>
              <a:t>Heilmeir</a:t>
            </a:r>
            <a:r>
              <a:rPr lang="en-US" dirty="0" smtClean="0"/>
              <a:t> Catechism (</a:t>
            </a:r>
            <a:r>
              <a:rPr lang="en-US" dirty="0" smtClean="0">
                <a:hlinkClick r:id="rId2"/>
              </a:rPr>
              <a:t>https://www.darpa.mil/work-with-us/heilmeier-catechism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SMART goals (</a:t>
            </a:r>
            <a:r>
              <a:rPr lang="en-US" dirty="0" smtClean="0">
                <a:hlinkClick r:id="rId3"/>
              </a:rPr>
              <a:t>https://www.smartsheet.com/blog/essential-guide-writing-smart-goals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Separate “research ideas” from “research activities.” Grants </a:t>
            </a:r>
            <a:r>
              <a:rPr lang="en-US" dirty="0" smtClean="0">
                <a:solidFill>
                  <a:srgbClr val="FF0000"/>
                </a:solidFill>
              </a:rPr>
              <a:t>fund activities, not ideas</a:t>
            </a:r>
            <a:r>
              <a:rPr lang="en-US" dirty="0" smtClean="0"/>
              <a:t>. </a:t>
            </a:r>
            <a:r>
              <a:rPr lang="en-US" i="1" dirty="0" smtClean="0"/>
              <a:t>Some </a:t>
            </a:r>
            <a:r>
              <a:rPr lang="en-US" dirty="0" smtClean="0"/>
              <a:t>activities will act in pursuit of ideas. But they can also build infrastructure for later activities to use, construct apparatuses, evaluate ideas pursued in earlier activities, etc.</a:t>
            </a:r>
          </a:p>
          <a:p>
            <a:r>
              <a:rPr lang="en-US" dirty="0" smtClean="0"/>
              <a:t>Write to the audience of a very intelligent person who may not be in your area</a:t>
            </a:r>
          </a:p>
          <a:p>
            <a:pPr lvl="1"/>
            <a:r>
              <a:rPr lang="en-US" dirty="0" smtClean="0"/>
              <a:t>See articles from Scientific American, Nature, Science to strike a good balance</a:t>
            </a:r>
          </a:p>
          <a:p>
            <a:pPr lvl="1"/>
            <a:r>
              <a:rPr lang="en-US" dirty="0" smtClean="0"/>
              <a:t>Explain things that are obvious or trivial to you. They’re obvious to </a:t>
            </a:r>
            <a:r>
              <a:rPr lang="en-US" i="1" dirty="0" smtClean="0"/>
              <a:t>nearly no one else, </a:t>
            </a:r>
            <a:r>
              <a:rPr lang="en-US" dirty="0" smtClean="0"/>
              <a:t>and even if they know the material, they’ll appreciate knowing that you’re doing things “the right way”</a:t>
            </a:r>
          </a:p>
          <a:p>
            <a:r>
              <a:rPr lang="en-US" dirty="0" smtClean="0"/>
              <a:t>Your proposal is not a referendum on how smart you are</a:t>
            </a:r>
          </a:p>
          <a:p>
            <a:pPr lvl="1"/>
            <a:r>
              <a:rPr lang="en-US" dirty="0" smtClean="0"/>
              <a:t>Don’t feel bad if you get rejected</a:t>
            </a:r>
          </a:p>
          <a:p>
            <a:pPr lvl="1"/>
            <a:r>
              <a:rPr lang="en-US" dirty="0" err="1" smtClean="0"/>
              <a:t>Grantsmanship</a:t>
            </a:r>
            <a:r>
              <a:rPr lang="en-US" dirty="0" smtClean="0"/>
              <a:t> is a learned skill </a:t>
            </a:r>
          </a:p>
          <a:p>
            <a:pPr lvl="1"/>
            <a:r>
              <a:rPr lang="en-US" dirty="0" smtClean="0"/>
              <a:t>There is lots of noise in the system</a:t>
            </a:r>
          </a:p>
        </p:txBody>
      </p:sp>
    </p:spTree>
    <p:extLst>
      <p:ext uri="{BB962C8B-B14F-4D97-AF65-F5344CB8AC3E}">
        <p14:creationId xmlns:p14="http://schemas.microsoft.com/office/powerpoint/2010/main" val="353788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 for beginning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proposal is NOT ANYTHING LIKE a paper, nor is it an essay on “what research I think would be interesting”</a:t>
            </a:r>
          </a:p>
          <a:p>
            <a:r>
              <a:rPr lang="en-US" dirty="0" smtClean="0"/>
              <a:t>&gt;70% of what you write </a:t>
            </a:r>
            <a:r>
              <a:rPr lang="en-US" dirty="0" smtClean="0">
                <a:solidFill>
                  <a:srgbClr val="FF0000"/>
                </a:solidFill>
              </a:rPr>
              <a:t>will not be novel ideas</a:t>
            </a:r>
          </a:p>
          <a:p>
            <a:pPr lvl="1"/>
            <a:r>
              <a:rPr lang="en-US" dirty="0" smtClean="0"/>
              <a:t>What is old hat to you is usually new to everyone else</a:t>
            </a:r>
          </a:p>
          <a:p>
            <a:pPr lvl="1"/>
            <a:r>
              <a:rPr lang="en-US" dirty="0" smtClean="0"/>
              <a:t>What is settled opinion in your mind may be highly controversial outside of it</a:t>
            </a:r>
          </a:p>
          <a:p>
            <a:pPr lvl="1"/>
            <a:r>
              <a:rPr lang="en-US" dirty="0" smtClean="0"/>
              <a:t>Writing about what you know will sound much more convincing than speculation / bullshit</a:t>
            </a:r>
          </a:p>
          <a:p>
            <a:r>
              <a:rPr lang="en-US" dirty="0" err="1" smtClean="0"/>
              <a:t>Grantsmanship</a:t>
            </a:r>
            <a:r>
              <a:rPr lang="en-US" dirty="0" smtClean="0"/>
              <a:t> requires much more marketing than you might think</a:t>
            </a:r>
          </a:p>
          <a:p>
            <a:pPr lvl="1"/>
            <a:r>
              <a:rPr lang="en-US" dirty="0" smtClean="0"/>
              <a:t>But not too much to jeopardize the scientific merit of your ideas (at least, for NSF)</a:t>
            </a:r>
          </a:p>
          <a:p>
            <a:r>
              <a:rPr lang="en-US" dirty="0" smtClean="0"/>
              <a:t>Attract a champion (a reviewer really excited about your project)</a:t>
            </a:r>
          </a:p>
          <a:p>
            <a:pPr lvl="1"/>
            <a:r>
              <a:rPr lang="en-US" dirty="0" smtClean="0"/>
              <a:t>Project current trends / major opportunities in research, both inside &amp; outside of your area (data revolution, need for safety guarantees, robots interacting with humans, aging population,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Build on the strengths of yourself and your team</a:t>
            </a:r>
          </a:p>
          <a:p>
            <a:pPr lvl="1"/>
            <a:r>
              <a:rPr lang="en-US" dirty="0" smtClean="0"/>
              <a:t>Make an experienced professor think “Wow, I wish I thought of that” AND “Wow, I wish I could do that”. Add a </a:t>
            </a:r>
            <a:r>
              <a:rPr lang="en-US" i="1" dirty="0" smtClean="0"/>
              <a:t>cute twist</a:t>
            </a:r>
            <a:r>
              <a:rPr lang="en-US" dirty="0" smtClean="0"/>
              <a:t>?</a:t>
            </a:r>
          </a:p>
          <a:p>
            <a:r>
              <a:rPr lang="en-US" i="1" dirty="0" smtClean="0"/>
              <a:t>Defend </a:t>
            </a:r>
            <a:r>
              <a:rPr lang="en-US" dirty="0" smtClean="0"/>
              <a:t>your idea </a:t>
            </a:r>
            <a:r>
              <a:rPr lang="en-US" i="1" dirty="0" smtClean="0"/>
              <a:t>without sounding defensive</a:t>
            </a:r>
          </a:p>
          <a:p>
            <a:pPr lvl="1"/>
            <a:r>
              <a:rPr lang="en-US" dirty="0" smtClean="0"/>
              <a:t>Predict detractors and out-maneuver their potential complaints</a:t>
            </a:r>
          </a:p>
          <a:p>
            <a:pPr lvl="1"/>
            <a:r>
              <a:rPr lang="en-US" dirty="0" smtClean="0"/>
              <a:t>Bulletproof your plan with details and preliminary data (e.g., your thesis!)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Write a thesis statement that is a tautology</a:t>
            </a:r>
          </a:p>
        </p:txBody>
      </p:sp>
    </p:spTree>
    <p:extLst>
      <p:ext uri="{BB962C8B-B14F-4D97-AF65-F5344CB8AC3E}">
        <p14:creationId xmlns:p14="http://schemas.microsoft.com/office/powerpoint/2010/main" val="35754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 for beginning faculty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900" dirty="0" smtClean="0">
                <a:solidFill>
                  <a:schemeClr val="accent5"/>
                </a:solidFill>
              </a:rPr>
              <a:t>Be selective with collaborators</a:t>
            </a:r>
            <a:r>
              <a:rPr lang="en-US" sz="2900" dirty="0" smtClean="0"/>
              <a:t>; they are hard to find. Don’t just look at the length of their CV.</a:t>
            </a:r>
          </a:p>
          <a:p>
            <a:pPr marL="228600" lvl="1">
              <a:spcBef>
                <a:spcPts val="1000"/>
              </a:spcBef>
            </a:pPr>
            <a:r>
              <a:rPr lang="en-US" sz="2900" dirty="0" smtClean="0">
                <a:solidFill>
                  <a:schemeClr val="accent5"/>
                </a:solidFill>
              </a:rPr>
              <a:t>Start early</a:t>
            </a:r>
            <a:r>
              <a:rPr lang="en-US" sz="2900" dirty="0" smtClean="0"/>
              <a:t>. It takes a few weeks to write a good proposal, but </a:t>
            </a:r>
            <a:r>
              <a:rPr lang="en-US" sz="2900" i="1" dirty="0" smtClean="0"/>
              <a:t>months </a:t>
            </a:r>
            <a:r>
              <a:rPr lang="en-US" sz="2900" dirty="0" smtClean="0"/>
              <a:t>to strategically prepare (learning about a new field to tap into, finding collaborators, getting preliminary results, </a:t>
            </a:r>
            <a:r>
              <a:rPr lang="en-US" sz="2900" dirty="0" err="1" smtClean="0"/>
              <a:t>etc</a:t>
            </a:r>
            <a:r>
              <a:rPr lang="en-US" sz="2900" dirty="0" smtClean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en-US" sz="2900" dirty="0" smtClean="0">
                <a:solidFill>
                  <a:schemeClr val="accent5"/>
                </a:solidFill>
              </a:rPr>
              <a:t>Volunteer to serve on a panel!</a:t>
            </a:r>
          </a:p>
          <a:p>
            <a:pPr marL="228600" lvl="1">
              <a:spcBef>
                <a:spcPts val="1000"/>
              </a:spcBef>
            </a:pPr>
            <a:r>
              <a:rPr lang="en-US" sz="2900" dirty="0" smtClean="0">
                <a:solidFill>
                  <a:schemeClr val="accent5"/>
                </a:solidFill>
              </a:rPr>
              <a:t>Start with what you know</a:t>
            </a:r>
            <a:r>
              <a:rPr lang="en-US" sz="2900" dirty="0" smtClean="0"/>
              <a:t>. Try writing a grant to extend your thesis </a:t>
            </a:r>
            <a:r>
              <a:rPr lang="en-US" sz="2900" dirty="0" smtClean="0"/>
              <a:t>work</a:t>
            </a:r>
          </a:p>
          <a:p>
            <a:pPr marL="228600" lvl="1">
              <a:spcBef>
                <a:spcPts val="1000"/>
              </a:spcBef>
            </a:pPr>
            <a:r>
              <a:rPr lang="en-US" sz="2900" dirty="0" smtClean="0">
                <a:solidFill>
                  <a:schemeClr val="accent5"/>
                </a:solidFill>
              </a:rPr>
              <a:t>Change the world</a:t>
            </a:r>
            <a:r>
              <a:rPr lang="en-US" sz="2900" dirty="0" smtClean="0"/>
              <a:t>. Research is a taxpayer investment. How will you give back to society?</a:t>
            </a:r>
            <a:endParaRPr lang="en-US" sz="2900" dirty="0" smtClean="0"/>
          </a:p>
          <a:p>
            <a:pPr marL="228600" lvl="1">
              <a:spcBef>
                <a:spcPts val="1000"/>
              </a:spcBef>
            </a:pPr>
            <a:r>
              <a:rPr lang="en-US" sz="2900" dirty="0" smtClean="0">
                <a:solidFill>
                  <a:schemeClr val="accent5"/>
                </a:solidFill>
              </a:rPr>
              <a:t>Rule of thumb</a:t>
            </a:r>
            <a:r>
              <a:rPr lang="en-US" sz="2900" dirty="0" smtClean="0"/>
              <a:t>: most NSF proposals fund 1 student-year per PI</a:t>
            </a:r>
          </a:p>
          <a:p>
            <a:pPr marL="685800" lvl="2">
              <a:spcBef>
                <a:spcPts val="1000"/>
              </a:spcBef>
            </a:pPr>
            <a:r>
              <a:rPr lang="en-US" sz="2500" dirty="0" smtClean="0"/>
              <a:t>1 PI, 3 years: ~$300k</a:t>
            </a:r>
          </a:p>
          <a:p>
            <a:pPr marL="685800" lvl="2">
              <a:spcBef>
                <a:spcPts val="1000"/>
              </a:spcBef>
            </a:pPr>
            <a:r>
              <a:rPr lang="en-US" sz="2500" dirty="0" smtClean="0"/>
              <a:t>4 PIs, 2 years, ~$800k</a:t>
            </a:r>
          </a:p>
          <a:p>
            <a:pPr marL="685800" lvl="2">
              <a:spcBef>
                <a:spcPts val="1000"/>
              </a:spcBef>
            </a:pPr>
            <a:r>
              <a:rPr lang="en-US" sz="2500" dirty="0" smtClean="0"/>
              <a:t>40 PIs, 5 years, ~$20m</a:t>
            </a:r>
          </a:p>
          <a:p>
            <a:pPr marL="685800" lvl="2">
              <a:spcBef>
                <a:spcPts val="1000"/>
              </a:spcBef>
            </a:pPr>
            <a:r>
              <a:rPr lang="en-US" sz="2500" dirty="0" smtClean="0"/>
              <a:t>You have to write a truly excellent proposal to get multiple students or postdocs</a:t>
            </a:r>
          </a:p>
        </p:txBody>
      </p:sp>
    </p:spTree>
    <p:extLst>
      <p:ext uri="{BB962C8B-B14F-4D97-AF65-F5344CB8AC3E}">
        <p14:creationId xmlns:p14="http://schemas.microsoft.com/office/powerpoint/2010/main" val="36609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NSF-Specific </a:t>
            </a:r>
            <a:r>
              <a:rPr lang="en-US" dirty="0"/>
              <a:t>A</a:t>
            </a:r>
            <a:r>
              <a:rPr lang="en-US" dirty="0" smtClean="0"/>
              <a:t>dvice: As a Grant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NSF funds science &amp; engineering research and education</a:t>
            </a:r>
          </a:p>
          <a:p>
            <a:pPr lvl="1"/>
            <a:r>
              <a:rPr lang="en-US" sz="1500" dirty="0" smtClean="0"/>
              <a:t>“To promote the progress of science; to advance the national health, prosperity, and welfare; and to secure the national defense; and for other purposes. NSF envisions a nation that capitalizes on new concepts in science and engineering and provides global leadership in advancing research and education.”</a:t>
            </a:r>
          </a:p>
          <a:p>
            <a:r>
              <a:rPr lang="en-US" dirty="0" smtClean="0"/>
              <a:t>NSF: </a:t>
            </a:r>
            <a:r>
              <a:rPr lang="en-US" i="1" dirty="0" smtClean="0"/>
              <a:t>It’s all about the quality of the proposal</a:t>
            </a:r>
          </a:p>
          <a:p>
            <a:pPr lvl="1"/>
            <a:r>
              <a:rPr lang="en-US" dirty="0" smtClean="0"/>
              <a:t>Reviewers &amp; panelists – </a:t>
            </a:r>
            <a:r>
              <a:rPr lang="en-US" dirty="0" smtClean="0">
                <a:solidFill>
                  <a:srgbClr val="FF0000"/>
                </a:solidFill>
              </a:rPr>
              <a:t>your peers </a:t>
            </a:r>
            <a:r>
              <a:rPr lang="en-US" dirty="0" smtClean="0"/>
              <a:t>– have most of the power</a:t>
            </a:r>
          </a:p>
          <a:p>
            <a:pPr lvl="1"/>
            <a:r>
              <a:rPr lang="en-US" dirty="0" smtClean="0"/>
              <a:t>NIH: emphasis on pedigree, track record, prelim results, and clinical potential</a:t>
            </a:r>
          </a:p>
          <a:p>
            <a:pPr lvl="1"/>
            <a:r>
              <a:rPr lang="en-US" dirty="0" smtClean="0"/>
              <a:t>DoD: established relationships with PMs</a:t>
            </a:r>
            <a:endParaRPr lang="en-US" dirty="0"/>
          </a:p>
          <a:p>
            <a:r>
              <a:rPr lang="en-US" dirty="0" smtClean="0"/>
              <a:t>Very little post-award follow up (annual reports) compared to other agencies (e.g., DARPA)</a:t>
            </a:r>
          </a:p>
          <a:p>
            <a:r>
              <a:rPr lang="en-US" dirty="0" smtClean="0"/>
              <a:t>Robotics-related divisions: CISE / IIS, ENG / CMMI or ECCS</a:t>
            </a:r>
          </a:p>
          <a:p>
            <a:r>
              <a:rPr lang="en-US" dirty="0" smtClean="0"/>
              <a:t>Programs: RI, CHS, CMMI, EECS. NRI is a special cross-cutting program</a:t>
            </a:r>
          </a:p>
          <a:p>
            <a:r>
              <a:rPr lang="en-US" dirty="0" smtClean="0"/>
              <a:t>Robotics is pretty competitive: </a:t>
            </a:r>
            <a:r>
              <a:rPr lang="en-US" dirty="0" smtClean="0">
                <a:solidFill>
                  <a:srgbClr val="FF0000"/>
                </a:solidFill>
              </a:rPr>
              <a:t>5-15%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funded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690" y="3835040"/>
            <a:ext cx="654628" cy="6546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372" y="5417128"/>
            <a:ext cx="633845" cy="6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NSF-Specific Advice: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Panel (more likely) or ad-hoc review (less likely)</a:t>
            </a:r>
          </a:p>
          <a:p>
            <a:pPr lvl="1"/>
            <a:r>
              <a:rPr lang="en-US" dirty="0" smtClean="0"/>
              <a:t>Either case, ~4 reviewers, panel of 8-12 reviewers</a:t>
            </a:r>
          </a:p>
          <a:p>
            <a:pPr lvl="1"/>
            <a:r>
              <a:rPr lang="en-US" dirty="0" smtClean="0"/>
              <a:t>Review is P (poor), F (fair), G (good), VG (very good), E (excellent)</a:t>
            </a:r>
          </a:p>
          <a:p>
            <a:pPr lvl="1"/>
            <a:r>
              <a:rPr lang="en-US" dirty="0" smtClean="0"/>
              <a:t>Ultimately the panel puts your proposal into NC (Non-Competitive), LC (Low Competitive), C (Competitive), or HC (High Competitive)</a:t>
            </a:r>
          </a:p>
          <a:p>
            <a:r>
              <a:rPr lang="en-US" dirty="0" err="1" smtClean="0"/>
              <a:t>Approx</a:t>
            </a:r>
            <a:r>
              <a:rPr lang="en-US" dirty="0" smtClean="0"/>
              <a:t> 5% HC, 15% C, 75% LC, 5% NC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HC: Great job. If your proposal isn’t funded, give the PM an irate phone call!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C: You’ve done your job writing a solid proposal. If you didn’t get it, it was super close!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LC: You wrote a flawed proposal… buck up, read the reviews carefully, and (maybe) try again.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NC: Please don’t submit the same idea again. Go back to the drawing board.</a:t>
            </a:r>
          </a:p>
          <a:p>
            <a:r>
              <a:rPr lang="en-US" dirty="0" smtClean="0"/>
              <a:t>Panels have some interesting dynamics </a:t>
            </a:r>
          </a:p>
          <a:p>
            <a:pPr lvl="1"/>
            <a:r>
              <a:rPr lang="en-US" dirty="0" smtClean="0"/>
              <a:t>Sometimes very uniform, sometimes contentious. Don’t piss one person off.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Volunteer to serve on one!</a:t>
            </a:r>
          </a:p>
          <a:p>
            <a:r>
              <a:rPr lang="en-US" dirty="0" smtClean="0"/>
              <a:t>Takes about 6 months between deadline / decision (90% rule)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55628" y="1222952"/>
            <a:ext cx="3408218" cy="1205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succeed, you will need a good fraction of VG / E reviews, and nearly zero P/F reviews</a:t>
            </a:r>
          </a:p>
          <a:p>
            <a:pPr algn="ctr"/>
            <a:r>
              <a:rPr lang="en-US" i="1" dirty="0" smtClean="0"/>
              <a:t>… beware death by Goods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788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2726</Words>
  <Application>Microsoft Office PowerPoint</Application>
  <PresentationFormat>Widescreen</PresentationFormat>
  <Paragraphs>217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NRI / NSF Robotics Grant Writing Workshop</vt:lpstr>
      <vt:lpstr>Agenda</vt:lpstr>
      <vt:lpstr>Purpose</vt:lpstr>
      <vt:lpstr>My funding experience</vt:lpstr>
      <vt:lpstr>Very general advice</vt:lpstr>
      <vt:lpstr>General advice for beginning faculty</vt:lpstr>
      <vt:lpstr>General advice for beginning faculty (cont.)</vt:lpstr>
      <vt:lpstr>NSF-Specific Advice: As a Grant Agency</vt:lpstr>
      <vt:lpstr>NSF-Specific Advice: Review process</vt:lpstr>
      <vt:lpstr>NSF-Specific Advice: Review criteria</vt:lpstr>
      <vt:lpstr>NRI program</vt:lpstr>
      <vt:lpstr>Structure of a winning proposal</vt:lpstr>
      <vt:lpstr>Structure of a winning proposal (con’t)</vt:lpstr>
      <vt:lpstr>Research Plan</vt:lpstr>
      <vt:lpstr>Research Plan: Typical story arcs</vt:lpstr>
      <vt:lpstr>Broader Impact</vt:lpstr>
      <vt:lpstr>Broader Impact Strategy</vt:lpstr>
      <vt:lpstr>Misc Tips</vt:lpstr>
      <vt:lpstr>Q&amp;A</vt:lpstr>
      <vt:lpstr>Proposal draft feedback</vt:lpstr>
      <vt:lpstr>Other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NRI / NSF Robotics Grant Writing Workshop</dc:title>
  <dc:creator>Kris Hauser</dc:creator>
  <cp:lastModifiedBy>Kris Hauser</cp:lastModifiedBy>
  <cp:revision>40</cp:revision>
  <dcterms:created xsi:type="dcterms:W3CDTF">2020-01-20T03:25:12Z</dcterms:created>
  <dcterms:modified xsi:type="dcterms:W3CDTF">2020-01-20T15:42:59Z</dcterms:modified>
</cp:coreProperties>
</file>