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57" r:id="rId4"/>
    <p:sldId id="263" r:id="rId5"/>
    <p:sldId id="273" r:id="rId6"/>
    <p:sldId id="262" r:id="rId7"/>
    <p:sldId id="259" r:id="rId8"/>
    <p:sldId id="260" r:id="rId9"/>
    <p:sldId id="261" r:id="rId10"/>
    <p:sldId id="264" r:id="rId11"/>
    <p:sldId id="258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6" r:id="rId21"/>
    <p:sldId id="277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FAAA1-1265-1BBC-F749-308A491C6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5BED8A-D4C9-8709-9DAA-711ED9609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84138-75BD-C1FB-0942-42576C75D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B5DE-3D43-EE45-9BB5-D88312395CC0}" type="datetimeFigureOut">
              <a:rPr lang="en-US" smtClean="0"/>
              <a:t>3/29/23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2BC25-FA93-8F84-B78C-16ECF814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F084D-FF70-A6AB-9995-599E919E5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9725-4093-7941-9049-39CEC7E1B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2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E9EB2-9542-5232-F0A4-DD9C512DE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4E7524-182E-9D72-577F-D06DDF77CF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D9935-4F60-358C-2026-8DCE4C6EA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B5DE-3D43-EE45-9BB5-D88312395CC0}" type="datetimeFigureOut">
              <a:rPr lang="en-US" smtClean="0"/>
              <a:t>3/29/23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1F89E-C0A8-9BFD-F629-06B14F36D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C79B9-FE82-58F9-C051-62E1686AA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9725-4093-7941-9049-39CEC7E1B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91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61CAE0-38F2-73D4-6631-D1B286E69B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2C6F95-B437-E38B-1CED-56FF7B0BB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D75B2-EFC4-A918-B7C1-EA40D79D8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B5DE-3D43-EE45-9BB5-D88312395CC0}" type="datetimeFigureOut">
              <a:rPr lang="en-US" smtClean="0"/>
              <a:t>3/29/23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6E04C-D89B-BB33-F86D-9624DFBE5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80E12-AC4C-9A94-F7C7-352B4E464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9725-4093-7941-9049-39CEC7E1B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8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576E0-1292-A8C6-2BB7-21EE1B09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1366B-B2EC-8635-C6CF-78C3CDF2B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38356-1DE2-BE64-4E49-D88E6C39D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B5DE-3D43-EE45-9BB5-D88312395CC0}" type="datetimeFigureOut">
              <a:rPr lang="en-US" smtClean="0"/>
              <a:t>3/29/23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D203E-6619-8B3D-8615-C2D7AC889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ACEFF-2A5A-2924-752E-6C4484FCB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9725-4093-7941-9049-39CEC7E1B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9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F5A96-D645-F77B-E8BD-ABA3DAEA2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D14A1-89B0-1D8E-EF0D-D8E492B0D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B3979-EC11-5265-D41B-46EFE20C8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B5DE-3D43-EE45-9BB5-D88312395CC0}" type="datetimeFigureOut">
              <a:rPr lang="en-US" smtClean="0"/>
              <a:t>3/29/23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18193-CA7B-7244-6937-261649D39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B9DCB-14F9-17B1-10F5-FDCC78003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9725-4093-7941-9049-39CEC7E1B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36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B2D3D-B96B-77E5-6C0A-DAC8F5D2B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AA5B1-5C64-4387-E089-7C15E9ACB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B3CB9B-8031-6A5C-0CDC-242DF81DD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9E92D-F1CC-EF28-D7BB-2A460C012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B5DE-3D43-EE45-9BB5-D88312395CC0}" type="datetimeFigureOut">
              <a:rPr lang="en-US" smtClean="0"/>
              <a:t>3/29/23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39AF46-3F42-D468-1F52-2306C0692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1C541C-293E-93F7-3685-9FA60DCB6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9725-4093-7941-9049-39CEC7E1B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5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3D914-6033-A1FA-A8A5-F76C38135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B3BE0-55D8-31D8-3CAB-45F07F583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36226-6343-9E53-D0CC-2245C060C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57693A-3DA7-C544-D6E2-FCF618AFB7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108A5A-EDD8-277D-4DA6-7D443D3E5F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61981-72EA-5D89-BF69-9DBC81334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B5DE-3D43-EE45-9BB5-D88312395CC0}" type="datetimeFigureOut">
              <a:rPr lang="en-US" smtClean="0"/>
              <a:t>3/29/23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0895A0-AA4F-2424-F009-9827BECB7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9D1148-F9E6-1A26-E375-A9749F808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9725-4093-7941-9049-39CEC7E1B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5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0EAED-AD46-C0EE-8605-3D9AAFDC9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E03505-516E-C628-DDDF-402AB2409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B5DE-3D43-EE45-9BB5-D88312395CC0}" type="datetimeFigureOut">
              <a:rPr lang="en-US" smtClean="0"/>
              <a:t>3/29/23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81C146-2A81-D4B1-0D5E-D0DC4B4D3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EFD62F-868F-F08C-87B6-12E1FDF1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9725-4093-7941-9049-39CEC7E1B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06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794C95-AA01-05BC-7022-871476AC5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B5DE-3D43-EE45-9BB5-D88312395CC0}" type="datetimeFigureOut">
              <a:rPr lang="en-US" smtClean="0"/>
              <a:t>3/29/23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BD5D67-3799-423C-4648-664D9F7F3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314E4-6FAF-D1D9-0351-3C13FC6F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9725-4093-7941-9049-39CEC7E1B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30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943C9-E608-50A5-82C3-A4230C346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E8549-3B29-C2BD-BE54-793D4B502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BD7BC-BC3E-4991-7E88-99B25BC2D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99E0CD-3EA4-C3C3-1151-112781F21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B5DE-3D43-EE45-9BB5-D88312395CC0}" type="datetimeFigureOut">
              <a:rPr lang="en-US" smtClean="0"/>
              <a:t>3/29/23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6F02D-7723-570A-6CD4-505BD7BA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C98D9-FBC8-12C9-3465-EFA084971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9725-4093-7941-9049-39CEC7E1B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35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B37E1-8B82-D1BE-577C-D073E7105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C62228-8F47-318C-C89A-4E4181CFAC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DCFB57-2C4F-D003-D3C3-94B2C6E1C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7002A-9ED7-9FF8-866F-C10058ED0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B5DE-3D43-EE45-9BB5-D88312395CC0}" type="datetimeFigureOut">
              <a:rPr lang="en-US" smtClean="0"/>
              <a:t>3/29/23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97060A-AB75-B1BB-D8E0-072FE313D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5CCD8-AB2B-9A7A-CF04-7EE8D195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9725-4093-7941-9049-39CEC7E1B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8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694966-B692-E132-F005-15FF8396E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CEB31-0C7E-5035-B88E-E0EE6773D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BFEFB-D445-A791-6190-A7B83FFD09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BB5DE-3D43-EE45-9BB5-D88312395CC0}" type="datetimeFigureOut">
              <a:rPr lang="en-US" smtClean="0"/>
              <a:t>3/29/23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A0126-EEB5-11E6-DB2B-977643CEA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2AEB6-F151-4C17-3CDE-3816BCB9D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F9725-4093-7941-9049-39CEC7E1B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0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BE0CE-33D4-49FA-7BD7-384B23397A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Community Detection and “Well-Connectedness”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1B2462-C53C-6373-F863-2812D69408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Tandy Warnow</a:t>
            </a:r>
          </a:p>
          <a:p>
            <a:r>
              <a:rPr lang="en-US" dirty="0"/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2574604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2ECBC-DECB-DEFA-5C74-1370AF439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CPM-based clustering of </a:t>
            </a:r>
            <a:r>
              <a:rPr lang="en-US" sz="3600" b="1" dirty="0"/>
              <a:t>Curated Exosome Network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DDC9BB-B6FC-CC98-4C36-BE6EF9B802BE}"/>
              </a:ext>
            </a:extLst>
          </p:cNvPr>
          <p:cNvSpPr txBox="1"/>
          <p:nvPr/>
        </p:nvSpPr>
        <p:spPr>
          <a:xfrm>
            <a:off x="5509159" y="5104804"/>
            <a:ext cx="6201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Note: Except for large resolution values,</a:t>
            </a:r>
          </a:p>
          <a:p>
            <a:r>
              <a:rPr lang="en-US" sz="2800" dirty="0"/>
              <a:t>Leiden clusters are not well-connected!</a:t>
            </a:r>
          </a:p>
        </p:txBody>
      </p:sp>
      <p:pic>
        <p:nvPicPr>
          <p:cNvPr id="8" name="Picture 7" descr="Chart, bar chart, histogram&#10;&#10;Description automatically generated">
            <a:extLst>
              <a:ext uri="{FF2B5EF4-FFF2-40B4-BE49-F238E27FC236}">
                <a16:creationId xmlns:a16="http://schemas.microsoft.com/office/drawing/2014/main" id="{D33037FA-9732-86DA-E4D5-2EF85AD82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36" y="1994006"/>
            <a:ext cx="4657593" cy="4793049"/>
          </a:xfrm>
          <a:prstGeom prst="rect">
            <a:avLst/>
          </a:prstGeom>
        </p:spPr>
      </p:pic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3A96431A-5EA3-30EA-53AC-A52093800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223" y="2104973"/>
            <a:ext cx="7772400" cy="224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90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B937-7BF7-EC95-B59B-C8B5D7775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Connectivity Modifier pipeline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E6A75E7-6395-9F0B-E3FB-6BC1EDDFB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024" y="2236747"/>
            <a:ext cx="12314024" cy="389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31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9569F-FF19-D1E0-C42B-A2FDC843C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Connectivity Modifier produces large drops in node coverage!</a:t>
            </a:r>
          </a:p>
        </p:txBody>
      </p:sp>
      <p:pic>
        <p:nvPicPr>
          <p:cNvPr id="5" name="Picture 4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DBF42B73-1D3F-9EFA-0439-41AF55058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78" y="1394125"/>
            <a:ext cx="10157877" cy="453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06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E40D3-17EC-F189-E4A3-8124D5015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so far…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D4F13-0E76-A387-C6FA-3B4B87B2B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Leiden on real world networks: </a:t>
            </a:r>
          </a:p>
          <a:p>
            <a:pPr lvl="1"/>
            <a:r>
              <a:rPr lang="en-US" dirty="0"/>
              <a:t>Many Leiden clusters have small edge cuts</a:t>
            </a:r>
          </a:p>
          <a:p>
            <a:pPr lvl="1"/>
            <a:r>
              <a:rPr lang="en-US" dirty="0"/>
              <a:t>Connectivity Modifier reduces node coverage (sometimes dramatically)</a:t>
            </a:r>
          </a:p>
          <a:p>
            <a:endParaRPr lang="en-US" dirty="0"/>
          </a:p>
          <a:p>
            <a:r>
              <a:rPr lang="en-US" dirty="0"/>
              <a:t>Maybe in real-world networks…</a:t>
            </a:r>
          </a:p>
          <a:p>
            <a:pPr lvl="1"/>
            <a:r>
              <a:rPr lang="en-US" dirty="0"/>
              <a:t>Not all vertices belong to communities?</a:t>
            </a:r>
          </a:p>
          <a:p>
            <a:pPr lvl="1"/>
            <a:r>
              <a:rPr lang="en-US" dirty="0"/>
              <a:t>Leiden clusters don’t display good community structure?</a:t>
            </a:r>
          </a:p>
          <a:p>
            <a:pPr lvl="1"/>
            <a:endParaRPr lang="en-US" dirty="0"/>
          </a:p>
          <a:p>
            <a:r>
              <a:rPr lang="en-US" dirty="0"/>
              <a:t>What does this mean for research that has used Leiden clustering?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28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5EBB4-7657-F3F6-6C8D-BB79B4F8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synthetic networks?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21D9A-1A0F-6333-C34E-6DE533069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LFR: very popular software for generating networks, with the goal of resembling real-world networks</a:t>
            </a:r>
          </a:p>
          <a:p>
            <a:r>
              <a:rPr lang="en-US" dirty="0"/>
              <a:t>Technique:	</a:t>
            </a:r>
          </a:p>
          <a:p>
            <a:pPr lvl="1"/>
            <a:r>
              <a:rPr lang="en-US" dirty="0"/>
              <a:t>Give LFR some parameter values (from a real-world network) and it will produce a synthetic network that is supposed to resemble the real-world network, with “true” community structure</a:t>
            </a:r>
          </a:p>
          <a:p>
            <a:pPr lvl="1"/>
            <a:r>
              <a:rPr lang="en-US" dirty="0"/>
              <a:t>Every node is in a community</a:t>
            </a:r>
          </a:p>
          <a:p>
            <a:r>
              <a:rPr lang="en-US" dirty="0"/>
              <a:t>LFR synthetic networks are used to evaluate community detection methods!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211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18D7B-1FC2-BA6E-2487-F70DAB174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LFR vs real-world networks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55F1ABB5-8BBC-DAFC-F90F-0223B885C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967128"/>
            <a:ext cx="10944362" cy="355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9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9E3364-3B2A-2F24-76E0-3C7B00232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Is LFR able to reproduce real-world networks?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015AE83C-4BB0-1784-C83E-A01421C8E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960" y="467208"/>
            <a:ext cx="5760684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09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9E3364-3B2A-2F24-76E0-3C7B00232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Is LFR able to reproduce real-world networks?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D2674CD0-45BA-0DEE-3568-3BE45B8FA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467" y="0"/>
            <a:ext cx="77303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35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2D975-4921-D0F0-C9DB-49713208C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Part II (LFR vs real-world)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C5796-7A55-82B5-A75A-D696B2CC4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LFR networks behave very differently from real-world networks</a:t>
            </a:r>
          </a:p>
          <a:p>
            <a:pPr lvl="1"/>
            <a:r>
              <a:rPr lang="en-US" dirty="0"/>
              <a:t>Different degree distribution</a:t>
            </a:r>
          </a:p>
          <a:p>
            <a:pPr lvl="1"/>
            <a:r>
              <a:rPr lang="en-US" dirty="0"/>
              <a:t>Different response to Connectivity Modifier</a:t>
            </a:r>
          </a:p>
          <a:p>
            <a:pPr lvl="1"/>
            <a:r>
              <a:rPr lang="en-US" dirty="0"/>
              <a:t>Different response to Leiden clustering</a:t>
            </a:r>
          </a:p>
          <a:p>
            <a:r>
              <a:rPr lang="en-US" dirty="0"/>
              <a:t>Basic assumptions of LFR networks</a:t>
            </a:r>
          </a:p>
          <a:p>
            <a:pPr lvl="1"/>
            <a:r>
              <a:rPr lang="en-US" dirty="0"/>
              <a:t>Every node is in some cluster</a:t>
            </a:r>
          </a:p>
          <a:p>
            <a:pPr lvl="1"/>
            <a:r>
              <a:rPr lang="en-US" dirty="0"/>
              <a:t>Degree distribution and cluster sizes follow some nice distribution (power-law)</a:t>
            </a:r>
          </a:p>
          <a:p>
            <a:r>
              <a:rPr lang="en-US" dirty="0"/>
              <a:t>Something is wrong, but exactly what it is, we do not yet know</a:t>
            </a:r>
          </a:p>
        </p:txBody>
      </p:sp>
    </p:spTree>
    <p:extLst>
      <p:ext uri="{BB962C8B-B14F-4D97-AF65-F5344CB8AC3E}">
        <p14:creationId xmlns:p14="http://schemas.microsoft.com/office/powerpoint/2010/main" val="1389672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FD6F-964C-7C86-2F2D-B65789B9F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AD1AF-3D45-8BB6-A021-12C8747B7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Community detection is important, but Leiden and other major approach(es) may not produce valid communities</a:t>
            </a:r>
          </a:p>
          <a:p>
            <a:r>
              <a:rPr lang="en-US" dirty="0"/>
              <a:t>Opinions may differ about what constitutes a valid community, but… well-connectivity is probably a basic one (but what is a good definition for well-connected)?</a:t>
            </a:r>
          </a:p>
          <a:p>
            <a:r>
              <a:rPr lang="en-US" dirty="0"/>
              <a:t>Synthetic network generation may fail to reproduce important features of real-world networks</a:t>
            </a:r>
          </a:p>
          <a:p>
            <a:r>
              <a:rPr lang="en-US" dirty="0"/>
              <a:t>Lots of questions without answers, lots of work to be done</a:t>
            </a:r>
          </a:p>
        </p:txBody>
      </p:sp>
    </p:spTree>
    <p:extLst>
      <p:ext uri="{BB962C8B-B14F-4D97-AF65-F5344CB8AC3E}">
        <p14:creationId xmlns:p14="http://schemas.microsoft.com/office/powerpoint/2010/main" val="3956388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7A377-B9A8-7ECC-EC4A-CDD44DBCC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DF64BB2-1A8A-30FC-D056-BE8A232D5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931" y="365125"/>
            <a:ext cx="11826069" cy="5386131"/>
          </a:xfrm>
        </p:spPr>
      </p:pic>
    </p:spTree>
    <p:extLst>
      <p:ext uri="{BB962C8B-B14F-4D97-AF65-F5344CB8AC3E}">
        <p14:creationId xmlns:p14="http://schemas.microsoft.com/office/powerpoint/2010/main" val="2161564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0AFDB-EAB4-CC66-28A4-8EB58F0E2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Take-home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2A130-4664-B3D7-49BF-42487E131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important to look carefully, and not just believe titles, claims, etc</a:t>
            </a:r>
          </a:p>
          <a:p>
            <a:r>
              <a:rPr lang="en-US" dirty="0"/>
              <a:t>Mathematics doesn’t lie, BUT interpreting math is non-trivial</a:t>
            </a:r>
          </a:p>
          <a:p>
            <a:r>
              <a:rPr lang="en-US" dirty="0"/>
              <a:t>Data can be highly revealing </a:t>
            </a:r>
          </a:p>
          <a:p>
            <a:r>
              <a:rPr lang="en-US" dirty="0"/>
              <a:t>Even the authors may not understand what they have done</a:t>
            </a:r>
          </a:p>
        </p:txBody>
      </p:sp>
    </p:spTree>
    <p:extLst>
      <p:ext uri="{BB962C8B-B14F-4D97-AF65-F5344CB8AC3E}">
        <p14:creationId xmlns:p14="http://schemas.microsoft.com/office/powerpoint/2010/main" val="3383321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4FE9D-B76B-BBDC-01C0-EB5F70EAD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043AB-45DB-5710-B736-CFC4B6292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was supported by the </a:t>
            </a:r>
            <a:r>
              <a:rPr lang="en-US" dirty="0" err="1"/>
              <a:t>Insper</a:t>
            </a:r>
            <a:r>
              <a:rPr lang="en-US" dirty="0"/>
              <a:t>-Illinois program, an Oracle Research Award, and the University of Illinois Urbana-Champaign</a:t>
            </a:r>
          </a:p>
          <a:p>
            <a:r>
              <a:rPr lang="en-US" dirty="0" err="1"/>
              <a:t>Insper</a:t>
            </a:r>
            <a:r>
              <a:rPr lang="en-US" dirty="0"/>
              <a:t> faculty: </a:t>
            </a:r>
            <a:r>
              <a:rPr lang="en-US" dirty="0" err="1"/>
              <a:t>Fabió</a:t>
            </a:r>
            <a:r>
              <a:rPr lang="en-US" dirty="0"/>
              <a:t> Ayres </a:t>
            </a:r>
          </a:p>
          <a:p>
            <a:r>
              <a:rPr lang="en-US" dirty="0"/>
              <a:t>UIUC students: Minhyuk Park, Yasamin Tabatabaee, Baqiao Liu, Vikram </a:t>
            </a:r>
            <a:r>
              <a:rPr lang="en-US" dirty="0" err="1"/>
              <a:t>Ramavarapu</a:t>
            </a:r>
            <a:r>
              <a:rPr lang="en-US" dirty="0"/>
              <a:t>, and Vidya </a:t>
            </a:r>
            <a:r>
              <a:rPr lang="en-US" dirty="0" err="1"/>
              <a:t>Pailodi</a:t>
            </a:r>
            <a:endParaRPr lang="en-US" dirty="0"/>
          </a:p>
          <a:p>
            <a:r>
              <a:rPr lang="en-US" dirty="0"/>
              <a:t>UIUC faculty: George Chacko and Tandy Warnow</a:t>
            </a:r>
          </a:p>
        </p:txBody>
      </p:sp>
    </p:spTree>
    <p:extLst>
      <p:ext uri="{BB962C8B-B14F-4D97-AF65-F5344CB8AC3E}">
        <p14:creationId xmlns:p14="http://schemas.microsoft.com/office/powerpoint/2010/main" val="3361136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305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9C2AC-9D7E-82B4-2076-05706589D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communities (in graphs)?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A003F-F45D-CFF6-5DDF-4607E7C03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Communities should be:</a:t>
            </a:r>
          </a:p>
          <a:p>
            <a:pPr lvl="1"/>
            <a:r>
              <a:rPr lang="en-US" dirty="0"/>
              <a:t>Individuals are connected within the community</a:t>
            </a:r>
          </a:p>
          <a:p>
            <a:pPr lvl="1"/>
            <a:r>
              <a:rPr lang="en-US" dirty="0"/>
              <a:t>More connected internally than externally</a:t>
            </a:r>
          </a:p>
          <a:p>
            <a:r>
              <a:rPr lang="en-US" dirty="0"/>
              <a:t>Within a graph, the individuals are vertices (nodes) and edges reflect connections.</a:t>
            </a:r>
          </a:p>
          <a:p>
            <a:endParaRPr lang="en-US" dirty="0"/>
          </a:p>
          <a:p>
            <a:r>
              <a:rPr lang="en-US" dirty="0"/>
              <a:t>How do we find these communities? (What algorithms?)</a:t>
            </a:r>
          </a:p>
          <a:p>
            <a:r>
              <a:rPr lang="en-US" dirty="0"/>
              <a:t>What graphical properties should these communities have?</a:t>
            </a:r>
          </a:p>
        </p:txBody>
      </p:sp>
    </p:spTree>
    <p:extLst>
      <p:ext uri="{BB962C8B-B14F-4D97-AF65-F5344CB8AC3E}">
        <p14:creationId xmlns:p14="http://schemas.microsoft.com/office/powerpoint/2010/main" val="849732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52B9E-8786-45F9-5B66-BCFC8031B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cluster well-connected?</a:t>
            </a:r>
          </a:p>
        </p:txBody>
      </p:sp>
      <p:pic>
        <p:nvPicPr>
          <p:cNvPr id="5" name="Picture 4" descr="A picture containing text, watch&#10;&#10;Description automatically generated">
            <a:extLst>
              <a:ext uri="{FF2B5EF4-FFF2-40B4-BE49-F238E27FC236}">
                <a16:creationId xmlns:a16="http://schemas.microsoft.com/office/drawing/2014/main" id="{B11D3BF4-E166-51AB-D9CC-3EFC4A3FA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38" y="2095500"/>
            <a:ext cx="6756400" cy="3581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5D4EAD-370A-989B-3CE0-D2F38E5E60BE}"/>
              </a:ext>
            </a:extLst>
          </p:cNvPr>
          <p:cNvSpPr txBox="1"/>
          <p:nvPr/>
        </p:nvSpPr>
        <p:spPr>
          <a:xfrm>
            <a:off x="7655011" y="1322229"/>
            <a:ext cx="385118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 “edge cut” is a set of edges whose removal disconnects the graph.</a:t>
            </a:r>
          </a:p>
          <a:p>
            <a:endParaRPr lang="en-US" sz="2400" dirty="0"/>
          </a:p>
          <a:p>
            <a:r>
              <a:rPr lang="en-US" sz="2400" dirty="0"/>
              <a:t>{A,B} is an edge cut.</a:t>
            </a:r>
          </a:p>
          <a:p>
            <a:br>
              <a:rPr lang="en-US" sz="2400" dirty="0"/>
            </a:br>
            <a:r>
              <a:rPr lang="en-US" sz="2400" dirty="0"/>
              <a:t>Do you think this is a well-connected cluster?</a:t>
            </a:r>
          </a:p>
          <a:p>
            <a:endParaRPr lang="en-US" sz="2400" dirty="0"/>
          </a:p>
          <a:p>
            <a:r>
              <a:rPr lang="en-US" sz="2400" dirty="0"/>
              <a:t>Suppose only one of the edges A and B is present. </a:t>
            </a:r>
          </a:p>
          <a:p>
            <a:r>
              <a:rPr lang="en-US" sz="2400" dirty="0"/>
              <a:t>Is this cluster (with ten nodes) well-connected?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95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B0B3D74-5E82-7CA2-C005-CA8C56B31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37" y="-284205"/>
            <a:ext cx="10241131" cy="70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52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905CD-D00F-0A73-6130-AF80C3785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359"/>
            <a:ext cx="10515600" cy="1325563"/>
          </a:xfrm>
        </p:spPr>
        <p:txBody>
          <a:bodyPr/>
          <a:lstStyle/>
          <a:p>
            <a:r>
              <a:rPr lang="en-US" dirty="0"/>
              <a:t>Leiden and CPM-optimization</a:t>
            </a:r>
          </a:p>
        </p:txBody>
      </p:sp>
      <p:pic>
        <p:nvPicPr>
          <p:cNvPr id="5" name="Picture 4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076AD051-2104-46F7-C4E8-BB19E74CD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825" y="5259859"/>
            <a:ext cx="3327400" cy="76200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B88C3CC4-F306-7CC5-8F73-AB56D0C03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95" y="1136690"/>
            <a:ext cx="10173574" cy="34002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39DA8A-7BCD-74F3-F39A-21AC26CB769C}"/>
              </a:ext>
            </a:extLst>
          </p:cNvPr>
          <p:cNvSpPr txBox="1"/>
          <p:nvPr/>
        </p:nvSpPr>
        <p:spPr>
          <a:xfrm>
            <a:off x="1140721" y="4242685"/>
            <a:ext cx="8823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Theorem (from </a:t>
            </a:r>
            <a:r>
              <a:rPr lang="en-US" sz="2400" dirty="0" err="1"/>
              <a:t>Traag</a:t>
            </a:r>
            <a:r>
              <a:rPr lang="en-US" sz="2400" dirty="0"/>
              <a:t> et al.): For any cluster C in an optimal CPM clustering, every edge-cut E</a:t>
            </a:r>
            <a:r>
              <a:rPr lang="en-US" sz="2400" baseline="-25000" dirty="0"/>
              <a:t>0</a:t>
            </a:r>
            <a:r>
              <a:rPr lang="en-US" sz="2400" dirty="0"/>
              <a:t> splitting C  into sets A and B satisfies</a:t>
            </a:r>
          </a:p>
        </p:txBody>
      </p:sp>
    </p:spTree>
    <p:extLst>
      <p:ext uri="{BB962C8B-B14F-4D97-AF65-F5344CB8AC3E}">
        <p14:creationId xmlns:p14="http://schemas.microsoft.com/office/powerpoint/2010/main" val="1138765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CAF6B-B2D7-5FEB-F859-9608617BC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two lower bounds on minimum edge cut size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9B3D3451-2A69-7014-EA13-2D746E7F7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87" y="1859177"/>
            <a:ext cx="7772400" cy="45419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C607D3-8B5C-2C98-F596-9F65EF1F21D8}"/>
              </a:ext>
            </a:extLst>
          </p:cNvPr>
          <p:cNvSpPr txBox="1"/>
          <p:nvPr/>
        </p:nvSpPr>
        <p:spPr>
          <a:xfrm>
            <a:off x="8229600" y="1859177"/>
            <a:ext cx="38265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Equation 1: </a:t>
            </a:r>
            <a:r>
              <a:rPr lang="en-US" sz="2400" dirty="0"/>
              <a:t>the guarantee for CPM-optimal clusters, from </a:t>
            </a:r>
            <a:r>
              <a:rPr lang="en-US" sz="2400" dirty="0" err="1"/>
              <a:t>Traag</a:t>
            </a:r>
            <a:r>
              <a:rPr lang="en-US" sz="2400" dirty="0"/>
              <a:t> et al. 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Equation 2</a:t>
            </a:r>
            <a:r>
              <a:rPr lang="en-US" sz="2400" dirty="0"/>
              <a:t>: We require only that the edge cut exceed log10(n)</a:t>
            </a:r>
          </a:p>
        </p:txBody>
      </p:sp>
    </p:spTree>
    <p:extLst>
      <p:ext uri="{BB962C8B-B14F-4D97-AF65-F5344CB8AC3E}">
        <p14:creationId xmlns:p14="http://schemas.microsoft.com/office/powerpoint/2010/main" val="1763952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87B79-59EC-F089-E0DA-DE527B79F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Datasets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0E1AC5A6-426D-C87E-38E4-CE6F29AC4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12" y="2024105"/>
            <a:ext cx="10829375" cy="342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27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2ECBC-DECB-DEFA-5C74-1370AF439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CPM-based clustering of </a:t>
            </a:r>
            <a:r>
              <a:rPr lang="en-US" sz="3600" b="1" dirty="0"/>
              <a:t>Open Citations Network</a:t>
            </a:r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5A516C32-B7A7-CBEC-3B12-4224C987A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73" y="1754662"/>
            <a:ext cx="4980212" cy="50118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DDC9BB-B6FC-CC98-4C36-BE6EF9B802BE}"/>
              </a:ext>
            </a:extLst>
          </p:cNvPr>
          <p:cNvSpPr txBox="1"/>
          <p:nvPr/>
        </p:nvSpPr>
        <p:spPr>
          <a:xfrm>
            <a:off x="5286385" y="4865326"/>
            <a:ext cx="6201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Note: Except for large resolution values,</a:t>
            </a:r>
          </a:p>
          <a:p>
            <a:r>
              <a:rPr lang="en-US" sz="2800" dirty="0"/>
              <a:t>Leiden clusters are not well-connected!</a:t>
            </a:r>
          </a:p>
        </p:txBody>
      </p:sp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856C8D8F-1934-0D63-A8D6-A09CF9E3B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500" y="2063326"/>
            <a:ext cx="5877300" cy="224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8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641</Words>
  <Application>Microsoft Macintosh PowerPoint</Application>
  <PresentationFormat>Widescreen</PresentationFormat>
  <Paragraphs>78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Community Detection and “Well-Connectedness”</vt:lpstr>
      <vt:lpstr>PowerPoint Presentation</vt:lpstr>
      <vt:lpstr>What are communities (in graphs)?</vt:lpstr>
      <vt:lpstr>Is this cluster well-connected?</vt:lpstr>
      <vt:lpstr>PowerPoint Presentation</vt:lpstr>
      <vt:lpstr>Leiden and CPM-optimization</vt:lpstr>
      <vt:lpstr>Comparing two lower bounds on minimum edge cut size</vt:lpstr>
      <vt:lpstr>Datasets</vt:lpstr>
      <vt:lpstr>CPM-based clustering of Open Citations Network</vt:lpstr>
      <vt:lpstr>CPM-based clustering of Curated Exosome Network</vt:lpstr>
      <vt:lpstr>The Connectivity Modifier pipeline</vt:lpstr>
      <vt:lpstr>Connectivity Modifier produces large drops in node coverage!</vt:lpstr>
      <vt:lpstr>Summary so far…</vt:lpstr>
      <vt:lpstr>What about synthetic networks?</vt:lpstr>
      <vt:lpstr>LFR vs real-world networks</vt:lpstr>
      <vt:lpstr>Is LFR able to reproduce real-world networks?</vt:lpstr>
      <vt:lpstr>Is LFR able to reproduce real-world networks?</vt:lpstr>
      <vt:lpstr>Summary of Part II (LFR vs real-world)</vt:lpstr>
      <vt:lpstr>Overall summary</vt:lpstr>
      <vt:lpstr>Take-home messages</vt:lpstr>
      <vt:lpstr>Acknowledgments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Detection and “Well-Connectedness”</dc:title>
  <dc:creator>Warnow, Tandy</dc:creator>
  <cp:lastModifiedBy>Warnow, Tandy</cp:lastModifiedBy>
  <cp:revision>6</cp:revision>
  <dcterms:created xsi:type="dcterms:W3CDTF">2023-03-29T19:41:30Z</dcterms:created>
  <dcterms:modified xsi:type="dcterms:W3CDTF">2023-03-30T01:18:05Z</dcterms:modified>
</cp:coreProperties>
</file>