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1" r:id="rId6"/>
    <p:sldId id="260" r:id="rId7"/>
    <p:sldId id="262" r:id="rId8"/>
    <p:sldId id="259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2" autoAdjust="0"/>
    <p:restoredTop sz="90309"/>
  </p:normalViewPr>
  <p:slideViewPr>
    <p:cSldViewPr snapToGrid="0">
      <p:cViewPr>
        <p:scale>
          <a:sx n="122" d="100"/>
          <a:sy n="122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F47CD-63E8-CE4A-936F-6A0BEF345BD2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09163-9101-344A-93C8-A121C4FAC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2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Phylogenetic tree of life built using ribosomal RNA sequences, after Karl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Woese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Image credit: Modified from Eric Gaba, Wikimedia Commons.0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09163-9101-344A-93C8-A121C4FAC1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LWR (pplacer)</a:t>
            </a:r>
          </a:p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url?sa</a:t>
            </a:r>
            <a:r>
              <a:rPr lang="en-US" dirty="0"/>
              <a:t>=</a:t>
            </a:r>
            <a:r>
              <a:rPr lang="en-US" dirty="0" err="1"/>
              <a:t>i&amp;url</a:t>
            </a:r>
            <a:r>
              <a:rPr lang="en-US" dirty="0"/>
              <a:t>=https%3A%2F%2Fastrobiomike.github.io%2Fmisc%2Famplicon_and_metagen&amp;psig=AOvVaw2Z0nF4-0tQ56i0lToQ6ACY&amp;ust=1603941083889000&amp;source=</a:t>
            </a:r>
            <a:r>
              <a:rPr lang="en-US" dirty="0" err="1"/>
              <a:t>images&amp;cd</a:t>
            </a:r>
            <a:r>
              <a:rPr lang="en-US" dirty="0"/>
              <a:t>=</a:t>
            </a:r>
            <a:r>
              <a:rPr lang="en-US" dirty="0" err="1"/>
              <a:t>vfe&amp;ved</a:t>
            </a:r>
            <a:r>
              <a:rPr lang="en-US" dirty="0"/>
              <a:t>=0CA0QjhxqFwoTCIiLkqeo1uwCFQAAAAAdAAAAABAI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09163-9101-344A-93C8-A121C4FAC1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4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up LWR (pplacer)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09163-9101-344A-93C8-A121C4FAC1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6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Baseball heuristic, accumulated threshold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Masking </a:t>
            </a:r>
            <a:r>
              <a:rPr lang="en-US" sz="1200" dirty="0"/>
              <a:t>especially useful for short reads where MSA has long gaps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Accumulated threshold: Top x branches will a threshold for aggregate likelihood is reached.  ???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09163-9101-344A-93C8-A121C4FAC1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0A69-044E-4AEB-A01C-F4DBBC803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C024-6DF5-4237-B18E-3A6F7C499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0303E-849F-4F05-AB69-9CF1C00B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0D89F-AB69-4BF0-ACDB-227EF6E0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C0EE2-E07B-4CB6-A50D-E1C928BD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7FCB2-8C8E-4F9B-87E7-B85E9187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23D53-D67B-4ED4-903F-A19C85C43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710A-53E1-4CE5-9B26-C113FCA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2D273-1630-49F8-B564-370CBAFB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F4E1C-C48A-4A6B-897C-0B9386B1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5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70F400-210F-4041-8AA4-89C2E9262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1CDA7-322A-4C75-94A4-F5DDA3268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94E2A-A2AC-4A5F-A836-F60B5CD6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54EA-1594-41AC-8B25-2A8EBF35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8BC1-7A14-4200-9F7E-1E562332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7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C24D-5449-4E58-984A-1D5B28B8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6F65-3FB3-4173-93CD-4C35AE1A8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45D66-A26F-4D9C-A619-5CD937FD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425E3-EDD3-492C-86C9-58C0E68D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F1931-EB8C-4103-BBDB-7134A363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A2DD-DFE3-4FF7-B6AF-90F82E88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E774E-806B-4BAD-964E-A2B989EE8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9FD3-4F1A-4BFD-A6F7-622D216B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91728-208F-4779-B5A4-50F105DA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9DCF-F454-407F-B1A9-50F06837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2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90EA-83EF-4A8A-8C34-44A6AC28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7A0D-1249-4DC7-A65A-6880E1EDD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B7435-AF71-4727-ABCF-F8DD698AE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49B40-F84B-4D86-A003-E87B5483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81D8A-51CC-479C-A415-9681F676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4A041-54BD-4884-9F32-1A2BE20E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9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DBFA-60D1-438E-BF74-2C9B6EA0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FE387-3C96-4150-930F-2A1334D65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FCC5F-DF1A-4F38-BE0F-C72C5C50E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27723-488F-4DF6-9FCB-83ED7653F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626B9-2C37-42A2-9A0F-D74837722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1D6B1-2AE6-427B-BDF2-54051D2D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288B0-CE5B-4EC8-AA52-DDB11FE8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3A386-64C4-4957-AE45-A261F554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7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B7B2-B423-4101-9C57-E8DC5A03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E6679-D9BA-4C2C-8B44-81A356DA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D0BF90-3C4B-4D35-B268-AC2D4B0B3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A6F9-C2E7-43DF-8AB8-106A0A22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4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006E59-9BFB-46FE-A3D5-C57A8EBE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FACB0-857D-4B7C-AA89-2ECA3FFD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07107-A910-4E2F-A549-F48E6053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8122-BCD5-48E8-B48F-DBA75106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6EBD-C00C-49EF-8EC4-D0D7B2B69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47FAB-3BB8-4D9E-9DA3-97B779A30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46146-3D78-47B7-A184-7971AC6C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6DC59-D153-4902-9B55-448FD751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00D3F-E8FB-456D-80E7-7F5471A1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8B246-69B8-4932-A9DB-8E5E873D6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2C318-D219-4FDC-9EF5-0B7A1B93A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BDD4A-E7C5-4344-95AA-254965C0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9C260-8E8C-48EA-A715-6528B932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7CD23-259F-4743-AFDD-DFD85F89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D632D-1C88-4E87-A7F5-4E5EA20BD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9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22713-268E-42A2-B4C9-1FD5D853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4B3F6-7C53-43D5-A622-2CE33B15D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D9C36-853F-4BAA-A4E4-C214F1D35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BD062-15C5-4DA2-B203-0023FA27A01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DB4D-63C4-4697-B512-AEFAAA3E2F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88493-BEAF-422F-93C3-54FE77594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B9C7-957B-4A2A-A4B8-4162A34AC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C114-C447-483E-8DBE-B03F42BF7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51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﻿EPA-ng: Massively Parallel Evolutionary Placement of Genetic Sequences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09117-DCE2-4869-BC8F-2CEA20BAD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7900"/>
            <a:ext cx="9144000" cy="528644"/>
          </a:xfrm>
        </p:spPr>
        <p:txBody>
          <a:bodyPr>
            <a:normAutofit/>
          </a:bodyPr>
          <a:lstStyle/>
          <a:p>
            <a:r>
              <a:rPr lang="en-US" dirty="0"/>
              <a:t>Presented by Grant Greenberg and Vishal Rana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245289-C0BC-F743-9937-95C49CF67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863" y="3253485"/>
            <a:ext cx="5172076" cy="280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5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867DA-A421-4A63-B6CA-40C97CA7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Single Node Performance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DB929-D9FE-47A8-826D-A4F4784972FF}"/>
              </a:ext>
            </a:extLst>
          </p:cNvPr>
          <p:cNvSpPr txBox="1"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7C560-23F1-4B3F-BBD6-E3E46B516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783" y="1592618"/>
            <a:ext cx="6025803" cy="328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4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118E-5A62-7140-9240-6D6B52BB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75951"/>
          </a:xfrm>
        </p:spPr>
        <p:txBody>
          <a:bodyPr/>
          <a:lstStyle/>
          <a:p>
            <a:pPr algn="ctr"/>
            <a:r>
              <a:rPr lang="en-US" dirty="0"/>
              <a:t>Thank you!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7260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361DC183-07AE-409A-AB63-34A0C77B6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91595-3E1E-4126-8DE9-91557EDE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Background: Metagenomics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56910-A790-4501-84A0-E5E6FBAEB61C}"/>
              </a:ext>
            </a:extLst>
          </p:cNvPr>
          <p:cNvSpPr txBox="1"/>
          <p:nvPr/>
        </p:nvSpPr>
        <p:spPr>
          <a:xfrm>
            <a:off x="587988" y="2620641"/>
            <a:ext cx="5837750" cy="3023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Metagenomic samples yield millions of reads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Phylogenetic placement used to identify species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﻿BLAST-based approach have limitations: </a:t>
            </a:r>
          </a:p>
          <a:p>
            <a:pPr marL="57150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Misleading assignments if references are not closely related to queries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A1BCB50-6751-A747-8B24-AC068E3EE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43" y="1764996"/>
            <a:ext cx="3716745" cy="332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8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361DC183-07AE-409A-AB63-34A0C77B6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91595-3E1E-4126-8DE9-91557EDE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Placement Procedure - Algorithm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56910-A790-4501-84A0-E5E6FBAEB61C}"/>
              </a:ext>
            </a:extLst>
          </p:cNvPr>
          <p:cNvSpPr txBox="1"/>
          <p:nvPr/>
        </p:nvSpPr>
        <p:spPr>
          <a:xfrm>
            <a:off x="587988" y="2620641"/>
            <a:ext cx="6112850" cy="3023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Input:</a:t>
            </a:r>
          </a:p>
          <a:p>
            <a:pPr marL="57150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Reference MSA </a:t>
            </a:r>
          </a:p>
          <a:p>
            <a:pPr marL="57150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Phylogenetic reference tree (RT)</a:t>
            </a:r>
          </a:p>
          <a:p>
            <a:pPr marL="57150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Query sequences (QS) aligned to reference MSA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Output: </a:t>
            </a:r>
          </a:p>
          <a:p>
            <a:pPr marL="57150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Likelihood weight ratio (LWR) for each QS at each edge in RT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5C785-E40F-4F23-8239-BFFC69E2FC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108"/>
          <a:stretch/>
        </p:blipFill>
        <p:spPr>
          <a:xfrm>
            <a:off x="7297531" y="2668690"/>
            <a:ext cx="4306481" cy="20711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228A4-FFCA-4568-A831-F8C80AEB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262601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Heuristics – Preplacement and Masking</a:t>
            </a:r>
          </a:p>
        </p:txBody>
      </p:sp>
      <p:grpSp>
        <p:nvGrpSpPr>
          <p:cNvPr id="43" name="Group 2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72684-1093-4C08-9209-13E7B9DAAC1E}"/>
              </a:ext>
            </a:extLst>
          </p:cNvPr>
          <p:cNvSpPr txBox="1"/>
          <p:nvPr/>
        </p:nvSpPr>
        <p:spPr>
          <a:xfrm>
            <a:off x="590719" y="1828801"/>
            <a:ext cx="5095090" cy="3044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Preplacement: QS placed at mid-point of edge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Edges filtered based on preplacement likelihoods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Accumulated LWR threshold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err="1"/>
              <a:t>RAxML</a:t>
            </a:r>
            <a:r>
              <a:rPr lang="en-US" dirty="0"/>
              <a:t> default: Top x% of placements kept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“Baseball” heuristic from pplacer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Masking: Removing uninformative loci from MSA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New picture">
            <a:extLst>
              <a:ext uri="{FF2B5EF4-FFF2-40B4-BE49-F238E27FC236}">
                <a16:creationId xmlns:a16="http://schemas.microsoft.com/office/drawing/2014/main" id="{539E9D12-FE15-4F06-92EF-3DC2902D851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66301" y="1957492"/>
            <a:ext cx="3648384" cy="326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73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C1EC6E-DDA6-4492-AA9D-D80738BDA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Datasets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36A463-23D2-1E45-8232-D70B7E898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14987"/>
              </p:ext>
            </p:extLst>
          </p:nvPr>
        </p:nvGraphicFramePr>
        <p:xfrm>
          <a:off x="1398298" y="3122024"/>
          <a:ext cx="939104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773">
                  <a:extLst>
                    <a:ext uri="{9D8B030D-6E8A-4147-A177-3AD203B41FA5}">
                      <a16:colId xmlns:a16="http://schemas.microsoft.com/office/drawing/2014/main" val="2588714695"/>
                    </a:ext>
                  </a:extLst>
                </a:gridCol>
                <a:gridCol w="1755585">
                  <a:extLst>
                    <a:ext uri="{9D8B030D-6E8A-4147-A177-3AD203B41FA5}">
                      <a16:colId xmlns:a16="http://schemas.microsoft.com/office/drawing/2014/main" val="2808309661"/>
                    </a:ext>
                  </a:extLst>
                </a:gridCol>
                <a:gridCol w="1913110">
                  <a:extLst>
                    <a:ext uri="{9D8B030D-6E8A-4147-A177-3AD203B41FA5}">
                      <a16:colId xmlns:a16="http://schemas.microsoft.com/office/drawing/2014/main" val="1353935295"/>
                    </a:ext>
                  </a:extLst>
                </a:gridCol>
                <a:gridCol w="1855832">
                  <a:extLst>
                    <a:ext uri="{9D8B030D-6E8A-4147-A177-3AD203B41FA5}">
                      <a16:colId xmlns:a16="http://schemas.microsoft.com/office/drawing/2014/main" val="844569932"/>
                    </a:ext>
                  </a:extLst>
                </a:gridCol>
                <a:gridCol w="1370747">
                  <a:extLst>
                    <a:ext uri="{9D8B030D-6E8A-4147-A177-3AD203B41FA5}">
                      <a16:colId xmlns:a16="http://schemas.microsoft.com/office/drawing/2014/main" val="3030081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Taxa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QSs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048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 err="1"/>
                        <a:t>Neotrop</a:t>
                      </a:r>
                      <a:r>
                        <a:rPr lang="en-US" i="1" dirty="0"/>
                        <a:t> </a:t>
                      </a:r>
                    </a:p>
                    <a:p>
                      <a:pPr algn="ctr"/>
                      <a:r>
                        <a:rPr lang="en-US" sz="1800" i="1" dirty="0" err="1"/>
                        <a:t>Mahe</a:t>
                      </a:r>
                      <a:r>
                        <a:rPr lang="en-US" sz="1800" i="1" dirty="0"/>
                        <a:t> et al. (2017) </a:t>
                      </a:r>
                      <a:endParaRPr lang="en-US" i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2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BV</a:t>
                      </a:r>
                    </a:p>
                    <a:p>
                      <a:pPr algn="ctr"/>
                      <a:r>
                        <a:rPr lang="en-US" sz="1800" i="1" dirty="0"/>
                        <a:t>Srinivasan et al. (2012): </a:t>
                      </a:r>
                      <a:endParaRPr lang="en-US" i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6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Tara Oceans</a:t>
                      </a:r>
                    </a:p>
                    <a:p>
                      <a:pPr algn="ctr"/>
                      <a:r>
                        <a:rPr lang="en-US" sz="1800" i="1" dirty="0" err="1"/>
                        <a:t>Sunagawa</a:t>
                      </a:r>
                      <a:r>
                        <a:rPr lang="en-US" sz="1800" i="1" dirty="0"/>
                        <a:t> et al. (2015): </a:t>
                      </a:r>
                      <a:endParaRPr lang="en-US" i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3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20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0E0F77-E936-4985-B7B1-B9823486A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977DF4-B9D4-46FA-813A-844CFC44F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193"/>
            <a:ext cx="10369645" cy="236048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9CD18D7-0048-9447-AB0C-AFEC6E23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Verification of Implementation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35E0DD-2EC9-B648-8276-CA0082757EB9}"/>
              </a:ext>
            </a:extLst>
          </p:cNvPr>
          <p:cNvSpPr txBox="1"/>
          <p:nvPr/>
        </p:nvSpPr>
        <p:spPr>
          <a:xfrm>
            <a:off x="517889" y="4883544"/>
            <a:ext cx="3973429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Kantorovich–Rubinstein (PKR) metric: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B70420-6D1D-1244-A8BA-CBC8F0A53F75}"/>
              </a:ext>
            </a:extLst>
          </p:cNvPr>
          <p:cNvSpPr txBox="1"/>
          <p:nvPr/>
        </p:nvSpPr>
        <p:spPr>
          <a:xfrm>
            <a:off x="5080669" y="4925624"/>
            <a:ext cx="6257810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Work required to transform one placement distribution into another by moving the LWR mass along the branches of the RT</a:t>
            </a:r>
          </a:p>
        </p:txBody>
      </p:sp>
    </p:spTree>
    <p:extLst>
      <p:ext uri="{BB962C8B-B14F-4D97-AF65-F5344CB8AC3E}">
        <p14:creationId xmlns:p14="http://schemas.microsoft.com/office/powerpoint/2010/main" val="87786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7898C2-AE31-415A-9C04-7A773389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Sequential Runtimes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B7AAC-3919-4CC8-90F6-B9B73F9AFD7B}"/>
              </a:ext>
            </a:extLst>
          </p:cNvPr>
          <p:cNvSpPr txBox="1"/>
          <p:nvPr/>
        </p:nvSpPr>
        <p:spPr>
          <a:xfrm>
            <a:off x="645066" y="2031101"/>
            <a:ext cx="4956948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Compare to EPA-</a:t>
            </a:r>
            <a:r>
              <a:rPr lang="en-US" sz="1700" dirty="0" err="1"/>
              <a:t>RAxML</a:t>
            </a:r>
            <a:r>
              <a:rPr lang="en-US" sz="1700" dirty="0"/>
              <a:t> &amp; pplacer on 50,000 sequences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~30-fold performance improvement over pplacer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Alignment takes ~500 min using </a:t>
            </a:r>
            <a:r>
              <a:rPr lang="en-US" sz="1700" dirty="0" err="1"/>
              <a:t>PaPaRa</a:t>
            </a:r>
            <a:r>
              <a:rPr lang="en-US" sz="1700" dirty="0"/>
              <a:t> 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3 minutes for EPA-ng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QS alignment major bottleneck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13C99F-E0B5-4EEB-84C3-7E9D51A11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738" y="1832034"/>
            <a:ext cx="5628018" cy="296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5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361DC183-07AE-409A-AB63-34A0C77B6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D4362-2E6F-4828-BF6D-A10C5E05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Parallelization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8520B4-9B65-41BE-806B-FFE1F44099E3}"/>
              </a:ext>
            </a:extLst>
          </p:cNvPr>
          <p:cNvSpPr txBox="1"/>
          <p:nvPr/>
        </p:nvSpPr>
        <p:spPr>
          <a:xfrm>
            <a:off x="587988" y="2620641"/>
            <a:ext cx="5837750" cy="2265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MPI to split overall work between nodes</a:t>
            </a: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Each QS can be placed independently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OpenMP to parallelize within the node</a:t>
            </a: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Overlapping I/O and computations</a:t>
            </a:r>
          </a:p>
          <a:p>
            <a:pPr marL="857250" lvl="1" indent="-34290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Fully parallelized write operations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9EEC63-85AC-4A4C-B7A7-7C8ED853B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373" y="2182393"/>
            <a:ext cx="4235516" cy="2244495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9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5A4D24-EAEA-4EAC-8A47-2E2CF322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Parallel Performance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BE4AB4-507C-49AC-8AA8-DA624D4D6E4B}"/>
                  </a:ext>
                </a:extLst>
              </p:cNvPr>
              <p:cNvSpPr txBox="1"/>
              <p:nvPr/>
            </p:nvSpPr>
            <p:spPr>
              <a:xfrm>
                <a:off x="645065" y="2031101"/>
                <a:ext cx="5051725" cy="351194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Parallel efficiency: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type m:val="skw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i="1" dirty="0"/>
                  <a:t>N: # </a:t>
                </a:r>
                <a:r>
                  <a:rPr lang="en-US" dirty="0"/>
                  <a:t>cores</a:t>
                </a: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i="1" dirty="0"/>
                  <a:t>S: </a:t>
                </a:r>
                <a:r>
                  <a:rPr lang="en-US" dirty="0"/>
                  <a:t>parallel speedup</a:t>
                </a: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execution time</a:t>
                </a:r>
              </a:p>
              <a:p>
                <a:pPr marL="742950" lvl="1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/>
                  <a:t>fastest sequential execution time</a:t>
                </a:r>
              </a:p>
              <a:p>
                <a:pPr marL="285750"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/>
                  <a:t>PE decreases with increasing # cores </a:t>
                </a:r>
              </a:p>
              <a:p>
                <a:pPr marL="800100" lvl="1" indent="-285750">
                  <a:lnSpc>
                    <a:spcPct val="90000"/>
                  </a:lnSpc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dirty="0"/>
                  <a:t>Overhead becomes the dominant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1BE4AB4-507C-49AC-8AA8-DA624D4D6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65" y="2031101"/>
                <a:ext cx="5051725" cy="35119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139119-5F53-481F-996E-DAEF26BCDD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738" y="836045"/>
            <a:ext cx="5628018" cy="495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452</Words>
  <Application>Microsoft Macintosh PowerPoint</Application>
  <PresentationFormat>Widescreen</PresentationFormat>
  <Paragraphs>86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Office Theme</vt:lpstr>
      <vt:lpstr>EPA-ng: Massively Parallel Evolutionary Placement of Genetic Sequences</vt:lpstr>
      <vt:lpstr>Background: Metagenomics</vt:lpstr>
      <vt:lpstr>Placement Procedure - Algorithm</vt:lpstr>
      <vt:lpstr>Heuristics – Preplacement and Masking</vt:lpstr>
      <vt:lpstr>Datasets</vt:lpstr>
      <vt:lpstr>Results: Verification of Implementation</vt:lpstr>
      <vt:lpstr>Sequential Runtimes</vt:lpstr>
      <vt:lpstr>Parallelization</vt:lpstr>
      <vt:lpstr>Parallel Performance</vt:lpstr>
      <vt:lpstr>Single Node Performance</vt:lpstr>
      <vt:lpstr>Thank you! 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Vishal Rana</dc:creator>
  <cp:lastModifiedBy>Greenberg, Grant C</cp:lastModifiedBy>
  <cp:revision>16</cp:revision>
  <dcterms:created xsi:type="dcterms:W3CDTF">2020-10-27T22:42:17Z</dcterms:created>
  <dcterms:modified xsi:type="dcterms:W3CDTF">2020-10-28T03:18:41Z</dcterms:modified>
</cp:coreProperties>
</file>