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72" r:id="rId4"/>
    <p:sldId id="285" r:id="rId5"/>
    <p:sldId id="287" r:id="rId6"/>
    <p:sldId id="263" r:id="rId7"/>
    <p:sldId id="286" r:id="rId8"/>
    <p:sldId id="269" r:id="rId9"/>
    <p:sldId id="273" r:id="rId10"/>
    <p:sldId id="274" r:id="rId11"/>
    <p:sldId id="275" r:id="rId12"/>
    <p:sldId id="276" r:id="rId13"/>
    <p:sldId id="277" r:id="rId14"/>
    <p:sldId id="278" r:id="rId15"/>
    <p:sldId id="279" r:id="rId16"/>
    <p:sldId id="280" r:id="rId17"/>
    <p:sldId id="265" r:id="rId18"/>
    <p:sldId id="264" r:id="rId19"/>
    <p:sldId id="282" r:id="rId20"/>
    <p:sldId id="283" r:id="rId21"/>
    <p:sldId id="268" r:id="rId22"/>
    <p:sldId id="270" r:id="rId23"/>
    <p:sldId id="281" r:id="rId24"/>
    <p:sldId id="261" r:id="rId25"/>
    <p:sldId id="284" r:id="rId26"/>
    <p:sldId id="27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3"/>
    <p:restoredTop sz="94663"/>
  </p:normalViewPr>
  <p:slideViewPr>
    <p:cSldViewPr snapToGrid="0" snapToObjects="1">
      <p:cViewPr varScale="1">
        <p:scale>
          <a:sx n="128" d="100"/>
          <a:sy n="128" d="100"/>
        </p:scale>
        <p:origin x="472" y="176"/>
      </p:cViewPr>
      <p:guideLst/>
    </p:cSldViewPr>
  </p:slideViewPr>
  <p:notesTextViewPr>
    <p:cViewPr>
      <p:scale>
        <a:sx n="1" d="1"/>
        <a:sy n="1" d="1"/>
      </p:scale>
      <p:origin x="0" y="0"/>
    </p:cViewPr>
  </p:notesTextViewPr>
  <p:sorterViewPr>
    <p:cViewPr>
      <p:scale>
        <a:sx n="143" d="100"/>
        <a:sy n="14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6BA3C-BCB7-A04E-AC19-2AD3138299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303774-9812-A247-ACA8-E51B77A700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C176C1-3A19-EA4D-ACF4-E58BCB5573D3}"/>
              </a:ext>
            </a:extLst>
          </p:cNvPr>
          <p:cNvSpPr>
            <a:spLocks noGrp="1"/>
          </p:cNvSpPr>
          <p:nvPr>
            <p:ph type="dt" sz="half" idx="10"/>
          </p:nvPr>
        </p:nvSpPr>
        <p:spPr/>
        <p:txBody>
          <a:bodyPr/>
          <a:lstStyle/>
          <a:p>
            <a:fld id="{03B98B61-1DF4-7B40-985F-A2C0F6A9CA49}" type="datetimeFigureOut">
              <a:rPr lang="en-US" smtClean="0"/>
              <a:t>5/25/23</a:t>
            </a:fld>
            <a:endParaRPr lang="en-US"/>
          </a:p>
        </p:txBody>
      </p:sp>
      <p:sp>
        <p:nvSpPr>
          <p:cNvPr id="5" name="Footer Placeholder 4">
            <a:extLst>
              <a:ext uri="{FF2B5EF4-FFF2-40B4-BE49-F238E27FC236}">
                <a16:creationId xmlns:a16="http://schemas.microsoft.com/office/drawing/2014/main" id="{8A106BA9-0151-8544-956D-948E7EE5E6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AAE9E0-EF29-C447-81AA-495DF73EC499}"/>
              </a:ext>
            </a:extLst>
          </p:cNvPr>
          <p:cNvSpPr>
            <a:spLocks noGrp="1"/>
          </p:cNvSpPr>
          <p:nvPr>
            <p:ph type="sldNum" sz="quarter" idx="12"/>
          </p:nvPr>
        </p:nvSpPr>
        <p:spPr/>
        <p:txBody>
          <a:bodyPr/>
          <a:lstStyle/>
          <a:p>
            <a:fld id="{4889A5C3-B97B-1A4D-9840-94388F2B3082}" type="slidenum">
              <a:rPr lang="en-US" smtClean="0"/>
              <a:t>‹#›</a:t>
            </a:fld>
            <a:endParaRPr lang="en-US"/>
          </a:p>
        </p:txBody>
      </p:sp>
    </p:spTree>
    <p:extLst>
      <p:ext uri="{BB962C8B-B14F-4D97-AF65-F5344CB8AC3E}">
        <p14:creationId xmlns:p14="http://schemas.microsoft.com/office/powerpoint/2010/main" val="1842613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FB57A-0178-BE47-8DC6-1009746480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926FC6-E93A-324D-A20B-5E682A82D9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8CB527-5EEE-C240-A0F5-C9FA949B70B2}"/>
              </a:ext>
            </a:extLst>
          </p:cNvPr>
          <p:cNvSpPr>
            <a:spLocks noGrp="1"/>
          </p:cNvSpPr>
          <p:nvPr>
            <p:ph type="dt" sz="half" idx="10"/>
          </p:nvPr>
        </p:nvSpPr>
        <p:spPr/>
        <p:txBody>
          <a:bodyPr/>
          <a:lstStyle/>
          <a:p>
            <a:fld id="{03B98B61-1DF4-7B40-985F-A2C0F6A9CA49}" type="datetimeFigureOut">
              <a:rPr lang="en-US" smtClean="0"/>
              <a:t>5/25/23</a:t>
            </a:fld>
            <a:endParaRPr lang="en-US"/>
          </a:p>
        </p:txBody>
      </p:sp>
      <p:sp>
        <p:nvSpPr>
          <p:cNvPr id="5" name="Footer Placeholder 4">
            <a:extLst>
              <a:ext uri="{FF2B5EF4-FFF2-40B4-BE49-F238E27FC236}">
                <a16:creationId xmlns:a16="http://schemas.microsoft.com/office/drawing/2014/main" id="{B7041DDB-5438-BD47-AA60-C87F7A0796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4F1CC9-4927-7C44-A3D8-EA5A38D5E941}"/>
              </a:ext>
            </a:extLst>
          </p:cNvPr>
          <p:cNvSpPr>
            <a:spLocks noGrp="1"/>
          </p:cNvSpPr>
          <p:nvPr>
            <p:ph type="sldNum" sz="quarter" idx="12"/>
          </p:nvPr>
        </p:nvSpPr>
        <p:spPr/>
        <p:txBody>
          <a:bodyPr/>
          <a:lstStyle/>
          <a:p>
            <a:fld id="{4889A5C3-B97B-1A4D-9840-94388F2B3082}" type="slidenum">
              <a:rPr lang="en-US" smtClean="0"/>
              <a:t>‹#›</a:t>
            </a:fld>
            <a:endParaRPr lang="en-US"/>
          </a:p>
        </p:txBody>
      </p:sp>
    </p:spTree>
    <p:extLst>
      <p:ext uri="{BB962C8B-B14F-4D97-AF65-F5344CB8AC3E}">
        <p14:creationId xmlns:p14="http://schemas.microsoft.com/office/powerpoint/2010/main" val="2009411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CA730C-9963-CF4B-A504-696BEB3EE1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46D107-F12D-5D4C-9C50-77892C8B2A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436D6F-6203-3D49-B9A8-26545AF952C6}"/>
              </a:ext>
            </a:extLst>
          </p:cNvPr>
          <p:cNvSpPr>
            <a:spLocks noGrp="1"/>
          </p:cNvSpPr>
          <p:nvPr>
            <p:ph type="dt" sz="half" idx="10"/>
          </p:nvPr>
        </p:nvSpPr>
        <p:spPr/>
        <p:txBody>
          <a:bodyPr/>
          <a:lstStyle/>
          <a:p>
            <a:fld id="{03B98B61-1DF4-7B40-985F-A2C0F6A9CA49}" type="datetimeFigureOut">
              <a:rPr lang="en-US" smtClean="0"/>
              <a:t>5/25/23</a:t>
            </a:fld>
            <a:endParaRPr lang="en-US"/>
          </a:p>
        </p:txBody>
      </p:sp>
      <p:sp>
        <p:nvSpPr>
          <p:cNvPr id="5" name="Footer Placeholder 4">
            <a:extLst>
              <a:ext uri="{FF2B5EF4-FFF2-40B4-BE49-F238E27FC236}">
                <a16:creationId xmlns:a16="http://schemas.microsoft.com/office/drawing/2014/main" id="{583CC529-E026-8F46-98AF-7BA6825ED8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BC1C22-188F-8C40-8C2E-7DC7FA093F58}"/>
              </a:ext>
            </a:extLst>
          </p:cNvPr>
          <p:cNvSpPr>
            <a:spLocks noGrp="1"/>
          </p:cNvSpPr>
          <p:nvPr>
            <p:ph type="sldNum" sz="quarter" idx="12"/>
          </p:nvPr>
        </p:nvSpPr>
        <p:spPr/>
        <p:txBody>
          <a:bodyPr/>
          <a:lstStyle/>
          <a:p>
            <a:fld id="{4889A5C3-B97B-1A4D-9840-94388F2B3082}" type="slidenum">
              <a:rPr lang="en-US" smtClean="0"/>
              <a:t>‹#›</a:t>
            </a:fld>
            <a:endParaRPr lang="en-US"/>
          </a:p>
        </p:txBody>
      </p:sp>
    </p:spTree>
    <p:extLst>
      <p:ext uri="{BB962C8B-B14F-4D97-AF65-F5344CB8AC3E}">
        <p14:creationId xmlns:p14="http://schemas.microsoft.com/office/powerpoint/2010/main" val="2104491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6B7EF-0D43-6142-8A0B-1FF78C55E9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183918-983C-0449-B74E-90FCD0200A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C0A5B8-63B5-7541-9C8B-652FEA7746AA}"/>
              </a:ext>
            </a:extLst>
          </p:cNvPr>
          <p:cNvSpPr>
            <a:spLocks noGrp="1"/>
          </p:cNvSpPr>
          <p:nvPr>
            <p:ph type="dt" sz="half" idx="10"/>
          </p:nvPr>
        </p:nvSpPr>
        <p:spPr/>
        <p:txBody>
          <a:bodyPr/>
          <a:lstStyle/>
          <a:p>
            <a:fld id="{03B98B61-1DF4-7B40-985F-A2C0F6A9CA49}" type="datetimeFigureOut">
              <a:rPr lang="en-US" smtClean="0"/>
              <a:t>5/25/23</a:t>
            </a:fld>
            <a:endParaRPr lang="en-US"/>
          </a:p>
        </p:txBody>
      </p:sp>
      <p:sp>
        <p:nvSpPr>
          <p:cNvPr id="5" name="Footer Placeholder 4">
            <a:extLst>
              <a:ext uri="{FF2B5EF4-FFF2-40B4-BE49-F238E27FC236}">
                <a16:creationId xmlns:a16="http://schemas.microsoft.com/office/drawing/2014/main" id="{859CD411-99D5-A44F-A82E-23F511DB1E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F3AF77-BC7F-CC4E-B20C-DDB5249F1FC3}"/>
              </a:ext>
            </a:extLst>
          </p:cNvPr>
          <p:cNvSpPr>
            <a:spLocks noGrp="1"/>
          </p:cNvSpPr>
          <p:nvPr>
            <p:ph type="sldNum" sz="quarter" idx="12"/>
          </p:nvPr>
        </p:nvSpPr>
        <p:spPr/>
        <p:txBody>
          <a:bodyPr/>
          <a:lstStyle/>
          <a:p>
            <a:fld id="{4889A5C3-B97B-1A4D-9840-94388F2B3082}" type="slidenum">
              <a:rPr lang="en-US" smtClean="0"/>
              <a:t>‹#›</a:t>
            </a:fld>
            <a:endParaRPr lang="en-US"/>
          </a:p>
        </p:txBody>
      </p:sp>
    </p:spTree>
    <p:extLst>
      <p:ext uri="{BB962C8B-B14F-4D97-AF65-F5344CB8AC3E}">
        <p14:creationId xmlns:p14="http://schemas.microsoft.com/office/powerpoint/2010/main" val="3101914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C601D-46BE-6143-AA86-4F25EDEBCB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304E77E-4947-A445-A81D-712AD0BECD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94F71B-63CE-AA43-AF10-42EAEFD26FA2}"/>
              </a:ext>
            </a:extLst>
          </p:cNvPr>
          <p:cNvSpPr>
            <a:spLocks noGrp="1"/>
          </p:cNvSpPr>
          <p:nvPr>
            <p:ph type="dt" sz="half" idx="10"/>
          </p:nvPr>
        </p:nvSpPr>
        <p:spPr/>
        <p:txBody>
          <a:bodyPr/>
          <a:lstStyle/>
          <a:p>
            <a:fld id="{03B98B61-1DF4-7B40-985F-A2C0F6A9CA49}" type="datetimeFigureOut">
              <a:rPr lang="en-US" smtClean="0"/>
              <a:t>5/25/23</a:t>
            </a:fld>
            <a:endParaRPr lang="en-US"/>
          </a:p>
        </p:txBody>
      </p:sp>
      <p:sp>
        <p:nvSpPr>
          <p:cNvPr id="5" name="Footer Placeholder 4">
            <a:extLst>
              <a:ext uri="{FF2B5EF4-FFF2-40B4-BE49-F238E27FC236}">
                <a16:creationId xmlns:a16="http://schemas.microsoft.com/office/drawing/2014/main" id="{EC1964AF-72AA-4E4B-AE33-077FB910B2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6E7476-A8C8-1E4E-AE25-36C98AC68AC8}"/>
              </a:ext>
            </a:extLst>
          </p:cNvPr>
          <p:cNvSpPr>
            <a:spLocks noGrp="1"/>
          </p:cNvSpPr>
          <p:nvPr>
            <p:ph type="sldNum" sz="quarter" idx="12"/>
          </p:nvPr>
        </p:nvSpPr>
        <p:spPr/>
        <p:txBody>
          <a:bodyPr/>
          <a:lstStyle/>
          <a:p>
            <a:fld id="{4889A5C3-B97B-1A4D-9840-94388F2B3082}" type="slidenum">
              <a:rPr lang="en-US" smtClean="0"/>
              <a:t>‹#›</a:t>
            </a:fld>
            <a:endParaRPr lang="en-US"/>
          </a:p>
        </p:txBody>
      </p:sp>
    </p:spTree>
    <p:extLst>
      <p:ext uri="{BB962C8B-B14F-4D97-AF65-F5344CB8AC3E}">
        <p14:creationId xmlns:p14="http://schemas.microsoft.com/office/powerpoint/2010/main" val="560207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21AB4-BB82-1244-87F0-3ED54EC540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431ACA-F513-A74F-AB32-B75813B27DD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2A81D3-5F28-DC44-ACC2-F663BFB18B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20E902-01DD-6B47-AED7-C9D0BE8EC021}"/>
              </a:ext>
            </a:extLst>
          </p:cNvPr>
          <p:cNvSpPr>
            <a:spLocks noGrp="1"/>
          </p:cNvSpPr>
          <p:nvPr>
            <p:ph type="dt" sz="half" idx="10"/>
          </p:nvPr>
        </p:nvSpPr>
        <p:spPr/>
        <p:txBody>
          <a:bodyPr/>
          <a:lstStyle/>
          <a:p>
            <a:fld id="{03B98B61-1DF4-7B40-985F-A2C0F6A9CA49}" type="datetimeFigureOut">
              <a:rPr lang="en-US" smtClean="0"/>
              <a:t>5/25/23</a:t>
            </a:fld>
            <a:endParaRPr lang="en-US"/>
          </a:p>
        </p:txBody>
      </p:sp>
      <p:sp>
        <p:nvSpPr>
          <p:cNvPr id="6" name="Footer Placeholder 5">
            <a:extLst>
              <a:ext uri="{FF2B5EF4-FFF2-40B4-BE49-F238E27FC236}">
                <a16:creationId xmlns:a16="http://schemas.microsoft.com/office/drawing/2014/main" id="{EBF617B5-F5D6-A544-933F-CD21845C48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C4BC6B-1F27-CE46-B812-9EF5B1612989}"/>
              </a:ext>
            </a:extLst>
          </p:cNvPr>
          <p:cNvSpPr>
            <a:spLocks noGrp="1"/>
          </p:cNvSpPr>
          <p:nvPr>
            <p:ph type="sldNum" sz="quarter" idx="12"/>
          </p:nvPr>
        </p:nvSpPr>
        <p:spPr/>
        <p:txBody>
          <a:bodyPr/>
          <a:lstStyle/>
          <a:p>
            <a:fld id="{4889A5C3-B97B-1A4D-9840-94388F2B3082}" type="slidenum">
              <a:rPr lang="en-US" smtClean="0"/>
              <a:t>‹#›</a:t>
            </a:fld>
            <a:endParaRPr lang="en-US"/>
          </a:p>
        </p:txBody>
      </p:sp>
    </p:spTree>
    <p:extLst>
      <p:ext uri="{BB962C8B-B14F-4D97-AF65-F5344CB8AC3E}">
        <p14:creationId xmlns:p14="http://schemas.microsoft.com/office/powerpoint/2010/main" val="4012949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C682D-6505-E648-B1BF-CA5C1286A9E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6027E4-EE6C-2E49-8CC2-789B67F0DB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E22043D-794F-6048-8E33-19387C2E72F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5F90DF-68EC-8547-A508-5712BDFA5D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EB4F7C-E3CA-204F-A15D-A77368CD485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373E9F-48CF-6643-B593-6E59F10F5817}"/>
              </a:ext>
            </a:extLst>
          </p:cNvPr>
          <p:cNvSpPr>
            <a:spLocks noGrp="1"/>
          </p:cNvSpPr>
          <p:nvPr>
            <p:ph type="dt" sz="half" idx="10"/>
          </p:nvPr>
        </p:nvSpPr>
        <p:spPr/>
        <p:txBody>
          <a:bodyPr/>
          <a:lstStyle/>
          <a:p>
            <a:fld id="{03B98B61-1DF4-7B40-985F-A2C0F6A9CA49}" type="datetimeFigureOut">
              <a:rPr lang="en-US" smtClean="0"/>
              <a:t>5/25/23</a:t>
            </a:fld>
            <a:endParaRPr lang="en-US"/>
          </a:p>
        </p:txBody>
      </p:sp>
      <p:sp>
        <p:nvSpPr>
          <p:cNvPr id="8" name="Footer Placeholder 7">
            <a:extLst>
              <a:ext uri="{FF2B5EF4-FFF2-40B4-BE49-F238E27FC236}">
                <a16:creationId xmlns:a16="http://schemas.microsoft.com/office/drawing/2014/main" id="{BB5E5218-0D2B-EE40-A352-A256509CED1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CC1ADD3-F8FA-5248-9B3D-9BADF6DB068B}"/>
              </a:ext>
            </a:extLst>
          </p:cNvPr>
          <p:cNvSpPr>
            <a:spLocks noGrp="1"/>
          </p:cNvSpPr>
          <p:nvPr>
            <p:ph type="sldNum" sz="quarter" idx="12"/>
          </p:nvPr>
        </p:nvSpPr>
        <p:spPr/>
        <p:txBody>
          <a:bodyPr/>
          <a:lstStyle/>
          <a:p>
            <a:fld id="{4889A5C3-B97B-1A4D-9840-94388F2B3082}" type="slidenum">
              <a:rPr lang="en-US" smtClean="0"/>
              <a:t>‹#›</a:t>
            </a:fld>
            <a:endParaRPr lang="en-US"/>
          </a:p>
        </p:txBody>
      </p:sp>
    </p:spTree>
    <p:extLst>
      <p:ext uri="{BB962C8B-B14F-4D97-AF65-F5344CB8AC3E}">
        <p14:creationId xmlns:p14="http://schemas.microsoft.com/office/powerpoint/2010/main" val="1085100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CF0E5-9411-8C4B-A926-7361A2091E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808A70-7FA0-5445-9681-A9F3A2D74B63}"/>
              </a:ext>
            </a:extLst>
          </p:cNvPr>
          <p:cNvSpPr>
            <a:spLocks noGrp="1"/>
          </p:cNvSpPr>
          <p:nvPr>
            <p:ph type="dt" sz="half" idx="10"/>
          </p:nvPr>
        </p:nvSpPr>
        <p:spPr/>
        <p:txBody>
          <a:bodyPr/>
          <a:lstStyle/>
          <a:p>
            <a:fld id="{03B98B61-1DF4-7B40-985F-A2C0F6A9CA49}" type="datetimeFigureOut">
              <a:rPr lang="en-US" smtClean="0"/>
              <a:t>5/25/23</a:t>
            </a:fld>
            <a:endParaRPr lang="en-US"/>
          </a:p>
        </p:txBody>
      </p:sp>
      <p:sp>
        <p:nvSpPr>
          <p:cNvPr id="4" name="Footer Placeholder 3">
            <a:extLst>
              <a:ext uri="{FF2B5EF4-FFF2-40B4-BE49-F238E27FC236}">
                <a16:creationId xmlns:a16="http://schemas.microsoft.com/office/drawing/2014/main" id="{DC322662-59B2-5947-A383-088A0B616AC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E99FE2-1447-C445-BAB3-B74631ED1890}"/>
              </a:ext>
            </a:extLst>
          </p:cNvPr>
          <p:cNvSpPr>
            <a:spLocks noGrp="1"/>
          </p:cNvSpPr>
          <p:nvPr>
            <p:ph type="sldNum" sz="quarter" idx="12"/>
          </p:nvPr>
        </p:nvSpPr>
        <p:spPr/>
        <p:txBody>
          <a:bodyPr/>
          <a:lstStyle/>
          <a:p>
            <a:fld id="{4889A5C3-B97B-1A4D-9840-94388F2B3082}" type="slidenum">
              <a:rPr lang="en-US" smtClean="0"/>
              <a:t>‹#›</a:t>
            </a:fld>
            <a:endParaRPr lang="en-US"/>
          </a:p>
        </p:txBody>
      </p:sp>
    </p:spTree>
    <p:extLst>
      <p:ext uri="{BB962C8B-B14F-4D97-AF65-F5344CB8AC3E}">
        <p14:creationId xmlns:p14="http://schemas.microsoft.com/office/powerpoint/2010/main" val="1825960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0A9D61-1619-2B42-A1A0-93E89D79A747}"/>
              </a:ext>
            </a:extLst>
          </p:cNvPr>
          <p:cNvSpPr>
            <a:spLocks noGrp="1"/>
          </p:cNvSpPr>
          <p:nvPr>
            <p:ph type="dt" sz="half" idx="10"/>
          </p:nvPr>
        </p:nvSpPr>
        <p:spPr/>
        <p:txBody>
          <a:bodyPr/>
          <a:lstStyle/>
          <a:p>
            <a:fld id="{03B98B61-1DF4-7B40-985F-A2C0F6A9CA49}" type="datetimeFigureOut">
              <a:rPr lang="en-US" smtClean="0"/>
              <a:t>5/25/23</a:t>
            </a:fld>
            <a:endParaRPr lang="en-US"/>
          </a:p>
        </p:txBody>
      </p:sp>
      <p:sp>
        <p:nvSpPr>
          <p:cNvPr id="3" name="Footer Placeholder 2">
            <a:extLst>
              <a:ext uri="{FF2B5EF4-FFF2-40B4-BE49-F238E27FC236}">
                <a16:creationId xmlns:a16="http://schemas.microsoft.com/office/drawing/2014/main" id="{71E01C7A-6644-C14A-9230-B2BE5FEBDE7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F263084-EC5E-A945-B67C-0F726A56352C}"/>
              </a:ext>
            </a:extLst>
          </p:cNvPr>
          <p:cNvSpPr>
            <a:spLocks noGrp="1"/>
          </p:cNvSpPr>
          <p:nvPr>
            <p:ph type="sldNum" sz="quarter" idx="12"/>
          </p:nvPr>
        </p:nvSpPr>
        <p:spPr/>
        <p:txBody>
          <a:bodyPr/>
          <a:lstStyle/>
          <a:p>
            <a:fld id="{4889A5C3-B97B-1A4D-9840-94388F2B3082}" type="slidenum">
              <a:rPr lang="en-US" smtClean="0"/>
              <a:t>‹#›</a:t>
            </a:fld>
            <a:endParaRPr lang="en-US"/>
          </a:p>
        </p:txBody>
      </p:sp>
    </p:spTree>
    <p:extLst>
      <p:ext uri="{BB962C8B-B14F-4D97-AF65-F5344CB8AC3E}">
        <p14:creationId xmlns:p14="http://schemas.microsoft.com/office/powerpoint/2010/main" val="3714017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DA71B-2254-A944-8CEB-2B4412ECCE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8D37A6-28E7-7047-9946-39E11906C4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F1E70C-FDF4-AB4B-8FAD-BBEC5A6020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8EEE22-4B80-5C40-AF71-2E8AAAB3184F}"/>
              </a:ext>
            </a:extLst>
          </p:cNvPr>
          <p:cNvSpPr>
            <a:spLocks noGrp="1"/>
          </p:cNvSpPr>
          <p:nvPr>
            <p:ph type="dt" sz="half" idx="10"/>
          </p:nvPr>
        </p:nvSpPr>
        <p:spPr/>
        <p:txBody>
          <a:bodyPr/>
          <a:lstStyle/>
          <a:p>
            <a:fld id="{03B98B61-1DF4-7B40-985F-A2C0F6A9CA49}" type="datetimeFigureOut">
              <a:rPr lang="en-US" smtClean="0"/>
              <a:t>5/25/23</a:t>
            </a:fld>
            <a:endParaRPr lang="en-US"/>
          </a:p>
        </p:txBody>
      </p:sp>
      <p:sp>
        <p:nvSpPr>
          <p:cNvPr id="6" name="Footer Placeholder 5">
            <a:extLst>
              <a:ext uri="{FF2B5EF4-FFF2-40B4-BE49-F238E27FC236}">
                <a16:creationId xmlns:a16="http://schemas.microsoft.com/office/drawing/2014/main" id="{8C0706EB-9378-6F41-9304-358FBCC304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79CB60-B84A-754A-B33D-ED40F7D58DBA}"/>
              </a:ext>
            </a:extLst>
          </p:cNvPr>
          <p:cNvSpPr>
            <a:spLocks noGrp="1"/>
          </p:cNvSpPr>
          <p:nvPr>
            <p:ph type="sldNum" sz="quarter" idx="12"/>
          </p:nvPr>
        </p:nvSpPr>
        <p:spPr/>
        <p:txBody>
          <a:bodyPr/>
          <a:lstStyle/>
          <a:p>
            <a:fld id="{4889A5C3-B97B-1A4D-9840-94388F2B3082}" type="slidenum">
              <a:rPr lang="en-US" smtClean="0"/>
              <a:t>‹#›</a:t>
            </a:fld>
            <a:endParaRPr lang="en-US"/>
          </a:p>
        </p:txBody>
      </p:sp>
    </p:spTree>
    <p:extLst>
      <p:ext uri="{BB962C8B-B14F-4D97-AF65-F5344CB8AC3E}">
        <p14:creationId xmlns:p14="http://schemas.microsoft.com/office/powerpoint/2010/main" val="3877499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CC83B-5511-024C-A88E-62A74F9243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971686-27A7-EC40-A52C-EBCAAF2C67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4E342F-4F2D-0F4A-B578-F7A7CDFCCD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4290F0-DA9E-A74D-9246-0142D0362527}"/>
              </a:ext>
            </a:extLst>
          </p:cNvPr>
          <p:cNvSpPr>
            <a:spLocks noGrp="1"/>
          </p:cNvSpPr>
          <p:nvPr>
            <p:ph type="dt" sz="half" idx="10"/>
          </p:nvPr>
        </p:nvSpPr>
        <p:spPr/>
        <p:txBody>
          <a:bodyPr/>
          <a:lstStyle/>
          <a:p>
            <a:fld id="{03B98B61-1DF4-7B40-985F-A2C0F6A9CA49}" type="datetimeFigureOut">
              <a:rPr lang="en-US" smtClean="0"/>
              <a:t>5/25/23</a:t>
            </a:fld>
            <a:endParaRPr lang="en-US"/>
          </a:p>
        </p:txBody>
      </p:sp>
      <p:sp>
        <p:nvSpPr>
          <p:cNvPr id="6" name="Footer Placeholder 5">
            <a:extLst>
              <a:ext uri="{FF2B5EF4-FFF2-40B4-BE49-F238E27FC236}">
                <a16:creationId xmlns:a16="http://schemas.microsoft.com/office/drawing/2014/main" id="{4D48CE22-BE90-C44F-AD43-1845C5BBD6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45A6C8-9168-404A-BF54-0E92BD03E343}"/>
              </a:ext>
            </a:extLst>
          </p:cNvPr>
          <p:cNvSpPr>
            <a:spLocks noGrp="1"/>
          </p:cNvSpPr>
          <p:nvPr>
            <p:ph type="sldNum" sz="quarter" idx="12"/>
          </p:nvPr>
        </p:nvSpPr>
        <p:spPr/>
        <p:txBody>
          <a:bodyPr/>
          <a:lstStyle/>
          <a:p>
            <a:fld id="{4889A5C3-B97B-1A4D-9840-94388F2B3082}" type="slidenum">
              <a:rPr lang="en-US" smtClean="0"/>
              <a:t>‹#›</a:t>
            </a:fld>
            <a:endParaRPr lang="en-US"/>
          </a:p>
        </p:txBody>
      </p:sp>
    </p:spTree>
    <p:extLst>
      <p:ext uri="{BB962C8B-B14F-4D97-AF65-F5344CB8AC3E}">
        <p14:creationId xmlns:p14="http://schemas.microsoft.com/office/powerpoint/2010/main" val="1383355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7E1FE9-C851-9542-8485-2DB3486CD8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5D37745-BFD3-DC42-BB78-DE9B7162C5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A1A150-B537-2343-8382-D434393F71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B98B61-1DF4-7B40-985F-A2C0F6A9CA49}" type="datetimeFigureOut">
              <a:rPr lang="en-US" smtClean="0"/>
              <a:t>5/25/23</a:t>
            </a:fld>
            <a:endParaRPr lang="en-US"/>
          </a:p>
        </p:txBody>
      </p:sp>
      <p:sp>
        <p:nvSpPr>
          <p:cNvPr id="5" name="Footer Placeholder 4">
            <a:extLst>
              <a:ext uri="{FF2B5EF4-FFF2-40B4-BE49-F238E27FC236}">
                <a16:creationId xmlns:a16="http://schemas.microsoft.com/office/drawing/2014/main" id="{6A39BFF5-96DD-0849-9AAC-78521E847A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9E08EF-6B7B-FB43-8F48-51BC74D55E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89A5C3-B97B-1A4D-9840-94388F2B3082}" type="slidenum">
              <a:rPr lang="en-US" smtClean="0"/>
              <a:t>‹#›</a:t>
            </a:fld>
            <a:endParaRPr lang="en-US"/>
          </a:p>
        </p:txBody>
      </p:sp>
    </p:spTree>
    <p:extLst>
      <p:ext uri="{BB962C8B-B14F-4D97-AF65-F5344CB8AC3E}">
        <p14:creationId xmlns:p14="http://schemas.microsoft.com/office/powerpoint/2010/main" val="3686753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nsf.gov/od/iia/ise/country-list.jsp"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nsf.gov/crssprgm/career/contacts.jsp"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tandy.cs.illinois.edu/nsf-career.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grantwriting.stanford.edu/students/tips-for-planning-your-proposa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jjli@nsf.gov" TargetMode="External"/><Relationship Id="rId2" Type="http://schemas.openxmlformats.org/officeDocument/2006/relationships/hyperlink" Target="mailto:achtchel@nsf.gov" TargetMode="External"/><Relationship Id="rId1" Type="http://schemas.openxmlformats.org/officeDocument/2006/relationships/slideLayout" Target="../slideLayouts/slideLayout2.xml"/><Relationship Id="rId5" Type="http://schemas.openxmlformats.org/officeDocument/2006/relationships/hyperlink" Target="mailto:eglinert@nsf.gov" TargetMode="External"/><Relationship Id="rId4" Type="http://schemas.openxmlformats.org/officeDocument/2006/relationships/hyperlink" Target="mailto:jepstein@nsf.gov"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nsf.gov/pubs/2022/nsf22586/nsf22586.htm" TargetMode="External"/><Relationship Id="rId2" Type="http://schemas.openxmlformats.org/officeDocument/2006/relationships/hyperlink" Target="https://new.nsf.gov/funding/opportunities/faculty-early-career-development-program-care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research.gov/common/attachment/Common/Career_deadline.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E8A52-8C14-2949-A1FA-6AC7188F6EB8}"/>
              </a:ext>
            </a:extLst>
          </p:cNvPr>
          <p:cNvSpPr>
            <a:spLocks noGrp="1"/>
          </p:cNvSpPr>
          <p:nvPr>
            <p:ph type="ctrTitle"/>
          </p:nvPr>
        </p:nvSpPr>
        <p:spPr/>
        <p:txBody>
          <a:bodyPr>
            <a:normAutofit fontScale="90000"/>
          </a:bodyPr>
          <a:lstStyle/>
          <a:p>
            <a:r>
              <a:rPr lang="en-US" dirty="0"/>
              <a:t>NSF CAREER WORKSHOP</a:t>
            </a:r>
            <a:br>
              <a:rPr lang="en-US" dirty="0"/>
            </a:br>
            <a:r>
              <a:rPr lang="en-US" dirty="0"/>
              <a:t>CS@UIUC</a:t>
            </a:r>
            <a:br>
              <a:rPr lang="en-US" dirty="0"/>
            </a:br>
            <a:r>
              <a:rPr lang="en-US" dirty="0"/>
              <a:t> 2023</a:t>
            </a:r>
          </a:p>
        </p:txBody>
      </p:sp>
      <p:sp>
        <p:nvSpPr>
          <p:cNvPr id="3" name="Subtitle 2">
            <a:extLst>
              <a:ext uri="{FF2B5EF4-FFF2-40B4-BE49-F238E27FC236}">
                <a16:creationId xmlns:a16="http://schemas.microsoft.com/office/drawing/2014/main" id="{E8BB1715-CF3F-524B-A8B0-543E54FB58CF}"/>
              </a:ext>
            </a:extLst>
          </p:cNvPr>
          <p:cNvSpPr>
            <a:spLocks noGrp="1"/>
          </p:cNvSpPr>
          <p:nvPr>
            <p:ph type="subTitle" idx="1"/>
          </p:nvPr>
        </p:nvSpPr>
        <p:spPr/>
        <p:txBody>
          <a:bodyPr/>
          <a:lstStyle/>
          <a:p>
            <a:r>
              <a:rPr lang="en-US" dirty="0"/>
              <a:t>Tandy Warnow</a:t>
            </a:r>
          </a:p>
        </p:txBody>
      </p:sp>
    </p:spTree>
    <p:extLst>
      <p:ext uri="{BB962C8B-B14F-4D97-AF65-F5344CB8AC3E}">
        <p14:creationId xmlns:p14="http://schemas.microsoft.com/office/powerpoint/2010/main" val="117444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A4D9D-F676-BE44-A75D-69F45D8D32AC}"/>
              </a:ext>
            </a:extLst>
          </p:cNvPr>
          <p:cNvSpPr>
            <a:spLocks noGrp="1"/>
          </p:cNvSpPr>
          <p:nvPr>
            <p:ph type="title"/>
          </p:nvPr>
        </p:nvSpPr>
        <p:spPr/>
        <p:txBody>
          <a:bodyPr/>
          <a:lstStyle/>
          <a:p>
            <a:r>
              <a:rPr lang="en-US" dirty="0"/>
              <a:t>Integrating research and education</a:t>
            </a:r>
          </a:p>
        </p:txBody>
      </p:sp>
      <p:sp>
        <p:nvSpPr>
          <p:cNvPr id="3" name="Content Placeholder 2">
            <a:extLst>
              <a:ext uri="{FF2B5EF4-FFF2-40B4-BE49-F238E27FC236}">
                <a16:creationId xmlns:a16="http://schemas.microsoft.com/office/drawing/2014/main" id="{EF967880-E3F2-0441-99BF-07A68F697C11}"/>
              </a:ext>
            </a:extLst>
          </p:cNvPr>
          <p:cNvSpPr>
            <a:spLocks noGrp="1"/>
          </p:cNvSpPr>
          <p:nvPr>
            <p:ph idx="1"/>
          </p:nvPr>
        </p:nvSpPr>
        <p:spPr/>
        <p:txBody>
          <a:bodyPr>
            <a:normAutofit lnSpcReduction="10000"/>
          </a:bodyPr>
          <a:lstStyle/>
          <a:p>
            <a:r>
              <a:rPr lang="en-US" dirty="0"/>
              <a:t>Successful applicants will propose creative, effective research and education plans, along with strategies for assessing these components. </a:t>
            </a:r>
          </a:p>
          <a:p>
            <a:r>
              <a:rPr lang="en-US" dirty="0"/>
              <a:t>The proposed activities should help applicants develop in their careers as both outstanding researchers and educators. </a:t>
            </a:r>
          </a:p>
          <a:p>
            <a:r>
              <a:rPr lang="en-US" dirty="0"/>
              <a:t>While excellence in both education and research is expected, activity of an intensity that leads to an unreasonable workload is not. </a:t>
            </a:r>
          </a:p>
          <a:p>
            <a:r>
              <a:rPr lang="en-US" dirty="0"/>
              <a:t>The research and educational activities do not need to be addressed separately if the relationship between the two is such that the presentation of the integrated project is better served by interspersing the two throughout the Project Description. </a:t>
            </a:r>
          </a:p>
        </p:txBody>
      </p:sp>
    </p:spTree>
    <p:extLst>
      <p:ext uri="{BB962C8B-B14F-4D97-AF65-F5344CB8AC3E}">
        <p14:creationId xmlns:p14="http://schemas.microsoft.com/office/powerpoint/2010/main" val="1009021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5733D-CC49-7942-8E4D-78B8B42487A7}"/>
              </a:ext>
            </a:extLst>
          </p:cNvPr>
          <p:cNvSpPr>
            <a:spLocks noGrp="1"/>
          </p:cNvSpPr>
          <p:nvPr>
            <p:ph type="title"/>
          </p:nvPr>
        </p:nvSpPr>
        <p:spPr/>
        <p:txBody>
          <a:bodyPr/>
          <a:lstStyle/>
          <a:p>
            <a:r>
              <a:rPr lang="en-US" dirty="0"/>
              <a:t>Education component</a:t>
            </a:r>
          </a:p>
        </p:txBody>
      </p:sp>
      <p:sp>
        <p:nvSpPr>
          <p:cNvPr id="3" name="Content Placeholder 2">
            <a:extLst>
              <a:ext uri="{FF2B5EF4-FFF2-40B4-BE49-F238E27FC236}">
                <a16:creationId xmlns:a16="http://schemas.microsoft.com/office/drawing/2014/main" id="{C284EB10-F95B-714C-B1DB-EFC65D7CBE5F}"/>
              </a:ext>
            </a:extLst>
          </p:cNvPr>
          <p:cNvSpPr>
            <a:spLocks noGrp="1"/>
          </p:cNvSpPr>
          <p:nvPr>
            <p:ph idx="1"/>
          </p:nvPr>
        </p:nvSpPr>
        <p:spPr/>
        <p:txBody>
          <a:bodyPr>
            <a:normAutofit fontScale="70000" lnSpcReduction="20000"/>
          </a:bodyPr>
          <a:lstStyle/>
          <a:p>
            <a:r>
              <a:rPr lang="en-US" dirty="0"/>
              <a:t>The education component of the proposal may be in a broad range of areas and may be directed to any level: </a:t>
            </a:r>
            <a:r>
              <a:rPr lang="en-US" dirty="0">
                <a:solidFill>
                  <a:srgbClr val="0432FF"/>
                </a:solidFill>
              </a:rPr>
              <a:t>K-12 students, undergraduates, graduate students, and/or the general public</a:t>
            </a:r>
            <a:r>
              <a:rPr lang="en-US" dirty="0"/>
              <a:t>, but should be related to the proposed research and consistent with the career goals of the PI. Some examples are: </a:t>
            </a:r>
          </a:p>
          <a:p>
            <a:pPr lvl="1"/>
            <a:r>
              <a:rPr lang="en-US" dirty="0"/>
              <a:t>incorporating research activities into undergraduate courses;</a:t>
            </a:r>
          </a:p>
          <a:p>
            <a:pPr lvl="1"/>
            <a:r>
              <a:rPr lang="en-US" dirty="0"/>
              <a:t> teaching a graduate seminar on the topic of the research; </a:t>
            </a:r>
          </a:p>
          <a:p>
            <a:pPr lvl="1"/>
            <a:r>
              <a:rPr lang="en-US" dirty="0"/>
              <a:t>designing innovative courses or curricula; </a:t>
            </a:r>
          </a:p>
          <a:p>
            <a:pPr lvl="1"/>
            <a:r>
              <a:rPr lang="en-US" dirty="0"/>
              <a:t>providing mentored international research experiences for U.S. students; </a:t>
            </a:r>
          </a:p>
          <a:p>
            <a:pPr lvl="1"/>
            <a:r>
              <a:rPr lang="en-US" dirty="0"/>
              <a:t>linking education activities to industrial, international, or cross-disciplinary work; </a:t>
            </a:r>
          </a:p>
          <a:p>
            <a:pPr lvl="1"/>
            <a:r>
              <a:rPr lang="en-US" dirty="0"/>
              <a:t>supporting teacher preparation and enhancement; </a:t>
            </a:r>
          </a:p>
          <a:p>
            <a:pPr lvl="1"/>
            <a:r>
              <a:rPr lang="en-US" dirty="0"/>
              <a:t>conducting outreach and mentoring activities to enhance scientific literacy or involve students from groups that have been traditionally underrepresented in science; </a:t>
            </a:r>
          </a:p>
          <a:p>
            <a:pPr lvl="1"/>
            <a:r>
              <a:rPr lang="en-US" dirty="0"/>
              <a:t>researching students' learning and conceptual development in the discipline; </a:t>
            </a:r>
          </a:p>
          <a:p>
            <a:pPr lvl="1"/>
            <a:r>
              <a:rPr lang="en-US" dirty="0"/>
              <a:t>implementing innovative methods for evaluation and assessment; or </a:t>
            </a:r>
          </a:p>
          <a:p>
            <a:pPr lvl="1"/>
            <a:r>
              <a:rPr lang="en-US" dirty="0"/>
              <a:t>creating cyberinfrastructure that facilitates involvement of the broad citizenry in the scientific enterprise. </a:t>
            </a:r>
          </a:p>
          <a:p>
            <a:r>
              <a:rPr lang="en-US" dirty="0"/>
              <a:t>Education activities may also include designing new or adapting and implementing effective educational materials and practices. </a:t>
            </a:r>
          </a:p>
        </p:txBody>
      </p:sp>
    </p:spTree>
    <p:extLst>
      <p:ext uri="{BB962C8B-B14F-4D97-AF65-F5344CB8AC3E}">
        <p14:creationId xmlns:p14="http://schemas.microsoft.com/office/powerpoint/2010/main" val="3976809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5733D-CC49-7942-8E4D-78B8B42487A7}"/>
              </a:ext>
            </a:extLst>
          </p:cNvPr>
          <p:cNvSpPr>
            <a:spLocks noGrp="1"/>
          </p:cNvSpPr>
          <p:nvPr>
            <p:ph type="title"/>
          </p:nvPr>
        </p:nvSpPr>
        <p:spPr/>
        <p:txBody>
          <a:bodyPr/>
          <a:lstStyle/>
          <a:p>
            <a:r>
              <a:rPr lang="en-US" dirty="0"/>
              <a:t>International/Global Dimensions</a:t>
            </a:r>
          </a:p>
        </p:txBody>
      </p:sp>
      <p:sp>
        <p:nvSpPr>
          <p:cNvPr id="3" name="Content Placeholder 2">
            <a:extLst>
              <a:ext uri="{FF2B5EF4-FFF2-40B4-BE49-F238E27FC236}">
                <a16:creationId xmlns:a16="http://schemas.microsoft.com/office/drawing/2014/main" id="{C284EB10-F95B-714C-B1DB-EFC65D7CBE5F}"/>
              </a:ext>
            </a:extLst>
          </p:cNvPr>
          <p:cNvSpPr>
            <a:spLocks noGrp="1"/>
          </p:cNvSpPr>
          <p:nvPr>
            <p:ph idx="1"/>
          </p:nvPr>
        </p:nvSpPr>
        <p:spPr/>
        <p:txBody>
          <a:bodyPr>
            <a:normAutofit fontScale="85000" lnSpcReduction="10000"/>
          </a:bodyPr>
          <a:lstStyle/>
          <a:p>
            <a:r>
              <a:rPr lang="en-US" dirty="0"/>
              <a:t>NSF encourages CAREER Principal Investigators to include international/global dimensions in their projects. </a:t>
            </a:r>
          </a:p>
          <a:p>
            <a:r>
              <a:rPr lang="en-US" dirty="0"/>
              <a:t>As appropriate, the CAREER proposal should delineate how its activities fit within the context of expertise, facilities, data, and other resources that are being applied globally in relevant areas of research and education, and how the CAREER award would position the Principal Investigator and his/her organization to take a leadership role. </a:t>
            </a:r>
          </a:p>
          <a:p>
            <a:r>
              <a:rPr lang="en-US" dirty="0"/>
              <a:t>If applicable, the proposal should clearly state how the research and education activities will be enhanced by international engagements, and should describe the benefits to participants in the U.S. and abroad. </a:t>
            </a:r>
          </a:p>
          <a:p>
            <a:r>
              <a:rPr lang="en-US" dirty="0"/>
              <a:t> If an international component is included, proposers are encouraged to contact the relevant country Program Officer in the Office of International Science and Engineering (OISE) listed in </a:t>
            </a:r>
            <a:r>
              <a:rPr lang="en-US" dirty="0">
                <a:hlinkClick r:id="rId2"/>
              </a:rPr>
              <a:t>https://www.nsf.gov/od/iia/ise/country-list.jsp</a:t>
            </a:r>
            <a:r>
              <a:rPr lang="en-US" dirty="0"/>
              <a:t>.</a:t>
            </a:r>
          </a:p>
        </p:txBody>
      </p:sp>
    </p:spTree>
    <p:extLst>
      <p:ext uri="{BB962C8B-B14F-4D97-AF65-F5344CB8AC3E}">
        <p14:creationId xmlns:p14="http://schemas.microsoft.com/office/powerpoint/2010/main" val="2643192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6B0C3-F378-414A-8C45-DBD97E93E6BA}"/>
              </a:ext>
            </a:extLst>
          </p:cNvPr>
          <p:cNvSpPr>
            <a:spLocks noGrp="1"/>
          </p:cNvSpPr>
          <p:nvPr>
            <p:ph type="title"/>
          </p:nvPr>
        </p:nvSpPr>
        <p:spPr/>
        <p:txBody>
          <a:bodyPr/>
          <a:lstStyle/>
          <a:p>
            <a:r>
              <a:rPr lang="en-US" dirty="0"/>
              <a:t>Departmental letter of support</a:t>
            </a:r>
          </a:p>
        </p:txBody>
      </p:sp>
      <p:sp>
        <p:nvSpPr>
          <p:cNvPr id="3" name="Content Placeholder 2">
            <a:extLst>
              <a:ext uri="{FF2B5EF4-FFF2-40B4-BE49-F238E27FC236}">
                <a16:creationId xmlns:a16="http://schemas.microsoft.com/office/drawing/2014/main" id="{01C5212D-CA85-E740-83C7-B4CFE7228375}"/>
              </a:ext>
            </a:extLst>
          </p:cNvPr>
          <p:cNvSpPr>
            <a:spLocks noGrp="1"/>
          </p:cNvSpPr>
          <p:nvPr>
            <p:ph idx="1"/>
          </p:nvPr>
        </p:nvSpPr>
        <p:spPr/>
        <p:txBody>
          <a:bodyPr>
            <a:normAutofit fontScale="70000" lnSpcReduction="20000"/>
          </a:bodyPr>
          <a:lstStyle/>
          <a:p>
            <a:pPr marL="0" indent="0">
              <a:buNone/>
            </a:pPr>
            <a:r>
              <a:rPr lang="en-US" dirty="0"/>
              <a:t>The Departmental Letter should be no more than 2 pages in length and include the department head's name and title below the signature. The letter should contain the following elements:</a:t>
            </a:r>
          </a:p>
          <a:p>
            <a:endParaRPr lang="en-US" dirty="0"/>
          </a:p>
          <a:p>
            <a:r>
              <a:rPr lang="en-US" dirty="0"/>
              <a:t>A statement to the effect that the PI is eligible for the CAREER program.  </a:t>
            </a:r>
          </a:p>
          <a:p>
            <a:r>
              <a:rPr lang="en-US" dirty="0"/>
              <a:t>An indication that the PI's proposed CAREER research and education activities are supported by and advance the educational and research goals of the department and the organization, and that the department is committed to the support and professional development of the PI; and</a:t>
            </a:r>
          </a:p>
          <a:p>
            <a:r>
              <a:rPr lang="en-US" dirty="0"/>
              <a:t>A description of a) the relationship between the CAREER project, the PI's career goals and job responsibilities, and the mission of his/her department/organization, and b) the ways in which the department head (or equivalent) will ensure the appropriate mentoring of the PI, in the context of the PI's career development and his/her efforts to integrate research and education throughout the period of the award and beyond.</a:t>
            </a:r>
          </a:p>
          <a:p>
            <a:pPr marL="0" indent="0">
              <a:buNone/>
            </a:pPr>
            <a:r>
              <a:rPr lang="en-US" dirty="0"/>
              <a:t>Note that the Department Letter should not be construed as a Letter of Support for the PI and should address only the items listed above.</a:t>
            </a:r>
          </a:p>
        </p:txBody>
      </p:sp>
    </p:spTree>
    <p:extLst>
      <p:ext uri="{BB962C8B-B14F-4D97-AF65-F5344CB8AC3E}">
        <p14:creationId xmlns:p14="http://schemas.microsoft.com/office/powerpoint/2010/main" val="2211777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9484A-C0FA-1442-A7B0-51C6AC06735A}"/>
              </a:ext>
            </a:extLst>
          </p:cNvPr>
          <p:cNvSpPr>
            <a:spLocks noGrp="1"/>
          </p:cNvSpPr>
          <p:nvPr>
            <p:ph type="title"/>
          </p:nvPr>
        </p:nvSpPr>
        <p:spPr/>
        <p:txBody>
          <a:bodyPr/>
          <a:lstStyle/>
          <a:p>
            <a:r>
              <a:rPr lang="en-US" dirty="0"/>
              <a:t>Letters of collaboration</a:t>
            </a:r>
          </a:p>
        </p:txBody>
      </p:sp>
      <p:sp>
        <p:nvSpPr>
          <p:cNvPr id="3" name="Content Placeholder 2">
            <a:extLst>
              <a:ext uri="{FF2B5EF4-FFF2-40B4-BE49-F238E27FC236}">
                <a16:creationId xmlns:a16="http://schemas.microsoft.com/office/drawing/2014/main" id="{68D5AAA3-71B6-4E40-8338-52DF75CD5B33}"/>
              </a:ext>
            </a:extLst>
          </p:cNvPr>
          <p:cNvSpPr>
            <a:spLocks noGrp="1"/>
          </p:cNvSpPr>
          <p:nvPr>
            <p:ph idx="1"/>
          </p:nvPr>
        </p:nvSpPr>
        <p:spPr/>
        <p:txBody>
          <a:bodyPr/>
          <a:lstStyle/>
          <a:p>
            <a:r>
              <a:rPr lang="en-US" dirty="0"/>
              <a:t>If the project involves collaborative arrangements of significance, these arrangements should be documented through letters of collaboration. </a:t>
            </a:r>
          </a:p>
          <a:p>
            <a:r>
              <a:rPr lang="en-US" dirty="0"/>
              <a:t>Letters of collaboration should be limited to stating the intent to collaborate and should not contain endorsements or evaluation of the proposed project. </a:t>
            </a:r>
          </a:p>
        </p:txBody>
      </p:sp>
    </p:spTree>
    <p:extLst>
      <p:ext uri="{BB962C8B-B14F-4D97-AF65-F5344CB8AC3E}">
        <p14:creationId xmlns:p14="http://schemas.microsoft.com/office/powerpoint/2010/main" val="2294641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08D9D-F5B5-9042-BAC6-27733D373D45}"/>
              </a:ext>
            </a:extLst>
          </p:cNvPr>
          <p:cNvSpPr>
            <a:spLocks noGrp="1"/>
          </p:cNvSpPr>
          <p:nvPr>
            <p:ph type="title"/>
          </p:nvPr>
        </p:nvSpPr>
        <p:spPr/>
        <p:txBody>
          <a:bodyPr/>
          <a:lstStyle/>
          <a:p>
            <a:r>
              <a:rPr lang="en-US" dirty="0"/>
              <a:t>PECASE</a:t>
            </a:r>
          </a:p>
        </p:txBody>
      </p:sp>
      <p:sp>
        <p:nvSpPr>
          <p:cNvPr id="3" name="Content Placeholder 2">
            <a:extLst>
              <a:ext uri="{FF2B5EF4-FFF2-40B4-BE49-F238E27FC236}">
                <a16:creationId xmlns:a16="http://schemas.microsoft.com/office/drawing/2014/main" id="{8C3E2E42-2B07-914C-8F20-4DE0F8BA383D}"/>
              </a:ext>
            </a:extLst>
          </p:cNvPr>
          <p:cNvSpPr>
            <a:spLocks noGrp="1"/>
          </p:cNvSpPr>
          <p:nvPr>
            <p:ph idx="1"/>
          </p:nvPr>
        </p:nvSpPr>
        <p:spPr/>
        <p:txBody>
          <a:bodyPr/>
          <a:lstStyle/>
          <a:p>
            <a:r>
              <a:rPr lang="en-US" dirty="0"/>
              <a:t>PECASE eligibility: you must be US citizen, US national. or permanent resident at the time you are eligible for PECASE.</a:t>
            </a:r>
          </a:p>
          <a:p>
            <a:r>
              <a:rPr lang="en-US" dirty="0"/>
              <a:t>If you are eligible, you should upload a statement stating, “I wish to be considered for the PECASE honorary award.”</a:t>
            </a:r>
          </a:p>
          <a:p>
            <a:r>
              <a:rPr lang="en-US" dirty="0"/>
              <a:t>If you do not meet the eligibility requirements at the time of submission but do meet the requirements post proposal submission and wish to be considered for PECASE, you may submit an interim report on your CAREER award to the cognizant program officer that states: “I meet the eligibility requirements for PECASE and wish to be considered for the honorary award.”</a:t>
            </a:r>
          </a:p>
        </p:txBody>
      </p:sp>
    </p:spTree>
    <p:extLst>
      <p:ext uri="{BB962C8B-B14F-4D97-AF65-F5344CB8AC3E}">
        <p14:creationId xmlns:p14="http://schemas.microsoft.com/office/powerpoint/2010/main" val="2592505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62FB5-DD8B-3846-9DFE-E6FD5C2840E9}"/>
              </a:ext>
            </a:extLst>
          </p:cNvPr>
          <p:cNvSpPr>
            <a:spLocks noGrp="1"/>
          </p:cNvSpPr>
          <p:nvPr>
            <p:ph type="title"/>
          </p:nvPr>
        </p:nvSpPr>
        <p:spPr/>
        <p:txBody>
          <a:bodyPr/>
          <a:lstStyle/>
          <a:p>
            <a:r>
              <a:rPr lang="en-US" dirty="0"/>
              <a:t>Budget </a:t>
            </a:r>
          </a:p>
        </p:txBody>
      </p:sp>
      <p:sp>
        <p:nvSpPr>
          <p:cNvPr id="3" name="Content Placeholder 2">
            <a:extLst>
              <a:ext uri="{FF2B5EF4-FFF2-40B4-BE49-F238E27FC236}">
                <a16:creationId xmlns:a16="http://schemas.microsoft.com/office/drawing/2014/main" id="{5CF92D41-B995-9E4E-A0A7-0F1C9468F55B}"/>
              </a:ext>
            </a:extLst>
          </p:cNvPr>
          <p:cNvSpPr>
            <a:spLocks noGrp="1"/>
          </p:cNvSpPr>
          <p:nvPr>
            <p:ph idx="1"/>
          </p:nvPr>
        </p:nvSpPr>
        <p:spPr/>
        <p:txBody>
          <a:bodyPr>
            <a:normAutofit fontScale="85000" lnSpcReduction="20000"/>
          </a:bodyPr>
          <a:lstStyle/>
          <a:p>
            <a:r>
              <a:rPr lang="en-US" dirty="0"/>
              <a:t>The CAREER award, including indirect costs, is expected to total a </a:t>
            </a:r>
            <a:r>
              <a:rPr lang="en-US" dirty="0">
                <a:solidFill>
                  <a:srgbClr val="0432FF"/>
                </a:solidFill>
              </a:rPr>
              <a:t>minimum</a:t>
            </a:r>
            <a:r>
              <a:rPr lang="en-US" dirty="0"/>
              <a:t> of </a:t>
            </a:r>
            <a:r>
              <a:rPr lang="en-US" dirty="0">
                <a:solidFill>
                  <a:srgbClr val="0432FF"/>
                </a:solidFill>
              </a:rPr>
              <a:t>$400,000 </a:t>
            </a:r>
            <a:r>
              <a:rPr lang="en-US" dirty="0"/>
              <a:t>for the 5-year duration.</a:t>
            </a:r>
          </a:p>
          <a:p>
            <a:r>
              <a:rPr lang="en-US" dirty="0"/>
              <a:t>Awards for proposals to the Directorate for Computer and Information Science and Engineering are expected to support one month of PI salary per year, one graduate student per year, and two trips per year; this may vary depending on individual circumstances, e.g., if the PI already has salary support. </a:t>
            </a:r>
          </a:p>
          <a:p>
            <a:r>
              <a:rPr lang="en-US" dirty="0"/>
              <a:t>Before preparing a CAREER proposal, PIs are strongly encouraged to contact their disciplinary Program Officer or the appropriate CAREER contact to discuss budget requests for their proposed CAREER activities, and typical funding levels for their discipline. Many programs and Directorates prefer to make more awards by funding CAREER proposals closer to the minimum award size. Proposers should also review the list of recent CAREER awards made in their discipline for guidance on average award size. A list of CAREER Division/Directorate Contacts can be found on the CAREER web page at </a:t>
            </a:r>
            <a:r>
              <a:rPr lang="en-US" dirty="0">
                <a:hlinkClick r:id="rId2"/>
              </a:rPr>
              <a:t>https://www.nsf.gov/crssprgm/career/contacts.jsp</a:t>
            </a:r>
            <a:r>
              <a:rPr lang="en-US" dirty="0"/>
              <a:t> </a:t>
            </a:r>
          </a:p>
        </p:txBody>
      </p:sp>
    </p:spTree>
    <p:extLst>
      <p:ext uri="{BB962C8B-B14F-4D97-AF65-F5344CB8AC3E}">
        <p14:creationId xmlns:p14="http://schemas.microsoft.com/office/powerpoint/2010/main" val="4167093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E82EB-C2B5-E245-9B0D-D5FC93D46C8B}"/>
              </a:ext>
            </a:extLst>
          </p:cNvPr>
          <p:cNvSpPr>
            <a:spLocks noGrp="1"/>
          </p:cNvSpPr>
          <p:nvPr>
            <p:ph type="title"/>
          </p:nvPr>
        </p:nvSpPr>
        <p:spPr/>
        <p:txBody>
          <a:bodyPr/>
          <a:lstStyle/>
          <a:p>
            <a:r>
              <a:rPr lang="en-US" dirty="0"/>
              <a:t>Return without Review</a:t>
            </a:r>
          </a:p>
        </p:txBody>
      </p:sp>
      <p:sp>
        <p:nvSpPr>
          <p:cNvPr id="3" name="Content Placeholder 2">
            <a:extLst>
              <a:ext uri="{FF2B5EF4-FFF2-40B4-BE49-F238E27FC236}">
                <a16:creationId xmlns:a16="http://schemas.microsoft.com/office/drawing/2014/main" id="{BB4E4245-D162-FD43-9821-D398B1F3044B}"/>
              </a:ext>
            </a:extLst>
          </p:cNvPr>
          <p:cNvSpPr>
            <a:spLocks noGrp="1"/>
          </p:cNvSpPr>
          <p:nvPr>
            <p:ph idx="1"/>
          </p:nvPr>
        </p:nvSpPr>
        <p:spPr/>
        <p:txBody>
          <a:bodyPr/>
          <a:lstStyle/>
          <a:p>
            <a:r>
              <a:rPr lang="en-US" dirty="0"/>
              <a:t>Submitted after deadline</a:t>
            </a:r>
          </a:p>
          <a:p>
            <a:r>
              <a:rPr lang="en-US" dirty="0"/>
              <a:t>The proposed work duplicates, or is substantially similar to, a proposal already under consideration by NSF from the same submitter </a:t>
            </a:r>
          </a:p>
          <a:p>
            <a:r>
              <a:rPr lang="en-US" dirty="0"/>
              <a:t>The proposal was previously declined and was not revised to take into account the major comments from the prior NSF review</a:t>
            </a:r>
          </a:p>
          <a:p>
            <a:r>
              <a:rPr lang="en-US" dirty="0"/>
              <a:t>The proposal topic falls outside the purview of NSF </a:t>
            </a:r>
          </a:p>
          <a:p>
            <a:endParaRPr lang="en-US" dirty="0"/>
          </a:p>
        </p:txBody>
      </p:sp>
    </p:spTree>
    <p:extLst>
      <p:ext uri="{BB962C8B-B14F-4D97-AF65-F5344CB8AC3E}">
        <p14:creationId xmlns:p14="http://schemas.microsoft.com/office/powerpoint/2010/main" val="2325035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3192F-CE1D-C944-A55B-5C121CD96C28}"/>
              </a:ext>
            </a:extLst>
          </p:cNvPr>
          <p:cNvSpPr>
            <a:spLocks noGrp="1"/>
          </p:cNvSpPr>
          <p:nvPr>
            <p:ph type="title"/>
          </p:nvPr>
        </p:nvSpPr>
        <p:spPr/>
        <p:txBody>
          <a:bodyPr/>
          <a:lstStyle/>
          <a:p>
            <a:r>
              <a:rPr lang="en-US" dirty="0"/>
              <a:t>Project Description</a:t>
            </a:r>
          </a:p>
        </p:txBody>
      </p:sp>
      <p:sp>
        <p:nvSpPr>
          <p:cNvPr id="3" name="Content Placeholder 2">
            <a:extLst>
              <a:ext uri="{FF2B5EF4-FFF2-40B4-BE49-F238E27FC236}">
                <a16:creationId xmlns:a16="http://schemas.microsoft.com/office/drawing/2014/main" id="{2238240D-2ED0-1F41-9B00-E9D76326DB1D}"/>
              </a:ext>
            </a:extLst>
          </p:cNvPr>
          <p:cNvSpPr>
            <a:spLocks noGrp="1"/>
          </p:cNvSpPr>
          <p:nvPr>
            <p:ph idx="1"/>
          </p:nvPr>
        </p:nvSpPr>
        <p:spPr/>
        <p:txBody>
          <a:bodyPr>
            <a:normAutofit fontScale="92500" lnSpcReduction="10000"/>
          </a:bodyPr>
          <a:lstStyle/>
          <a:p>
            <a:pPr marL="0" indent="0">
              <a:buNone/>
            </a:pPr>
            <a:r>
              <a:rPr lang="en-US" dirty="0"/>
              <a:t>The Project Description should include: </a:t>
            </a:r>
          </a:p>
          <a:p>
            <a:r>
              <a:rPr lang="en-US" dirty="0"/>
              <a:t>a description of the proposed research project, including preliminary supporting data where appropriate, specific objectives, methods and procedures to be used, and expected significance of the results;</a:t>
            </a:r>
          </a:p>
          <a:p>
            <a:r>
              <a:rPr lang="en-US" dirty="0"/>
              <a:t>a description of the proposed educational activities and their intended impact;</a:t>
            </a:r>
          </a:p>
          <a:p>
            <a:r>
              <a:rPr lang="en-US" dirty="0"/>
              <a:t>a description of how the research and educational activities are integrated or synergistic; </a:t>
            </a:r>
          </a:p>
          <a:p>
            <a:r>
              <a:rPr lang="en-US" dirty="0"/>
              <a:t>a description of other </a:t>
            </a:r>
            <a:r>
              <a:rPr lang="en-US" dirty="0">
                <a:solidFill>
                  <a:srgbClr val="0432FF"/>
                </a:solidFill>
              </a:rPr>
              <a:t>broader impacts</a:t>
            </a:r>
            <a:r>
              <a:rPr lang="en-US" dirty="0"/>
              <a:t>, besides the education activities, that will accrue from the project; and </a:t>
            </a:r>
          </a:p>
          <a:p>
            <a:r>
              <a:rPr lang="en-US" dirty="0"/>
              <a:t>results of prior NSF support, if applicable. </a:t>
            </a:r>
          </a:p>
          <a:p>
            <a:endParaRPr lang="en-US" dirty="0"/>
          </a:p>
        </p:txBody>
      </p:sp>
    </p:spTree>
    <p:extLst>
      <p:ext uri="{BB962C8B-B14F-4D97-AF65-F5344CB8AC3E}">
        <p14:creationId xmlns:p14="http://schemas.microsoft.com/office/powerpoint/2010/main" val="3757799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3BB3A-DFC8-4848-8B46-36D10FB12220}"/>
              </a:ext>
            </a:extLst>
          </p:cNvPr>
          <p:cNvSpPr>
            <a:spLocks noGrp="1"/>
          </p:cNvSpPr>
          <p:nvPr>
            <p:ph type="title"/>
          </p:nvPr>
        </p:nvSpPr>
        <p:spPr/>
        <p:txBody>
          <a:bodyPr/>
          <a:lstStyle/>
          <a:p>
            <a:r>
              <a:rPr lang="en-US" dirty="0"/>
              <a:t>Evaluation of proposals</a:t>
            </a:r>
          </a:p>
        </p:txBody>
      </p:sp>
      <p:sp>
        <p:nvSpPr>
          <p:cNvPr id="3" name="Content Placeholder 2">
            <a:extLst>
              <a:ext uri="{FF2B5EF4-FFF2-40B4-BE49-F238E27FC236}">
                <a16:creationId xmlns:a16="http://schemas.microsoft.com/office/drawing/2014/main" id="{58541138-EF90-A84C-A57F-47873DB95770}"/>
              </a:ext>
            </a:extLst>
          </p:cNvPr>
          <p:cNvSpPr>
            <a:spLocks noGrp="1"/>
          </p:cNvSpPr>
          <p:nvPr>
            <p:ph idx="1"/>
          </p:nvPr>
        </p:nvSpPr>
        <p:spPr/>
        <p:txBody>
          <a:bodyPr>
            <a:normAutofit fontScale="77500" lnSpcReduction="20000"/>
          </a:bodyPr>
          <a:lstStyle/>
          <a:p>
            <a:r>
              <a:rPr lang="en-US" dirty="0"/>
              <a:t>Intellectual Merit: The Intellectual Merit criterion encompasses the potential to advance knowledge; and</a:t>
            </a:r>
          </a:p>
          <a:p>
            <a:r>
              <a:rPr lang="en-US" dirty="0"/>
              <a:t>Broader Impacts: The Broader Impacts criterion encompasses the potential to benefit society and contribute to the achievement of specific, desired societal outcomes.</a:t>
            </a:r>
          </a:p>
          <a:p>
            <a:r>
              <a:rPr lang="en-US" dirty="0"/>
              <a:t>The following elements should be considered in the review for both criteria. What is the potential for the proposed activity to</a:t>
            </a:r>
          </a:p>
          <a:p>
            <a:pPr lvl="1"/>
            <a:r>
              <a:rPr lang="en-US" dirty="0"/>
              <a:t>Advance knowledge and understanding within its own field or across different fields (Intellectual Merit); and</a:t>
            </a:r>
          </a:p>
          <a:p>
            <a:pPr lvl="1"/>
            <a:r>
              <a:rPr lang="en-US" dirty="0"/>
              <a:t>Benefit society or advance desired societal outcomes (Broader Impacts)?</a:t>
            </a:r>
          </a:p>
          <a:p>
            <a:pPr lvl="1"/>
            <a:r>
              <a:rPr lang="en-US" dirty="0"/>
              <a:t>To what extent do the proposed activities suggest and explore creative, original, or potentially transformative concepts?</a:t>
            </a:r>
          </a:p>
          <a:p>
            <a:pPr lvl="1"/>
            <a:r>
              <a:rPr lang="en-US" dirty="0"/>
              <a:t>Is the plan for carrying out the proposed activities well-reasoned, well-organized, and based on a sound rationale? Does the plan incorporate a mechanism to assess success?</a:t>
            </a:r>
          </a:p>
          <a:p>
            <a:pPr lvl="1"/>
            <a:r>
              <a:rPr lang="en-US" dirty="0"/>
              <a:t>How well qualified is the individual, team, or organization to conduct the proposed activities?</a:t>
            </a:r>
          </a:p>
          <a:p>
            <a:pPr lvl="1"/>
            <a:r>
              <a:rPr lang="en-US" dirty="0"/>
              <a:t>Are there adequate resources available to the PI (either at the home organization or through collaborations) to carry out the proposed activities?</a:t>
            </a:r>
          </a:p>
        </p:txBody>
      </p:sp>
    </p:spTree>
    <p:extLst>
      <p:ext uri="{BB962C8B-B14F-4D97-AF65-F5344CB8AC3E}">
        <p14:creationId xmlns:p14="http://schemas.microsoft.com/office/powerpoint/2010/main" val="1288435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A700A-AC2B-D042-9C82-49BB9B648BCE}"/>
              </a:ext>
            </a:extLst>
          </p:cNvPr>
          <p:cNvSpPr>
            <a:spLocks noGrp="1"/>
          </p:cNvSpPr>
          <p:nvPr>
            <p:ph type="title"/>
          </p:nvPr>
        </p:nvSpPr>
        <p:spPr/>
        <p:txBody>
          <a:bodyPr/>
          <a:lstStyle/>
          <a:p>
            <a:r>
              <a:rPr lang="en-US" dirty="0"/>
              <a:t>Today</a:t>
            </a:r>
          </a:p>
        </p:txBody>
      </p:sp>
      <p:sp>
        <p:nvSpPr>
          <p:cNvPr id="3" name="Content Placeholder 2">
            <a:extLst>
              <a:ext uri="{FF2B5EF4-FFF2-40B4-BE49-F238E27FC236}">
                <a16:creationId xmlns:a16="http://schemas.microsoft.com/office/drawing/2014/main" id="{BF411779-7856-254E-9AB8-92CF8D560F10}"/>
              </a:ext>
            </a:extLst>
          </p:cNvPr>
          <p:cNvSpPr>
            <a:spLocks noGrp="1"/>
          </p:cNvSpPr>
          <p:nvPr>
            <p:ph idx="1"/>
          </p:nvPr>
        </p:nvSpPr>
        <p:spPr/>
        <p:txBody>
          <a:bodyPr/>
          <a:lstStyle/>
          <a:p>
            <a:r>
              <a:rPr lang="en-US" dirty="0"/>
              <a:t>Tandy Warnow: Brief overview of the CAREER proposal process and requirements </a:t>
            </a:r>
          </a:p>
          <a:p>
            <a:r>
              <a:rPr lang="en-US" dirty="0"/>
              <a:t>Hannah Gorrie: Advice regarding Nancy’s letter</a:t>
            </a:r>
          </a:p>
          <a:p>
            <a:r>
              <a:rPr lang="en-US" dirty="0"/>
              <a:t>Jonathon Manuel: Advice regarding deadline, budget, documents, etc.</a:t>
            </a:r>
          </a:p>
          <a:p>
            <a:r>
              <a:rPr lang="en-US" dirty="0"/>
              <a:t>Advice from faculty who have received CAREER awards and/or been on NSF panels for CAREER awards</a:t>
            </a:r>
          </a:p>
          <a:p>
            <a:r>
              <a:rPr lang="en-US" dirty="0"/>
              <a:t>Recommendations </a:t>
            </a:r>
          </a:p>
          <a:p>
            <a:r>
              <a:rPr lang="en-US" dirty="0"/>
              <a:t>Q&amp;A</a:t>
            </a:r>
          </a:p>
        </p:txBody>
      </p:sp>
    </p:spTree>
    <p:extLst>
      <p:ext uri="{BB962C8B-B14F-4D97-AF65-F5344CB8AC3E}">
        <p14:creationId xmlns:p14="http://schemas.microsoft.com/office/powerpoint/2010/main" val="1454925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3BB3A-DFC8-4848-8B46-36D10FB12220}"/>
              </a:ext>
            </a:extLst>
          </p:cNvPr>
          <p:cNvSpPr>
            <a:spLocks noGrp="1"/>
          </p:cNvSpPr>
          <p:nvPr>
            <p:ph type="title"/>
          </p:nvPr>
        </p:nvSpPr>
        <p:spPr/>
        <p:txBody>
          <a:bodyPr/>
          <a:lstStyle/>
          <a:p>
            <a:r>
              <a:rPr lang="en-US" dirty="0"/>
              <a:t>Broader Impacts (and BPC)</a:t>
            </a:r>
          </a:p>
        </p:txBody>
      </p:sp>
      <p:sp>
        <p:nvSpPr>
          <p:cNvPr id="3" name="Content Placeholder 2">
            <a:extLst>
              <a:ext uri="{FF2B5EF4-FFF2-40B4-BE49-F238E27FC236}">
                <a16:creationId xmlns:a16="http://schemas.microsoft.com/office/drawing/2014/main" id="{58541138-EF90-A84C-A57F-47873DB95770}"/>
              </a:ext>
            </a:extLst>
          </p:cNvPr>
          <p:cNvSpPr>
            <a:spLocks noGrp="1"/>
          </p:cNvSpPr>
          <p:nvPr>
            <p:ph idx="1"/>
          </p:nvPr>
        </p:nvSpPr>
        <p:spPr/>
        <p:txBody>
          <a:bodyPr>
            <a:normAutofit fontScale="62500" lnSpcReduction="20000"/>
          </a:bodyPr>
          <a:lstStyle/>
          <a:p>
            <a:pPr marL="0" indent="0">
              <a:buNone/>
            </a:pPr>
            <a:r>
              <a:rPr lang="en-US" dirty="0"/>
              <a:t>The Broader Impacts criterion encompasses the potential to benefit society and contribute to the achievement of specific, desired </a:t>
            </a:r>
            <a:r>
              <a:rPr lang="en-US" dirty="0">
                <a:solidFill>
                  <a:srgbClr val="0432FF"/>
                </a:solidFill>
              </a:rPr>
              <a:t>societal outcomes</a:t>
            </a:r>
            <a:r>
              <a:rPr lang="en-US" dirty="0"/>
              <a:t>. Broader impacts may be accomplished through the research itself, through the activities that are directly related to specific research projects, or through activities that are supported by, but are complementary to, the project. </a:t>
            </a:r>
          </a:p>
          <a:p>
            <a:pPr marL="0" indent="0">
              <a:buNone/>
            </a:pPr>
            <a:r>
              <a:rPr lang="en-US" dirty="0"/>
              <a:t>Societal outcomes include, but are not limited to:</a:t>
            </a:r>
          </a:p>
          <a:p>
            <a:r>
              <a:rPr lang="en-US" dirty="0"/>
              <a:t>full participation of women, persons with disabilities, and other underrepresented groups in science, technology, engineering, and mathematics (STEM); </a:t>
            </a:r>
          </a:p>
          <a:p>
            <a:r>
              <a:rPr lang="en-US" dirty="0"/>
              <a:t>improved STEM education and educator development at any level; increased public scientific literacy and public engagement with science and technology; </a:t>
            </a:r>
          </a:p>
          <a:p>
            <a:r>
              <a:rPr lang="en-US" dirty="0"/>
              <a:t>improved well-being of individuals in society; </a:t>
            </a:r>
          </a:p>
          <a:p>
            <a:r>
              <a:rPr lang="en-US" dirty="0"/>
              <a:t>development of a diverse, globally competitive STEM workforce; </a:t>
            </a:r>
          </a:p>
          <a:p>
            <a:r>
              <a:rPr lang="en-US" dirty="0"/>
              <a:t>increased partnerships between academia, industry, and others;</a:t>
            </a:r>
          </a:p>
          <a:p>
            <a:r>
              <a:rPr lang="en-US" dirty="0"/>
              <a:t> improved national security; </a:t>
            </a:r>
          </a:p>
          <a:p>
            <a:r>
              <a:rPr lang="en-US" dirty="0"/>
              <a:t>increased economic competitiveness of the United States; and </a:t>
            </a:r>
          </a:p>
          <a:p>
            <a:r>
              <a:rPr lang="en-US" dirty="0"/>
              <a:t>enhanced infrastructure for research and education.</a:t>
            </a:r>
          </a:p>
        </p:txBody>
      </p:sp>
    </p:spTree>
    <p:extLst>
      <p:ext uri="{BB962C8B-B14F-4D97-AF65-F5344CB8AC3E}">
        <p14:creationId xmlns:p14="http://schemas.microsoft.com/office/powerpoint/2010/main" val="6232886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A700A-AC2B-D042-9C82-49BB9B648BCE}"/>
              </a:ext>
            </a:extLst>
          </p:cNvPr>
          <p:cNvSpPr>
            <a:spLocks noGrp="1"/>
          </p:cNvSpPr>
          <p:nvPr>
            <p:ph type="title"/>
          </p:nvPr>
        </p:nvSpPr>
        <p:spPr/>
        <p:txBody>
          <a:bodyPr/>
          <a:lstStyle/>
          <a:p>
            <a:r>
              <a:rPr lang="en-US" dirty="0"/>
              <a:t>CS faculty and staff can help</a:t>
            </a:r>
          </a:p>
        </p:txBody>
      </p:sp>
      <p:sp>
        <p:nvSpPr>
          <p:cNvPr id="3" name="Content Placeholder 2">
            <a:extLst>
              <a:ext uri="{FF2B5EF4-FFF2-40B4-BE49-F238E27FC236}">
                <a16:creationId xmlns:a16="http://schemas.microsoft.com/office/drawing/2014/main" id="{BF411779-7856-254E-9AB8-92CF8D560F10}"/>
              </a:ext>
            </a:extLst>
          </p:cNvPr>
          <p:cNvSpPr>
            <a:spLocks noGrp="1"/>
          </p:cNvSpPr>
          <p:nvPr>
            <p:ph idx="1"/>
          </p:nvPr>
        </p:nvSpPr>
        <p:spPr/>
        <p:txBody>
          <a:bodyPr/>
          <a:lstStyle/>
          <a:p>
            <a:r>
              <a:rPr lang="en-US" dirty="0"/>
              <a:t>Advice from the web, see </a:t>
            </a:r>
            <a:r>
              <a:rPr lang="en-US" dirty="0">
                <a:hlinkClick r:id="rId2"/>
              </a:rPr>
              <a:t>http://tandy.cs.illinois.edu/nsf-career.html</a:t>
            </a:r>
            <a:endParaRPr lang="en-US" dirty="0"/>
          </a:p>
          <a:p>
            <a:r>
              <a:rPr lang="en-US" dirty="0"/>
              <a:t>Department faculty may be willing to share their proposals and letters from Nancy</a:t>
            </a:r>
          </a:p>
          <a:p>
            <a:r>
              <a:rPr lang="en-US" dirty="0"/>
              <a:t>Successful CAREER proposals (but not recent ones) on department website</a:t>
            </a:r>
          </a:p>
          <a:p>
            <a:endParaRPr lang="en-US" dirty="0"/>
          </a:p>
        </p:txBody>
      </p:sp>
    </p:spTree>
    <p:extLst>
      <p:ext uri="{BB962C8B-B14F-4D97-AF65-F5344CB8AC3E}">
        <p14:creationId xmlns:p14="http://schemas.microsoft.com/office/powerpoint/2010/main" val="12040642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EE080-6EAF-3A44-8595-9131E66E997C}"/>
              </a:ext>
            </a:extLst>
          </p:cNvPr>
          <p:cNvSpPr>
            <a:spLocks noGrp="1"/>
          </p:cNvSpPr>
          <p:nvPr>
            <p:ph type="title"/>
          </p:nvPr>
        </p:nvSpPr>
        <p:spPr/>
        <p:txBody>
          <a:bodyPr/>
          <a:lstStyle/>
          <a:p>
            <a:r>
              <a:rPr lang="en-US" dirty="0"/>
              <a:t>Advice about writing proposals</a:t>
            </a:r>
          </a:p>
        </p:txBody>
      </p:sp>
      <p:sp>
        <p:nvSpPr>
          <p:cNvPr id="3" name="Content Placeholder 2">
            <a:extLst>
              <a:ext uri="{FF2B5EF4-FFF2-40B4-BE49-F238E27FC236}">
                <a16:creationId xmlns:a16="http://schemas.microsoft.com/office/drawing/2014/main" id="{520400DF-0FA9-0347-9675-F179EE42BDF2}"/>
              </a:ext>
            </a:extLst>
          </p:cNvPr>
          <p:cNvSpPr>
            <a:spLocks noGrp="1"/>
          </p:cNvSpPr>
          <p:nvPr>
            <p:ph idx="1"/>
          </p:nvPr>
        </p:nvSpPr>
        <p:spPr/>
        <p:txBody>
          <a:bodyPr>
            <a:normAutofit/>
          </a:bodyPr>
          <a:lstStyle/>
          <a:p>
            <a:r>
              <a:rPr lang="en-US" dirty="0"/>
              <a:t>Make your proposal beautiful to look at (use images, white space)</a:t>
            </a:r>
          </a:p>
          <a:p>
            <a:r>
              <a:rPr lang="en-US" dirty="0"/>
              <a:t>Don’t leave typos, do care about writing</a:t>
            </a:r>
          </a:p>
          <a:p>
            <a:r>
              <a:rPr lang="en-US" dirty="0"/>
              <a:t>Check for compliance (e.g., URLs, “et al.”)</a:t>
            </a:r>
          </a:p>
          <a:p>
            <a:r>
              <a:rPr lang="en-US" dirty="0"/>
              <a:t>Check for required elements</a:t>
            </a:r>
          </a:p>
          <a:p>
            <a:r>
              <a:rPr lang="en-US" dirty="0"/>
              <a:t>Put yourself in the mind of the reviewer, and especially a grouchy one</a:t>
            </a:r>
          </a:p>
          <a:p>
            <a:r>
              <a:rPr lang="en-US" dirty="0"/>
              <a:t>Read about proposal writing, for example</a:t>
            </a:r>
          </a:p>
          <a:p>
            <a:pPr lvl="1"/>
            <a:r>
              <a:rPr lang="en-US" dirty="0">
                <a:hlinkClick r:id="rId2"/>
              </a:rPr>
              <a:t>https://grantwriting.stanford.edu/students/tips-for-planning-your-proposal/</a:t>
            </a:r>
            <a:endParaRPr lang="en-US" dirty="0"/>
          </a:p>
          <a:p>
            <a:pPr marL="0" indent="0">
              <a:buNone/>
            </a:pPr>
            <a:endParaRPr lang="en-US" dirty="0"/>
          </a:p>
        </p:txBody>
      </p:sp>
    </p:spTree>
    <p:extLst>
      <p:ext uri="{BB962C8B-B14F-4D97-AF65-F5344CB8AC3E}">
        <p14:creationId xmlns:p14="http://schemas.microsoft.com/office/powerpoint/2010/main" val="77363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586A3-FC3C-5C48-B9C7-8E9EBFD052DC}"/>
              </a:ext>
            </a:extLst>
          </p:cNvPr>
          <p:cNvSpPr>
            <a:spLocks noGrp="1"/>
          </p:cNvSpPr>
          <p:nvPr>
            <p:ph type="title"/>
          </p:nvPr>
        </p:nvSpPr>
        <p:spPr/>
        <p:txBody>
          <a:bodyPr/>
          <a:lstStyle/>
          <a:p>
            <a:r>
              <a:rPr lang="en-US" dirty="0"/>
              <a:t>CISE program officers to contact</a:t>
            </a:r>
          </a:p>
        </p:txBody>
      </p:sp>
      <p:sp>
        <p:nvSpPr>
          <p:cNvPr id="3" name="Content Placeholder 2">
            <a:extLst>
              <a:ext uri="{FF2B5EF4-FFF2-40B4-BE49-F238E27FC236}">
                <a16:creationId xmlns:a16="http://schemas.microsoft.com/office/drawing/2014/main" id="{DD25EC4E-ED9E-1F47-B746-0BB983B8532B}"/>
              </a:ext>
            </a:extLst>
          </p:cNvPr>
          <p:cNvSpPr>
            <a:spLocks noGrp="1"/>
          </p:cNvSpPr>
          <p:nvPr>
            <p:ph idx="1"/>
          </p:nvPr>
        </p:nvSpPr>
        <p:spPr/>
        <p:txBody>
          <a:bodyPr>
            <a:normAutofit fontScale="92500" lnSpcReduction="10000"/>
          </a:bodyPr>
          <a:lstStyle/>
          <a:p>
            <a:pPr>
              <a:spcAft>
                <a:spcPts val="600"/>
              </a:spcAft>
            </a:pPr>
            <a:r>
              <a:rPr lang="en-US" sz="2600" b="1" dirty="0"/>
              <a:t>Directorate Contacts:</a:t>
            </a:r>
            <a:br>
              <a:rPr lang="en-US" sz="2600" dirty="0"/>
            </a:br>
            <a:r>
              <a:rPr lang="en-US" sz="2600" dirty="0">
                <a:hlinkClick r:id="rId2"/>
              </a:rPr>
              <a:t>Almadena Chtchelkanova</a:t>
            </a:r>
            <a:r>
              <a:rPr lang="en-US" sz="2600" dirty="0"/>
              <a:t>: 703-292-8910</a:t>
            </a:r>
            <a:br>
              <a:rPr lang="en-US" sz="2600" dirty="0"/>
            </a:br>
            <a:r>
              <a:rPr lang="en-US" sz="2600" dirty="0">
                <a:hlinkClick r:id="rId3"/>
              </a:rPr>
              <a:t>Juan Jenny Li</a:t>
            </a:r>
            <a:r>
              <a:rPr lang="en-US" sz="2600" dirty="0"/>
              <a:t>: 703-292-2625</a:t>
            </a:r>
          </a:p>
          <a:p>
            <a:pPr>
              <a:spcAft>
                <a:spcPts val="600"/>
              </a:spcAft>
            </a:pPr>
            <a:r>
              <a:rPr lang="en-US" sz="2600" b="1" dirty="0"/>
              <a:t>Office of Advanced Cyberinfrastructure (OAC):</a:t>
            </a:r>
            <a:r>
              <a:rPr lang="en-US" sz="2600" dirty="0"/>
              <a:t> 703-292-8970</a:t>
            </a:r>
            <a:br>
              <a:rPr lang="en-US" sz="2600" dirty="0"/>
            </a:br>
            <a:r>
              <a:rPr lang="en-US" sz="2600" dirty="0">
                <a:hlinkClick r:id="rId3"/>
              </a:rPr>
              <a:t>Juan Jenny Li</a:t>
            </a:r>
            <a:r>
              <a:rPr lang="en-US" sz="2600" dirty="0"/>
              <a:t>: 703-292-2625</a:t>
            </a:r>
          </a:p>
          <a:p>
            <a:pPr>
              <a:spcAft>
                <a:spcPts val="600"/>
              </a:spcAft>
            </a:pPr>
            <a:r>
              <a:rPr lang="en-US" sz="2600" b="1" dirty="0"/>
              <a:t>Division of Computing &amp; Communication Foundations (CCF)</a:t>
            </a:r>
            <a:r>
              <a:rPr lang="en-US" sz="2600" dirty="0"/>
              <a:t>: 703-292-8910</a:t>
            </a:r>
            <a:br>
              <a:rPr lang="en-US" sz="2600" dirty="0"/>
            </a:br>
            <a:r>
              <a:rPr lang="en-US" sz="2600" dirty="0">
                <a:hlinkClick r:id="rId2"/>
              </a:rPr>
              <a:t>Almadena Chtchelkanova</a:t>
            </a:r>
            <a:r>
              <a:rPr lang="en-US" sz="2600" dirty="0"/>
              <a:t>: 703-292-8910</a:t>
            </a:r>
          </a:p>
          <a:p>
            <a:pPr>
              <a:spcAft>
                <a:spcPts val="600"/>
              </a:spcAft>
            </a:pPr>
            <a:r>
              <a:rPr lang="en-US" sz="2600" b="1" dirty="0"/>
              <a:t>Division of Computer &amp; Network Systems (CNS):</a:t>
            </a:r>
            <a:r>
              <a:rPr lang="en-US" sz="2600" dirty="0"/>
              <a:t> 703-292-8950</a:t>
            </a:r>
            <a:br>
              <a:rPr lang="en-US" sz="2600" dirty="0"/>
            </a:br>
            <a:r>
              <a:rPr lang="en-US" sz="2600" dirty="0">
                <a:hlinkClick r:id="rId4"/>
              </a:rPr>
              <a:t>Jeremy Epstein</a:t>
            </a:r>
            <a:r>
              <a:rPr lang="en-US" sz="2600" dirty="0"/>
              <a:t>: 703-292-8338</a:t>
            </a:r>
          </a:p>
          <a:p>
            <a:pPr>
              <a:spcAft>
                <a:spcPts val="600"/>
              </a:spcAft>
            </a:pPr>
            <a:r>
              <a:rPr lang="en-US" sz="2600" b="1" dirty="0"/>
              <a:t>Division of Information and Intelligent Systems (IIS):</a:t>
            </a:r>
            <a:r>
              <a:rPr lang="en-US" sz="2600" dirty="0"/>
              <a:t> 703-292-8930</a:t>
            </a:r>
            <a:br>
              <a:rPr lang="en-US" sz="2600" dirty="0"/>
            </a:br>
            <a:r>
              <a:rPr lang="en-US" sz="2600" dirty="0">
                <a:hlinkClick r:id="rId5"/>
              </a:rPr>
              <a:t>Ephraim P. Glinert</a:t>
            </a:r>
            <a:r>
              <a:rPr lang="en-US" sz="2600" dirty="0"/>
              <a:t>: 703-292-8930</a:t>
            </a:r>
          </a:p>
          <a:p>
            <a:endParaRPr lang="en-US" dirty="0"/>
          </a:p>
        </p:txBody>
      </p:sp>
    </p:spTree>
    <p:extLst>
      <p:ext uri="{BB962C8B-B14F-4D97-AF65-F5344CB8AC3E}">
        <p14:creationId xmlns:p14="http://schemas.microsoft.com/office/powerpoint/2010/main" val="3286167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B397A-BA4C-2B4A-B3EB-0553E586D6D0}"/>
              </a:ext>
            </a:extLst>
          </p:cNvPr>
          <p:cNvSpPr>
            <a:spLocks noGrp="1"/>
          </p:cNvSpPr>
          <p:nvPr>
            <p:ph type="title"/>
          </p:nvPr>
        </p:nvSpPr>
        <p:spPr/>
        <p:txBody>
          <a:bodyPr/>
          <a:lstStyle/>
          <a:p>
            <a:r>
              <a:rPr lang="en-US" dirty="0"/>
              <a:t>Tandy’s Recommendations for timing</a:t>
            </a:r>
          </a:p>
        </p:txBody>
      </p:sp>
      <p:sp>
        <p:nvSpPr>
          <p:cNvPr id="3" name="Content Placeholder 2">
            <a:extLst>
              <a:ext uri="{FF2B5EF4-FFF2-40B4-BE49-F238E27FC236}">
                <a16:creationId xmlns:a16="http://schemas.microsoft.com/office/drawing/2014/main" id="{F0E43951-91F1-CA41-8BBC-6C4247809446}"/>
              </a:ext>
            </a:extLst>
          </p:cNvPr>
          <p:cNvSpPr>
            <a:spLocks noGrp="1"/>
          </p:cNvSpPr>
          <p:nvPr>
            <p:ph idx="1"/>
          </p:nvPr>
        </p:nvSpPr>
        <p:spPr>
          <a:xfrm>
            <a:off x="838200" y="1825625"/>
            <a:ext cx="10308771" cy="4351338"/>
          </a:xfrm>
        </p:spPr>
        <p:txBody>
          <a:bodyPr>
            <a:noAutofit/>
          </a:bodyPr>
          <a:lstStyle/>
          <a:p>
            <a:r>
              <a:rPr lang="en-US" sz="2400" dirty="0"/>
              <a:t>By first week of June</a:t>
            </a:r>
          </a:p>
          <a:p>
            <a:pPr lvl="1"/>
            <a:r>
              <a:rPr lang="en-US" dirty="0"/>
              <a:t>Read the solicitation and PAPPG carefully, identify questions</a:t>
            </a:r>
          </a:p>
          <a:p>
            <a:pPr lvl="1"/>
            <a:r>
              <a:rPr lang="en-US" dirty="0"/>
              <a:t>Log into </a:t>
            </a:r>
            <a:r>
              <a:rPr lang="en-US" dirty="0" err="1"/>
              <a:t>Research.gov</a:t>
            </a:r>
            <a:endParaRPr lang="en-US" dirty="0"/>
          </a:p>
          <a:p>
            <a:pPr lvl="1"/>
            <a:r>
              <a:rPr lang="en-US" dirty="0"/>
              <a:t>Schedule and have initial meeting with mentor(s), and discuss proposal ideas</a:t>
            </a:r>
          </a:p>
          <a:p>
            <a:pPr lvl="1"/>
            <a:r>
              <a:rPr lang="en-US" dirty="0"/>
              <a:t>Contact NSF program directors, pick one or two divisions at NSF to apply to</a:t>
            </a:r>
          </a:p>
          <a:p>
            <a:pPr lvl="1"/>
            <a:r>
              <a:rPr lang="en-US" dirty="0"/>
              <a:t>Find at least 1 (better if more) faculty within department (or elsewhere) who will help you by reading drafts regularly and giving constructive feedback</a:t>
            </a:r>
          </a:p>
          <a:p>
            <a:pPr lvl="1"/>
            <a:r>
              <a:rPr lang="en-US" dirty="0"/>
              <a:t>Make sure Nancy knows you plan to submit</a:t>
            </a:r>
          </a:p>
        </p:txBody>
      </p:sp>
    </p:spTree>
    <p:extLst>
      <p:ext uri="{BB962C8B-B14F-4D97-AF65-F5344CB8AC3E}">
        <p14:creationId xmlns:p14="http://schemas.microsoft.com/office/powerpoint/2010/main" val="17549353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B397A-BA4C-2B4A-B3EB-0553E586D6D0}"/>
              </a:ext>
            </a:extLst>
          </p:cNvPr>
          <p:cNvSpPr>
            <a:spLocks noGrp="1"/>
          </p:cNvSpPr>
          <p:nvPr>
            <p:ph type="title"/>
          </p:nvPr>
        </p:nvSpPr>
        <p:spPr/>
        <p:txBody>
          <a:bodyPr/>
          <a:lstStyle/>
          <a:p>
            <a:r>
              <a:rPr lang="en-US" dirty="0"/>
              <a:t>Tandy’s Recommendations for timing</a:t>
            </a:r>
          </a:p>
        </p:txBody>
      </p:sp>
      <p:sp>
        <p:nvSpPr>
          <p:cNvPr id="3" name="Content Placeholder 2">
            <a:extLst>
              <a:ext uri="{FF2B5EF4-FFF2-40B4-BE49-F238E27FC236}">
                <a16:creationId xmlns:a16="http://schemas.microsoft.com/office/drawing/2014/main" id="{F0E43951-91F1-CA41-8BBC-6C4247809446}"/>
              </a:ext>
            </a:extLst>
          </p:cNvPr>
          <p:cNvSpPr>
            <a:spLocks noGrp="1"/>
          </p:cNvSpPr>
          <p:nvPr>
            <p:ph idx="1"/>
          </p:nvPr>
        </p:nvSpPr>
        <p:spPr>
          <a:xfrm>
            <a:off x="838200" y="1690687"/>
            <a:ext cx="10515600" cy="4908895"/>
          </a:xfrm>
        </p:spPr>
        <p:txBody>
          <a:bodyPr>
            <a:noAutofit/>
          </a:bodyPr>
          <a:lstStyle/>
          <a:p>
            <a:r>
              <a:rPr lang="en-US" sz="1600" dirty="0"/>
              <a:t>First week of June (see previous slides)</a:t>
            </a:r>
          </a:p>
          <a:p>
            <a:r>
              <a:rPr lang="en-US" sz="1600" dirty="0"/>
              <a:t>June 10</a:t>
            </a:r>
          </a:p>
          <a:p>
            <a:pPr lvl="1"/>
            <a:r>
              <a:rPr lang="en-US" sz="1600" dirty="0"/>
              <a:t>Write one page project summary, plus 1-3 page overview, and NSF Biosketch; submit to mentor(s)</a:t>
            </a:r>
          </a:p>
          <a:p>
            <a:pPr lvl="1"/>
            <a:r>
              <a:rPr lang="en-US" sz="1600" dirty="0"/>
              <a:t>Discuss budget with your assigned grants person</a:t>
            </a:r>
          </a:p>
          <a:p>
            <a:pPr lvl="1"/>
            <a:r>
              <a:rPr lang="en-US" sz="1600" dirty="0"/>
              <a:t>Prepare draft letter for Nancy </a:t>
            </a:r>
          </a:p>
          <a:p>
            <a:pPr lvl="1"/>
            <a:r>
              <a:rPr lang="en-US" sz="1600" dirty="0"/>
              <a:t>Create proposal in </a:t>
            </a:r>
            <a:r>
              <a:rPr lang="en-US" sz="1600" dirty="0" err="1"/>
              <a:t>Research.gov</a:t>
            </a:r>
            <a:endParaRPr lang="en-US" sz="1600" dirty="0"/>
          </a:p>
          <a:p>
            <a:r>
              <a:rPr lang="en-US" sz="1600" dirty="0"/>
              <a:t>June 20</a:t>
            </a:r>
          </a:p>
          <a:p>
            <a:pPr lvl="1"/>
            <a:r>
              <a:rPr lang="en-US" sz="1600" dirty="0"/>
              <a:t>Revise project summary, almost complete draft of proposal, provide to mentor(s) </a:t>
            </a:r>
          </a:p>
          <a:p>
            <a:pPr lvl="1"/>
            <a:r>
              <a:rPr lang="en-US" sz="1600" dirty="0"/>
              <a:t>Add as many required documents to proposal in </a:t>
            </a:r>
            <a:r>
              <a:rPr lang="en-US" sz="1600" dirty="0" err="1"/>
              <a:t>Research.gov</a:t>
            </a:r>
            <a:r>
              <a:rPr lang="en-US" sz="1600" dirty="0"/>
              <a:t> (COA, C&amp;P, biosketch)</a:t>
            </a:r>
          </a:p>
          <a:p>
            <a:pPr lvl="1"/>
            <a:r>
              <a:rPr lang="en-US" sz="1600" dirty="0"/>
              <a:t>Start budget </a:t>
            </a:r>
          </a:p>
          <a:p>
            <a:r>
              <a:rPr lang="en-US" sz="1600" dirty="0"/>
              <a:t>July 4 </a:t>
            </a:r>
          </a:p>
          <a:p>
            <a:pPr lvl="1"/>
            <a:r>
              <a:rPr lang="en-US" sz="1600" dirty="0"/>
              <a:t>Have full draft of proposal, provide revised full draft to mentor(s), final draft of letter to Nancy (!)</a:t>
            </a:r>
          </a:p>
          <a:p>
            <a:pPr lvl="1"/>
            <a:r>
              <a:rPr lang="en-US" sz="1600" dirty="0"/>
              <a:t>Complete </a:t>
            </a:r>
            <a:r>
              <a:rPr lang="en-US" sz="1600" dirty="0" err="1"/>
              <a:t>Research.gov</a:t>
            </a:r>
            <a:r>
              <a:rPr lang="en-US" sz="1600" dirty="0"/>
              <a:t> documents (check for completion)</a:t>
            </a:r>
          </a:p>
          <a:p>
            <a:pPr lvl="1"/>
            <a:r>
              <a:rPr lang="en-US" sz="1600" dirty="0"/>
              <a:t>Finalize budget</a:t>
            </a:r>
          </a:p>
          <a:p>
            <a:r>
              <a:rPr lang="en-US" sz="1600" dirty="0"/>
              <a:t>July 5-18: REPEAT: revise draft, send to mentors, until done</a:t>
            </a:r>
          </a:p>
          <a:p>
            <a:r>
              <a:rPr lang="en-US" sz="1600" dirty="0"/>
              <a:t>July 18: SUBMIT TO DEPARTMENT</a:t>
            </a:r>
          </a:p>
        </p:txBody>
      </p:sp>
    </p:spTree>
    <p:extLst>
      <p:ext uri="{BB962C8B-B14F-4D97-AF65-F5344CB8AC3E}">
        <p14:creationId xmlns:p14="http://schemas.microsoft.com/office/powerpoint/2010/main" val="3486812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EE080-6EAF-3A44-8595-9131E66E997C}"/>
              </a:ext>
            </a:extLst>
          </p:cNvPr>
          <p:cNvSpPr>
            <a:spLocks noGrp="1"/>
          </p:cNvSpPr>
          <p:nvPr>
            <p:ph type="title"/>
          </p:nvPr>
        </p:nvSpPr>
        <p:spPr/>
        <p:txBody>
          <a:bodyPr/>
          <a:lstStyle/>
          <a:p>
            <a:r>
              <a:rPr lang="en-US" dirty="0"/>
              <a:t>Faculty who can give feedback on drafts</a:t>
            </a:r>
          </a:p>
        </p:txBody>
      </p:sp>
      <p:sp>
        <p:nvSpPr>
          <p:cNvPr id="3" name="Content Placeholder 2">
            <a:extLst>
              <a:ext uri="{FF2B5EF4-FFF2-40B4-BE49-F238E27FC236}">
                <a16:creationId xmlns:a16="http://schemas.microsoft.com/office/drawing/2014/main" id="{520400DF-0FA9-0347-9675-F179EE42BDF2}"/>
              </a:ext>
            </a:extLst>
          </p:cNvPr>
          <p:cNvSpPr>
            <a:spLocks noGrp="1"/>
          </p:cNvSpPr>
          <p:nvPr>
            <p:ph idx="1"/>
          </p:nvPr>
        </p:nvSpPr>
        <p:spPr/>
        <p:txBody>
          <a:bodyPr>
            <a:normAutofit fontScale="85000" lnSpcReduction="20000"/>
          </a:bodyPr>
          <a:lstStyle/>
          <a:p>
            <a:r>
              <a:rPr lang="en-US" sz="3200" dirty="0"/>
              <a:t>Partial list (based on email responses this morning)</a:t>
            </a:r>
          </a:p>
          <a:p>
            <a:pPr lvl="1"/>
            <a:r>
              <a:rPr lang="en-US" sz="3200" dirty="0"/>
              <a:t>Mohammed El-Kebir, Chris Fletcher, David Forsyth, Indy Gupta, </a:t>
            </a:r>
            <a:r>
              <a:rPr lang="en-US" sz="3200" dirty="0" err="1"/>
              <a:t>Sariel</a:t>
            </a:r>
            <a:r>
              <a:rPr lang="en-US" sz="3200" dirty="0"/>
              <a:t> Har-</a:t>
            </a:r>
            <a:r>
              <a:rPr lang="en-US" sz="3200" dirty="0" err="1"/>
              <a:t>Peled</a:t>
            </a:r>
            <a:r>
              <a:rPr lang="en-US" sz="3200" dirty="0"/>
              <a:t>, Kris Hauser, </a:t>
            </a:r>
            <a:r>
              <a:rPr lang="en-US" sz="3200" dirty="0" err="1"/>
              <a:t>Reyhanah</a:t>
            </a:r>
            <a:r>
              <a:rPr lang="en-US" sz="3200" dirty="0"/>
              <a:t> </a:t>
            </a:r>
            <a:r>
              <a:rPr lang="en-US" sz="3200" dirty="0" err="1"/>
              <a:t>Jabbarvand</a:t>
            </a:r>
            <a:r>
              <a:rPr lang="en-US" sz="3200" dirty="0"/>
              <a:t>, Heng Ji, Dakshita Khurana, Andreas Kloeckner, Colleen Lewis, Darko </a:t>
            </a:r>
            <a:r>
              <a:rPr lang="en-US" sz="3200" dirty="0" err="1"/>
              <a:t>Marinov</a:t>
            </a:r>
            <a:r>
              <a:rPr lang="en-US" sz="3200" dirty="0"/>
              <a:t>, Ruta Mehta, Sasa Misailovic, Klara Nahrstedt, Ling Ren, Gagandeep Singh, Edgar </a:t>
            </a:r>
            <a:r>
              <a:rPr lang="en-US" sz="3200" dirty="0" err="1"/>
              <a:t>Solomonik</a:t>
            </a:r>
            <a:r>
              <a:rPr lang="en-US" sz="3200" dirty="0"/>
              <a:t>, Deepak </a:t>
            </a:r>
            <a:r>
              <a:rPr lang="en-US" sz="3200" dirty="0" err="1"/>
              <a:t>Vasisht</a:t>
            </a:r>
            <a:r>
              <a:rPr lang="en-US" sz="3200" dirty="0"/>
              <a:t>, </a:t>
            </a:r>
            <a:r>
              <a:rPr lang="en-US" sz="3200" dirty="0" err="1"/>
              <a:t>Tianyin</a:t>
            </a:r>
            <a:r>
              <a:rPr lang="en-US" sz="3200" dirty="0"/>
              <a:t> Xu, Tandy Warnow</a:t>
            </a:r>
          </a:p>
          <a:p>
            <a:r>
              <a:rPr lang="en-US" sz="3200" dirty="0"/>
              <a:t>Note: some faculty will only be available at certain periods, some only for two-pagers, some only for proposals close to their expertise, etc.   Best to ask what kind of help they are happy to provide (and if still available).</a:t>
            </a:r>
          </a:p>
          <a:p>
            <a:r>
              <a:rPr lang="en-US" sz="3200" dirty="0"/>
              <a:t>Note: best to have different types of feedback (and lots)</a:t>
            </a:r>
          </a:p>
          <a:p>
            <a:r>
              <a:rPr lang="en-US" sz="3200" dirty="0"/>
              <a:t>Probably many other faculty will also be willing – just ask!</a:t>
            </a:r>
          </a:p>
        </p:txBody>
      </p:sp>
    </p:spTree>
    <p:extLst>
      <p:ext uri="{BB962C8B-B14F-4D97-AF65-F5344CB8AC3E}">
        <p14:creationId xmlns:p14="http://schemas.microsoft.com/office/powerpoint/2010/main" val="2757054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256C5-2A0F-9D4A-AAA3-7C1B02AAB954}"/>
              </a:ext>
            </a:extLst>
          </p:cNvPr>
          <p:cNvSpPr>
            <a:spLocks noGrp="1"/>
          </p:cNvSpPr>
          <p:nvPr>
            <p:ph type="title"/>
          </p:nvPr>
        </p:nvSpPr>
        <p:spPr/>
        <p:txBody>
          <a:bodyPr/>
          <a:lstStyle/>
          <a:p>
            <a:r>
              <a:rPr lang="en-US" dirty="0"/>
              <a:t>Eligibility</a:t>
            </a:r>
          </a:p>
        </p:txBody>
      </p:sp>
      <p:sp>
        <p:nvSpPr>
          <p:cNvPr id="3" name="Content Placeholder 2">
            <a:extLst>
              <a:ext uri="{FF2B5EF4-FFF2-40B4-BE49-F238E27FC236}">
                <a16:creationId xmlns:a16="http://schemas.microsoft.com/office/drawing/2014/main" id="{3E9E99C6-4E7C-2B49-8280-BFF188798179}"/>
              </a:ext>
            </a:extLst>
          </p:cNvPr>
          <p:cNvSpPr>
            <a:spLocks noGrp="1"/>
          </p:cNvSpPr>
          <p:nvPr>
            <p:ph idx="1"/>
          </p:nvPr>
        </p:nvSpPr>
        <p:spPr/>
        <p:txBody>
          <a:bodyPr/>
          <a:lstStyle/>
          <a:p>
            <a:r>
              <a:rPr lang="en-US" dirty="0"/>
              <a:t>Assistant professor (“tenure track equivalent”) and must be engaged in both (NSF-fundable) research and education</a:t>
            </a:r>
          </a:p>
          <a:p>
            <a:r>
              <a:rPr lang="en-US" dirty="0"/>
              <a:t>Must have doctorate in relevant field</a:t>
            </a:r>
          </a:p>
          <a:p>
            <a:r>
              <a:rPr lang="en-US" dirty="0"/>
              <a:t>Do not need to be tenure-track (but must be at least 50% time)</a:t>
            </a:r>
          </a:p>
          <a:p>
            <a:r>
              <a:rPr lang="en-US" dirty="0"/>
              <a:t>Can have prior NSF funding, but not CAREER award</a:t>
            </a:r>
          </a:p>
          <a:p>
            <a:r>
              <a:rPr lang="en-US" dirty="0"/>
              <a:t>Limited to three tries (at most one each year)</a:t>
            </a:r>
          </a:p>
        </p:txBody>
      </p:sp>
    </p:spTree>
    <p:extLst>
      <p:ext uri="{BB962C8B-B14F-4D97-AF65-F5344CB8AC3E}">
        <p14:creationId xmlns:p14="http://schemas.microsoft.com/office/powerpoint/2010/main" val="3804543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3F771-0C92-B642-BE24-288FEDF394D1}"/>
              </a:ext>
            </a:extLst>
          </p:cNvPr>
          <p:cNvSpPr>
            <a:spLocks noGrp="1"/>
          </p:cNvSpPr>
          <p:nvPr>
            <p:ph type="title"/>
          </p:nvPr>
        </p:nvSpPr>
        <p:spPr/>
        <p:txBody>
          <a:bodyPr/>
          <a:lstStyle/>
          <a:p>
            <a:r>
              <a:rPr lang="en-US" dirty="0"/>
              <a:t>MOST IMPORTANT TAKE HOME MESSAGES</a:t>
            </a:r>
          </a:p>
        </p:txBody>
      </p:sp>
      <p:sp>
        <p:nvSpPr>
          <p:cNvPr id="3" name="Content Placeholder 2">
            <a:extLst>
              <a:ext uri="{FF2B5EF4-FFF2-40B4-BE49-F238E27FC236}">
                <a16:creationId xmlns:a16="http://schemas.microsoft.com/office/drawing/2014/main" id="{EAD1842B-515B-124E-8968-3301CD03FA30}"/>
              </a:ext>
            </a:extLst>
          </p:cNvPr>
          <p:cNvSpPr>
            <a:spLocks noGrp="1"/>
          </p:cNvSpPr>
          <p:nvPr>
            <p:ph idx="1"/>
          </p:nvPr>
        </p:nvSpPr>
        <p:spPr/>
        <p:txBody>
          <a:bodyPr>
            <a:normAutofit fontScale="70000" lnSpcReduction="20000"/>
          </a:bodyPr>
          <a:lstStyle/>
          <a:p>
            <a:r>
              <a:rPr lang="en-US" dirty="0"/>
              <a:t>Read the solicitation carefully (NSF 22-586)</a:t>
            </a:r>
          </a:p>
          <a:p>
            <a:r>
              <a:rPr lang="en-US" dirty="0"/>
              <a:t>See NSF webpage (which has links to slides and recordings) </a:t>
            </a:r>
            <a:r>
              <a:rPr lang="en-US" dirty="0">
                <a:hlinkClick r:id="rId2"/>
              </a:rPr>
              <a:t>https://new.nsf.gov/funding/opportunities/faculty-early-career-development-program-career</a:t>
            </a:r>
            <a:r>
              <a:rPr lang="en-US" dirty="0"/>
              <a:t> </a:t>
            </a:r>
          </a:p>
          <a:p>
            <a:r>
              <a:rPr lang="en-US" dirty="0"/>
              <a:t>See also </a:t>
            </a:r>
            <a:r>
              <a:rPr lang="en-US" dirty="0">
                <a:hlinkClick r:id="rId3"/>
              </a:rPr>
              <a:t>https://www.nsf.gov/pubs/2022/nsf22586/nsf22586.htm</a:t>
            </a:r>
            <a:r>
              <a:rPr lang="en-US" dirty="0"/>
              <a:t> </a:t>
            </a:r>
          </a:p>
          <a:p>
            <a:r>
              <a:rPr lang="en-US" dirty="0"/>
              <a:t>Make sure to get your proposal started early in </a:t>
            </a:r>
            <a:r>
              <a:rPr lang="en-US" dirty="0" err="1"/>
              <a:t>Research.gov</a:t>
            </a:r>
            <a:r>
              <a:rPr lang="en-US" dirty="0"/>
              <a:t>, and get your documents done (new format, possibly using </a:t>
            </a:r>
            <a:r>
              <a:rPr lang="en-US" dirty="0" err="1"/>
              <a:t>ScienCV</a:t>
            </a:r>
            <a:r>
              <a:rPr lang="en-US" dirty="0"/>
              <a:t>). Get the budget done as early as possible – work well with your grants person.</a:t>
            </a:r>
          </a:p>
          <a:p>
            <a:r>
              <a:rPr lang="en-US" dirty="0"/>
              <a:t>Note the early SPA deadline, and hence CS deadline (next slide)</a:t>
            </a:r>
          </a:p>
          <a:p>
            <a:r>
              <a:rPr lang="en-US" dirty="0"/>
              <a:t>Pick the NSF division carefully (CCF, IIS, etc)</a:t>
            </a:r>
          </a:p>
          <a:p>
            <a:r>
              <a:rPr lang="en-US" dirty="0"/>
              <a:t>Get drafts done early, get lots of feedback – from insiders and from people further afield</a:t>
            </a:r>
          </a:p>
          <a:p>
            <a:r>
              <a:rPr lang="en-US" dirty="0"/>
              <a:t>Revise, revise, revise</a:t>
            </a:r>
          </a:p>
          <a:p>
            <a:r>
              <a:rPr lang="en-US" dirty="0"/>
              <a:t>And don’t be surprised if you are declined the first time. Note the limitations on number of times you can apply.</a:t>
            </a:r>
          </a:p>
        </p:txBody>
      </p:sp>
    </p:spTree>
    <p:extLst>
      <p:ext uri="{BB962C8B-B14F-4D97-AF65-F5344CB8AC3E}">
        <p14:creationId xmlns:p14="http://schemas.microsoft.com/office/powerpoint/2010/main" val="1473186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6872A-C16C-954E-A04A-5B7D5A4182A3}"/>
              </a:ext>
            </a:extLst>
          </p:cNvPr>
          <p:cNvSpPr>
            <a:spLocks noGrp="1"/>
          </p:cNvSpPr>
          <p:nvPr>
            <p:ph type="title"/>
          </p:nvPr>
        </p:nvSpPr>
        <p:spPr/>
        <p:txBody>
          <a:bodyPr/>
          <a:lstStyle/>
          <a:p>
            <a:r>
              <a:rPr lang="en-US" dirty="0"/>
              <a:t>Deadlines</a:t>
            </a:r>
          </a:p>
        </p:txBody>
      </p:sp>
      <p:sp>
        <p:nvSpPr>
          <p:cNvPr id="3" name="Content Placeholder 2">
            <a:extLst>
              <a:ext uri="{FF2B5EF4-FFF2-40B4-BE49-F238E27FC236}">
                <a16:creationId xmlns:a16="http://schemas.microsoft.com/office/drawing/2014/main" id="{E6F2886D-8CB8-F342-AB78-5F9724BCACEE}"/>
              </a:ext>
            </a:extLst>
          </p:cNvPr>
          <p:cNvSpPr>
            <a:spLocks noGrp="1"/>
          </p:cNvSpPr>
          <p:nvPr>
            <p:ph idx="1"/>
          </p:nvPr>
        </p:nvSpPr>
        <p:spPr/>
        <p:txBody>
          <a:bodyPr>
            <a:normAutofit lnSpcReduction="10000"/>
          </a:bodyPr>
          <a:lstStyle/>
          <a:p>
            <a:r>
              <a:rPr lang="en-US" dirty="0"/>
              <a:t>NSF deadline: Wednesday July 26 </a:t>
            </a:r>
          </a:p>
          <a:p>
            <a:r>
              <a:rPr lang="en-US" dirty="0"/>
              <a:t>SPA deadline: Thursday July 20 (4 business days earlier)</a:t>
            </a:r>
          </a:p>
          <a:p>
            <a:r>
              <a:rPr lang="en-US" dirty="0"/>
              <a:t>CS grants office deadline: </a:t>
            </a:r>
            <a:r>
              <a:rPr lang="en-US" dirty="0">
                <a:solidFill>
                  <a:srgbClr val="0432FF"/>
                </a:solidFill>
              </a:rPr>
              <a:t>Tuesday July 18</a:t>
            </a:r>
          </a:p>
          <a:p>
            <a:endParaRPr lang="en-US" dirty="0"/>
          </a:p>
          <a:p>
            <a:pPr marL="0" indent="0">
              <a:buNone/>
            </a:pPr>
            <a:r>
              <a:rPr lang="en-US" dirty="0"/>
              <a:t>If you miss the NSF deadline, the proposal is toast.</a:t>
            </a:r>
          </a:p>
          <a:p>
            <a:pPr marL="0" indent="0">
              <a:buNone/>
            </a:pPr>
            <a:r>
              <a:rPr lang="en-US" dirty="0"/>
              <a:t>If you miss the SPA deadline, they won’t check for errors.</a:t>
            </a:r>
          </a:p>
          <a:p>
            <a:pPr marL="0" indent="0">
              <a:buNone/>
            </a:pPr>
            <a:r>
              <a:rPr lang="en-US" dirty="0"/>
              <a:t>If you miss the CS deadline, it may not reach SPA on time</a:t>
            </a:r>
          </a:p>
          <a:p>
            <a:pPr marL="0" indent="0">
              <a:buNone/>
            </a:pPr>
            <a:endParaRPr lang="en-US" dirty="0"/>
          </a:p>
          <a:p>
            <a:pPr marL="0" indent="0">
              <a:buNone/>
            </a:pPr>
            <a:r>
              <a:rPr lang="en-US" dirty="0"/>
              <a:t>Note: </a:t>
            </a:r>
            <a:r>
              <a:rPr lang="en-US" dirty="0">
                <a:solidFill>
                  <a:srgbClr val="0432FF"/>
                </a:solidFill>
              </a:rPr>
              <a:t>SPA will not review the proposal until it is complete.</a:t>
            </a:r>
          </a:p>
        </p:txBody>
      </p:sp>
    </p:spTree>
    <p:extLst>
      <p:ext uri="{BB962C8B-B14F-4D97-AF65-F5344CB8AC3E}">
        <p14:creationId xmlns:p14="http://schemas.microsoft.com/office/powerpoint/2010/main" val="4178904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79A6B-734C-3347-BD1C-72B4F255EDF7}"/>
              </a:ext>
            </a:extLst>
          </p:cNvPr>
          <p:cNvSpPr>
            <a:spLocks noGrp="1"/>
          </p:cNvSpPr>
          <p:nvPr>
            <p:ph type="title"/>
          </p:nvPr>
        </p:nvSpPr>
        <p:spPr/>
        <p:txBody>
          <a:bodyPr/>
          <a:lstStyle/>
          <a:p>
            <a:r>
              <a:rPr lang="en-US" dirty="0"/>
              <a:t>NSF recommends very early submission</a:t>
            </a:r>
          </a:p>
        </p:txBody>
      </p:sp>
      <p:sp>
        <p:nvSpPr>
          <p:cNvPr id="3" name="Content Placeholder 2">
            <a:extLst>
              <a:ext uri="{FF2B5EF4-FFF2-40B4-BE49-F238E27FC236}">
                <a16:creationId xmlns:a16="http://schemas.microsoft.com/office/drawing/2014/main" id="{68F95A9C-E920-614E-B742-A235AF8A1A73}"/>
              </a:ext>
            </a:extLst>
          </p:cNvPr>
          <p:cNvSpPr>
            <a:spLocks noGrp="1"/>
          </p:cNvSpPr>
          <p:nvPr>
            <p:ph idx="1"/>
          </p:nvPr>
        </p:nvSpPr>
        <p:spPr/>
        <p:txBody>
          <a:bodyPr>
            <a:normAutofit/>
          </a:bodyPr>
          <a:lstStyle/>
          <a:p>
            <a:pPr lvl="1"/>
            <a:r>
              <a:rPr lang="en-US" dirty="0"/>
              <a:t>Recommended timeline posted by NSF strongly suggests submitting a week ahead *to NSF* (not just to SPA) </a:t>
            </a:r>
            <a:r>
              <a:rPr lang="en-US" sz="2000" dirty="0">
                <a:hlinkClick r:id="rId2"/>
              </a:rPr>
              <a:t>https://www.research.gov/common/attachment/Common/Career_deadline.pdf</a:t>
            </a:r>
            <a:r>
              <a:rPr lang="en-US" sz="2000" dirty="0"/>
              <a:t> </a:t>
            </a:r>
          </a:p>
        </p:txBody>
      </p:sp>
    </p:spTree>
    <p:extLst>
      <p:ext uri="{BB962C8B-B14F-4D97-AF65-F5344CB8AC3E}">
        <p14:creationId xmlns:p14="http://schemas.microsoft.com/office/powerpoint/2010/main" val="315314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82E73-F2FD-3041-8A58-A7F46529FD82}"/>
              </a:ext>
            </a:extLst>
          </p:cNvPr>
          <p:cNvSpPr>
            <a:spLocks noGrp="1"/>
          </p:cNvSpPr>
          <p:nvPr>
            <p:ph type="title"/>
          </p:nvPr>
        </p:nvSpPr>
        <p:spPr/>
        <p:txBody>
          <a:bodyPr/>
          <a:lstStyle/>
          <a:p>
            <a:r>
              <a:rPr lang="en-US" dirty="0"/>
              <a:t>Low-level points for CAREER proposal</a:t>
            </a:r>
          </a:p>
        </p:txBody>
      </p:sp>
      <p:sp>
        <p:nvSpPr>
          <p:cNvPr id="3" name="Content Placeholder 2">
            <a:extLst>
              <a:ext uri="{FF2B5EF4-FFF2-40B4-BE49-F238E27FC236}">
                <a16:creationId xmlns:a16="http://schemas.microsoft.com/office/drawing/2014/main" id="{87BD4105-A31D-F645-9A6B-624443C0344B}"/>
              </a:ext>
            </a:extLst>
          </p:cNvPr>
          <p:cNvSpPr>
            <a:spLocks noGrp="1"/>
          </p:cNvSpPr>
          <p:nvPr>
            <p:ph idx="1"/>
          </p:nvPr>
        </p:nvSpPr>
        <p:spPr/>
        <p:txBody>
          <a:bodyPr>
            <a:normAutofit/>
          </a:bodyPr>
          <a:lstStyle/>
          <a:p>
            <a:r>
              <a:rPr lang="en-US" sz="2400" dirty="0"/>
              <a:t>Deadline at NSF: July 26, 2023 (earlier deadline at SPA)</a:t>
            </a:r>
          </a:p>
          <a:p>
            <a:r>
              <a:rPr lang="en-US" sz="2400" dirty="0"/>
              <a:t>No Co-PIs</a:t>
            </a:r>
          </a:p>
          <a:p>
            <a:r>
              <a:rPr lang="en-US" sz="2400" dirty="0"/>
              <a:t>You can only apply a total of three times (and not more than once per year)</a:t>
            </a:r>
          </a:p>
          <a:p>
            <a:r>
              <a:rPr lang="en-US" sz="2400" dirty="0"/>
              <a:t>5-year funding, total budget at least $400K (that includes indirect)</a:t>
            </a:r>
          </a:p>
          <a:p>
            <a:r>
              <a:rPr lang="en-US" sz="2400" dirty="0"/>
              <a:t>Eligibility: “tenure-track equivalent”, must be involved in research, Assistant Professor (or equivalent), untenured. (Note: PECASE eligibility also requires US citizen, national, or permanent resident.)</a:t>
            </a:r>
          </a:p>
          <a:p>
            <a:r>
              <a:rPr lang="en-US" sz="2400" dirty="0"/>
              <a:t>Submitted through </a:t>
            </a:r>
            <a:r>
              <a:rPr lang="en-US" sz="2400" dirty="0" err="1"/>
              <a:t>Research.gov</a:t>
            </a:r>
            <a:endParaRPr lang="en-US" sz="2400" dirty="0"/>
          </a:p>
          <a:p>
            <a:r>
              <a:rPr lang="en-US" sz="2400" dirty="0"/>
              <a:t>Requires letter from Nancy Amato</a:t>
            </a:r>
          </a:p>
          <a:p>
            <a:r>
              <a:rPr lang="en-US" sz="2400" dirty="0"/>
              <a:t>Use of </a:t>
            </a:r>
            <a:r>
              <a:rPr lang="en-US" sz="2400" dirty="0" err="1"/>
              <a:t>ScienCV</a:t>
            </a:r>
            <a:r>
              <a:rPr lang="en-US" sz="2400" dirty="0"/>
              <a:t> for documents not yet required, but will be required soon</a:t>
            </a:r>
          </a:p>
        </p:txBody>
      </p:sp>
    </p:spTree>
    <p:extLst>
      <p:ext uri="{BB962C8B-B14F-4D97-AF65-F5344CB8AC3E}">
        <p14:creationId xmlns:p14="http://schemas.microsoft.com/office/powerpoint/2010/main" val="2758887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2F016-1F4D-D14C-880B-B71E5B4F5CEB}"/>
              </a:ext>
            </a:extLst>
          </p:cNvPr>
          <p:cNvSpPr>
            <a:spLocks noGrp="1"/>
          </p:cNvSpPr>
          <p:nvPr>
            <p:ph type="title"/>
          </p:nvPr>
        </p:nvSpPr>
        <p:spPr/>
        <p:txBody>
          <a:bodyPr/>
          <a:lstStyle/>
          <a:p>
            <a:r>
              <a:rPr lang="en-US" dirty="0"/>
              <a:t>High-level points about CAREER proposals</a:t>
            </a:r>
          </a:p>
        </p:txBody>
      </p:sp>
      <p:sp>
        <p:nvSpPr>
          <p:cNvPr id="3" name="Content Placeholder 2">
            <a:extLst>
              <a:ext uri="{FF2B5EF4-FFF2-40B4-BE49-F238E27FC236}">
                <a16:creationId xmlns:a16="http://schemas.microsoft.com/office/drawing/2014/main" id="{C5305D76-C74B-2845-845E-E459A0A2884A}"/>
              </a:ext>
            </a:extLst>
          </p:cNvPr>
          <p:cNvSpPr>
            <a:spLocks noGrp="1"/>
          </p:cNvSpPr>
          <p:nvPr>
            <p:ph idx="1"/>
          </p:nvPr>
        </p:nvSpPr>
        <p:spPr/>
        <p:txBody>
          <a:bodyPr>
            <a:normAutofit lnSpcReduction="10000"/>
          </a:bodyPr>
          <a:lstStyle/>
          <a:p>
            <a:r>
              <a:rPr lang="en-US" dirty="0">
                <a:solidFill>
                  <a:srgbClr val="0432FF"/>
                </a:solidFill>
              </a:rPr>
              <a:t>Not just any proposal: should be long term, ambitious, and high impact. </a:t>
            </a:r>
          </a:p>
          <a:p>
            <a:r>
              <a:rPr lang="en-US" dirty="0"/>
              <a:t>Emphasis on </a:t>
            </a:r>
            <a:r>
              <a:rPr lang="en-US" dirty="0">
                <a:solidFill>
                  <a:srgbClr val="0432FF"/>
                </a:solidFill>
              </a:rPr>
              <a:t>innovation in</a:t>
            </a:r>
            <a:r>
              <a:rPr lang="en-US" dirty="0"/>
              <a:t> teaching/education</a:t>
            </a:r>
          </a:p>
          <a:p>
            <a:r>
              <a:rPr lang="en-US" dirty="0"/>
              <a:t>Emphasis on integration of research and education</a:t>
            </a:r>
          </a:p>
          <a:p>
            <a:r>
              <a:rPr lang="en-US" dirty="0"/>
              <a:t>Your proposal may be read by people far outside your field: make it </a:t>
            </a:r>
            <a:r>
              <a:rPr lang="en-US" dirty="0">
                <a:solidFill>
                  <a:srgbClr val="0432FF"/>
                </a:solidFill>
              </a:rPr>
              <a:t>easy to understand </a:t>
            </a:r>
            <a:r>
              <a:rPr lang="en-US" dirty="0"/>
              <a:t>and the </a:t>
            </a:r>
            <a:r>
              <a:rPr lang="en-US" dirty="0">
                <a:solidFill>
                  <a:srgbClr val="0432FF"/>
                </a:solidFill>
              </a:rPr>
              <a:t>clear potential for high impact</a:t>
            </a:r>
          </a:p>
          <a:p>
            <a:r>
              <a:rPr lang="en-US" dirty="0"/>
              <a:t>Pay attention to “</a:t>
            </a:r>
            <a:r>
              <a:rPr lang="en-US" dirty="0">
                <a:solidFill>
                  <a:srgbClr val="0432FF"/>
                </a:solidFill>
              </a:rPr>
              <a:t>broader impacts</a:t>
            </a:r>
            <a:r>
              <a:rPr lang="en-US" dirty="0"/>
              <a:t>”, including </a:t>
            </a:r>
            <a:r>
              <a:rPr lang="en-US" dirty="0">
                <a:solidFill>
                  <a:srgbClr val="0432FF"/>
                </a:solidFill>
              </a:rPr>
              <a:t>broadening participation </a:t>
            </a:r>
          </a:p>
          <a:p>
            <a:r>
              <a:rPr lang="en-US" dirty="0"/>
              <a:t>Make sure to include </a:t>
            </a:r>
            <a:r>
              <a:rPr lang="en-US" dirty="0">
                <a:solidFill>
                  <a:srgbClr val="0432FF"/>
                </a:solidFill>
              </a:rPr>
              <a:t>evaluation</a:t>
            </a:r>
            <a:r>
              <a:rPr lang="en-US" dirty="0"/>
              <a:t> of research, education, and broader impacts activities</a:t>
            </a:r>
          </a:p>
        </p:txBody>
      </p:sp>
    </p:spTree>
    <p:extLst>
      <p:ext uri="{BB962C8B-B14F-4D97-AF65-F5344CB8AC3E}">
        <p14:creationId xmlns:p14="http://schemas.microsoft.com/office/powerpoint/2010/main" val="2755078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A4D9D-F676-BE44-A75D-69F45D8D32AC}"/>
              </a:ext>
            </a:extLst>
          </p:cNvPr>
          <p:cNvSpPr>
            <a:spLocks noGrp="1"/>
          </p:cNvSpPr>
          <p:nvPr>
            <p:ph type="title"/>
          </p:nvPr>
        </p:nvSpPr>
        <p:spPr/>
        <p:txBody>
          <a:bodyPr>
            <a:normAutofit/>
          </a:bodyPr>
          <a:lstStyle/>
          <a:p>
            <a:br>
              <a:rPr lang="en-US" dirty="0"/>
            </a:br>
            <a:r>
              <a:rPr lang="en-US" dirty="0"/>
              <a:t>Project Description </a:t>
            </a:r>
          </a:p>
        </p:txBody>
      </p:sp>
      <p:sp>
        <p:nvSpPr>
          <p:cNvPr id="3" name="Content Placeholder 2">
            <a:extLst>
              <a:ext uri="{FF2B5EF4-FFF2-40B4-BE49-F238E27FC236}">
                <a16:creationId xmlns:a16="http://schemas.microsoft.com/office/drawing/2014/main" id="{EF967880-E3F2-0441-99BF-07A68F697C11}"/>
              </a:ext>
            </a:extLst>
          </p:cNvPr>
          <p:cNvSpPr>
            <a:spLocks noGrp="1"/>
          </p:cNvSpPr>
          <p:nvPr>
            <p:ph idx="1"/>
          </p:nvPr>
        </p:nvSpPr>
        <p:spPr/>
        <p:txBody>
          <a:bodyPr>
            <a:normAutofit fontScale="85000" lnSpcReduction="20000"/>
          </a:bodyPr>
          <a:lstStyle/>
          <a:p>
            <a:r>
              <a:rPr lang="en-US" dirty="0"/>
              <a:t>The Project Description section should contain a well-argued and specific proposal for activities that will, over a </a:t>
            </a:r>
            <a:r>
              <a:rPr lang="en-US" dirty="0">
                <a:solidFill>
                  <a:srgbClr val="0432FF"/>
                </a:solidFill>
              </a:rPr>
              <a:t>5-year </a:t>
            </a:r>
            <a:r>
              <a:rPr lang="en-US" dirty="0"/>
              <a:t>period, build a firm foundation for </a:t>
            </a:r>
            <a:r>
              <a:rPr lang="en-US" dirty="0">
                <a:solidFill>
                  <a:srgbClr val="0432FF"/>
                </a:solidFill>
              </a:rPr>
              <a:t>a lifetime of contributions to research and education</a:t>
            </a:r>
            <a:r>
              <a:rPr lang="en-US" dirty="0"/>
              <a:t> in the context of the Principal Investigator's organization. The proposed project should </a:t>
            </a:r>
            <a:r>
              <a:rPr lang="en-US" dirty="0">
                <a:solidFill>
                  <a:srgbClr val="0432FF"/>
                </a:solidFill>
              </a:rPr>
              <a:t>aim to advance the employee's career goals and job responsibilities </a:t>
            </a:r>
            <a:r>
              <a:rPr lang="en-US" dirty="0"/>
              <a:t>as well as the mission of the department or organization. The Project Description </a:t>
            </a:r>
            <a:r>
              <a:rPr lang="en-US" dirty="0">
                <a:solidFill>
                  <a:srgbClr val="0432FF"/>
                </a:solidFill>
              </a:rPr>
              <a:t>may not exceed 15 pages.</a:t>
            </a:r>
          </a:p>
          <a:p>
            <a:r>
              <a:rPr lang="en-US" dirty="0"/>
              <a:t>The Project Description should include:</a:t>
            </a:r>
          </a:p>
          <a:p>
            <a:pPr lvl="1"/>
            <a:r>
              <a:rPr lang="en-US" dirty="0"/>
              <a:t>a description of the proposed research project, including preliminary supporting data where appropriate, specific objectives, methods and procedures to be used, and </a:t>
            </a:r>
            <a:r>
              <a:rPr lang="en-US" dirty="0">
                <a:solidFill>
                  <a:srgbClr val="0432FF"/>
                </a:solidFill>
              </a:rPr>
              <a:t>expected significanc</a:t>
            </a:r>
            <a:r>
              <a:rPr lang="en-US" dirty="0"/>
              <a:t>e of the results;</a:t>
            </a:r>
          </a:p>
          <a:p>
            <a:pPr lvl="1"/>
            <a:r>
              <a:rPr lang="en-US" dirty="0"/>
              <a:t>a description of the proposed educational activities and their intended impact;</a:t>
            </a:r>
          </a:p>
          <a:p>
            <a:pPr lvl="1"/>
            <a:r>
              <a:rPr lang="en-US" dirty="0"/>
              <a:t>a description of how the </a:t>
            </a:r>
            <a:r>
              <a:rPr lang="en-US" dirty="0">
                <a:solidFill>
                  <a:srgbClr val="0432FF"/>
                </a:solidFill>
              </a:rPr>
              <a:t>research and educational activities are integrated or synergistic</a:t>
            </a:r>
            <a:r>
              <a:rPr lang="en-US" dirty="0"/>
              <a:t>;</a:t>
            </a:r>
          </a:p>
          <a:p>
            <a:pPr lvl="1"/>
            <a:r>
              <a:rPr lang="en-US" dirty="0"/>
              <a:t>a description of other </a:t>
            </a:r>
            <a:r>
              <a:rPr lang="en-US" dirty="0">
                <a:solidFill>
                  <a:srgbClr val="0432FF"/>
                </a:solidFill>
              </a:rPr>
              <a:t>broader impacts, besides the education activities</a:t>
            </a:r>
            <a:r>
              <a:rPr lang="en-US" dirty="0"/>
              <a:t>, that will accrue from the project; and</a:t>
            </a:r>
          </a:p>
          <a:p>
            <a:pPr lvl="1"/>
            <a:r>
              <a:rPr lang="en-US" dirty="0"/>
              <a:t>results of prior NSF support, if applicable.</a:t>
            </a:r>
          </a:p>
        </p:txBody>
      </p:sp>
    </p:spTree>
    <p:extLst>
      <p:ext uri="{BB962C8B-B14F-4D97-AF65-F5344CB8AC3E}">
        <p14:creationId xmlns:p14="http://schemas.microsoft.com/office/powerpoint/2010/main" val="30102679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4097</TotalTime>
  <Words>2907</Words>
  <Application>Microsoft Macintosh PowerPoint</Application>
  <PresentationFormat>Widescreen</PresentationFormat>
  <Paragraphs>184</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NSF CAREER WORKSHOP CS@UIUC  2023</vt:lpstr>
      <vt:lpstr>Today</vt:lpstr>
      <vt:lpstr>Eligibility</vt:lpstr>
      <vt:lpstr>MOST IMPORTANT TAKE HOME MESSAGES</vt:lpstr>
      <vt:lpstr>Deadlines</vt:lpstr>
      <vt:lpstr>NSF recommends very early submission</vt:lpstr>
      <vt:lpstr>Low-level points for CAREER proposal</vt:lpstr>
      <vt:lpstr>High-level points about CAREER proposals</vt:lpstr>
      <vt:lpstr> Project Description </vt:lpstr>
      <vt:lpstr>Integrating research and education</vt:lpstr>
      <vt:lpstr>Education component</vt:lpstr>
      <vt:lpstr>International/Global Dimensions</vt:lpstr>
      <vt:lpstr>Departmental letter of support</vt:lpstr>
      <vt:lpstr>Letters of collaboration</vt:lpstr>
      <vt:lpstr>PECASE</vt:lpstr>
      <vt:lpstr>Budget </vt:lpstr>
      <vt:lpstr>Return without Review</vt:lpstr>
      <vt:lpstr>Project Description</vt:lpstr>
      <vt:lpstr>Evaluation of proposals</vt:lpstr>
      <vt:lpstr>Broader Impacts (and BPC)</vt:lpstr>
      <vt:lpstr>CS faculty and staff can help</vt:lpstr>
      <vt:lpstr>Advice about writing proposals</vt:lpstr>
      <vt:lpstr>CISE program officers to contact</vt:lpstr>
      <vt:lpstr>Tandy’s Recommendations for timing</vt:lpstr>
      <vt:lpstr>Tandy’s Recommendations for timing</vt:lpstr>
      <vt:lpstr>Faculty who can give feedback on drafts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NSF CAREER WORKSHOP #1</dc:title>
  <dc:creator>Warnow, Tandy</dc:creator>
  <cp:lastModifiedBy>Warnow, Tandy</cp:lastModifiedBy>
  <cp:revision>54</cp:revision>
  <dcterms:created xsi:type="dcterms:W3CDTF">2020-05-17T20:49:53Z</dcterms:created>
  <dcterms:modified xsi:type="dcterms:W3CDTF">2023-05-25T17:08:56Z</dcterms:modified>
</cp:coreProperties>
</file>