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320" r:id="rId3"/>
    <p:sldId id="310" r:id="rId4"/>
    <p:sldId id="277" r:id="rId5"/>
    <p:sldId id="260" r:id="rId6"/>
    <p:sldId id="313" r:id="rId7"/>
    <p:sldId id="314" r:id="rId8"/>
    <p:sldId id="326" r:id="rId9"/>
    <p:sldId id="374" r:id="rId10"/>
    <p:sldId id="262" r:id="rId11"/>
    <p:sldId id="317" r:id="rId12"/>
    <p:sldId id="322" r:id="rId13"/>
    <p:sldId id="393" r:id="rId14"/>
    <p:sldId id="354" r:id="rId15"/>
    <p:sldId id="278" r:id="rId16"/>
    <p:sldId id="345" r:id="rId17"/>
    <p:sldId id="342" r:id="rId18"/>
    <p:sldId id="343" r:id="rId19"/>
    <p:sldId id="341" r:id="rId20"/>
    <p:sldId id="335" r:id="rId21"/>
    <p:sldId id="379" r:id="rId22"/>
    <p:sldId id="363" r:id="rId23"/>
    <p:sldId id="375" r:id="rId24"/>
    <p:sldId id="347" r:id="rId25"/>
    <p:sldId id="378" r:id="rId26"/>
    <p:sldId id="377" r:id="rId27"/>
    <p:sldId id="380" r:id="rId28"/>
    <p:sldId id="385" r:id="rId29"/>
    <p:sldId id="382" r:id="rId30"/>
    <p:sldId id="383" r:id="rId31"/>
    <p:sldId id="344" r:id="rId32"/>
    <p:sldId id="348" r:id="rId33"/>
    <p:sldId id="346" r:id="rId34"/>
    <p:sldId id="349" r:id="rId35"/>
    <p:sldId id="386" r:id="rId36"/>
    <p:sldId id="391" r:id="rId37"/>
    <p:sldId id="392" r:id="rId38"/>
    <p:sldId id="263" r:id="rId39"/>
    <p:sldId id="334" r:id="rId40"/>
    <p:sldId id="316" r:id="rId41"/>
    <p:sldId id="268" r:id="rId42"/>
    <p:sldId id="269" r:id="rId43"/>
    <p:sldId id="271" r:id="rId44"/>
    <p:sldId id="288" r:id="rId45"/>
    <p:sldId id="387" r:id="rId46"/>
    <p:sldId id="368" r:id="rId47"/>
    <p:sldId id="323" r:id="rId48"/>
    <p:sldId id="324" r:id="rId49"/>
    <p:sldId id="325" r:id="rId50"/>
    <p:sldId id="336" r:id="rId51"/>
    <p:sldId id="351" r:id="rId52"/>
    <p:sldId id="337" r:id="rId53"/>
    <p:sldId id="353" r:id="rId54"/>
    <p:sldId id="388" r:id="rId55"/>
    <p:sldId id="352" r:id="rId56"/>
    <p:sldId id="350" r:id="rId57"/>
    <p:sldId id="371" r:id="rId58"/>
    <p:sldId id="355" r:id="rId59"/>
    <p:sldId id="357" r:id="rId60"/>
    <p:sldId id="358" r:id="rId61"/>
    <p:sldId id="376" r:id="rId62"/>
    <p:sldId id="356" r:id="rId63"/>
    <p:sldId id="359" r:id="rId64"/>
    <p:sldId id="366" r:id="rId65"/>
    <p:sldId id="365" r:id="rId66"/>
    <p:sldId id="367" r:id="rId67"/>
    <p:sldId id="364" r:id="rId68"/>
    <p:sldId id="372" r:id="rId69"/>
    <p:sldId id="390" r:id="rId70"/>
    <p:sldId id="373" r:id="rId71"/>
    <p:sldId id="360" r:id="rId72"/>
    <p:sldId id="394" r:id="rId73"/>
    <p:sldId id="370"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125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3C1E8-4790-C84E-8ACE-AD78859A5F2E}" type="datetimeFigureOut">
              <a:rPr lang="en-US" smtClean="0"/>
              <a:t>3/27/23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4D7B6-5F4D-8145-AF91-D74E605272E8}" type="slidenum">
              <a:rPr lang="en-US" smtClean="0"/>
              <a:t>‹#›</a:t>
            </a:fld>
            <a:endParaRPr lang="en-US"/>
          </a:p>
        </p:txBody>
      </p:sp>
    </p:spTree>
    <p:extLst>
      <p:ext uri="{BB962C8B-B14F-4D97-AF65-F5344CB8AC3E}">
        <p14:creationId xmlns:p14="http://schemas.microsoft.com/office/powerpoint/2010/main" val="322622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9CF864FC-DFEC-3F43-9FFA-8393DA242A7E}" type="slidenum">
              <a:rPr lang="en-US" sz="1200"/>
              <a:pPr/>
              <a:t>3</a:t>
            </a:fld>
            <a:endParaRPr lang="en-US" sz="1200"/>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5C98A8EE-DF81-E747-B92F-859B9B42BF99}" type="slidenum">
              <a:rPr lang="en-US" sz="1200"/>
              <a:pPr/>
              <a:t>21</a:t>
            </a:fld>
            <a:endParaRPr lang="en-US" sz="1200"/>
          </a:p>
        </p:txBody>
      </p:sp>
      <p:sp>
        <p:nvSpPr>
          <p:cNvPr id="148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25876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A2650D86-7C4D-1348-8C9A-B9B4BAB4F466}" type="slidenum">
              <a:rPr lang="en-US" sz="1200"/>
              <a:pPr/>
              <a:t>35</a:t>
            </a:fld>
            <a:endParaRPr lang="en-US" sz="1200"/>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7556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2C8EDB-6353-5F46-A656-C9F42191DFA8}" type="slidenum">
              <a:rPr lang="en-US" sz="1200"/>
              <a:pPr/>
              <a:t>36</a:t>
            </a:fld>
            <a:endParaRPr lang="en-US"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682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7609B5-ADD5-544C-B4D8-7FA5E2962F6F}" type="slidenum">
              <a:rPr lang="en-US" sz="1200"/>
              <a:pPr/>
              <a:t>37</a:t>
            </a:fld>
            <a:endParaRPr lang="en-US"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29113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3D7504-0FBC-7C4B-A3D6-6497072BE2E3}" type="slidenum">
              <a:rPr lang="en-US" sz="1200"/>
              <a:pPr/>
              <a:t>38</a:t>
            </a:fld>
            <a:endParaRPr lang="en-US" sz="1200"/>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F994F9-CFDA-164C-B480-B5C8A31528FD}" type="slidenum">
              <a:rPr lang="en-US" sz="1200"/>
              <a:pPr/>
              <a:t>40</a:t>
            </a:fld>
            <a:endParaRPr lang="en-US" sz="1200"/>
          </a:p>
        </p:txBody>
      </p:sp>
      <p:sp>
        <p:nvSpPr>
          <p:cNvPr id="82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4AD2BF-A7E8-E14E-B319-FA887A7CBBCC}" type="slidenum">
              <a:rPr lang="en-US" sz="1200"/>
              <a:pPr/>
              <a:t>42</a:t>
            </a:fld>
            <a:endParaRPr lang="en-US" sz="1200"/>
          </a:p>
        </p:txBody>
      </p:sp>
      <p:sp>
        <p:nvSpPr>
          <p:cNvPr id="2048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Ask Don about the statement of undetected borrowing and parallel semantic shift.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4C1A3A-3B55-3240-AF27-6A3B2C8C95B8}" type="slidenum">
              <a:rPr lang="en-US" sz="1200"/>
              <a:pPr/>
              <a:t>43</a:t>
            </a:fld>
            <a:endParaRPr lang="en-US" sz="1200"/>
          </a:p>
        </p:txBody>
      </p:sp>
      <p:sp>
        <p:nvSpPr>
          <p:cNvPr id="389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69B84F93-488E-4446-AE2D-2DDBC6655947}" type="slidenum">
              <a:rPr lang="en-US" sz="1200"/>
              <a:pPr/>
              <a:t>50</a:t>
            </a:fld>
            <a:endParaRPr lang="en-US" sz="1200"/>
          </a:p>
        </p:txBody>
      </p:sp>
      <p:sp>
        <p:nvSpPr>
          <p:cNvPr id="197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67E757FE-5221-0446-ABC9-D6DDBDA20B3C}" type="slidenum">
              <a:rPr lang="en-US" sz="1200"/>
              <a:pPr/>
              <a:t>52</a:t>
            </a:fld>
            <a:endParaRPr lang="en-US" sz="1200"/>
          </a:p>
        </p:txBody>
      </p:sp>
      <p:sp>
        <p:nvSpPr>
          <p:cNvPr id="211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E3889EB5-E6F3-294F-88D2-27EF3AEC3E55}" type="slidenum">
              <a:rPr lang="en-US" sz="1200"/>
              <a:pPr/>
              <a:t>4</a:t>
            </a:fld>
            <a:endParaRPr lang="en-US" sz="1200"/>
          </a:p>
        </p:txBody>
      </p:sp>
      <p:sp>
        <p:nvSpPr>
          <p:cNvPr id="1198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5C98A8EE-DF81-E747-B92F-859B9B42BF99}" type="slidenum">
              <a:rPr lang="en-US" sz="1200"/>
              <a:pPr/>
              <a:t>59</a:t>
            </a:fld>
            <a:endParaRPr lang="en-US" sz="1200"/>
          </a:p>
        </p:txBody>
      </p:sp>
      <p:sp>
        <p:nvSpPr>
          <p:cNvPr id="148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9802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5C98A8EE-DF81-E747-B92F-859B9B42BF99}" type="slidenum">
              <a:rPr lang="en-US" sz="1200"/>
              <a:pPr/>
              <a:t>60</a:t>
            </a:fld>
            <a:endParaRPr lang="en-US" sz="1200"/>
          </a:p>
        </p:txBody>
      </p:sp>
      <p:sp>
        <p:nvSpPr>
          <p:cNvPr id="14848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73239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CC52B9-C812-FD42-B5EB-15CC31C3E798}" type="slidenum">
              <a:rPr lang="en-US" sz="1200"/>
              <a:pPr/>
              <a:t>5</a:t>
            </a:fld>
            <a:endParaRPr lang="en-US" sz="1200"/>
          </a:p>
        </p:txBody>
      </p:sp>
      <p:sp>
        <p:nvSpPr>
          <p:cNvPr id="48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489A395B-BEFA-3F49-968E-3A68EE6A6DDC}" type="slidenum">
              <a:rPr lang="en-US" sz="1200"/>
              <a:pPr/>
              <a:t>6</a:t>
            </a:fld>
            <a:endParaRPr lang="en-US" sz="1200"/>
          </a:p>
        </p:txBody>
      </p:sp>
      <p:sp>
        <p:nvSpPr>
          <p:cNvPr id="22528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2C8EDB-6353-5F46-A656-C9F42191DFA8}" type="slidenum">
              <a:rPr lang="en-US" sz="1200"/>
              <a:pPr/>
              <a:t>10</a:t>
            </a:fld>
            <a:endParaRPr lang="en-US"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7609B5-ADD5-544C-B4D8-7FA5E2962F6F}" type="slidenum">
              <a:rPr lang="en-US" sz="1200"/>
              <a:pPr/>
              <a:t>11</a:t>
            </a:fld>
            <a:endParaRPr lang="en-US"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A2650D86-7C4D-1348-8C9A-B9B4BAB4F466}" type="slidenum">
              <a:rPr lang="en-US" sz="1200"/>
              <a:pPr/>
              <a:t>15</a:t>
            </a:fld>
            <a:endParaRPr lang="en-US" sz="1200"/>
          </a:p>
        </p:txBody>
      </p:sp>
      <p:sp>
        <p:nvSpPr>
          <p:cNvPr id="193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5C98A8EE-DF81-E747-B92F-859B9B42BF99}" type="slidenum">
              <a:rPr lang="en-US" sz="1200"/>
              <a:pPr/>
              <a:t>16</a:t>
            </a:fld>
            <a:endParaRPr lang="en-US" sz="1200"/>
          </a:p>
        </p:txBody>
      </p:sp>
      <p:sp>
        <p:nvSpPr>
          <p:cNvPr id="148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2185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fld id="{5C98A8EE-DF81-E747-B92F-859B9B42BF99}" type="slidenum">
              <a:rPr lang="en-US" sz="1200"/>
              <a:pPr/>
              <a:t>20</a:t>
            </a:fld>
            <a:endParaRPr lang="en-US" sz="1200"/>
          </a:p>
        </p:txBody>
      </p:sp>
      <p:sp>
        <p:nvSpPr>
          <p:cNvPr id="14848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C92297-95B9-EE42-BD90-858230A4AAD5}"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405220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92297-95B9-EE42-BD90-858230A4AAD5}"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68411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92297-95B9-EE42-BD90-858230A4AAD5}"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131853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2E449-C073-C645-A796-B5CBD4EC0340}" type="slidenum">
              <a:rPr lang="en-US"/>
              <a:pPr>
                <a:defRPr/>
              </a:pPr>
              <a:t>‹#›</a:t>
            </a:fld>
            <a:endParaRPr lang="en-US"/>
          </a:p>
        </p:txBody>
      </p:sp>
    </p:spTree>
    <p:extLst>
      <p:ext uri="{BB962C8B-B14F-4D97-AF65-F5344CB8AC3E}">
        <p14:creationId xmlns:p14="http://schemas.microsoft.com/office/powerpoint/2010/main" val="136021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92297-95B9-EE42-BD90-858230A4AAD5}"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85156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92297-95B9-EE42-BD90-858230A4AAD5}"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89124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92297-95B9-EE42-BD90-858230A4AAD5}"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257738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92297-95B9-EE42-BD90-858230A4AAD5}" type="datetimeFigureOut">
              <a:rPr lang="en-US" smtClean="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83084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92297-95B9-EE42-BD90-858230A4AAD5}" type="datetimeFigureOut">
              <a:rPr lang="en-US" smtClean="0"/>
              <a:t>3/27/23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407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92297-95B9-EE42-BD90-858230A4AAD5}" type="datetimeFigureOut">
              <a:rPr lang="en-US" smtClean="0"/>
              <a:t>3/27/23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276795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92297-95B9-EE42-BD90-858230A4AAD5}"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130139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92297-95B9-EE42-BD90-858230A4AAD5}"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75172-C278-2640-816C-CA02E42704D5}" type="slidenum">
              <a:rPr lang="en-US" smtClean="0"/>
              <a:t>‹#›</a:t>
            </a:fld>
            <a:endParaRPr lang="en-US"/>
          </a:p>
        </p:txBody>
      </p:sp>
    </p:spTree>
    <p:extLst>
      <p:ext uri="{BB962C8B-B14F-4D97-AF65-F5344CB8AC3E}">
        <p14:creationId xmlns:p14="http://schemas.microsoft.com/office/powerpoint/2010/main" val="114271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92297-95B9-EE42-BD90-858230A4AAD5}" type="datetimeFigureOut">
              <a:rPr lang="en-US" smtClean="0"/>
              <a:t>3/27/23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75172-C278-2640-816C-CA02E42704D5}" type="slidenum">
              <a:rPr lang="en-US" smtClean="0"/>
              <a:t>‹#›</a:t>
            </a:fld>
            <a:endParaRPr lang="en-US"/>
          </a:p>
        </p:txBody>
      </p:sp>
    </p:spTree>
    <p:extLst>
      <p:ext uri="{BB962C8B-B14F-4D97-AF65-F5344CB8AC3E}">
        <p14:creationId xmlns:p14="http://schemas.microsoft.com/office/powerpoint/2010/main" val="327491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link.springer.com/article/10.1007/s00285-016-1068-3" TargetMode="External"/><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lsadc.org/language/"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sadc.org/language/"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Phylogenetic Networks of Languages</a:t>
            </a:r>
          </a:p>
        </p:txBody>
      </p:sp>
      <p:sp>
        <p:nvSpPr>
          <p:cNvPr id="3" name="Subtitle 2"/>
          <p:cNvSpPr>
            <a:spLocks noGrp="1"/>
          </p:cNvSpPr>
          <p:nvPr>
            <p:ph type="subTitle" idx="1"/>
          </p:nvPr>
        </p:nvSpPr>
        <p:spPr/>
        <p:txBody>
          <a:bodyPr/>
          <a:lstStyle/>
          <a:p>
            <a:r>
              <a:rPr lang="en-US" dirty="0"/>
              <a:t>Tandy Warnow</a:t>
            </a:r>
          </a:p>
          <a:p>
            <a:r>
              <a:rPr lang="en-US" dirty="0"/>
              <a:t>Department of Computer Science</a:t>
            </a:r>
          </a:p>
        </p:txBody>
      </p:sp>
    </p:spTree>
    <p:extLst>
      <p:ext uri="{BB962C8B-B14F-4D97-AF65-F5344CB8AC3E}">
        <p14:creationId xmlns:p14="http://schemas.microsoft.com/office/powerpoint/2010/main" val="309584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Historical Linguistic Data</a:t>
            </a:r>
          </a:p>
        </p:txBody>
      </p:sp>
      <p:sp>
        <p:nvSpPr>
          <p:cNvPr id="25602"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A character is a function that maps a set of languages, </a:t>
            </a:r>
            <a:r>
              <a:rPr lang="en-US" i="1" dirty="0">
                <a:latin typeface="Arial" charset="0"/>
                <a:ea typeface="ＭＳ Ｐゴシック" charset="0"/>
                <a:cs typeface="ＭＳ Ｐゴシック" charset="0"/>
              </a:rPr>
              <a:t>L</a:t>
            </a:r>
            <a:r>
              <a:rPr lang="en-US" dirty="0">
                <a:latin typeface="Arial" charset="0"/>
                <a:ea typeface="ＭＳ Ｐゴシック" charset="0"/>
                <a:cs typeface="ＭＳ Ｐゴシック" charset="0"/>
              </a:rPr>
              <a:t>, to a set of states.</a:t>
            </a:r>
          </a:p>
          <a:p>
            <a:pPr eaLnBrk="1" hangingPunct="1">
              <a:buFontTx/>
              <a:buNone/>
            </a:pPr>
            <a:endParaRPr lang="en-US" i="1"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Three kinds of characters:</a:t>
            </a:r>
          </a:p>
          <a:p>
            <a:pPr lvl="1" eaLnBrk="1" hangingPunct="1"/>
            <a:r>
              <a:rPr lang="en-US" dirty="0">
                <a:latin typeface="Arial" charset="0"/>
                <a:ea typeface="ＭＳ Ｐゴシック" charset="0"/>
              </a:rPr>
              <a:t>Phonological (sound changes)</a:t>
            </a:r>
          </a:p>
          <a:p>
            <a:pPr lvl="1" eaLnBrk="1" hangingPunct="1"/>
            <a:r>
              <a:rPr lang="en-US" dirty="0">
                <a:latin typeface="Arial" charset="0"/>
                <a:ea typeface="ＭＳ Ｐゴシック" charset="0"/>
              </a:rPr>
              <a:t>Lexical (cognate classes, based on meanings from a wordlist)</a:t>
            </a:r>
          </a:p>
          <a:p>
            <a:pPr lvl="1" eaLnBrk="1" hangingPunct="1"/>
            <a:r>
              <a:rPr lang="en-US" dirty="0">
                <a:latin typeface="Arial" charset="0"/>
                <a:ea typeface="ＭＳ Ｐゴシック" charset="0"/>
              </a:rPr>
              <a:t>Morphological (especially inflectional)</a:t>
            </a:r>
          </a:p>
        </p:txBody>
      </p:sp>
    </p:spTree>
    <p:extLst>
      <p:ext uri="{BB962C8B-B14F-4D97-AF65-F5344CB8AC3E}">
        <p14:creationId xmlns:p14="http://schemas.microsoft.com/office/powerpoint/2010/main" val="42495452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Homoplasy-free evolution</a:t>
            </a:r>
          </a:p>
        </p:txBody>
      </p:sp>
      <p:sp>
        <p:nvSpPr>
          <p:cNvPr id="41986" name="Rectangle 3"/>
          <p:cNvSpPr>
            <a:spLocks noGrp="1" noChangeArrowheads="1"/>
          </p:cNvSpPr>
          <p:nvPr>
            <p:ph type="body" sz="half" idx="1"/>
          </p:nvPr>
        </p:nvSpPr>
        <p:spPr/>
        <p:txBody>
          <a:bodyPr/>
          <a:lstStyle/>
          <a:p>
            <a:pPr eaLnBrk="1" hangingPunct="1">
              <a:lnSpc>
                <a:spcPct val="90000"/>
              </a:lnSpc>
              <a:spcAft>
                <a:spcPts val="600"/>
              </a:spcAft>
            </a:pPr>
            <a:r>
              <a:rPr lang="en-US" sz="2000" dirty="0">
                <a:latin typeface="Arial" charset="0"/>
                <a:ea typeface="ＭＳ Ｐゴシック" charset="0"/>
                <a:cs typeface="ＭＳ Ｐゴシック" charset="0"/>
              </a:rPr>
              <a:t>When a character changes state, it changes to a new state not in the tree; i.e., there is </a:t>
            </a:r>
            <a:r>
              <a:rPr lang="en-US" sz="2000" dirty="0">
                <a:solidFill>
                  <a:srgbClr val="0000FF"/>
                </a:solidFill>
                <a:latin typeface="Arial" charset="0"/>
                <a:ea typeface="ＭＳ Ｐゴシック" charset="0"/>
                <a:cs typeface="ＭＳ Ｐゴシック" charset="0"/>
              </a:rPr>
              <a:t>no </a:t>
            </a:r>
            <a:r>
              <a:rPr lang="en-US" sz="2000" dirty="0" err="1">
                <a:solidFill>
                  <a:srgbClr val="0000FF"/>
                </a:solidFill>
                <a:latin typeface="Arial" charset="0"/>
                <a:ea typeface="ＭＳ Ｐゴシック" charset="0"/>
                <a:cs typeface="ＭＳ Ｐゴシック" charset="0"/>
              </a:rPr>
              <a:t>homoplasy</a:t>
            </a:r>
            <a:r>
              <a:rPr lang="en-US" sz="2000" dirty="0">
                <a:solidFill>
                  <a:srgbClr val="0000FF"/>
                </a:solidFill>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(character reversal or parallel evolution)</a:t>
            </a:r>
            <a:endParaRPr lang="en-US" sz="2000" dirty="0">
              <a:solidFill>
                <a:srgbClr val="111C99"/>
              </a:solidFill>
              <a:latin typeface="Arial" charset="0"/>
              <a:ea typeface="ＭＳ Ｐゴシック" charset="0"/>
              <a:cs typeface="ＭＳ Ｐゴシック" charset="0"/>
            </a:endParaRPr>
          </a:p>
          <a:p>
            <a:pPr eaLnBrk="1" hangingPunct="1">
              <a:lnSpc>
                <a:spcPct val="90000"/>
              </a:lnSpc>
              <a:spcAft>
                <a:spcPts val="600"/>
              </a:spcAft>
            </a:pPr>
            <a:r>
              <a:rPr lang="en-US" sz="2000" dirty="0">
                <a:latin typeface="Arial" charset="0"/>
                <a:ea typeface="ＭＳ Ｐゴシック" charset="0"/>
                <a:cs typeface="ＭＳ Ｐゴシック" charset="0"/>
              </a:rPr>
              <a:t>First inferred for </a:t>
            </a:r>
            <a:r>
              <a:rPr lang="en-US" sz="2000" dirty="0">
                <a:solidFill>
                  <a:srgbClr val="0000FF"/>
                </a:solidFill>
                <a:latin typeface="Arial" charset="0"/>
                <a:ea typeface="ＭＳ Ｐゴシック" charset="0"/>
                <a:cs typeface="ＭＳ Ｐゴシック" charset="0"/>
              </a:rPr>
              <a:t>weird innovation</a:t>
            </a:r>
            <a:r>
              <a:rPr lang="en-US" sz="2000" i="1" dirty="0">
                <a:solidFill>
                  <a:srgbClr val="111C99"/>
                </a:solidFill>
                <a:latin typeface="Arial" charset="0"/>
                <a:ea typeface="ＭＳ Ｐゴシック" charset="0"/>
                <a:cs typeface="ＭＳ Ｐゴシック" charset="0"/>
              </a:rPr>
              <a:t>s</a:t>
            </a:r>
            <a:r>
              <a:rPr lang="en-US" sz="2000" dirty="0">
                <a:latin typeface="Arial" charset="0"/>
                <a:ea typeface="ＭＳ Ｐゴシック" charset="0"/>
                <a:cs typeface="ＭＳ Ｐゴシック" charset="0"/>
              </a:rPr>
              <a:t> in phonological characters and morphological characters in the 19th century, and </a:t>
            </a:r>
            <a:r>
              <a:rPr lang="en-US" sz="2000" dirty="0">
                <a:solidFill>
                  <a:srgbClr val="0000FF"/>
                </a:solidFill>
                <a:latin typeface="Arial" charset="0"/>
                <a:ea typeface="ＭＳ Ｐゴシック" charset="0"/>
                <a:cs typeface="ＭＳ Ｐゴシック" charset="0"/>
              </a:rPr>
              <a:t>used to establish all the major subgroups within IE</a:t>
            </a:r>
            <a:endParaRPr lang="en-US" sz="1400" dirty="0">
              <a:solidFill>
                <a:srgbClr val="0000FF"/>
              </a:solidFill>
              <a:latin typeface="Arial" charset="0"/>
              <a:ea typeface="ＭＳ Ｐゴシック" charset="0"/>
              <a:cs typeface="ＭＳ Ｐゴシック" charset="0"/>
            </a:endParaRPr>
          </a:p>
        </p:txBody>
      </p:sp>
      <p:sp>
        <p:nvSpPr>
          <p:cNvPr id="41987" name="Rectangle 4"/>
          <p:cNvSpPr>
            <a:spLocks noGrp="1" noChangeArrowheads="1"/>
          </p:cNvSpPr>
          <p:nvPr>
            <p:ph sz="half" idx="2"/>
          </p:nvPr>
        </p:nvSpPr>
        <p:spPr/>
        <p:txBody>
          <a:bodyPr/>
          <a:lstStyle/>
          <a:p>
            <a:pPr eaLnBrk="1" hangingPunct="1"/>
            <a:endParaRPr lang="en-US" sz="2800">
              <a:latin typeface="Arial" charset="0"/>
              <a:ea typeface="ＭＳ Ｐゴシック" charset="0"/>
              <a:cs typeface="ＭＳ Ｐゴシック" charset="0"/>
            </a:endParaRPr>
          </a:p>
        </p:txBody>
      </p:sp>
      <p:sp>
        <p:nvSpPr>
          <p:cNvPr id="17413" name="Line 5"/>
          <p:cNvSpPr>
            <a:spLocks noChangeShapeType="1"/>
          </p:cNvSpPr>
          <p:nvPr/>
        </p:nvSpPr>
        <p:spPr bwMode="auto">
          <a:xfrm flipH="1">
            <a:off x="5105400" y="2438400"/>
            <a:ext cx="1600200" cy="2971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4" name="Line 6"/>
          <p:cNvSpPr>
            <a:spLocks noChangeShapeType="1"/>
          </p:cNvSpPr>
          <p:nvPr/>
        </p:nvSpPr>
        <p:spPr bwMode="auto">
          <a:xfrm>
            <a:off x="6705600" y="2514600"/>
            <a:ext cx="1219200" cy="2895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5" name="Line 7"/>
          <p:cNvSpPr>
            <a:spLocks noChangeShapeType="1"/>
          </p:cNvSpPr>
          <p:nvPr/>
        </p:nvSpPr>
        <p:spPr bwMode="auto">
          <a:xfrm flipH="1">
            <a:off x="7086600" y="4267200"/>
            <a:ext cx="381000" cy="1066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6" name="Line 8"/>
          <p:cNvSpPr>
            <a:spLocks noChangeShapeType="1"/>
          </p:cNvSpPr>
          <p:nvPr/>
        </p:nvSpPr>
        <p:spPr bwMode="auto">
          <a:xfrm>
            <a:off x="5410200" y="4876800"/>
            <a:ext cx="3048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7" name="Line 9"/>
          <p:cNvSpPr>
            <a:spLocks noChangeShapeType="1"/>
          </p:cNvSpPr>
          <p:nvPr/>
        </p:nvSpPr>
        <p:spPr bwMode="auto">
          <a:xfrm>
            <a:off x="5943600" y="3886200"/>
            <a:ext cx="68580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8" name="Text Box 10"/>
          <p:cNvSpPr txBox="1">
            <a:spLocks noChangeArrowheads="1"/>
          </p:cNvSpPr>
          <p:nvPr/>
        </p:nvSpPr>
        <p:spPr bwMode="auto">
          <a:xfrm>
            <a:off x="4953000" y="54102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0</a:t>
            </a:r>
          </a:p>
        </p:txBody>
      </p:sp>
      <p:sp>
        <p:nvSpPr>
          <p:cNvPr id="17419" name="Text Box 11"/>
          <p:cNvSpPr txBox="1">
            <a:spLocks noChangeArrowheads="1"/>
          </p:cNvSpPr>
          <p:nvPr/>
        </p:nvSpPr>
        <p:spPr bwMode="auto">
          <a:xfrm>
            <a:off x="55626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0" name="Text Box 12"/>
          <p:cNvSpPr txBox="1">
            <a:spLocks noChangeArrowheads="1"/>
          </p:cNvSpPr>
          <p:nvPr/>
        </p:nvSpPr>
        <p:spPr bwMode="auto">
          <a:xfrm>
            <a:off x="64008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1" name="Text Box 13"/>
          <p:cNvSpPr txBox="1">
            <a:spLocks noChangeArrowheads="1"/>
          </p:cNvSpPr>
          <p:nvPr/>
        </p:nvSpPr>
        <p:spPr bwMode="auto">
          <a:xfrm>
            <a:off x="68580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7422" name="Text Box 14"/>
          <p:cNvSpPr txBox="1">
            <a:spLocks noChangeArrowheads="1"/>
          </p:cNvSpPr>
          <p:nvPr/>
        </p:nvSpPr>
        <p:spPr bwMode="auto">
          <a:xfrm>
            <a:off x="77724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7423" name="Text Box 15"/>
          <p:cNvSpPr txBox="1">
            <a:spLocks noChangeArrowheads="1"/>
          </p:cNvSpPr>
          <p:nvPr/>
        </p:nvSpPr>
        <p:spPr bwMode="auto">
          <a:xfrm>
            <a:off x="6553200" y="2057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4" name="Text Box 16"/>
          <p:cNvSpPr txBox="1">
            <a:spLocks noChangeArrowheads="1"/>
          </p:cNvSpPr>
          <p:nvPr/>
        </p:nvSpPr>
        <p:spPr bwMode="auto">
          <a:xfrm>
            <a:off x="7375525" y="3810000"/>
            <a:ext cx="244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1</a:t>
            </a:r>
          </a:p>
        </p:txBody>
      </p:sp>
      <p:sp>
        <p:nvSpPr>
          <p:cNvPr id="17425" name="Text Box 17"/>
          <p:cNvSpPr txBox="1">
            <a:spLocks noChangeArrowheads="1"/>
          </p:cNvSpPr>
          <p:nvPr/>
        </p:nvSpPr>
        <p:spPr bwMode="auto">
          <a:xfrm>
            <a:off x="5105400" y="45720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6" name="Text Box 18"/>
          <p:cNvSpPr txBox="1">
            <a:spLocks noChangeArrowheads="1"/>
          </p:cNvSpPr>
          <p:nvPr/>
        </p:nvSpPr>
        <p:spPr bwMode="auto">
          <a:xfrm>
            <a:off x="5699125" y="3565525"/>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Tree>
    <p:extLst>
      <p:ext uri="{BB962C8B-B14F-4D97-AF65-F5344CB8AC3E}">
        <p14:creationId xmlns:p14="http://schemas.microsoft.com/office/powerpoint/2010/main" val="238895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Our methods/models  </a:t>
            </a:r>
          </a:p>
        </p:txBody>
      </p:sp>
      <p:sp>
        <p:nvSpPr>
          <p:cNvPr id="385027" name="Rectangle 3"/>
          <p:cNvSpPr>
            <a:spLocks noGrp="1" noChangeArrowheads="1"/>
          </p:cNvSpPr>
          <p:nvPr>
            <p:ph type="body" idx="1"/>
          </p:nvPr>
        </p:nvSpPr>
        <p:spPr>
          <a:xfrm>
            <a:off x="533400" y="1049873"/>
            <a:ext cx="7848600" cy="5257800"/>
          </a:xfrm>
        </p:spPr>
        <p:txBody>
          <a:bodyPr>
            <a:normAutofit/>
          </a:bodyPr>
          <a:lstStyle/>
          <a:p>
            <a:pPr>
              <a:buFontTx/>
              <a:buNone/>
            </a:pPr>
            <a:endParaRPr lang="en-US" sz="2800" dirty="0"/>
          </a:p>
          <a:p>
            <a:r>
              <a:rPr lang="en-US" sz="2400" dirty="0"/>
              <a:t>1995: </a:t>
            </a:r>
            <a:r>
              <a:rPr lang="en-US" sz="2400" dirty="0" err="1"/>
              <a:t>Ringe</a:t>
            </a:r>
            <a:r>
              <a:rPr lang="en-US" sz="2400" dirty="0"/>
              <a:t> &amp; Warnow </a:t>
            </a:r>
            <a:r>
              <a:rPr lang="ja-JP" altLang="en-US" sz="2400" dirty="0">
                <a:solidFill>
                  <a:schemeClr val="accent2"/>
                </a:solidFill>
                <a:latin typeface="Arial"/>
              </a:rPr>
              <a:t>“</a:t>
            </a:r>
            <a:r>
              <a:rPr lang="en-US" sz="2400" dirty="0">
                <a:solidFill>
                  <a:schemeClr val="accent2"/>
                </a:solidFill>
              </a:rPr>
              <a:t>Almost Perfect Phylogeny (APP)</a:t>
            </a:r>
            <a:r>
              <a:rPr lang="ja-JP" altLang="en-US" sz="2400">
                <a:solidFill>
                  <a:schemeClr val="accent2"/>
                </a:solidFill>
                <a:latin typeface="Arial"/>
              </a:rPr>
              <a:t>”</a:t>
            </a:r>
            <a:r>
              <a:rPr lang="en-US" sz="2400" dirty="0">
                <a:solidFill>
                  <a:schemeClr val="accent2"/>
                </a:solidFill>
              </a:rPr>
              <a:t>:</a:t>
            </a:r>
            <a:r>
              <a:rPr lang="en-US" sz="2400" dirty="0"/>
              <a:t> most characters evolve without </a:t>
            </a:r>
            <a:r>
              <a:rPr lang="en-US" sz="2400" dirty="0" err="1"/>
              <a:t>homoplasy</a:t>
            </a:r>
            <a:r>
              <a:rPr lang="en-US" sz="2400" dirty="0"/>
              <a:t> under a no-common-mechanism assumption (various publications since 1995)</a:t>
            </a:r>
          </a:p>
          <a:p>
            <a:r>
              <a:rPr lang="en-US" sz="2400" dirty="0"/>
              <a:t>2005: </a:t>
            </a:r>
            <a:r>
              <a:rPr lang="en-US" sz="2400" dirty="0" err="1"/>
              <a:t>Ringe</a:t>
            </a:r>
            <a:r>
              <a:rPr lang="en-US" sz="2400" dirty="0"/>
              <a:t>, Warnow, &amp; Nakhleh </a:t>
            </a:r>
            <a:r>
              <a:rPr lang="ja-JP" altLang="en-US" sz="2400" dirty="0">
                <a:latin typeface="Arial"/>
              </a:rPr>
              <a:t>“</a:t>
            </a:r>
            <a:r>
              <a:rPr lang="en-US" sz="2400" dirty="0">
                <a:solidFill>
                  <a:schemeClr val="accent2"/>
                </a:solidFill>
              </a:rPr>
              <a:t>Perfect Phylogenetic Network (PPN)</a:t>
            </a:r>
            <a:r>
              <a:rPr lang="ja-JP" altLang="en-US" sz="2400">
                <a:solidFill>
                  <a:schemeClr val="accent2"/>
                </a:solidFill>
                <a:latin typeface="Arial"/>
              </a:rPr>
              <a:t>”</a:t>
            </a:r>
            <a:r>
              <a:rPr lang="en-US" sz="2400" dirty="0">
                <a:solidFill>
                  <a:schemeClr val="accent2"/>
                </a:solidFill>
              </a:rPr>
              <a:t>: </a:t>
            </a:r>
            <a:r>
              <a:rPr lang="en-US" sz="2400" dirty="0"/>
              <a:t>extends APP model to allow for borrowing, but assumes </a:t>
            </a:r>
            <a:r>
              <a:rPr lang="en-US" sz="2400" dirty="0" err="1"/>
              <a:t>homoplasy</a:t>
            </a:r>
            <a:r>
              <a:rPr lang="en-US" sz="2400" dirty="0"/>
              <a:t>-free evolution for all characters (Language, 2005)</a:t>
            </a:r>
          </a:p>
          <a:p>
            <a:r>
              <a:rPr lang="en-US" sz="2400" dirty="0"/>
              <a:t>2006: Warnow, Evans, </a:t>
            </a:r>
            <a:r>
              <a:rPr lang="en-US" sz="2400" dirty="0" err="1"/>
              <a:t>Ringe</a:t>
            </a:r>
            <a:r>
              <a:rPr lang="en-US" sz="2400" dirty="0"/>
              <a:t> &amp; Nakhleh </a:t>
            </a:r>
            <a:r>
              <a:rPr lang="ja-JP" altLang="en-US" sz="2400" dirty="0">
                <a:latin typeface="Arial"/>
              </a:rPr>
              <a:t>“</a:t>
            </a:r>
            <a:r>
              <a:rPr lang="en-US" sz="2400" dirty="0">
                <a:solidFill>
                  <a:schemeClr val="accent2"/>
                </a:solidFill>
              </a:rPr>
              <a:t>Extended Markov model</a:t>
            </a:r>
            <a:r>
              <a:rPr lang="ja-JP" altLang="en-US" sz="2400" dirty="0">
                <a:solidFill>
                  <a:schemeClr val="accent2"/>
                </a:solidFill>
                <a:latin typeface="Arial"/>
              </a:rPr>
              <a:t>”</a:t>
            </a:r>
            <a:r>
              <a:rPr lang="en-US" sz="2400" dirty="0"/>
              <a:t>:  parameterizes PPN and allows for </a:t>
            </a:r>
            <a:r>
              <a:rPr lang="en-US" sz="2400" dirty="0" err="1"/>
              <a:t>homoplasy</a:t>
            </a:r>
            <a:r>
              <a:rPr lang="en-US" sz="2400" dirty="0"/>
              <a:t>  provided that </a:t>
            </a:r>
            <a:r>
              <a:rPr lang="en-US" sz="2400" dirty="0">
                <a:solidFill>
                  <a:schemeClr val="accent2"/>
                </a:solidFill>
              </a:rPr>
              <a:t>homoplastic states</a:t>
            </a:r>
            <a:r>
              <a:rPr lang="en-US" sz="2400" dirty="0"/>
              <a:t> can be identified from the data (Cambridge University Press)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Our methods/models  </a:t>
            </a:r>
          </a:p>
        </p:txBody>
      </p:sp>
      <p:sp>
        <p:nvSpPr>
          <p:cNvPr id="385027" name="Rectangle 3"/>
          <p:cNvSpPr>
            <a:spLocks noGrp="1" noChangeArrowheads="1"/>
          </p:cNvSpPr>
          <p:nvPr>
            <p:ph type="body" idx="1"/>
          </p:nvPr>
        </p:nvSpPr>
        <p:spPr>
          <a:xfrm>
            <a:off x="533400" y="1049873"/>
            <a:ext cx="7848600" cy="5257800"/>
          </a:xfrm>
        </p:spPr>
        <p:txBody>
          <a:bodyPr>
            <a:normAutofit/>
          </a:bodyPr>
          <a:lstStyle/>
          <a:p>
            <a:pPr>
              <a:buFontTx/>
              <a:buNone/>
            </a:pPr>
            <a:endParaRPr lang="en-US" sz="2800" dirty="0"/>
          </a:p>
          <a:p>
            <a:r>
              <a:rPr lang="en-US" sz="2400" dirty="0"/>
              <a:t>1995: </a:t>
            </a:r>
            <a:r>
              <a:rPr lang="en-US" sz="2400" dirty="0" err="1"/>
              <a:t>Ringe</a:t>
            </a:r>
            <a:r>
              <a:rPr lang="en-US" sz="2400" dirty="0"/>
              <a:t> &amp; Warnow </a:t>
            </a:r>
            <a:r>
              <a:rPr lang="ja-JP" altLang="en-US" sz="2400" dirty="0">
                <a:solidFill>
                  <a:schemeClr val="accent2"/>
                </a:solidFill>
                <a:latin typeface="Arial"/>
              </a:rPr>
              <a:t>“</a:t>
            </a:r>
            <a:r>
              <a:rPr lang="en-US" sz="2400" dirty="0">
                <a:solidFill>
                  <a:schemeClr val="accent2"/>
                </a:solidFill>
              </a:rPr>
              <a:t>Almost Perfect Phylogeny (APP)</a:t>
            </a:r>
            <a:r>
              <a:rPr lang="ja-JP" altLang="en-US" sz="2400">
                <a:solidFill>
                  <a:schemeClr val="accent2"/>
                </a:solidFill>
                <a:latin typeface="Arial"/>
              </a:rPr>
              <a:t>”</a:t>
            </a:r>
            <a:r>
              <a:rPr lang="en-US" sz="2400" dirty="0">
                <a:solidFill>
                  <a:schemeClr val="accent2"/>
                </a:solidFill>
              </a:rPr>
              <a:t>:</a:t>
            </a:r>
            <a:r>
              <a:rPr lang="en-US" sz="2400" dirty="0"/>
              <a:t> most characters evolve without </a:t>
            </a:r>
            <a:r>
              <a:rPr lang="en-US" sz="2400" dirty="0" err="1"/>
              <a:t>homoplasy</a:t>
            </a:r>
            <a:r>
              <a:rPr lang="en-US" sz="2400" dirty="0"/>
              <a:t> under a no-common-mechanism assumption (various publications since 1995)</a:t>
            </a:r>
          </a:p>
          <a:p>
            <a:r>
              <a:rPr lang="en-US" sz="2400" dirty="0"/>
              <a:t>2005: </a:t>
            </a:r>
            <a:r>
              <a:rPr lang="en-US" sz="2400" dirty="0" err="1"/>
              <a:t>Ringe</a:t>
            </a:r>
            <a:r>
              <a:rPr lang="en-US" sz="2400" dirty="0"/>
              <a:t>, Warnow, &amp; Nakhleh </a:t>
            </a:r>
            <a:r>
              <a:rPr lang="ja-JP" altLang="en-US" sz="2400" dirty="0">
                <a:latin typeface="Arial"/>
              </a:rPr>
              <a:t>“</a:t>
            </a:r>
            <a:r>
              <a:rPr lang="en-US" sz="2400" dirty="0">
                <a:solidFill>
                  <a:schemeClr val="accent2"/>
                </a:solidFill>
              </a:rPr>
              <a:t>Perfect Phylogenetic Network (PPN)</a:t>
            </a:r>
            <a:r>
              <a:rPr lang="ja-JP" altLang="en-US" sz="2400">
                <a:solidFill>
                  <a:schemeClr val="accent2"/>
                </a:solidFill>
                <a:latin typeface="Arial"/>
              </a:rPr>
              <a:t>”</a:t>
            </a:r>
            <a:r>
              <a:rPr lang="en-US" sz="2400" dirty="0">
                <a:solidFill>
                  <a:schemeClr val="accent2"/>
                </a:solidFill>
              </a:rPr>
              <a:t>: </a:t>
            </a:r>
            <a:r>
              <a:rPr lang="en-US" sz="2400" dirty="0"/>
              <a:t>extends APP model to allow for borrowing, but assumes </a:t>
            </a:r>
            <a:r>
              <a:rPr lang="en-US" sz="2400" dirty="0" err="1"/>
              <a:t>homoplasy</a:t>
            </a:r>
            <a:r>
              <a:rPr lang="en-US" sz="2400" dirty="0"/>
              <a:t>-free evolution for all characters (Language, 2005)</a:t>
            </a:r>
          </a:p>
          <a:p>
            <a:r>
              <a:rPr lang="en-US" sz="2400" dirty="0">
                <a:solidFill>
                  <a:srgbClr val="0432FF"/>
                </a:solidFill>
              </a:rPr>
              <a:t>2006: Warnow, Evans, </a:t>
            </a:r>
            <a:r>
              <a:rPr lang="en-US" sz="2400" dirty="0" err="1">
                <a:solidFill>
                  <a:srgbClr val="0432FF"/>
                </a:solidFill>
              </a:rPr>
              <a:t>Ringe</a:t>
            </a:r>
            <a:r>
              <a:rPr lang="en-US" sz="2400" dirty="0">
                <a:solidFill>
                  <a:srgbClr val="0432FF"/>
                </a:solidFill>
              </a:rPr>
              <a:t> &amp; Nakhleh </a:t>
            </a:r>
            <a:r>
              <a:rPr lang="ja-JP" altLang="en-US" sz="2400" dirty="0">
                <a:solidFill>
                  <a:srgbClr val="0432FF"/>
                </a:solidFill>
                <a:latin typeface="Arial"/>
              </a:rPr>
              <a:t>“</a:t>
            </a:r>
            <a:r>
              <a:rPr lang="en-US" sz="2400" dirty="0">
                <a:solidFill>
                  <a:srgbClr val="FF0000"/>
                </a:solidFill>
              </a:rPr>
              <a:t>Extended Markov model</a:t>
            </a:r>
            <a:r>
              <a:rPr lang="ja-JP" altLang="en-US" sz="2400" dirty="0">
                <a:solidFill>
                  <a:srgbClr val="FF0000"/>
                </a:solidFill>
                <a:latin typeface="Arial"/>
              </a:rPr>
              <a:t>”</a:t>
            </a:r>
            <a:r>
              <a:rPr lang="en-US" sz="2400" dirty="0">
                <a:solidFill>
                  <a:srgbClr val="0432FF"/>
                </a:solidFill>
              </a:rPr>
              <a:t>:  parameterizes PPN and allows for </a:t>
            </a:r>
            <a:r>
              <a:rPr lang="en-US" sz="2400" dirty="0" err="1">
                <a:solidFill>
                  <a:srgbClr val="0432FF"/>
                </a:solidFill>
              </a:rPr>
              <a:t>homoplasy</a:t>
            </a:r>
            <a:r>
              <a:rPr lang="en-US" sz="2400" dirty="0">
                <a:solidFill>
                  <a:srgbClr val="0432FF"/>
                </a:solidFill>
              </a:rPr>
              <a:t>  provided that homoplastic states can be identified from the data (Cambridge University Press)</a:t>
            </a:r>
          </a:p>
        </p:txBody>
      </p:sp>
    </p:spTree>
    <p:extLst>
      <p:ext uri="{BB962C8B-B14F-4D97-AF65-F5344CB8AC3E}">
        <p14:creationId xmlns:p14="http://schemas.microsoft.com/office/powerpoint/2010/main" val="256740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EC24-4F75-711F-3953-DAC9C1F14F3B}"/>
              </a:ext>
            </a:extLst>
          </p:cNvPr>
          <p:cNvSpPr>
            <a:spLocks noGrp="1"/>
          </p:cNvSpPr>
          <p:nvPr>
            <p:ph type="title"/>
          </p:nvPr>
        </p:nvSpPr>
        <p:spPr/>
        <p:txBody>
          <a:bodyPr>
            <a:normAutofit fontScale="90000"/>
          </a:bodyPr>
          <a:lstStyle/>
          <a:p>
            <a:r>
              <a:rPr lang="en-US" dirty="0"/>
              <a:t>WERN 2006 theorem and conjecture</a:t>
            </a:r>
          </a:p>
        </p:txBody>
      </p:sp>
      <p:sp>
        <p:nvSpPr>
          <p:cNvPr id="3" name="Content Placeholder 2">
            <a:extLst>
              <a:ext uri="{FF2B5EF4-FFF2-40B4-BE49-F238E27FC236}">
                <a16:creationId xmlns:a16="http://schemas.microsoft.com/office/drawing/2014/main" id="{8E7E97E9-81C0-16E9-D695-B9FB94A430B6}"/>
              </a:ext>
            </a:extLst>
          </p:cNvPr>
          <p:cNvSpPr>
            <a:spLocks noGrp="1"/>
          </p:cNvSpPr>
          <p:nvPr>
            <p:ph idx="1"/>
          </p:nvPr>
        </p:nvSpPr>
        <p:spPr/>
        <p:txBody>
          <a:bodyPr>
            <a:normAutofit fontScale="92500" lnSpcReduction="20000"/>
          </a:bodyPr>
          <a:lstStyle/>
          <a:p>
            <a:r>
              <a:rPr lang="en-US" dirty="0"/>
              <a:t>In WERN 2006, we proved that the phylogenetic tree was identifiable from the probability distribution on character states.</a:t>
            </a:r>
          </a:p>
          <a:p>
            <a:pPr marL="0" indent="0">
              <a:buNone/>
            </a:pPr>
            <a:endParaRPr lang="en-US" dirty="0"/>
          </a:p>
          <a:p>
            <a:r>
              <a:rPr lang="en-US" dirty="0"/>
              <a:t>We also conjectured that the phylogenetic network might be identifiable under some conditions (e.g., if there was only one borrowing edge).</a:t>
            </a:r>
          </a:p>
          <a:p>
            <a:pPr marL="0" indent="0">
              <a:buNone/>
            </a:pPr>
            <a:endParaRPr lang="en-US" dirty="0"/>
          </a:p>
          <a:p>
            <a:r>
              <a:rPr lang="en-US" dirty="0"/>
              <a:t>However, we did not provide any proof, and we did not make any progress on this.</a:t>
            </a:r>
          </a:p>
        </p:txBody>
      </p:sp>
    </p:spTree>
    <p:extLst>
      <p:ext uri="{BB962C8B-B14F-4D97-AF65-F5344CB8AC3E}">
        <p14:creationId xmlns:p14="http://schemas.microsoft.com/office/powerpoint/2010/main" val="391994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This talk</a:t>
            </a:r>
          </a:p>
        </p:txBody>
      </p:sp>
      <p:sp>
        <p:nvSpPr>
          <p:cNvPr id="23554" name="Rectangle 3"/>
          <p:cNvSpPr>
            <a:spLocks noGrp="1" noChangeArrowheads="1"/>
          </p:cNvSpPr>
          <p:nvPr>
            <p:ph type="body" idx="1"/>
          </p:nvPr>
        </p:nvSpPr>
        <p:spPr/>
        <p:txBody>
          <a:bodyPr>
            <a:normAutofit fontScale="92500"/>
          </a:bodyPr>
          <a:lstStyle/>
          <a:p>
            <a:pPr eaLnBrk="1" hangingPunct="1">
              <a:spcAft>
                <a:spcPct val="20000"/>
              </a:spcAft>
            </a:pPr>
            <a:r>
              <a:rPr lang="en-US" sz="2800" dirty="0">
                <a:latin typeface="Times New Roman" charset="0"/>
                <a:ea typeface="ＭＳ Ｐゴシック" charset="0"/>
                <a:cs typeface="ＭＳ Ｐゴシック" charset="0"/>
              </a:rPr>
              <a:t>Introduction to Phylogenetic Networks, including </a:t>
            </a:r>
            <a:r>
              <a:rPr lang="en-US" sz="2800" dirty="0" err="1">
                <a:latin typeface="Times New Roman" charset="0"/>
                <a:ea typeface="ＭＳ Ｐゴシック" charset="0"/>
                <a:cs typeface="ＭＳ Ｐゴシック" charset="0"/>
              </a:rPr>
              <a:t>Gambette</a:t>
            </a:r>
            <a:r>
              <a:rPr lang="en-US" sz="2800" dirty="0">
                <a:latin typeface="Times New Roman" charset="0"/>
                <a:ea typeface="ＭＳ Ｐゴシック" charset="0"/>
                <a:cs typeface="ＭＳ Ｐゴシック" charset="0"/>
              </a:rPr>
              <a:t> et al., 2012 algorithm for reconstructing level-1 networks from quartet trees</a:t>
            </a:r>
          </a:p>
          <a:p>
            <a:pPr eaLnBrk="1" hangingPunct="1">
              <a:spcAft>
                <a:spcPct val="20000"/>
              </a:spcAft>
            </a:pPr>
            <a:r>
              <a:rPr lang="en-US" sz="2800" dirty="0">
                <a:latin typeface="Times New Roman" charset="0"/>
                <a:ea typeface="ＭＳ Ｐゴシック" charset="0"/>
                <a:cs typeface="ＭＳ Ｐゴシック" charset="0"/>
              </a:rPr>
              <a:t>Models of evolution for linguistic characters (published)</a:t>
            </a:r>
          </a:p>
          <a:p>
            <a:pPr eaLnBrk="1" hangingPunct="1">
              <a:spcAft>
                <a:spcPct val="20000"/>
              </a:spcAft>
            </a:pPr>
            <a:r>
              <a:rPr lang="en-US" sz="2800" dirty="0">
                <a:latin typeface="Times New Roman" charset="0"/>
                <a:ea typeface="ＭＳ Ｐゴシック" charset="0"/>
                <a:cs typeface="ＭＳ Ｐゴシック" charset="0"/>
              </a:rPr>
              <a:t>Identifiability of the Linguistic “Genetic” Tree (published)</a:t>
            </a:r>
          </a:p>
          <a:p>
            <a:pPr eaLnBrk="1" hangingPunct="1">
              <a:spcAft>
                <a:spcPct val="20000"/>
              </a:spcAft>
            </a:pPr>
            <a:r>
              <a:rPr lang="en-US" sz="2800" dirty="0">
                <a:latin typeface="Times New Roman" charset="0"/>
                <a:ea typeface="ＭＳ Ｐゴシック" charset="0"/>
                <a:cs typeface="ＭＳ Ｐゴシック" charset="0"/>
              </a:rPr>
              <a:t>Identifiability of the Linguistic Phylogenetic Network Topology (unpublished)  </a:t>
            </a:r>
          </a:p>
          <a:p>
            <a:pPr eaLnBrk="1" hangingPunct="1">
              <a:spcAft>
                <a:spcPct val="20000"/>
              </a:spcAft>
            </a:pPr>
            <a:r>
              <a:rPr lang="en-US" sz="2800" dirty="0">
                <a:latin typeface="Times New Roman" charset="0"/>
                <a:ea typeface="ＭＳ Ｐゴシック" charset="0"/>
                <a:cs typeface="ＭＳ Ｐゴシック" charset="0"/>
              </a:rPr>
              <a:t>Open problems for phylogenetic network estimation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609600"/>
            <a:ext cx="8332076" cy="1143000"/>
          </a:xfrm>
        </p:spPr>
        <p:txBody>
          <a:bodyPr>
            <a:normAutofit/>
          </a:bodyPr>
          <a:lstStyle/>
          <a:p>
            <a:pPr eaLnBrk="1" hangingPunct="1"/>
            <a:r>
              <a:rPr lang="en-US" sz="3200" dirty="0">
                <a:latin typeface="Arial" charset="0"/>
                <a:ea typeface="ＭＳ Ｐゴシック" charset="0"/>
                <a:cs typeface="ＭＳ Ｐゴシック" charset="0"/>
              </a:rPr>
              <a:t>Tree-based network</a:t>
            </a:r>
          </a:p>
        </p:txBody>
      </p:sp>
      <p:sp>
        <p:nvSpPr>
          <p:cNvPr id="87042" name="Rectangle 3"/>
          <p:cNvSpPr>
            <a:spLocks noGrp="1" noChangeArrowheads="1"/>
          </p:cNvSpPr>
          <p:nvPr>
            <p:ph type="body" sz="half" idx="1"/>
          </p:nvPr>
        </p:nvSpPr>
        <p:spPr>
          <a:xfrm>
            <a:off x="1182688" y="2017713"/>
            <a:ext cx="7351712" cy="4154487"/>
          </a:xfrm>
        </p:spPr>
        <p:txBody>
          <a:bodyPr/>
          <a:lstStyle/>
          <a:p>
            <a:pPr eaLnBrk="1" hangingPunct="1">
              <a:buFontTx/>
              <a:buNone/>
            </a:pPr>
            <a:r>
              <a:rPr lang="en-US" sz="2800">
                <a:latin typeface="Arial" charset="0"/>
                <a:ea typeface="ＭＳ Ｐゴシック" charset="0"/>
                <a:cs typeface="ＭＳ Ｐゴシック" charset="0"/>
              </a:rPr>
              <a:t>   </a:t>
            </a:r>
          </a:p>
        </p:txBody>
      </p:sp>
      <p:pic>
        <p:nvPicPr>
          <p:cNvPr id="5" name="Picture 4">
            <a:extLst>
              <a:ext uri="{FF2B5EF4-FFF2-40B4-BE49-F238E27FC236}">
                <a16:creationId xmlns:a16="http://schemas.microsoft.com/office/drawing/2014/main" id="{E9933FE4-DBF9-1BDB-37B3-BCCCD385D8F9}"/>
              </a:ext>
            </a:extLst>
          </p:cNvPr>
          <p:cNvPicPr>
            <a:picLocks noChangeAspect="1"/>
          </p:cNvPicPr>
          <p:nvPr/>
        </p:nvPicPr>
        <p:blipFill>
          <a:blip r:embed="rId3"/>
          <a:stretch>
            <a:fillRect/>
          </a:stretch>
        </p:blipFill>
        <p:spPr>
          <a:xfrm>
            <a:off x="609600" y="1923393"/>
            <a:ext cx="4681623" cy="3741683"/>
          </a:xfrm>
          <a:prstGeom prst="rect">
            <a:avLst/>
          </a:prstGeom>
        </p:spPr>
      </p:pic>
      <p:sp>
        <p:nvSpPr>
          <p:cNvPr id="6" name="TextBox 5">
            <a:extLst>
              <a:ext uri="{FF2B5EF4-FFF2-40B4-BE49-F238E27FC236}">
                <a16:creationId xmlns:a16="http://schemas.microsoft.com/office/drawing/2014/main" id="{1E40EB01-F6FD-BE2A-6C94-E3A7E6381584}"/>
              </a:ext>
            </a:extLst>
          </p:cNvPr>
          <p:cNvSpPr txBox="1"/>
          <p:nvPr/>
        </p:nvSpPr>
        <p:spPr>
          <a:xfrm>
            <a:off x="5291223" y="2256639"/>
            <a:ext cx="3526956" cy="3416320"/>
          </a:xfrm>
          <a:prstGeom prst="rect">
            <a:avLst/>
          </a:prstGeom>
          <a:noFill/>
        </p:spPr>
        <p:txBody>
          <a:bodyPr wrap="square" rtlCol="0">
            <a:spAutoFit/>
          </a:bodyPr>
          <a:lstStyle/>
          <a:p>
            <a:r>
              <a:rPr lang="en-US" dirty="0"/>
              <a:t>The network is rooted.</a:t>
            </a:r>
          </a:p>
          <a:p>
            <a:endParaRPr lang="en-US" dirty="0"/>
          </a:p>
          <a:p>
            <a:r>
              <a:rPr lang="en-US" dirty="0"/>
              <a:t>There is an underlying tree, on top of which there are extra edges.</a:t>
            </a:r>
          </a:p>
          <a:p>
            <a:endParaRPr lang="en-US" dirty="0"/>
          </a:p>
          <a:p>
            <a:r>
              <a:rPr lang="en-US" dirty="0"/>
              <a:t>This network has only one extra edge.</a:t>
            </a:r>
          </a:p>
          <a:p>
            <a:endParaRPr lang="en-US" dirty="0"/>
          </a:p>
          <a:p>
            <a:r>
              <a:rPr lang="en-US" dirty="0"/>
              <a:t>For linguistics, think of the red edge as indicating borrowing between two language communities.</a:t>
            </a:r>
          </a:p>
          <a:p>
            <a:endParaRPr lang="en-US" dirty="0"/>
          </a:p>
        </p:txBody>
      </p:sp>
    </p:spTree>
    <p:extLst>
      <p:ext uri="{BB962C8B-B14F-4D97-AF65-F5344CB8AC3E}">
        <p14:creationId xmlns:p14="http://schemas.microsoft.com/office/powerpoint/2010/main" val="20289217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5200-F97D-3E30-88D2-8E68A3A86C51}"/>
              </a:ext>
            </a:extLst>
          </p:cNvPr>
          <p:cNvSpPr>
            <a:spLocks noGrp="1"/>
          </p:cNvSpPr>
          <p:nvPr>
            <p:ph type="title"/>
          </p:nvPr>
        </p:nvSpPr>
        <p:spPr/>
        <p:txBody>
          <a:bodyPr>
            <a:normAutofit/>
          </a:bodyPr>
          <a:lstStyle/>
          <a:p>
            <a:r>
              <a:rPr lang="en-US" dirty="0"/>
              <a:t>Hybridization networks</a:t>
            </a:r>
          </a:p>
        </p:txBody>
      </p:sp>
      <p:pic>
        <p:nvPicPr>
          <p:cNvPr id="6" name="Picture 5">
            <a:extLst>
              <a:ext uri="{FF2B5EF4-FFF2-40B4-BE49-F238E27FC236}">
                <a16:creationId xmlns:a16="http://schemas.microsoft.com/office/drawing/2014/main" id="{DBE4FF32-E8AF-48F9-6F61-446DDEBE7BB9}"/>
              </a:ext>
            </a:extLst>
          </p:cNvPr>
          <p:cNvPicPr>
            <a:picLocks noChangeAspect="1"/>
          </p:cNvPicPr>
          <p:nvPr/>
        </p:nvPicPr>
        <p:blipFill>
          <a:blip r:embed="rId2"/>
          <a:stretch>
            <a:fillRect/>
          </a:stretch>
        </p:blipFill>
        <p:spPr>
          <a:xfrm>
            <a:off x="913758" y="2417381"/>
            <a:ext cx="3750114" cy="3394840"/>
          </a:xfrm>
          <a:prstGeom prst="rect">
            <a:avLst/>
          </a:prstGeom>
        </p:spPr>
      </p:pic>
      <p:sp>
        <p:nvSpPr>
          <p:cNvPr id="7" name="TextBox 6">
            <a:extLst>
              <a:ext uri="{FF2B5EF4-FFF2-40B4-BE49-F238E27FC236}">
                <a16:creationId xmlns:a16="http://schemas.microsoft.com/office/drawing/2014/main" id="{B41A3C70-1705-D117-B7DF-D92F50BC2F28}"/>
              </a:ext>
            </a:extLst>
          </p:cNvPr>
          <p:cNvSpPr txBox="1"/>
          <p:nvPr/>
        </p:nvSpPr>
        <p:spPr>
          <a:xfrm>
            <a:off x="5252453" y="2118902"/>
            <a:ext cx="3408072" cy="3693319"/>
          </a:xfrm>
          <a:prstGeom prst="rect">
            <a:avLst/>
          </a:prstGeom>
          <a:noFill/>
        </p:spPr>
        <p:txBody>
          <a:bodyPr wrap="square" rtlCol="0">
            <a:spAutoFit/>
          </a:bodyPr>
          <a:lstStyle/>
          <a:p>
            <a:r>
              <a:rPr lang="en-US" dirty="0"/>
              <a:t>Note: the network is rooted – imagine directing edges away from the root.</a:t>
            </a:r>
          </a:p>
          <a:p>
            <a:endParaRPr lang="en-US" dirty="0"/>
          </a:p>
          <a:p>
            <a:r>
              <a:rPr lang="en-US" dirty="0"/>
              <a:t>Every node (other than the root)</a:t>
            </a:r>
          </a:p>
          <a:p>
            <a:r>
              <a:rPr lang="en-US" dirty="0"/>
              <a:t>has indegree that is either 1 or 2.</a:t>
            </a:r>
          </a:p>
          <a:p>
            <a:endParaRPr lang="en-US" dirty="0"/>
          </a:p>
          <a:p>
            <a:r>
              <a:rPr lang="en-US" dirty="0"/>
              <a:t>A node with indegree 2 is a hybridization node.</a:t>
            </a:r>
          </a:p>
          <a:p>
            <a:endParaRPr lang="en-US" dirty="0"/>
          </a:p>
          <a:p>
            <a:r>
              <a:rPr lang="en-US" dirty="0"/>
              <a:t>Note the cycles! </a:t>
            </a:r>
          </a:p>
          <a:p>
            <a:r>
              <a:rPr lang="en-US" dirty="0"/>
              <a:t>In this network, the cycles are node-disjoint.</a:t>
            </a:r>
          </a:p>
        </p:txBody>
      </p:sp>
      <p:sp>
        <p:nvSpPr>
          <p:cNvPr id="8" name="TextBox 7">
            <a:extLst>
              <a:ext uri="{FF2B5EF4-FFF2-40B4-BE49-F238E27FC236}">
                <a16:creationId xmlns:a16="http://schemas.microsoft.com/office/drawing/2014/main" id="{BD26BE87-B9B7-F1DA-3BE6-3E30D8D7BEBE}"/>
              </a:ext>
            </a:extLst>
          </p:cNvPr>
          <p:cNvSpPr txBox="1"/>
          <p:nvPr/>
        </p:nvSpPr>
        <p:spPr>
          <a:xfrm>
            <a:off x="1734207" y="6159062"/>
            <a:ext cx="5055102" cy="369332"/>
          </a:xfrm>
          <a:prstGeom prst="rect">
            <a:avLst/>
          </a:prstGeom>
          <a:noFill/>
        </p:spPr>
        <p:txBody>
          <a:bodyPr wrap="none" rtlCol="0">
            <a:spAutoFit/>
          </a:bodyPr>
          <a:lstStyle/>
          <a:p>
            <a:r>
              <a:rPr lang="en-US" dirty="0"/>
              <a:t>From: </a:t>
            </a:r>
            <a:r>
              <a:rPr lang="en-US" dirty="0" err="1"/>
              <a:t>Gambette,doi</a:t>
            </a:r>
            <a:r>
              <a:rPr lang="en-US" dirty="0"/>
              <a:t>: </a:t>
            </a:r>
            <a:r>
              <a:rPr lang="en-US" b="0" i="0" u="sng" dirty="0">
                <a:effectLst/>
                <a:latin typeface="Roboto" panose="02000000000000000000" pitchFamily="2" charset="0"/>
                <a:hlinkClick r:id="rId3"/>
              </a:rPr>
              <a:t>0.1007/s00285-016-1068-3</a:t>
            </a:r>
            <a:r>
              <a:rPr lang="en-US" dirty="0"/>
              <a:t> </a:t>
            </a:r>
          </a:p>
        </p:txBody>
      </p:sp>
    </p:spTree>
    <p:extLst>
      <p:ext uri="{BB962C8B-B14F-4D97-AF65-F5344CB8AC3E}">
        <p14:creationId xmlns:p14="http://schemas.microsoft.com/office/powerpoint/2010/main" val="325770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2A61-EE4A-80C3-8815-153426857397}"/>
              </a:ext>
            </a:extLst>
          </p:cNvPr>
          <p:cNvSpPr>
            <a:spLocks noGrp="1"/>
          </p:cNvSpPr>
          <p:nvPr>
            <p:ph type="title"/>
          </p:nvPr>
        </p:nvSpPr>
        <p:spPr/>
        <p:txBody>
          <a:bodyPr/>
          <a:lstStyle/>
          <a:p>
            <a:r>
              <a:rPr lang="en-US" dirty="0"/>
              <a:t>Level-1 networks (and others)</a:t>
            </a:r>
          </a:p>
        </p:txBody>
      </p:sp>
      <p:pic>
        <p:nvPicPr>
          <p:cNvPr id="8" name="Picture 7">
            <a:extLst>
              <a:ext uri="{FF2B5EF4-FFF2-40B4-BE49-F238E27FC236}">
                <a16:creationId xmlns:a16="http://schemas.microsoft.com/office/drawing/2014/main" id="{127EE993-E377-34A1-A861-053FF2F77D8D}"/>
              </a:ext>
            </a:extLst>
          </p:cNvPr>
          <p:cNvPicPr>
            <a:picLocks noChangeAspect="1"/>
          </p:cNvPicPr>
          <p:nvPr/>
        </p:nvPicPr>
        <p:blipFill>
          <a:blip r:embed="rId2"/>
          <a:stretch>
            <a:fillRect/>
          </a:stretch>
        </p:blipFill>
        <p:spPr>
          <a:xfrm>
            <a:off x="685800" y="1922670"/>
            <a:ext cx="7772400" cy="4061637"/>
          </a:xfrm>
          <a:prstGeom prst="rect">
            <a:avLst/>
          </a:prstGeom>
        </p:spPr>
      </p:pic>
      <p:sp>
        <p:nvSpPr>
          <p:cNvPr id="9" name="TextBox 8">
            <a:extLst>
              <a:ext uri="{FF2B5EF4-FFF2-40B4-BE49-F238E27FC236}">
                <a16:creationId xmlns:a16="http://schemas.microsoft.com/office/drawing/2014/main" id="{4D1CF376-F9F3-F678-1667-C0EFE3742627}"/>
              </a:ext>
            </a:extLst>
          </p:cNvPr>
          <p:cNvSpPr txBox="1"/>
          <p:nvPr/>
        </p:nvSpPr>
        <p:spPr>
          <a:xfrm>
            <a:off x="1355834" y="6154377"/>
            <a:ext cx="5430846" cy="369332"/>
          </a:xfrm>
          <a:prstGeom prst="rect">
            <a:avLst/>
          </a:prstGeom>
          <a:noFill/>
        </p:spPr>
        <p:txBody>
          <a:bodyPr wrap="none" rtlCol="0">
            <a:spAutoFit/>
          </a:bodyPr>
          <a:lstStyle/>
          <a:p>
            <a:r>
              <a:rPr lang="en-US" dirty="0"/>
              <a:t>From: </a:t>
            </a:r>
            <a:r>
              <a:rPr lang="en-US" b="0" i="0" u="none" strike="noStrike" dirty="0" err="1">
                <a:solidFill>
                  <a:srgbClr val="222222"/>
                </a:solidFill>
                <a:effectLst/>
                <a:latin typeface="Arial" panose="020B0604020202020204" pitchFamily="34" charset="0"/>
              </a:rPr>
              <a:t>Elworth</a:t>
            </a:r>
            <a:r>
              <a:rPr lang="en-US" b="0" i="0" u="none" strike="noStrike" dirty="0">
                <a:solidFill>
                  <a:srgbClr val="222222"/>
                </a:solidFill>
                <a:effectLst/>
                <a:latin typeface="Arial" panose="020B0604020202020204" pitchFamily="34" charset="0"/>
              </a:rPr>
              <a:t>, RA Leo, et al. </a:t>
            </a:r>
            <a:r>
              <a:rPr lang="en-US" dirty="0">
                <a:solidFill>
                  <a:srgbClr val="222222"/>
                </a:solidFill>
                <a:latin typeface="Arial" panose="020B0604020202020204" pitchFamily="34" charset="0"/>
              </a:rPr>
              <a:t>arXiv </a:t>
            </a:r>
            <a:r>
              <a:rPr lang="en-US" i="0" dirty="0">
                <a:effectLst/>
              </a:rPr>
              <a:t>arXiv:1808.08662</a:t>
            </a:r>
            <a:r>
              <a:rPr lang="en-US" b="0" i="0" u="none" strike="noStrike" dirty="0">
                <a:solidFill>
                  <a:srgbClr val="2222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78609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A7E7-66E5-EDBB-4560-167DFDF7AA20}"/>
              </a:ext>
            </a:extLst>
          </p:cNvPr>
          <p:cNvSpPr>
            <a:spLocks noGrp="1"/>
          </p:cNvSpPr>
          <p:nvPr>
            <p:ph type="title"/>
          </p:nvPr>
        </p:nvSpPr>
        <p:spPr/>
        <p:txBody>
          <a:bodyPr/>
          <a:lstStyle/>
          <a:p>
            <a:r>
              <a:rPr lang="en-US" dirty="0"/>
              <a:t>Different kinds of networks</a:t>
            </a:r>
          </a:p>
        </p:txBody>
      </p:sp>
      <p:sp>
        <p:nvSpPr>
          <p:cNvPr id="3" name="Text Placeholder 2">
            <a:extLst>
              <a:ext uri="{FF2B5EF4-FFF2-40B4-BE49-F238E27FC236}">
                <a16:creationId xmlns:a16="http://schemas.microsoft.com/office/drawing/2014/main" id="{4E365A96-ABA9-18C2-1707-2DD334E6B410}"/>
              </a:ext>
            </a:extLst>
          </p:cNvPr>
          <p:cNvSpPr>
            <a:spLocks noGrp="1"/>
          </p:cNvSpPr>
          <p:nvPr>
            <p:ph type="body" sz="half" idx="1"/>
          </p:nvPr>
        </p:nvSpPr>
        <p:spPr/>
        <p:txBody>
          <a:bodyPr/>
          <a:lstStyle/>
          <a:p>
            <a:r>
              <a:rPr lang="en-US" dirty="0"/>
              <a:t>Explicit networks</a:t>
            </a:r>
          </a:p>
        </p:txBody>
      </p:sp>
      <p:sp>
        <p:nvSpPr>
          <p:cNvPr id="4" name="Content Placeholder 3">
            <a:extLst>
              <a:ext uri="{FF2B5EF4-FFF2-40B4-BE49-F238E27FC236}">
                <a16:creationId xmlns:a16="http://schemas.microsoft.com/office/drawing/2014/main" id="{FCD3F1C4-B3D0-8182-4F22-8CFD01794508}"/>
              </a:ext>
            </a:extLst>
          </p:cNvPr>
          <p:cNvSpPr>
            <a:spLocks noGrp="1"/>
          </p:cNvSpPr>
          <p:nvPr>
            <p:ph sz="half" idx="2"/>
          </p:nvPr>
        </p:nvSpPr>
        <p:spPr/>
        <p:txBody>
          <a:bodyPr/>
          <a:lstStyle/>
          <a:p>
            <a:r>
              <a:rPr lang="en-US" dirty="0"/>
              <a:t>Implicit networks</a:t>
            </a:r>
          </a:p>
        </p:txBody>
      </p:sp>
      <p:pic>
        <p:nvPicPr>
          <p:cNvPr id="6" name="Picture 5">
            <a:extLst>
              <a:ext uri="{FF2B5EF4-FFF2-40B4-BE49-F238E27FC236}">
                <a16:creationId xmlns:a16="http://schemas.microsoft.com/office/drawing/2014/main" id="{457704F3-B90B-1CF6-E5D2-12262F33C190}"/>
              </a:ext>
            </a:extLst>
          </p:cNvPr>
          <p:cNvPicPr>
            <a:picLocks noChangeAspect="1"/>
          </p:cNvPicPr>
          <p:nvPr/>
        </p:nvPicPr>
        <p:blipFill>
          <a:blip r:embed="rId2"/>
          <a:stretch>
            <a:fillRect/>
          </a:stretch>
        </p:blipFill>
        <p:spPr>
          <a:xfrm>
            <a:off x="4495800" y="2963808"/>
            <a:ext cx="3938361" cy="2485916"/>
          </a:xfrm>
          <a:prstGeom prst="rect">
            <a:avLst/>
          </a:prstGeom>
        </p:spPr>
      </p:pic>
      <p:sp>
        <p:nvSpPr>
          <p:cNvPr id="7" name="TextBox 6">
            <a:extLst>
              <a:ext uri="{FF2B5EF4-FFF2-40B4-BE49-F238E27FC236}">
                <a16:creationId xmlns:a16="http://schemas.microsoft.com/office/drawing/2014/main" id="{87D28DB2-3186-C10E-15BC-881F18C05AB5}"/>
              </a:ext>
            </a:extLst>
          </p:cNvPr>
          <p:cNvSpPr txBox="1"/>
          <p:nvPr/>
        </p:nvSpPr>
        <p:spPr>
          <a:xfrm>
            <a:off x="4729655" y="5843752"/>
            <a:ext cx="4169731" cy="646331"/>
          </a:xfrm>
          <a:prstGeom prst="rect">
            <a:avLst/>
          </a:prstGeom>
          <a:noFill/>
        </p:spPr>
        <p:txBody>
          <a:bodyPr wrap="none" rtlCol="0">
            <a:spAutoFit/>
          </a:bodyPr>
          <a:lstStyle/>
          <a:p>
            <a:r>
              <a:rPr lang="en-US" dirty="0"/>
              <a:t>From Mol. Biol. </a:t>
            </a:r>
            <a:r>
              <a:rPr lang="en-US" dirty="0" err="1"/>
              <a:t>Evol</a:t>
            </a:r>
            <a:r>
              <a:rPr lang="en-US" dirty="0"/>
              <a:t>. 21(2):255–265. 2004 </a:t>
            </a:r>
          </a:p>
          <a:p>
            <a:r>
              <a:rPr lang="en-US" dirty="0"/>
              <a:t>DOI: 10.1093/</a:t>
            </a:r>
            <a:r>
              <a:rPr lang="en-US" dirty="0" err="1"/>
              <a:t>molbev</a:t>
            </a:r>
            <a:r>
              <a:rPr lang="en-US" dirty="0"/>
              <a:t>/msh018</a:t>
            </a:r>
          </a:p>
        </p:txBody>
      </p:sp>
      <p:pic>
        <p:nvPicPr>
          <p:cNvPr id="9" name="Picture 8">
            <a:extLst>
              <a:ext uri="{FF2B5EF4-FFF2-40B4-BE49-F238E27FC236}">
                <a16:creationId xmlns:a16="http://schemas.microsoft.com/office/drawing/2014/main" id="{13923950-7615-606B-D5AC-694CEFC7B68C}"/>
              </a:ext>
            </a:extLst>
          </p:cNvPr>
          <p:cNvPicPr>
            <a:picLocks noChangeAspect="1"/>
          </p:cNvPicPr>
          <p:nvPr/>
        </p:nvPicPr>
        <p:blipFill>
          <a:blip r:embed="rId3"/>
          <a:stretch>
            <a:fillRect/>
          </a:stretch>
        </p:blipFill>
        <p:spPr>
          <a:xfrm>
            <a:off x="533400" y="3113033"/>
            <a:ext cx="3289300" cy="2628900"/>
          </a:xfrm>
          <a:prstGeom prst="rect">
            <a:avLst/>
          </a:prstGeom>
        </p:spPr>
      </p:pic>
    </p:spTree>
    <p:extLst>
      <p:ext uri="{BB962C8B-B14F-4D97-AF65-F5344CB8AC3E}">
        <p14:creationId xmlns:p14="http://schemas.microsoft.com/office/powerpoint/2010/main" val="7376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733" y="3300248"/>
            <a:ext cx="1359087" cy="1562168"/>
          </a:xfrm>
          <a:prstGeom prst="rect">
            <a:avLst/>
          </a:prstGeom>
        </p:spPr>
      </p:pic>
      <p:pic>
        <p:nvPicPr>
          <p:cNvPr id="6" name="Picture 5"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738" y="4905480"/>
            <a:ext cx="1471083" cy="1636839"/>
          </a:xfrm>
          <a:prstGeom prst="rect">
            <a:avLst/>
          </a:prstGeom>
        </p:spPr>
      </p:pic>
      <p:pic>
        <p:nvPicPr>
          <p:cNvPr id="7" name="Picture 6" descr="Unknown-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823" y="3029599"/>
            <a:ext cx="1520579" cy="1881717"/>
          </a:xfrm>
          <a:prstGeom prst="rect">
            <a:avLst/>
          </a:prstGeom>
        </p:spPr>
      </p:pic>
      <p:pic>
        <p:nvPicPr>
          <p:cNvPr id="9" name="Picture 8" descr="d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733" y="1023777"/>
            <a:ext cx="1359087" cy="2276471"/>
          </a:xfrm>
          <a:prstGeom prst="rect">
            <a:avLst/>
          </a:prstGeom>
        </p:spPr>
      </p:pic>
      <p:pic>
        <p:nvPicPr>
          <p:cNvPr id="10" name="Picture 9" descr="Unknown-5.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738" y="1023777"/>
            <a:ext cx="1471083" cy="1997890"/>
          </a:xfrm>
          <a:prstGeom prst="rect">
            <a:avLst/>
          </a:prstGeom>
        </p:spPr>
      </p:pic>
      <p:sp>
        <p:nvSpPr>
          <p:cNvPr id="11" name="TextBox 10"/>
          <p:cNvSpPr txBox="1"/>
          <p:nvPr/>
        </p:nvSpPr>
        <p:spPr>
          <a:xfrm>
            <a:off x="1286963" y="304818"/>
            <a:ext cx="6131757" cy="461665"/>
          </a:xfrm>
          <a:prstGeom prst="rect">
            <a:avLst/>
          </a:prstGeom>
          <a:noFill/>
        </p:spPr>
        <p:txBody>
          <a:bodyPr wrap="none" rtlCol="0">
            <a:spAutoFit/>
          </a:bodyPr>
          <a:lstStyle/>
          <a:p>
            <a:r>
              <a:rPr lang="en-US" sz="2400" dirty="0"/>
              <a:t>The Computational Historical Linguistics Project</a:t>
            </a:r>
          </a:p>
        </p:txBody>
      </p:sp>
      <p:sp>
        <p:nvSpPr>
          <p:cNvPr id="12" name="TextBox 11"/>
          <p:cNvSpPr txBox="1"/>
          <p:nvPr/>
        </p:nvSpPr>
        <p:spPr>
          <a:xfrm>
            <a:off x="660400" y="6344381"/>
            <a:ext cx="3910814" cy="369332"/>
          </a:xfrm>
          <a:prstGeom prst="rect">
            <a:avLst/>
          </a:prstGeom>
          <a:noFill/>
        </p:spPr>
        <p:txBody>
          <a:bodyPr wrap="none" rtlCol="0">
            <a:spAutoFit/>
          </a:bodyPr>
          <a:lstStyle/>
          <a:p>
            <a:r>
              <a:rPr lang="en-US" dirty="0"/>
              <a:t>http://</a:t>
            </a:r>
            <a:r>
              <a:rPr lang="en-US" dirty="0" err="1"/>
              <a:t>tandy.cs.illinois.edu</a:t>
            </a:r>
            <a:r>
              <a:rPr lang="en-US" dirty="0"/>
              <a:t>/</a:t>
            </a:r>
            <a:r>
              <a:rPr lang="en-US" dirty="0" err="1"/>
              <a:t>histling.html</a:t>
            </a:r>
            <a:endParaRPr lang="en-US" dirty="0"/>
          </a:p>
        </p:txBody>
      </p:sp>
      <p:sp>
        <p:nvSpPr>
          <p:cNvPr id="13" name="TextBox 12"/>
          <p:cNvSpPr txBox="1"/>
          <p:nvPr/>
        </p:nvSpPr>
        <p:spPr>
          <a:xfrm>
            <a:off x="457202" y="1100683"/>
            <a:ext cx="4690531" cy="5078313"/>
          </a:xfrm>
          <a:prstGeom prst="rect">
            <a:avLst/>
          </a:prstGeom>
          <a:noFill/>
        </p:spPr>
        <p:txBody>
          <a:bodyPr wrap="square" rtlCol="0">
            <a:spAutoFit/>
          </a:bodyPr>
          <a:lstStyle/>
          <a:p>
            <a:r>
              <a:rPr lang="en-US" dirty="0"/>
              <a:t>Collaboration with Don </a:t>
            </a:r>
            <a:r>
              <a:rPr lang="en-US" dirty="0" err="1"/>
              <a:t>Ringe</a:t>
            </a:r>
            <a:r>
              <a:rPr lang="en-US" dirty="0"/>
              <a:t> began</a:t>
            </a:r>
          </a:p>
          <a:p>
            <a:r>
              <a:rPr lang="en-US" dirty="0"/>
              <a:t>in 1994; 17 papers since then, and two </a:t>
            </a:r>
          </a:p>
          <a:p>
            <a:r>
              <a:rPr lang="en-US" dirty="0"/>
              <a:t>NSF grants. </a:t>
            </a:r>
          </a:p>
          <a:p>
            <a:endParaRPr lang="en-US" dirty="0"/>
          </a:p>
          <a:p>
            <a:r>
              <a:rPr lang="en-US" dirty="0"/>
              <a:t>Dataset generation by </a:t>
            </a:r>
            <a:r>
              <a:rPr lang="en-US" dirty="0" err="1"/>
              <a:t>Ringe</a:t>
            </a:r>
            <a:r>
              <a:rPr lang="en-US" dirty="0"/>
              <a:t> and Ann Taylor</a:t>
            </a:r>
          </a:p>
          <a:p>
            <a:r>
              <a:rPr lang="en-US" dirty="0"/>
              <a:t>(then a postdoc with </a:t>
            </a:r>
            <a:r>
              <a:rPr lang="en-US" dirty="0" err="1"/>
              <a:t>Ringe</a:t>
            </a:r>
            <a:r>
              <a:rPr lang="en-US" dirty="0"/>
              <a:t>, now Senior Lecturer</a:t>
            </a:r>
          </a:p>
          <a:p>
            <a:r>
              <a:rPr lang="en-US" dirty="0"/>
              <a:t>at York University).</a:t>
            </a:r>
          </a:p>
          <a:p>
            <a:endParaRPr lang="en-US" dirty="0"/>
          </a:p>
          <a:p>
            <a:r>
              <a:rPr lang="en-US" dirty="0"/>
              <a:t>Method development with </a:t>
            </a:r>
            <a:r>
              <a:rPr lang="en-US" dirty="0" err="1"/>
              <a:t>Luay</a:t>
            </a:r>
            <a:r>
              <a:rPr lang="en-US" dirty="0"/>
              <a:t> Nakhleh (then</a:t>
            </a:r>
          </a:p>
          <a:p>
            <a:r>
              <a:rPr lang="en-US" dirty="0"/>
              <a:t>my student, now Dean of Engineering at</a:t>
            </a:r>
          </a:p>
          <a:p>
            <a:r>
              <a:rPr lang="en-US" dirty="0"/>
              <a:t>Rice University), Steve Evans (Prof. Statistics, </a:t>
            </a:r>
          </a:p>
          <a:p>
            <a:r>
              <a:rPr lang="en-US" dirty="0"/>
              <a:t>Berkeley). Simulation study with Francois </a:t>
            </a:r>
          </a:p>
          <a:p>
            <a:r>
              <a:rPr lang="en-US" dirty="0" err="1"/>
              <a:t>Barbançon</a:t>
            </a:r>
            <a:r>
              <a:rPr lang="en-US" dirty="0"/>
              <a:t> (then my postdoc).</a:t>
            </a:r>
          </a:p>
          <a:p>
            <a:endParaRPr lang="en-US"/>
          </a:p>
          <a:p>
            <a:r>
              <a:rPr lang="en-US"/>
              <a:t>New </a:t>
            </a:r>
            <a:r>
              <a:rPr lang="en-US" dirty="0"/>
              <a:t>work with Marc Canby (PhD student of Julia </a:t>
            </a:r>
            <a:r>
              <a:rPr lang="en-US" dirty="0" err="1"/>
              <a:t>Hockenmaier</a:t>
            </a:r>
            <a:r>
              <a:rPr lang="en-US" dirty="0"/>
              <a:t> at UIUC).</a:t>
            </a:r>
          </a:p>
          <a:p>
            <a:endParaRPr lang="en-US" dirty="0"/>
          </a:p>
          <a:p>
            <a:r>
              <a:rPr lang="en-US" dirty="0"/>
              <a:t>Ongoing work in IE with </a:t>
            </a:r>
            <a:r>
              <a:rPr lang="en-US" dirty="0" err="1"/>
              <a:t>Ringe</a:t>
            </a:r>
            <a:r>
              <a:rPr lang="en-US" dirty="0"/>
              <a:t>.</a:t>
            </a:r>
          </a:p>
        </p:txBody>
      </p:sp>
      <p:pic>
        <p:nvPicPr>
          <p:cNvPr id="3" name="Picture 2">
            <a:extLst>
              <a:ext uri="{FF2B5EF4-FFF2-40B4-BE49-F238E27FC236}">
                <a16:creationId xmlns:a16="http://schemas.microsoft.com/office/drawing/2014/main" id="{00D4E033-B681-62D5-0BDA-0CB1DDA5DEDA}"/>
              </a:ext>
            </a:extLst>
          </p:cNvPr>
          <p:cNvPicPr>
            <a:picLocks noChangeAspect="1"/>
          </p:cNvPicPr>
          <p:nvPr/>
        </p:nvPicPr>
        <p:blipFill>
          <a:blip r:embed="rId7"/>
          <a:stretch>
            <a:fillRect/>
          </a:stretch>
        </p:blipFill>
        <p:spPr>
          <a:xfrm>
            <a:off x="5147732" y="4854211"/>
            <a:ext cx="1359087" cy="1812115"/>
          </a:xfrm>
          <a:prstGeom prst="rect">
            <a:avLst/>
          </a:prstGeom>
        </p:spPr>
      </p:pic>
    </p:spTree>
    <p:extLst>
      <p:ext uri="{BB962C8B-B14F-4D97-AF65-F5344CB8AC3E}">
        <p14:creationId xmlns:p14="http://schemas.microsoft.com/office/powerpoint/2010/main" val="316558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609600"/>
            <a:ext cx="8332076" cy="1143000"/>
          </a:xfrm>
        </p:spPr>
        <p:txBody>
          <a:bodyPr>
            <a:normAutofit/>
          </a:bodyPr>
          <a:lstStyle/>
          <a:p>
            <a:pPr eaLnBrk="1" hangingPunct="1"/>
            <a:r>
              <a:rPr lang="en-US" sz="3200" dirty="0">
                <a:latin typeface="Arial" charset="0"/>
                <a:ea typeface="ＭＳ Ｐゴシック" charset="0"/>
                <a:cs typeface="ＭＳ Ｐゴシック" charset="0"/>
              </a:rPr>
              <a:t>Phylogenetic Networks and </a:t>
            </a:r>
            <a:br>
              <a:rPr lang="en-US" sz="32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the Trees they contain</a:t>
            </a:r>
          </a:p>
        </p:txBody>
      </p:sp>
      <p:sp>
        <p:nvSpPr>
          <p:cNvPr id="87042" name="Rectangle 3"/>
          <p:cNvSpPr>
            <a:spLocks noGrp="1" noChangeArrowheads="1"/>
          </p:cNvSpPr>
          <p:nvPr>
            <p:ph type="body" sz="half" idx="1"/>
          </p:nvPr>
        </p:nvSpPr>
        <p:spPr>
          <a:xfrm>
            <a:off x="1182688" y="2017713"/>
            <a:ext cx="7351712" cy="4154487"/>
          </a:xfrm>
        </p:spPr>
        <p:txBody>
          <a:bodyPr/>
          <a:lstStyle/>
          <a:p>
            <a:pPr eaLnBrk="1" hangingPunct="1">
              <a:buFontTx/>
              <a:buNone/>
            </a:pPr>
            <a:r>
              <a:rPr lang="en-US" sz="2800">
                <a:latin typeface="Arial" charset="0"/>
                <a:ea typeface="ＭＳ Ｐゴシック" charset="0"/>
                <a:cs typeface="ＭＳ Ｐゴシック" charset="0"/>
              </a:rPr>
              <a:t>   </a:t>
            </a:r>
          </a:p>
        </p:txBody>
      </p:sp>
      <p:pic>
        <p:nvPicPr>
          <p:cNvPr id="147460" name="Picture 4" descr="net_tre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62063" y="2133600"/>
            <a:ext cx="6475412" cy="39417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6803706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609600"/>
            <a:ext cx="8332076" cy="1143000"/>
          </a:xfrm>
        </p:spPr>
        <p:txBody>
          <a:bodyPr>
            <a:normAutofit/>
          </a:bodyPr>
          <a:lstStyle/>
          <a:p>
            <a:pPr eaLnBrk="1" hangingPunct="1"/>
            <a:r>
              <a:rPr lang="en-US" sz="3200" dirty="0">
                <a:latin typeface="Arial" charset="0"/>
                <a:ea typeface="ＭＳ Ｐゴシック" charset="0"/>
                <a:cs typeface="ＭＳ Ｐゴシック" charset="0"/>
              </a:rPr>
              <a:t>Q(N): the set of quartet trees in network N</a:t>
            </a:r>
          </a:p>
        </p:txBody>
      </p:sp>
      <p:sp>
        <p:nvSpPr>
          <p:cNvPr id="87042" name="Rectangle 3"/>
          <p:cNvSpPr>
            <a:spLocks noGrp="1" noChangeArrowheads="1"/>
          </p:cNvSpPr>
          <p:nvPr>
            <p:ph type="body" sz="half" idx="1"/>
          </p:nvPr>
        </p:nvSpPr>
        <p:spPr>
          <a:xfrm>
            <a:off x="1182688" y="2017713"/>
            <a:ext cx="7351712" cy="4154487"/>
          </a:xfrm>
        </p:spPr>
        <p:txBody>
          <a:bodyPr/>
          <a:lstStyle/>
          <a:p>
            <a:pPr eaLnBrk="1" hangingPunct="1">
              <a:buFontTx/>
              <a:buNone/>
            </a:pPr>
            <a:r>
              <a:rPr lang="en-US" sz="2800">
                <a:latin typeface="Arial" charset="0"/>
                <a:ea typeface="ＭＳ Ｐゴシック" charset="0"/>
                <a:cs typeface="ＭＳ Ｐゴシック" charset="0"/>
              </a:rPr>
              <a:t>   </a:t>
            </a:r>
          </a:p>
        </p:txBody>
      </p:sp>
      <p:pic>
        <p:nvPicPr>
          <p:cNvPr id="147460" name="Picture 4" descr="net_tre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62063" y="2133600"/>
            <a:ext cx="6475412" cy="39417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 name="TextBox 2">
            <a:extLst>
              <a:ext uri="{FF2B5EF4-FFF2-40B4-BE49-F238E27FC236}">
                <a16:creationId xmlns:a16="http://schemas.microsoft.com/office/drawing/2014/main" id="{42257939-A22F-857F-7DC1-2661E1FFBE03}"/>
              </a:ext>
            </a:extLst>
          </p:cNvPr>
          <p:cNvSpPr txBox="1"/>
          <p:nvPr/>
        </p:nvSpPr>
        <p:spPr>
          <a:xfrm>
            <a:off x="1345324" y="6288087"/>
            <a:ext cx="1475084" cy="369332"/>
          </a:xfrm>
          <a:prstGeom prst="rect">
            <a:avLst/>
          </a:prstGeom>
          <a:noFill/>
        </p:spPr>
        <p:txBody>
          <a:bodyPr wrap="none" rtlCol="0">
            <a:spAutoFit/>
          </a:bodyPr>
          <a:lstStyle/>
          <a:p>
            <a:r>
              <a:rPr lang="en-US" dirty="0" err="1"/>
              <a:t>bd|ae</a:t>
            </a:r>
            <a:r>
              <a:rPr lang="en-US" dirty="0"/>
              <a:t>,  </a:t>
            </a:r>
            <a:r>
              <a:rPr lang="en-US" dirty="0" err="1"/>
              <a:t>ab|ce</a:t>
            </a:r>
            <a:endParaRPr lang="en-US" dirty="0"/>
          </a:p>
        </p:txBody>
      </p:sp>
      <p:sp>
        <p:nvSpPr>
          <p:cNvPr id="5" name="TextBox 4">
            <a:extLst>
              <a:ext uri="{FF2B5EF4-FFF2-40B4-BE49-F238E27FC236}">
                <a16:creationId xmlns:a16="http://schemas.microsoft.com/office/drawing/2014/main" id="{6BE0E0ED-C2CA-7B3C-7788-98DBDE6E383F}"/>
              </a:ext>
            </a:extLst>
          </p:cNvPr>
          <p:cNvSpPr txBox="1"/>
          <p:nvPr/>
        </p:nvSpPr>
        <p:spPr>
          <a:xfrm>
            <a:off x="3972910" y="6390290"/>
            <a:ext cx="736099" cy="369332"/>
          </a:xfrm>
          <a:prstGeom prst="rect">
            <a:avLst/>
          </a:prstGeom>
          <a:noFill/>
        </p:spPr>
        <p:txBody>
          <a:bodyPr wrap="none" rtlCol="0">
            <a:spAutoFit/>
          </a:bodyPr>
          <a:lstStyle/>
          <a:p>
            <a:r>
              <a:rPr lang="en-US" dirty="0" err="1"/>
              <a:t>ac|be</a:t>
            </a:r>
            <a:endParaRPr lang="en-US" dirty="0"/>
          </a:p>
        </p:txBody>
      </p:sp>
      <p:sp>
        <p:nvSpPr>
          <p:cNvPr id="6" name="TextBox 5">
            <a:extLst>
              <a:ext uri="{FF2B5EF4-FFF2-40B4-BE49-F238E27FC236}">
                <a16:creationId xmlns:a16="http://schemas.microsoft.com/office/drawing/2014/main" id="{D42F2BA0-D63C-85CF-8F53-7F23BB1AAED1}"/>
              </a:ext>
            </a:extLst>
          </p:cNvPr>
          <p:cNvSpPr txBox="1"/>
          <p:nvPr/>
        </p:nvSpPr>
        <p:spPr>
          <a:xfrm>
            <a:off x="294290" y="1868487"/>
            <a:ext cx="3022751" cy="923330"/>
          </a:xfrm>
          <a:prstGeom prst="rect">
            <a:avLst/>
          </a:prstGeom>
          <a:noFill/>
        </p:spPr>
        <p:txBody>
          <a:bodyPr wrap="none" rtlCol="0">
            <a:spAutoFit/>
          </a:bodyPr>
          <a:lstStyle/>
          <a:p>
            <a:r>
              <a:rPr lang="en-US" dirty="0"/>
              <a:t>Note, there can be more than </a:t>
            </a:r>
          </a:p>
          <a:p>
            <a:r>
              <a:rPr lang="en-US" dirty="0"/>
              <a:t>one tree on a given set of </a:t>
            </a:r>
          </a:p>
          <a:p>
            <a:r>
              <a:rPr lang="en-US" dirty="0"/>
              <a:t>4 leaves!</a:t>
            </a:r>
          </a:p>
        </p:txBody>
      </p:sp>
    </p:spTree>
    <p:extLst>
      <p:ext uri="{BB962C8B-B14F-4D97-AF65-F5344CB8AC3E}">
        <p14:creationId xmlns:p14="http://schemas.microsoft.com/office/powerpoint/2010/main" val="3461091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8FD-8B50-9BC3-A4E6-035E227DB0B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707D8F0-C96F-1FBF-0B1E-3C65819387BA}"/>
              </a:ext>
            </a:extLst>
          </p:cNvPr>
          <p:cNvPicPr>
            <a:picLocks noChangeAspect="1"/>
          </p:cNvPicPr>
          <p:nvPr/>
        </p:nvPicPr>
        <p:blipFill>
          <a:blip r:embed="rId2"/>
          <a:stretch>
            <a:fillRect/>
          </a:stretch>
        </p:blipFill>
        <p:spPr>
          <a:xfrm>
            <a:off x="457200" y="488732"/>
            <a:ext cx="7772400" cy="5059086"/>
          </a:xfrm>
          <a:prstGeom prst="rect">
            <a:avLst/>
          </a:prstGeom>
        </p:spPr>
      </p:pic>
      <p:sp>
        <p:nvSpPr>
          <p:cNvPr id="6" name="TextBox 5">
            <a:extLst>
              <a:ext uri="{FF2B5EF4-FFF2-40B4-BE49-F238E27FC236}">
                <a16:creationId xmlns:a16="http://schemas.microsoft.com/office/drawing/2014/main" id="{77705D61-710C-5716-C7FC-F50CEAC4BE2F}"/>
              </a:ext>
            </a:extLst>
          </p:cNvPr>
          <p:cNvSpPr txBox="1"/>
          <p:nvPr/>
        </p:nvSpPr>
        <p:spPr>
          <a:xfrm>
            <a:off x="270641" y="5660032"/>
            <a:ext cx="8799787" cy="646331"/>
          </a:xfrm>
          <a:prstGeom prst="rect">
            <a:avLst/>
          </a:prstGeom>
          <a:noFill/>
        </p:spPr>
        <p:txBody>
          <a:bodyPr wrap="square" rtlCol="0">
            <a:spAutoFit/>
          </a:bodyPr>
          <a:lstStyle/>
          <a:p>
            <a:r>
              <a:rPr lang="en-US" dirty="0"/>
              <a:t>Figure 1 from Warnow et al., 2023.  </a:t>
            </a:r>
          </a:p>
          <a:p>
            <a:r>
              <a:rPr lang="en-US" dirty="0"/>
              <a:t>Examine quartet trees (bottom row): which ones are displayed in the trees in the network? </a:t>
            </a:r>
          </a:p>
        </p:txBody>
      </p:sp>
    </p:spTree>
    <p:extLst>
      <p:ext uri="{BB962C8B-B14F-4D97-AF65-F5344CB8AC3E}">
        <p14:creationId xmlns:p14="http://schemas.microsoft.com/office/powerpoint/2010/main" val="251263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15D5-FBAC-A089-A1BF-82831854F894}"/>
              </a:ext>
            </a:extLst>
          </p:cNvPr>
          <p:cNvSpPr>
            <a:spLocks noGrp="1"/>
          </p:cNvSpPr>
          <p:nvPr>
            <p:ph type="title"/>
          </p:nvPr>
        </p:nvSpPr>
        <p:spPr/>
        <p:txBody>
          <a:bodyPr>
            <a:normAutofit/>
          </a:bodyPr>
          <a:lstStyle/>
          <a:p>
            <a:r>
              <a:rPr lang="en-US" sz="3200" dirty="0"/>
              <a:t>Constructing Trees from Quartet Trees</a:t>
            </a:r>
          </a:p>
        </p:txBody>
      </p:sp>
      <p:sp>
        <p:nvSpPr>
          <p:cNvPr id="3" name="Text Placeholder 2">
            <a:extLst>
              <a:ext uri="{FF2B5EF4-FFF2-40B4-BE49-F238E27FC236}">
                <a16:creationId xmlns:a16="http://schemas.microsoft.com/office/drawing/2014/main" id="{4C03778F-F3E7-48D6-6D4F-706EE3EFCD2F}"/>
              </a:ext>
            </a:extLst>
          </p:cNvPr>
          <p:cNvSpPr>
            <a:spLocks noGrp="1"/>
          </p:cNvSpPr>
          <p:nvPr>
            <p:ph type="body" sz="half" idx="1"/>
          </p:nvPr>
        </p:nvSpPr>
        <p:spPr>
          <a:xfrm>
            <a:off x="685799" y="1981200"/>
            <a:ext cx="7772400" cy="4114800"/>
          </a:xfrm>
        </p:spPr>
        <p:txBody>
          <a:bodyPr>
            <a:normAutofit fontScale="85000" lnSpcReduction="20000"/>
          </a:bodyPr>
          <a:lstStyle/>
          <a:p>
            <a:r>
              <a:rPr lang="en-US" dirty="0"/>
              <a:t>Quartet trees: the induced homeomorphic subtree on four leaves.</a:t>
            </a:r>
          </a:p>
          <a:p>
            <a:r>
              <a:rPr lang="en-US" dirty="0"/>
              <a:t>Q(T): the set of all quartet trees of a tree T.</a:t>
            </a:r>
          </a:p>
          <a:p>
            <a:r>
              <a:rPr lang="en-US" dirty="0"/>
              <a:t>Theorem: Q(T) uniquely determines T (and T is  </a:t>
            </a:r>
            <a:r>
              <a:rPr lang="en-US" dirty="0" err="1"/>
              <a:t>reconstructable</a:t>
            </a:r>
            <a:r>
              <a:rPr lang="en-US" dirty="0"/>
              <a:t> in polynomial time). </a:t>
            </a:r>
          </a:p>
          <a:p>
            <a:pPr marL="0" indent="0">
              <a:buNone/>
            </a:pPr>
            <a:endParaRPr lang="en-US" dirty="0"/>
          </a:p>
          <a:p>
            <a:pPr marL="0" indent="0">
              <a:buNone/>
            </a:pPr>
            <a:r>
              <a:rPr lang="en-US" dirty="0"/>
              <a:t>In WERN 2006, we used this theorem to establish that if languages evolve down a binary tree T under the WERN 2006 model, then we can estimate T in polynomial time, and in a statistically consistent manner.</a:t>
            </a:r>
          </a:p>
        </p:txBody>
      </p:sp>
    </p:spTree>
    <p:extLst>
      <p:ext uri="{BB962C8B-B14F-4D97-AF65-F5344CB8AC3E}">
        <p14:creationId xmlns:p14="http://schemas.microsoft.com/office/powerpoint/2010/main" val="15441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A9AF-BCF6-4088-0543-2157996EC62E}"/>
              </a:ext>
            </a:extLst>
          </p:cNvPr>
          <p:cNvSpPr>
            <a:spLocks noGrp="1"/>
          </p:cNvSpPr>
          <p:nvPr>
            <p:ph type="title"/>
          </p:nvPr>
        </p:nvSpPr>
        <p:spPr/>
        <p:txBody>
          <a:bodyPr>
            <a:normAutofit fontScale="90000"/>
          </a:bodyPr>
          <a:lstStyle/>
          <a:p>
            <a:r>
              <a:rPr lang="en-US" dirty="0"/>
              <a:t>Constructing phylogenetic networks</a:t>
            </a:r>
          </a:p>
        </p:txBody>
      </p:sp>
      <p:sp>
        <p:nvSpPr>
          <p:cNvPr id="3" name="Text Placeholder 2">
            <a:extLst>
              <a:ext uri="{FF2B5EF4-FFF2-40B4-BE49-F238E27FC236}">
                <a16:creationId xmlns:a16="http://schemas.microsoft.com/office/drawing/2014/main" id="{6B97B59C-6E61-7B8C-933D-EB0E2D10D4B8}"/>
              </a:ext>
            </a:extLst>
          </p:cNvPr>
          <p:cNvSpPr>
            <a:spLocks noGrp="1"/>
          </p:cNvSpPr>
          <p:nvPr>
            <p:ph type="body" sz="half" idx="1"/>
          </p:nvPr>
        </p:nvSpPr>
        <p:spPr>
          <a:xfrm>
            <a:off x="685799" y="1981200"/>
            <a:ext cx="7772399" cy="4114800"/>
          </a:xfrm>
        </p:spPr>
        <p:txBody>
          <a:bodyPr>
            <a:normAutofit lnSpcReduction="10000"/>
          </a:bodyPr>
          <a:lstStyle/>
          <a:p>
            <a:pPr marL="0" indent="0">
              <a:buNone/>
            </a:pPr>
            <a:r>
              <a:rPr lang="en-US" dirty="0"/>
              <a:t>Basic techniques:</a:t>
            </a:r>
          </a:p>
          <a:p>
            <a:r>
              <a:rPr lang="en-US" dirty="0"/>
              <a:t>From the trees they contain (rooted or unrooted)</a:t>
            </a:r>
          </a:p>
          <a:p>
            <a:r>
              <a:rPr lang="en-US" dirty="0"/>
              <a:t>From clades (rooted subtrees) or (rooted) triplet trees</a:t>
            </a:r>
          </a:p>
          <a:p>
            <a:r>
              <a:rPr lang="en-US" dirty="0"/>
              <a:t>From characters that evolve down the network</a:t>
            </a:r>
          </a:p>
          <a:p>
            <a:r>
              <a:rPr lang="en-US" dirty="0"/>
              <a:t>From (unrooted) quartet trees</a:t>
            </a:r>
          </a:p>
        </p:txBody>
      </p:sp>
    </p:spTree>
    <p:extLst>
      <p:ext uri="{BB962C8B-B14F-4D97-AF65-F5344CB8AC3E}">
        <p14:creationId xmlns:p14="http://schemas.microsoft.com/office/powerpoint/2010/main" val="248756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15D5-FBAC-A089-A1BF-82831854F894}"/>
              </a:ext>
            </a:extLst>
          </p:cNvPr>
          <p:cNvSpPr>
            <a:spLocks noGrp="1"/>
          </p:cNvSpPr>
          <p:nvPr>
            <p:ph type="title"/>
          </p:nvPr>
        </p:nvSpPr>
        <p:spPr/>
        <p:txBody>
          <a:bodyPr>
            <a:normAutofit/>
          </a:bodyPr>
          <a:lstStyle/>
          <a:p>
            <a:r>
              <a:rPr lang="en-US" sz="3200" dirty="0"/>
              <a:t>Constructing Networks from Quartet Trees</a:t>
            </a:r>
          </a:p>
        </p:txBody>
      </p:sp>
      <p:sp>
        <p:nvSpPr>
          <p:cNvPr id="3" name="Text Placeholder 2">
            <a:extLst>
              <a:ext uri="{FF2B5EF4-FFF2-40B4-BE49-F238E27FC236}">
                <a16:creationId xmlns:a16="http://schemas.microsoft.com/office/drawing/2014/main" id="{4C03778F-F3E7-48D6-6D4F-706EE3EFCD2F}"/>
              </a:ext>
            </a:extLst>
          </p:cNvPr>
          <p:cNvSpPr>
            <a:spLocks noGrp="1"/>
          </p:cNvSpPr>
          <p:nvPr>
            <p:ph type="body" sz="half" idx="1"/>
          </p:nvPr>
        </p:nvSpPr>
        <p:spPr>
          <a:xfrm>
            <a:off x="685799" y="1981200"/>
            <a:ext cx="7772400" cy="4114800"/>
          </a:xfrm>
        </p:spPr>
        <p:txBody>
          <a:bodyPr>
            <a:normAutofit fontScale="92500"/>
          </a:bodyPr>
          <a:lstStyle/>
          <a:p>
            <a:r>
              <a:rPr lang="en-US" dirty="0"/>
              <a:t>Quartet trees: the induced homeomorphic subtree on four leaves.</a:t>
            </a:r>
          </a:p>
          <a:p>
            <a:r>
              <a:rPr lang="en-US" dirty="0"/>
              <a:t>Q(N): the set of all quartet trees of a network N.</a:t>
            </a:r>
          </a:p>
          <a:p>
            <a:r>
              <a:rPr lang="en-US" dirty="0"/>
              <a:t>If N is a tree, then Q(N) uniquely determines N (and </a:t>
            </a:r>
            <a:r>
              <a:rPr lang="en-US" dirty="0" err="1"/>
              <a:t>reconstructable</a:t>
            </a:r>
            <a:r>
              <a:rPr lang="en-US" dirty="0"/>
              <a:t> in polynomial time).</a:t>
            </a:r>
          </a:p>
          <a:p>
            <a:r>
              <a:rPr lang="en-US" dirty="0"/>
              <a:t>Which networks can we construct from sets of quartet trees?</a:t>
            </a:r>
          </a:p>
        </p:txBody>
      </p:sp>
    </p:spTree>
    <p:extLst>
      <p:ext uri="{BB962C8B-B14F-4D97-AF65-F5344CB8AC3E}">
        <p14:creationId xmlns:p14="http://schemas.microsoft.com/office/powerpoint/2010/main" val="3248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079-9803-0764-E722-2912BDB78AFD}"/>
              </a:ext>
            </a:extLst>
          </p:cNvPr>
          <p:cNvSpPr>
            <a:spLocks noGrp="1"/>
          </p:cNvSpPr>
          <p:nvPr>
            <p:ph type="title"/>
          </p:nvPr>
        </p:nvSpPr>
        <p:spPr/>
        <p:txBody>
          <a:bodyPr>
            <a:normAutofit/>
          </a:bodyPr>
          <a:lstStyle/>
          <a:p>
            <a:r>
              <a:rPr lang="en-US" dirty="0"/>
              <a:t>Problems</a:t>
            </a:r>
          </a:p>
        </p:txBody>
      </p:sp>
      <p:sp>
        <p:nvSpPr>
          <p:cNvPr id="3" name="Text Placeholder 2">
            <a:extLst>
              <a:ext uri="{FF2B5EF4-FFF2-40B4-BE49-F238E27FC236}">
                <a16:creationId xmlns:a16="http://schemas.microsoft.com/office/drawing/2014/main" id="{2991CCA2-2BC0-09A6-8E22-6D43E8A9D0B2}"/>
              </a:ext>
            </a:extLst>
          </p:cNvPr>
          <p:cNvSpPr>
            <a:spLocks noGrp="1"/>
          </p:cNvSpPr>
          <p:nvPr>
            <p:ph type="body" sz="half" idx="1"/>
          </p:nvPr>
        </p:nvSpPr>
        <p:spPr>
          <a:xfrm>
            <a:off x="685799" y="1981200"/>
            <a:ext cx="8121869" cy="4114800"/>
          </a:xfrm>
        </p:spPr>
        <p:txBody>
          <a:bodyPr>
            <a:normAutofit fontScale="92500" lnSpcReduction="20000"/>
          </a:bodyPr>
          <a:lstStyle/>
          <a:p>
            <a:r>
              <a:rPr lang="en-US" sz="2800" dirty="0"/>
              <a:t>Problem 1: Given Q(N), can we reconstruct unrooted topology of N?</a:t>
            </a:r>
          </a:p>
          <a:p>
            <a:pPr marL="0" indent="0">
              <a:buNone/>
            </a:pPr>
            <a:endParaRPr lang="en-US" sz="2800" dirty="0"/>
          </a:p>
          <a:p>
            <a:r>
              <a:rPr lang="en-US" sz="2800" dirty="0"/>
              <a:t>Problem 2: Given a proper subset of Q(N), can we reconstruct unrooted topology of N?</a:t>
            </a:r>
          </a:p>
          <a:p>
            <a:pPr marL="0" indent="0">
              <a:buNone/>
            </a:pPr>
            <a:endParaRPr lang="en-US" sz="2800" dirty="0"/>
          </a:p>
          <a:p>
            <a:r>
              <a:rPr lang="en-US" sz="2800" dirty="0"/>
              <a:t>Problem 3: Can a set Q of quartet trees, can we find a phylogenetic network N such that Q(N) and Q are close?</a:t>
            </a:r>
          </a:p>
          <a:p>
            <a:pPr marL="0" indent="0">
              <a:buNone/>
            </a:pPr>
            <a:endParaRPr lang="en-US" sz="2800" dirty="0"/>
          </a:p>
          <a:p>
            <a:pPr marL="0" indent="0">
              <a:buNone/>
            </a:pPr>
            <a:r>
              <a:rPr lang="en-US" sz="2800" dirty="0"/>
              <a:t>Answers require constraining the network topology. </a:t>
            </a:r>
          </a:p>
          <a:p>
            <a:endParaRPr lang="en-US" dirty="0"/>
          </a:p>
        </p:txBody>
      </p:sp>
    </p:spTree>
    <p:extLst>
      <p:ext uri="{BB962C8B-B14F-4D97-AF65-F5344CB8AC3E}">
        <p14:creationId xmlns:p14="http://schemas.microsoft.com/office/powerpoint/2010/main" val="367898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079-9803-0764-E722-2912BDB78AFD}"/>
              </a:ext>
            </a:extLst>
          </p:cNvPr>
          <p:cNvSpPr>
            <a:spLocks noGrp="1"/>
          </p:cNvSpPr>
          <p:nvPr>
            <p:ph type="title"/>
          </p:nvPr>
        </p:nvSpPr>
        <p:spPr/>
        <p:txBody>
          <a:bodyPr>
            <a:normAutofit/>
          </a:bodyPr>
          <a:lstStyle/>
          <a:p>
            <a:r>
              <a:rPr lang="en-US" dirty="0" err="1"/>
              <a:t>Gambette</a:t>
            </a:r>
            <a:r>
              <a:rPr lang="en-US" dirty="0"/>
              <a:t> et al., 2012</a:t>
            </a:r>
          </a:p>
        </p:txBody>
      </p:sp>
      <p:sp>
        <p:nvSpPr>
          <p:cNvPr id="3" name="Text Placeholder 2">
            <a:extLst>
              <a:ext uri="{FF2B5EF4-FFF2-40B4-BE49-F238E27FC236}">
                <a16:creationId xmlns:a16="http://schemas.microsoft.com/office/drawing/2014/main" id="{2991CCA2-2BC0-09A6-8E22-6D43E8A9D0B2}"/>
              </a:ext>
            </a:extLst>
          </p:cNvPr>
          <p:cNvSpPr>
            <a:spLocks noGrp="1"/>
          </p:cNvSpPr>
          <p:nvPr>
            <p:ph type="body" sz="half" idx="1"/>
          </p:nvPr>
        </p:nvSpPr>
        <p:spPr>
          <a:xfrm>
            <a:off x="685799" y="1981200"/>
            <a:ext cx="8121869" cy="4114800"/>
          </a:xfrm>
        </p:spPr>
        <p:txBody>
          <a:bodyPr>
            <a:normAutofit/>
          </a:bodyPr>
          <a:lstStyle/>
          <a:p>
            <a:r>
              <a:rPr lang="en-US" sz="2400" dirty="0"/>
              <a:t>Problem 1: Given Q(N), can we reconstruct unrooted topology of N?</a:t>
            </a:r>
          </a:p>
          <a:p>
            <a:r>
              <a:rPr lang="en-US" sz="2400" dirty="0"/>
              <a:t>Answers: </a:t>
            </a:r>
          </a:p>
          <a:p>
            <a:pPr lvl="1"/>
            <a:r>
              <a:rPr lang="en-US" sz="2400" dirty="0"/>
              <a:t>if N is a level-1 or level-2 phylogenetic network, then YES (and in polynomial time). </a:t>
            </a:r>
          </a:p>
          <a:p>
            <a:pPr lvl="1"/>
            <a:r>
              <a:rPr lang="en-US" sz="2400" dirty="0"/>
              <a:t>Otherwise, NP-hard to determine </a:t>
            </a:r>
          </a:p>
          <a:p>
            <a:r>
              <a:rPr lang="en-US" sz="2400" dirty="0" err="1"/>
              <a:t>Gambette</a:t>
            </a:r>
            <a:r>
              <a:rPr lang="en-US" sz="2400" dirty="0"/>
              <a:t> et al., 2012 “Quartets and unrooted phylogenetic networks”, J. Bioinformatics and Computational Biology. They give an O(n</a:t>
            </a:r>
            <a:r>
              <a:rPr lang="en-US" sz="2400" baseline="30000" dirty="0"/>
              <a:t>4</a:t>
            </a:r>
            <a:r>
              <a:rPr lang="en-US" sz="2400" dirty="0"/>
              <a:t>) algorithm to construct a level-1 network from Q(N), as well as other results.</a:t>
            </a:r>
          </a:p>
          <a:p>
            <a:endParaRPr lang="en-US" sz="2400" dirty="0"/>
          </a:p>
          <a:p>
            <a:pPr lvl="1"/>
            <a:endParaRPr lang="en-US" sz="2400" dirty="0"/>
          </a:p>
          <a:p>
            <a:endParaRPr lang="en-US" dirty="0"/>
          </a:p>
        </p:txBody>
      </p:sp>
    </p:spTree>
    <p:extLst>
      <p:ext uri="{BB962C8B-B14F-4D97-AF65-F5344CB8AC3E}">
        <p14:creationId xmlns:p14="http://schemas.microsoft.com/office/powerpoint/2010/main" val="363034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1EE2-FCD0-5AF4-0D04-5D1A8A079673}"/>
              </a:ext>
            </a:extLst>
          </p:cNvPr>
          <p:cNvSpPr>
            <a:spLocks noGrp="1"/>
          </p:cNvSpPr>
          <p:nvPr>
            <p:ph type="title"/>
          </p:nvPr>
        </p:nvSpPr>
        <p:spPr>
          <a:xfrm>
            <a:off x="241738" y="451945"/>
            <a:ext cx="8534399" cy="1143000"/>
          </a:xfrm>
        </p:spPr>
        <p:txBody>
          <a:bodyPr>
            <a:normAutofit/>
          </a:bodyPr>
          <a:lstStyle/>
          <a:p>
            <a:r>
              <a:rPr lang="en-US" sz="2800" dirty="0"/>
              <a:t>Constructing level-1 network from Q(N) in O(n</a:t>
            </a:r>
            <a:r>
              <a:rPr lang="en-US" sz="2800" baseline="30000" dirty="0"/>
              <a:t>4</a:t>
            </a:r>
            <a:r>
              <a:rPr lang="en-US" sz="2800" dirty="0"/>
              <a:t>) time.</a:t>
            </a:r>
          </a:p>
        </p:txBody>
      </p:sp>
      <p:sp>
        <p:nvSpPr>
          <p:cNvPr id="3" name="Text Placeholder 2">
            <a:extLst>
              <a:ext uri="{FF2B5EF4-FFF2-40B4-BE49-F238E27FC236}">
                <a16:creationId xmlns:a16="http://schemas.microsoft.com/office/drawing/2014/main" id="{C5517F5E-C1EE-0E13-EC3E-924853648DC8}"/>
              </a:ext>
            </a:extLst>
          </p:cNvPr>
          <p:cNvSpPr>
            <a:spLocks noGrp="1"/>
          </p:cNvSpPr>
          <p:nvPr>
            <p:ph type="body" sz="half" idx="1"/>
          </p:nvPr>
        </p:nvSpPr>
        <p:spPr/>
        <p:txBody>
          <a:bodyPr>
            <a:normAutofit fontScale="62500" lnSpcReduction="20000"/>
          </a:bodyPr>
          <a:lstStyle/>
          <a:p>
            <a:r>
              <a:rPr lang="en-US" sz="3300" dirty="0"/>
              <a:t>Step 1: Let Q* be the set of quartet trees </a:t>
            </a:r>
            <a:r>
              <a:rPr lang="en-US" sz="3300" dirty="0" err="1"/>
              <a:t>ab|cd</a:t>
            </a:r>
            <a:r>
              <a:rPr lang="en-US" sz="3300" dirty="0"/>
              <a:t> such that Q(N) does not contain </a:t>
            </a:r>
            <a:r>
              <a:rPr lang="en-US" sz="3300" dirty="0" err="1"/>
              <a:t>ac|bd</a:t>
            </a:r>
            <a:r>
              <a:rPr lang="en-US" sz="3300" dirty="0"/>
              <a:t> or </a:t>
            </a:r>
            <a:r>
              <a:rPr lang="en-US" sz="3300" dirty="0" err="1"/>
              <a:t>ad|bc</a:t>
            </a:r>
            <a:r>
              <a:rPr lang="en-US" sz="3300" dirty="0"/>
              <a:t>.</a:t>
            </a:r>
          </a:p>
          <a:p>
            <a:pPr marL="0" indent="0">
              <a:buNone/>
            </a:pPr>
            <a:endParaRPr lang="en-US" sz="3300" dirty="0"/>
          </a:p>
          <a:p>
            <a:r>
              <a:rPr lang="en-US" sz="3300" dirty="0"/>
              <a:t>Step 2: Construct a maximally resolved tree T* such that Q(T) contains all </a:t>
            </a:r>
            <a:r>
              <a:rPr lang="en-US" sz="3300"/>
              <a:t>quartet trees in Q* . </a:t>
            </a:r>
            <a:r>
              <a:rPr lang="en-US" sz="3300" dirty="0"/>
              <a:t>(Note: T* may not be binary.)</a:t>
            </a:r>
          </a:p>
          <a:p>
            <a:endParaRPr lang="en-US" sz="3300" dirty="0"/>
          </a:p>
          <a:p>
            <a:r>
              <a:rPr lang="en-US" sz="3300" dirty="0"/>
              <a:t>Step 3: Replace high degree nodes by cycles, to produce Q(N).</a:t>
            </a:r>
          </a:p>
          <a:p>
            <a:endParaRPr lang="en-US" dirty="0"/>
          </a:p>
        </p:txBody>
      </p:sp>
      <p:pic>
        <p:nvPicPr>
          <p:cNvPr id="9" name="Picture 8" descr="A picture containing tool, scissors&#10;&#10;Description automatically generated">
            <a:extLst>
              <a:ext uri="{FF2B5EF4-FFF2-40B4-BE49-F238E27FC236}">
                <a16:creationId xmlns:a16="http://schemas.microsoft.com/office/drawing/2014/main" id="{04815FEE-571C-F7B1-A02E-B477133DBB49}"/>
              </a:ext>
            </a:extLst>
          </p:cNvPr>
          <p:cNvPicPr>
            <a:picLocks noChangeAspect="1"/>
          </p:cNvPicPr>
          <p:nvPr/>
        </p:nvPicPr>
        <p:blipFill>
          <a:blip r:embed="rId2"/>
          <a:stretch>
            <a:fillRect/>
          </a:stretch>
        </p:blipFill>
        <p:spPr>
          <a:xfrm>
            <a:off x="5264992" y="1160078"/>
            <a:ext cx="2711208" cy="2057400"/>
          </a:xfrm>
          <a:prstGeom prst="rect">
            <a:avLst/>
          </a:prstGeom>
        </p:spPr>
      </p:pic>
      <p:sp>
        <p:nvSpPr>
          <p:cNvPr id="10" name="TextBox 9">
            <a:extLst>
              <a:ext uri="{FF2B5EF4-FFF2-40B4-BE49-F238E27FC236}">
                <a16:creationId xmlns:a16="http://schemas.microsoft.com/office/drawing/2014/main" id="{A4006BC5-8848-6C66-23D2-B13A6C5E8905}"/>
              </a:ext>
            </a:extLst>
          </p:cNvPr>
          <p:cNvSpPr txBox="1"/>
          <p:nvPr/>
        </p:nvSpPr>
        <p:spPr>
          <a:xfrm>
            <a:off x="5076497" y="4376402"/>
            <a:ext cx="3636580" cy="1754326"/>
          </a:xfrm>
          <a:prstGeom prst="rect">
            <a:avLst/>
          </a:prstGeom>
          <a:noFill/>
        </p:spPr>
        <p:txBody>
          <a:bodyPr wrap="square" rtlCol="0">
            <a:spAutoFit/>
          </a:bodyPr>
          <a:lstStyle/>
          <a:p>
            <a:r>
              <a:rPr lang="en-US" dirty="0"/>
              <a:t>Step 1: Q* contains exactly those quartets for the splits defined by the cut edges.</a:t>
            </a:r>
          </a:p>
          <a:p>
            <a:endParaRPr lang="en-US" dirty="0"/>
          </a:p>
          <a:p>
            <a:r>
              <a:rPr lang="en-US" dirty="0"/>
              <a:t>Step 2: T* is tree formed by collapsing the cycles to single nodes. </a:t>
            </a:r>
          </a:p>
        </p:txBody>
      </p:sp>
      <p:cxnSp>
        <p:nvCxnSpPr>
          <p:cNvPr id="5" name="Straight Connector 4">
            <a:extLst>
              <a:ext uri="{FF2B5EF4-FFF2-40B4-BE49-F238E27FC236}">
                <a16:creationId xmlns:a16="http://schemas.microsoft.com/office/drawing/2014/main" id="{FEB73D65-1821-61F7-72C3-798BD5DA4254}"/>
              </a:ext>
            </a:extLst>
          </p:cNvPr>
          <p:cNvCxnSpPr>
            <a:cxnSpLocks/>
          </p:cNvCxnSpPr>
          <p:nvPr/>
        </p:nvCxnSpPr>
        <p:spPr>
          <a:xfrm>
            <a:off x="5959364" y="3429000"/>
            <a:ext cx="199697" cy="207579"/>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A482827C-6207-9AFE-7FC2-050537BED453}"/>
              </a:ext>
            </a:extLst>
          </p:cNvPr>
          <p:cNvCxnSpPr/>
          <p:nvPr/>
        </p:nvCxnSpPr>
        <p:spPr>
          <a:xfrm flipH="1">
            <a:off x="5906813" y="3657601"/>
            <a:ext cx="2627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7371AE4-F702-3B23-59E5-95B3E51BD61D}"/>
              </a:ext>
            </a:extLst>
          </p:cNvPr>
          <p:cNvCxnSpPr/>
          <p:nvPr/>
        </p:nvCxnSpPr>
        <p:spPr>
          <a:xfrm>
            <a:off x="6148552" y="3647089"/>
            <a:ext cx="2627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79E79DC-33CA-1A19-9394-C91137B87775}"/>
              </a:ext>
            </a:extLst>
          </p:cNvPr>
          <p:cNvCxnSpPr>
            <a:cxnSpLocks/>
          </p:cNvCxnSpPr>
          <p:nvPr/>
        </p:nvCxnSpPr>
        <p:spPr>
          <a:xfrm>
            <a:off x="6411311" y="3429000"/>
            <a:ext cx="0" cy="449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F0A35FE-3F40-0C2D-84F3-0A6D985492D9}"/>
              </a:ext>
            </a:extLst>
          </p:cNvPr>
          <p:cNvCxnSpPr/>
          <p:nvPr/>
        </p:nvCxnSpPr>
        <p:spPr>
          <a:xfrm>
            <a:off x="6411311" y="3647089"/>
            <a:ext cx="2415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02ADC6A-0980-3976-A34C-522980446E7C}"/>
              </a:ext>
            </a:extLst>
          </p:cNvPr>
          <p:cNvCxnSpPr/>
          <p:nvPr/>
        </p:nvCxnSpPr>
        <p:spPr>
          <a:xfrm flipV="1">
            <a:off x="6652818" y="3429000"/>
            <a:ext cx="136865" cy="224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86CE90-B6C2-8C0A-2960-B341B30AC5CE}"/>
              </a:ext>
            </a:extLst>
          </p:cNvPr>
          <p:cNvCxnSpPr/>
          <p:nvPr/>
        </p:nvCxnSpPr>
        <p:spPr>
          <a:xfrm>
            <a:off x="6705370" y="3636581"/>
            <a:ext cx="1894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2481072-E1AB-EBF1-6B62-986A48A8855E}"/>
              </a:ext>
            </a:extLst>
          </p:cNvPr>
          <p:cNvCxnSpPr/>
          <p:nvPr/>
        </p:nvCxnSpPr>
        <p:spPr>
          <a:xfrm>
            <a:off x="6679210" y="3657601"/>
            <a:ext cx="68433" cy="199696"/>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0D32E7E-6272-FC55-BCE3-004F34512737}"/>
              </a:ext>
            </a:extLst>
          </p:cNvPr>
          <p:cNvSpPr txBox="1"/>
          <p:nvPr/>
        </p:nvSpPr>
        <p:spPr>
          <a:xfrm>
            <a:off x="5701063" y="3183242"/>
            <a:ext cx="308098" cy="646331"/>
          </a:xfrm>
          <a:prstGeom prst="rect">
            <a:avLst/>
          </a:prstGeom>
          <a:noFill/>
        </p:spPr>
        <p:txBody>
          <a:bodyPr wrap="none" rtlCol="0">
            <a:spAutoFit/>
          </a:bodyPr>
          <a:lstStyle/>
          <a:p>
            <a:r>
              <a:rPr lang="en-US" dirty="0"/>
              <a:t>C</a:t>
            </a:r>
          </a:p>
          <a:p>
            <a:r>
              <a:rPr lang="en-US" dirty="0"/>
              <a:t>b</a:t>
            </a:r>
          </a:p>
        </p:txBody>
      </p:sp>
      <p:sp>
        <p:nvSpPr>
          <p:cNvPr id="26" name="TextBox 25">
            <a:extLst>
              <a:ext uri="{FF2B5EF4-FFF2-40B4-BE49-F238E27FC236}">
                <a16:creationId xmlns:a16="http://schemas.microsoft.com/office/drawing/2014/main" id="{9DC937F6-CFA2-7906-404D-2AD79320D30D}"/>
              </a:ext>
            </a:extLst>
          </p:cNvPr>
          <p:cNvSpPr txBox="1"/>
          <p:nvPr/>
        </p:nvSpPr>
        <p:spPr>
          <a:xfrm>
            <a:off x="6269421" y="3141419"/>
            <a:ext cx="306494" cy="369332"/>
          </a:xfrm>
          <a:prstGeom prst="rect">
            <a:avLst/>
          </a:prstGeom>
          <a:noFill/>
        </p:spPr>
        <p:txBody>
          <a:bodyPr wrap="none" rtlCol="0">
            <a:spAutoFit/>
          </a:bodyPr>
          <a:lstStyle/>
          <a:p>
            <a:r>
              <a:rPr lang="en-US" dirty="0"/>
              <a:t>d</a:t>
            </a:r>
          </a:p>
        </p:txBody>
      </p:sp>
      <p:sp>
        <p:nvSpPr>
          <p:cNvPr id="28" name="TextBox 27">
            <a:extLst>
              <a:ext uri="{FF2B5EF4-FFF2-40B4-BE49-F238E27FC236}">
                <a16:creationId xmlns:a16="http://schemas.microsoft.com/office/drawing/2014/main" id="{95C27991-6018-8ACA-1266-6CF072887A66}"/>
              </a:ext>
            </a:extLst>
          </p:cNvPr>
          <p:cNvSpPr txBox="1"/>
          <p:nvPr/>
        </p:nvSpPr>
        <p:spPr>
          <a:xfrm>
            <a:off x="6264166" y="3827080"/>
            <a:ext cx="295274" cy="369332"/>
          </a:xfrm>
          <a:prstGeom prst="rect">
            <a:avLst/>
          </a:prstGeom>
          <a:noFill/>
        </p:spPr>
        <p:txBody>
          <a:bodyPr wrap="none" rtlCol="0">
            <a:spAutoFit/>
          </a:bodyPr>
          <a:lstStyle/>
          <a:p>
            <a:r>
              <a:rPr lang="en-US" dirty="0"/>
              <a:t>a</a:t>
            </a:r>
          </a:p>
        </p:txBody>
      </p:sp>
      <p:sp>
        <p:nvSpPr>
          <p:cNvPr id="29" name="TextBox 28">
            <a:extLst>
              <a:ext uri="{FF2B5EF4-FFF2-40B4-BE49-F238E27FC236}">
                <a16:creationId xmlns:a16="http://schemas.microsoft.com/office/drawing/2014/main" id="{AAC9912D-9383-9316-39D6-EB37F2491084}"/>
              </a:ext>
            </a:extLst>
          </p:cNvPr>
          <p:cNvSpPr txBox="1"/>
          <p:nvPr/>
        </p:nvSpPr>
        <p:spPr>
          <a:xfrm>
            <a:off x="6726508" y="3120182"/>
            <a:ext cx="300082" cy="369332"/>
          </a:xfrm>
          <a:prstGeom prst="rect">
            <a:avLst/>
          </a:prstGeom>
          <a:noFill/>
        </p:spPr>
        <p:txBody>
          <a:bodyPr wrap="none" rtlCol="0">
            <a:spAutoFit/>
          </a:bodyPr>
          <a:lstStyle/>
          <a:p>
            <a:r>
              <a:rPr lang="en-US" dirty="0"/>
              <a:t>e</a:t>
            </a:r>
          </a:p>
        </p:txBody>
      </p:sp>
      <p:sp>
        <p:nvSpPr>
          <p:cNvPr id="30" name="TextBox 29">
            <a:extLst>
              <a:ext uri="{FF2B5EF4-FFF2-40B4-BE49-F238E27FC236}">
                <a16:creationId xmlns:a16="http://schemas.microsoft.com/office/drawing/2014/main" id="{B96A6BAD-231C-2796-EBB1-0385D87FEF49}"/>
              </a:ext>
            </a:extLst>
          </p:cNvPr>
          <p:cNvSpPr txBox="1"/>
          <p:nvPr/>
        </p:nvSpPr>
        <p:spPr>
          <a:xfrm>
            <a:off x="6926321" y="3478925"/>
            <a:ext cx="255198" cy="369332"/>
          </a:xfrm>
          <a:prstGeom prst="rect">
            <a:avLst/>
          </a:prstGeom>
          <a:noFill/>
        </p:spPr>
        <p:txBody>
          <a:bodyPr wrap="none" rtlCol="0">
            <a:spAutoFit/>
          </a:bodyPr>
          <a:lstStyle/>
          <a:p>
            <a:r>
              <a:rPr lang="en-US" dirty="0"/>
              <a:t>f</a:t>
            </a:r>
          </a:p>
        </p:txBody>
      </p:sp>
      <p:sp>
        <p:nvSpPr>
          <p:cNvPr id="31" name="TextBox 30">
            <a:extLst>
              <a:ext uri="{FF2B5EF4-FFF2-40B4-BE49-F238E27FC236}">
                <a16:creationId xmlns:a16="http://schemas.microsoft.com/office/drawing/2014/main" id="{40B863C1-510E-1943-6EA2-6D128D0C2617}"/>
              </a:ext>
            </a:extLst>
          </p:cNvPr>
          <p:cNvSpPr txBox="1"/>
          <p:nvPr/>
        </p:nvSpPr>
        <p:spPr>
          <a:xfrm>
            <a:off x="6642425" y="3773217"/>
            <a:ext cx="293670" cy="369332"/>
          </a:xfrm>
          <a:prstGeom prst="rect">
            <a:avLst/>
          </a:prstGeom>
          <a:noFill/>
        </p:spPr>
        <p:txBody>
          <a:bodyPr wrap="none" rtlCol="0">
            <a:spAutoFit/>
          </a:bodyPr>
          <a:lstStyle/>
          <a:p>
            <a:r>
              <a:rPr lang="en-US" dirty="0"/>
              <a:t>g</a:t>
            </a:r>
          </a:p>
        </p:txBody>
      </p:sp>
      <p:sp>
        <p:nvSpPr>
          <p:cNvPr id="32" name="TextBox 31">
            <a:extLst>
              <a:ext uri="{FF2B5EF4-FFF2-40B4-BE49-F238E27FC236}">
                <a16:creationId xmlns:a16="http://schemas.microsoft.com/office/drawing/2014/main" id="{02C4E37A-FE90-67B2-09E5-0F2FB2510671}"/>
              </a:ext>
            </a:extLst>
          </p:cNvPr>
          <p:cNvSpPr txBox="1"/>
          <p:nvPr/>
        </p:nvSpPr>
        <p:spPr>
          <a:xfrm>
            <a:off x="8145517" y="2188778"/>
            <a:ext cx="333746" cy="369332"/>
          </a:xfrm>
          <a:prstGeom prst="rect">
            <a:avLst/>
          </a:prstGeom>
          <a:noFill/>
        </p:spPr>
        <p:txBody>
          <a:bodyPr wrap="none" rtlCol="0">
            <a:spAutoFit/>
          </a:bodyPr>
          <a:lstStyle/>
          <a:p>
            <a:r>
              <a:rPr lang="en-US" dirty="0"/>
              <a:t>N</a:t>
            </a:r>
          </a:p>
        </p:txBody>
      </p:sp>
      <p:sp>
        <p:nvSpPr>
          <p:cNvPr id="33" name="TextBox 32">
            <a:extLst>
              <a:ext uri="{FF2B5EF4-FFF2-40B4-BE49-F238E27FC236}">
                <a16:creationId xmlns:a16="http://schemas.microsoft.com/office/drawing/2014/main" id="{31BE795D-5260-7A2B-D31F-46522BC5612A}"/>
              </a:ext>
            </a:extLst>
          </p:cNvPr>
          <p:cNvSpPr txBox="1"/>
          <p:nvPr/>
        </p:nvSpPr>
        <p:spPr>
          <a:xfrm>
            <a:off x="7725103" y="3541329"/>
            <a:ext cx="412292" cy="369332"/>
          </a:xfrm>
          <a:prstGeom prst="rect">
            <a:avLst/>
          </a:prstGeom>
          <a:noFill/>
        </p:spPr>
        <p:txBody>
          <a:bodyPr wrap="none" rtlCol="0">
            <a:spAutoFit/>
          </a:bodyPr>
          <a:lstStyle/>
          <a:p>
            <a:r>
              <a:rPr lang="en-US" dirty="0"/>
              <a:t>T*</a:t>
            </a:r>
          </a:p>
        </p:txBody>
      </p:sp>
    </p:spTree>
    <p:extLst>
      <p:ext uri="{BB962C8B-B14F-4D97-AF65-F5344CB8AC3E}">
        <p14:creationId xmlns:p14="http://schemas.microsoft.com/office/powerpoint/2010/main" val="113261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079-9803-0764-E722-2912BDB78AFD}"/>
              </a:ext>
            </a:extLst>
          </p:cNvPr>
          <p:cNvSpPr>
            <a:spLocks noGrp="1"/>
          </p:cNvSpPr>
          <p:nvPr>
            <p:ph type="title"/>
          </p:nvPr>
        </p:nvSpPr>
        <p:spPr/>
        <p:txBody>
          <a:bodyPr>
            <a:normAutofit/>
          </a:bodyPr>
          <a:lstStyle/>
          <a:p>
            <a:r>
              <a:rPr lang="en-US" dirty="0"/>
              <a:t>Problem 2</a:t>
            </a:r>
          </a:p>
        </p:txBody>
      </p:sp>
      <p:sp>
        <p:nvSpPr>
          <p:cNvPr id="3" name="Text Placeholder 2">
            <a:extLst>
              <a:ext uri="{FF2B5EF4-FFF2-40B4-BE49-F238E27FC236}">
                <a16:creationId xmlns:a16="http://schemas.microsoft.com/office/drawing/2014/main" id="{2991CCA2-2BC0-09A6-8E22-6D43E8A9D0B2}"/>
              </a:ext>
            </a:extLst>
          </p:cNvPr>
          <p:cNvSpPr>
            <a:spLocks noGrp="1"/>
          </p:cNvSpPr>
          <p:nvPr>
            <p:ph type="body" sz="half" idx="1"/>
          </p:nvPr>
        </p:nvSpPr>
        <p:spPr>
          <a:xfrm>
            <a:off x="685799" y="1981200"/>
            <a:ext cx="8121869" cy="4114800"/>
          </a:xfrm>
        </p:spPr>
        <p:txBody>
          <a:bodyPr>
            <a:normAutofit fontScale="77500" lnSpcReduction="20000"/>
          </a:bodyPr>
          <a:lstStyle/>
          <a:p>
            <a:pPr marL="0" indent="0">
              <a:buNone/>
            </a:pPr>
            <a:r>
              <a:rPr lang="en-US" sz="2800" dirty="0"/>
              <a:t>Problem 2: Given a proper subset Q of Q(N), can we reconstruct N?</a:t>
            </a:r>
          </a:p>
          <a:p>
            <a:pPr marL="0" indent="0">
              <a:buNone/>
            </a:pPr>
            <a:endParaRPr lang="en-US" sz="2800" dirty="0"/>
          </a:p>
          <a:p>
            <a:pPr marL="0" indent="0">
              <a:buNone/>
            </a:pPr>
            <a:r>
              <a:rPr lang="en-US" sz="2800" dirty="0"/>
              <a:t>Answer: If Q is dense (at least one tree for every four leaves) and N is level-1, then solvable in polynomial time.  Otherwise, not only NP-hard, but there can be exponentially many networks compatible with the set Q.</a:t>
            </a:r>
          </a:p>
          <a:p>
            <a:pPr marL="0" indent="0">
              <a:buNone/>
            </a:pPr>
            <a:endParaRPr lang="en-US" sz="2800" dirty="0"/>
          </a:p>
          <a:p>
            <a:pPr marL="0" indent="0">
              <a:buNone/>
            </a:pPr>
            <a:r>
              <a:rPr lang="en-US" sz="2800" dirty="0"/>
              <a:t>O(n</a:t>
            </a:r>
            <a:r>
              <a:rPr lang="en-US" sz="2800" baseline="30000" dirty="0"/>
              <a:t>6</a:t>
            </a:r>
            <a:r>
              <a:rPr lang="en-US" sz="2800" dirty="0"/>
              <a:t>) algorithm in </a:t>
            </a:r>
          </a:p>
          <a:p>
            <a:r>
              <a:rPr lang="en-US" sz="2800" dirty="0" err="1"/>
              <a:t>Keijsper</a:t>
            </a:r>
            <a:r>
              <a:rPr lang="en-US" sz="2800" dirty="0"/>
              <a:t> and RA </a:t>
            </a:r>
            <a:r>
              <a:rPr lang="en-US" sz="2800" dirty="0" err="1"/>
              <a:t>Pendavingh</a:t>
            </a:r>
            <a:r>
              <a:rPr lang="en-US" sz="2800" dirty="0"/>
              <a:t>. Reconstructing a phylogenetic level-1 network from quartets. Bulletin of Mathematical Biology, 76(10):2517–2541, 2014.</a:t>
            </a:r>
          </a:p>
          <a:p>
            <a:pPr marL="0" indent="0">
              <a:buNone/>
            </a:pPr>
            <a:r>
              <a:rPr lang="en-US" sz="2800" dirty="0">
                <a:solidFill>
                  <a:schemeClr val="bg2"/>
                </a:solidFill>
              </a:rPr>
              <a:t> </a:t>
            </a:r>
          </a:p>
          <a:p>
            <a:endParaRPr lang="en-US" dirty="0"/>
          </a:p>
        </p:txBody>
      </p:sp>
    </p:spTree>
    <p:extLst>
      <p:ext uri="{BB962C8B-B14F-4D97-AF65-F5344CB8AC3E}">
        <p14:creationId xmlns:p14="http://schemas.microsoft.com/office/powerpoint/2010/main" val="247952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Indo-European languages</a:t>
            </a:r>
          </a:p>
        </p:txBody>
      </p:sp>
      <p:pic>
        <p:nvPicPr>
          <p:cNvPr id="17410" name="Picture 6" descr="2b5f7820-48d5-4743-b57c-72091fcf39a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524000"/>
            <a:ext cx="7391400" cy="4646613"/>
          </a:xfrm>
        </p:spPr>
      </p:pic>
      <p:sp>
        <p:nvSpPr>
          <p:cNvPr id="17411" name="Text Box 7"/>
          <p:cNvSpPr txBox="1">
            <a:spLocks noChangeArrowheads="1"/>
          </p:cNvSpPr>
          <p:nvPr/>
        </p:nvSpPr>
        <p:spPr bwMode="auto">
          <a:xfrm>
            <a:off x="914400" y="6248400"/>
            <a:ext cx="624840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sz="1800">
                <a:latin typeface="Times New Roman" charset="0"/>
              </a:rPr>
              <a:t>From linguistica.tribe.net</a:t>
            </a:r>
          </a:p>
        </p:txBody>
      </p:sp>
    </p:spTree>
    <p:extLst>
      <p:ext uri="{BB962C8B-B14F-4D97-AF65-F5344CB8AC3E}">
        <p14:creationId xmlns:p14="http://schemas.microsoft.com/office/powerpoint/2010/main" val="427604029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BD72-8D6D-F28A-5DCB-8FB37957CB67}"/>
              </a:ext>
            </a:extLst>
          </p:cNvPr>
          <p:cNvSpPr>
            <a:spLocks noGrp="1"/>
          </p:cNvSpPr>
          <p:nvPr>
            <p:ph type="title"/>
          </p:nvPr>
        </p:nvSpPr>
        <p:spPr/>
        <p:txBody>
          <a:bodyPr/>
          <a:lstStyle/>
          <a:p>
            <a:r>
              <a:rPr lang="en-US" dirty="0"/>
              <a:t>Problem 3</a:t>
            </a:r>
          </a:p>
        </p:txBody>
      </p:sp>
      <p:sp>
        <p:nvSpPr>
          <p:cNvPr id="3" name="Text Placeholder 2">
            <a:extLst>
              <a:ext uri="{FF2B5EF4-FFF2-40B4-BE49-F238E27FC236}">
                <a16:creationId xmlns:a16="http://schemas.microsoft.com/office/drawing/2014/main" id="{3F9D1ADE-24A2-2648-54B3-6B43D1547B9D}"/>
              </a:ext>
            </a:extLst>
          </p:cNvPr>
          <p:cNvSpPr>
            <a:spLocks noGrp="1"/>
          </p:cNvSpPr>
          <p:nvPr>
            <p:ph type="body" sz="half" idx="1"/>
          </p:nvPr>
        </p:nvSpPr>
        <p:spPr>
          <a:xfrm>
            <a:off x="685800" y="1981200"/>
            <a:ext cx="7659414" cy="4114800"/>
          </a:xfrm>
        </p:spPr>
        <p:txBody>
          <a:bodyPr>
            <a:normAutofit fontScale="77500" lnSpcReduction="20000"/>
          </a:bodyPr>
          <a:lstStyle/>
          <a:p>
            <a:pPr marL="0" indent="0">
              <a:buNone/>
            </a:pPr>
            <a:r>
              <a:rPr lang="en-US" sz="3200" dirty="0"/>
              <a:t>Problem 3: Can a set Q of quartet trees, can we find a phylogenetic network N such that Q(N) and Q are close?</a:t>
            </a:r>
          </a:p>
          <a:p>
            <a:pPr marL="0" indent="0">
              <a:buNone/>
            </a:pPr>
            <a:endParaRPr lang="en-US" dirty="0"/>
          </a:p>
          <a:p>
            <a:pPr marL="0" indent="0">
              <a:buNone/>
            </a:pPr>
            <a:r>
              <a:rPr lang="en-US" sz="3200" dirty="0"/>
              <a:t>Answers (only for case of trees):</a:t>
            </a:r>
          </a:p>
          <a:p>
            <a:r>
              <a:rPr lang="en-US" sz="3200" dirty="0"/>
              <a:t>NP-hard</a:t>
            </a:r>
          </a:p>
          <a:p>
            <a:r>
              <a:rPr lang="en-US" sz="3200" dirty="0"/>
              <a:t>PTAS (for case of trees) if Q is dense (has a tree on every four leaves)</a:t>
            </a:r>
          </a:p>
          <a:p>
            <a:pPr marL="0" indent="0">
              <a:buNone/>
            </a:pPr>
            <a:endParaRPr lang="en-US" sz="3200" dirty="0"/>
          </a:p>
          <a:p>
            <a:pPr marL="0" indent="0">
              <a:buNone/>
            </a:pPr>
            <a:r>
              <a:rPr lang="en-US" sz="3200" dirty="0"/>
              <a:t>See Jiang et al. SICOMP 2001</a:t>
            </a:r>
          </a:p>
          <a:p>
            <a:pPr marL="0" indent="0">
              <a:buNone/>
            </a:pPr>
            <a:r>
              <a:rPr lang="en-US" dirty="0"/>
              <a:t> </a:t>
            </a:r>
            <a:endParaRPr lang="en-US" sz="3200" dirty="0"/>
          </a:p>
          <a:p>
            <a:endParaRPr lang="en-US" dirty="0"/>
          </a:p>
        </p:txBody>
      </p:sp>
    </p:spTree>
    <p:extLst>
      <p:ext uri="{BB962C8B-B14F-4D97-AF65-F5344CB8AC3E}">
        <p14:creationId xmlns:p14="http://schemas.microsoft.com/office/powerpoint/2010/main" val="4131265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A9AF-BCF6-4088-0543-2157996EC62E}"/>
              </a:ext>
            </a:extLst>
          </p:cNvPr>
          <p:cNvSpPr>
            <a:spLocks noGrp="1"/>
          </p:cNvSpPr>
          <p:nvPr>
            <p:ph type="title"/>
          </p:nvPr>
        </p:nvSpPr>
        <p:spPr/>
        <p:txBody>
          <a:bodyPr>
            <a:normAutofit fontScale="90000"/>
          </a:bodyPr>
          <a:lstStyle/>
          <a:p>
            <a:r>
              <a:rPr lang="en-US" dirty="0"/>
              <a:t>How can we construct phylogenetic networks?</a:t>
            </a:r>
          </a:p>
        </p:txBody>
      </p:sp>
      <p:sp>
        <p:nvSpPr>
          <p:cNvPr id="3" name="Text Placeholder 2">
            <a:extLst>
              <a:ext uri="{FF2B5EF4-FFF2-40B4-BE49-F238E27FC236}">
                <a16:creationId xmlns:a16="http://schemas.microsoft.com/office/drawing/2014/main" id="{6B97B59C-6E61-7B8C-933D-EB0E2D10D4B8}"/>
              </a:ext>
            </a:extLst>
          </p:cNvPr>
          <p:cNvSpPr>
            <a:spLocks noGrp="1"/>
          </p:cNvSpPr>
          <p:nvPr>
            <p:ph type="body" sz="half" idx="1"/>
          </p:nvPr>
        </p:nvSpPr>
        <p:spPr>
          <a:xfrm>
            <a:off x="685799" y="1981200"/>
            <a:ext cx="7772399" cy="4114800"/>
          </a:xfrm>
        </p:spPr>
        <p:txBody>
          <a:bodyPr>
            <a:normAutofit/>
          </a:bodyPr>
          <a:lstStyle/>
          <a:p>
            <a:r>
              <a:rPr lang="en-US" dirty="0"/>
              <a:t>From the trees they contain?</a:t>
            </a:r>
          </a:p>
          <a:p>
            <a:pPr lvl="1"/>
            <a:r>
              <a:rPr lang="en-US" dirty="0"/>
              <a:t>How do we obtain these trees?</a:t>
            </a:r>
          </a:p>
          <a:p>
            <a:endParaRPr lang="en-US" dirty="0"/>
          </a:p>
          <a:p>
            <a:r>
              <a:rPr lang="en-US" dirty="0"/>
              <a:t>From characters that evolve down the network?</a:t>
            </a:r>
          </a:p>
          <a:p>
            <a:pPr lvl="1"/>
            <a:r>
              <a:rPr lang="en-US" dirty="0"/>
              <a:t>What can we assume about the character evolution?</a:t>
            </a:r>
          </a:p>
        </p:txBody>
      </p:sp>
    </p:spTree>
    <p:extLst>
      <p:ext uri="{BB962C8B-B14F-4D97-AF65-F5344CB8AC3E}">
        <p14:creationId xmlns:p14="http://schemas.microsoft.com/office/powerpoint/2010/main" val="305410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A9AF-BCF6-4088-0543-2157996EC62E}"/>
              </a:ext>
            </a:extLst>
          </p:cNvPr>
          <p:cNvSpPr>
            <a:spLocks noGrp="1"/>
          </p:cNvSpPr>
          <p:nvPr>
            <p:ph type="title"/>
          </p:nvPr>
        </p:nvSpPr>
        <p:spPr/>
        <p:txBody>
          <a:bodyPr>
            <a:normAutofit fontScale="90000"/>
          </a:bodyPr>
          <a:lstStyle/>
          <a:p>
            <a:r>
              <a:rPr lang="en-US" dirty="0"/>
              <a:t>How can we construct phylogenetic networks </a:t>
            </a:r>
            <a:r>
              <a:rPr lang="en-US" dirty="0">
                <a:solidFill>
                  <a:srgbClr val="0432FF"/>
                </a:solidFill>
              </a:rPr>
              <a:t>in biology</a:t>
            </a:r>
            <a:r>
              <a:rPr lang="en-US" dirty="0"/>
              <a:t>?</a:t>
            </a:r>
          </a:p>
        </p:txBody>
      </p:sp>
      <p:sp>
        <p:nvSpPr>
          <p:cNvPr id="3" name="Text Placeholder 2">
            <a:extLst>
              <a:ext uri="{FF2B5EF4-FFF2-40B4-BE49-F238E27FC236}">
                <a16:creationId xmlns:a16="http://schemas.microsoft.com/office/drawing/2014/main" id="{6B97B59C-6E61-7B8C-933D-EB0E2D10D4B8}"/>
              </a:ext>
            </a:extLst>
          </p:cNvPr>
          <p:cNvSpPr>
            <a:spLocks noGrp="1"/>
          </p:cNvSpPr>
          <p:nvPr>
            <p:ph type="body" sz="half" idx="1"/>
          </p:nvPr>
        </p:nvSpPr>
        <p:spPr>
          <a:xfrm>
            <a:off x="685799" y="1981200"/>
            <a:ext cx="8090339" cy="4114800"/>
          </a:xfrm>
        </p:spPr>
        <p:txBody>
          <a:bodyPr>
            <a:normAutofit/>
          </a:bodyPr>
          <a:lstStyle/>
          <a:p>
            <a:r>
              <a:rPr lang="en-US" dirty="0"/>
              <a:t>From the trees they contain?</a:t>
            </a:r>
          </a:p>
          <a:p>
            <a:pPr lvl="1"/>
            <a:r>
              <a:rPr lang="en-US" dirty="0">
                <a:solidFill>
                  <a:srgbClr val="0432FF"/>
                </a:solidFill>
              </a:rPr>
              <a:t>Gene trees </a:t>
            </a:r>
            <a:r>
              <a:rPr lang="en-US" dirty="0"/>
              <a:t>(across the genome)</a:t>
            </a:r>
          </a:p>
          <a:p>
            <a:endParaRPr lang="en-US" dirty="0"/>
          </a:p>
          <a:p>
            <a:r>
              <a:rPr lang="en-US" dirty="0"/>
              <a:t>From characters that evolve down the network?</a:t>
            </a:r>
          </a:p>
          <a:p>
            <a:pPr lvl="1"/>
            <a:r>
              <a:rPr lang="en-US" dirty="0"/>
              <a:t>In some cases, might be able to infer from </a:t>
            </a:r>
            <a:r>
              <a:rPr lang="en-US" dirty="0">
                <a:solidFill>
                  <a:srgbClr val="0432FF"/>
                </a:solidFill>
              </a:rPr>
              <a:t>SNPs </a:t>
            </a:r>
            <a:r>
              <a:rPr lang="en-US" dirty="0"/>
              <a:t>(homoplasy-free binary characters, with known ancestral state)</a:t>
            </a:r>
          </a:p>
        </p:txBody>
      </p:sp>
    </p:spTree>
    <p:extLst>
      <p:ext uri="{BB962C8B-B14F-4D97-AF65-F5344CB8AC3E}">
        <p14:creationId xmlns:p14="http://schemas.microsoft.com/office/powerpoint/2010/main" val="417821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8852-F63B-5D77-4FB1-7A67D1AC3CAB}"/>
              </a:ext>
            </a:extLst>
          </p:cNvPr>
          <p:cNvSpPr>
            <a:spLocks noGrp="1"/>
          </p:cNvSpPr>
          <p:nvPr>
            <p:ph type="title"/>
          </p:nvPr>
        </p:nvSpPr>
        <p:spPr/>
        <p:txBody>
          <a:bodyPr/>
          <a:lstStyle/>
          <a:p>
            <a:r>
              <a:rPr lang="en-US" dirty="0"/>
              <a:t>Reconstructing networks in biology</a:t>
            </a:r>
          </a:p>
        </p:txBody>
      </p:sp>
      <p:sp>
        <p:nvSpPr>
          <p:cNvPr id="3" name="Content Placeholder 2">
            <a:extLst>
              <a:ext uri="{FF2B5EF4-FFF2-40B4-BE49-F238E27FC236}">
                <a16:creationId xmlns:a16="http://schemas.microsoft.com/office/drawing/2014/main" id="{8D1410FA-30F4-3B3C-8116-4ACE0A70B5F9}"/>
              </a:ext>
            </a:extLst>
          </p:cNvPr>
          <p:cNvSpPr>
            <a:spLocks noGrp="1"/>
          </p:cNvSpPr>
          <p:nvPr>
            <p:ph idx="1"/>
          </p:nvPr>
        </p:nvSpPr>
        <p:spPr/>
        <p:txBody>
          <a:bodyPr/>
          <a:lstStyle/>
          <a:p>
            <a:r>
              <a:rPr lang="en-US" dirty="0"/>
              <a:t>Much harder than reconstructing trees!</a:t>
            </a:r>
          </a:p>
          <a:p>
            <a:pPr lvl="1"/>
            <a:r>
              <a:rPr lang="en-US" dirty="0"/>
              <a:t>Even for a fixed number of leaves, there are many more networks than trees (i.e., you can keep adding edges)… how to choose when to stop?</a:t>
            </a:r>
          </a:p>
          <a:p>
            <a:pPr lvl="1"/>
            <a:r>
              <a:rPr lang="en-US" dirty="0"/>
              <a:t>Little known about statistical identifiability, even for “simple” phylogenetic networks</a:t>
            </a:r>
          </a:p>
          <a:p>
            <a:pPr lvl="1"/>
            <a:r>
              <a:rPr lang="en-US" dirty="0"/>
              <a:t>Even if you constrain the network model, it’s computationally intensive</a:t>
            </a:r>
          </a:p>
          <a:p>
            <a:pPr lvl="1"/>
            <a:r>
              <a:rPr lang="en-US" dirty="0"/>
              <a:t>Generally limited to maybe 10 or so species</a:t>
            </a:r>
          </a:p>
        </p:txBody>
      </p:sp>
    </p:spTree>
    <p:extLst>
      <p:ext uri="{BB962C8B-B14F-4D97-AF65-F5344CB8AC3E}">
        <p14:creationId xmlns:p14="http://schemas.microsoft.com/office/powerpoint/2010/main" val="195125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A9AF-BCF6-4088-0543-2157996EC62E}"/>
              </a:ext>
            </a:extLst>
          </p:cNvPr>
          <p:cNvSpPr>
            <a:spLocks noGrp="1"/>
          </p:cNvSpPr>
          <p:nvPr>
            <p:ph type="title"/>
          </p:nvPr>
        </p:nvSpPr>
        <p:spPr/>
        <p:txBody>
          <a:bodyPr>
            <a:normAutofit fontScale="90000"/>
          </a:bodyPr>
          <a:lstStyle/>
          <a:p>
            <a:r>
              <a:rPr lang="en-US" dirty="0"/>
              <a:t>How can we construct phylogenetic networks for languages?</a:t>
            </a:r>
          </a:p>
        </p:txBody>
      </p:sp>
      <p:sp>
        <p:nvSpPr>
          <p:cNvPr id="3" name="Text Placeholder 2">
            <a:extLst>
              <a:ext uri="{FF2B5EF4-FFF2-40B4-BE49-F238E27FC236}">
                <a16:creationId xmlns:a16="http://schemas.microsoft.com/office/drawing/2014/main" id="{6B97B59C-6E61-7B8C-933D-EB0E2D10D4B8}"/>
              </a:ext>
            </a:extLst>
          </p:cNvPr>
          <p:cNvSpPr>
            <a:spLocks noGrp="1"/>
          </p:cNvSpPr>
          <p:nvPr>
            <p:ph type="body" sz="half" idx="1"/>
          </p:nvPr>
        </p:nvSpPr>
        <p:spPr>
          <a:xfrm>
            <a:off x="685799" y="1981200"/>
            <a:ext cx="7772399" cy="4114800"/>
          </a:xfrm>
        </p:spPr>
        <p:txBody>
          <a:bodyPr>
            <a:normAutofit/>
          </a:bodyPr>
          <a:lstStyle/>
          <a:p>
            <a:r>
              <a:rPr lang="en-US" dirty="0"/>
              <a:t>From the trees they contain?</a:t>
            </a:r>
          </a:p>
          <a:p>
            <a:pPr lvl="1"/>
            <a:r>
              <a:rPr lang="en-US" dirty="0"/>
              <a:t>How do we obtain these trees?</a:t>
            </a:r>
          </a:p>
          <a:p>
            <a:endParaRPr lang="en-US" dirty="0"/>
          </a:p>
          <a:p>
            <a:r>
              <a:rPr lang="en-US" dirty="0"/>
              <a:t>From characters that evolve down the network?</a:t>
            </a:r>
          </a:p>
          <a:p>
            <a:pPr lvl="1"/>
            <a:r>
              <a:rPr lang="en-US" dirty="0"/>
              <a:t>What can we assume about the character evolution?</a:t>
            </a:r>
          </a:p>
        </p:txBody>
      </p:sp>
    </p:spTree>
    <p:extLst>
      <p:ext uri="{BB962C8B-B14F-4D97-AF65-F5344CB8AC3E}">
        <p14:creationId xmlns:p14="http://schemas.microsoft.com/office/powerpoint/2010/main" val="33299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This talk</a:t>
            </a:r>
          </a:p>
        </p:txBody>
      </p:sp>
      <p:sp>
        <p:nvSpPr>
          <p:cNvPr id="23554" name="Rectangle 3"/>
          <p:cNvSpPr>
            <a:spLocks noGrp="1" noChangeArrowheads="1"/>
          </p:cNvSpPr>
          <p:nvPr>
            <p:ph type="body" idx="1"/>
          </p:nvPr>
        </p:nvSpPr>
        <p:spPr/>
        <p:txBody>
          <a:bodyPr>
            <a:normAutofit lnSpcReduction="10000"/>
          </a:bodyPr>
          <a:lstStyle/>
          <a:p>
            <a:pPr eaLnBrk="1" hangingPunct="1">
              <a:spcAft>
                <a:spcPct val="20000"/>
              </a:spcAft>
            </a:pPr>
            <a:r>
              <a:rPr lang="en-US" sz="2800" dirty="0">
                <a:latin typeface="Times New Roman" charset="0"/>
                <a:ea typeface="ＭＳ Ｐゴシック" charset="0"/>
                <a:cs typeface="ＭＳ Ｐゴシック" charset="0"/>
              </a:rPr>
              <a:t>Introduction to Phylogenetic Networks</a:t>
            </a:r>
          </a:p>
          <a:p>
            <a:pPr eaLnBrk="1" hangingPunct="1">
              <a:spcAft>
                <a:spcPct val="20000"/>
              </a:spcAft>
            </a:pPr>
            <a:r>
              <a:rPr lang="en-US" sz="2800" dirty="0">
                <a:solidFill>
                  <a:srgbClr val="0432FF"/>
                </a:solidFill>
                <a:latin typeface="Times New Roman" charset="0"/>
                <a:ea typeface="ＭＳ Ｐゴシック" charset="0"/>
                <a:cs typeface="ＭＳ Ｐゴシック" charset="0"/>
              </a:rPr>
              <a:t>Models of evolution for linguistic characters (published)</a:t>
            </a:r>
          </a:p>
          <a:p>
            <a:pPr eaLnBrk="1" hangingPunct="1">
              <a:spcAft>
                <a:spcPct val="20000"/>
              </a:spcAft>
            </a:pPr>
            <a:r>
              <a:rPr lang="en-US" sz="2800" dirty="0">
                <a:latin typeface="Times New Roman" charset="0"/>
                <a:ea typeface="ＭＳ Ｐゴシック" charset="0"/>
                <a:cs typeface="ＭＳ Ｐゴシック" charset="0"/>
              </a:rPr>
              <a:t>Identifiability of the Linguistic “Genetic” Tree (published)</a:t>
            </a:r>
          </a:p>
          <a:p>
            <a:pPr eaLnBrk="1" hangingPunct="1">
              <a:spcAft>
                <a:spcPct val="20000"/>
              </a:spcAft>
            </a:pPr>
            <a:r>
              <a:rPr lang="en-US" sz="2800" dirty="0">
                <a:latin typeface="Times New Roman" charset="0"/>
                <a:ea typeface="ＭＳ Ｐゴシック" charset="0"/>
                <a:cs typeface="ＭＳ Ｐゴシック" charset="0"/>
              </a:rPr>
              <a:t>Identifiability of the Linguistic Phylogenetic Network Topology (unpublished)  </a:t>
            </a:r>
          </a:p>
          <a:p>
            <a:pPr eaLnBrk="1" hangingPunct="1">
              <a:spcAft>
                <a:spcPct val="20000"/>
              </a:spcAft>
            </a:pPr>
            <a:endParaRPr lang="en-US" sz="2800" dirty="0">
              <a:latin typeface="Times New Roman" charset="0"/>
              <a:ea typeface="ＭＳ Ｐゴシック" charset="0"/>
              <a:cs typeface="ＭＳ Ｐゴシック" charset="0"/>
            </a:endParaRPr>
          </a:p>
          <a:p>
            <a:pPr eaLnBrk="1" hangingPunct="1">
              <a:spcAft>
                <a:spcPct val="20000"/>
              </a:spcAft>
            </a:pPr>
            <a:r>
              <a:rPr lang="en-US" sz="2800" dirty="0">
                <a:latin typeface="Times New Roman" charset="0"/>
                <a:ea typeface="ＭＳ Ｐゴシック" charset="0"/>
                <a:cs typeface="ＭＳ Ｐゴシック" charset="0"/>
              </a:rPr>
              <a:t>Discussion and Future work</a:t>
            </a:r>
          </a:p>
        </p:txBody>
      </p:sp>
    </p:spTree>
    <p:extLst>
      <p:ext uri="{BB962C8B-B14F-4D97-AF65-F5344CB8AC3E}">
        <p14:creationId xmlns:p14="http://schemas.microsoft.com/office/powerpoint/2010/main" val="1818525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Historical Linguistic Data</a:t>
            </a:r>
          </a:p>
        </p:txBody>
      </p:sp>
      <p:sp>
        <p:nvSpPr>
          <p:cNvPr id="25602"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A character is a function that maps a set of languages, </a:t>
            </a:r>
            <a:r>
              <a:rPr lang="en-US" i="1" dirty="0">
                <a:latin typeface="Arial" charset="0"/>
                <a:ea typeface="ＭＳ Ｐゴシック" charset="0"/>
                <a:cs typeface="ＭＳ Ｐゴシック" charset="0"/>
              </a:rPr>
              <a:t>L</a:t>
            </a:r>
            <a:r>
              <a:rPr lang="en-US" dirty="0">
                <a:latin typeface="Arial" charset="0"/>
                <a:ea typeface="ＭＳ Ｐゴシック" charset="0"/>
                <a:cs typeface="ＭＳ Ｐゴシック" charset="0"/>
              </a:rPr>
              <a:t>, to a set of states.</a:t>
            </a:r>
          </a:p>
          <a:p>
            <a:pPr eaLnBrk="1" hangingPunct="1">
              <a:buFontTx/>
              <a:buNone/>
            </a:pPr>
            <a:endParaRPr lang="en-US" i="1"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Three kinds of characters:</a:t>
            </a:r>
          </a:p>
          <a:p>
            <a:pPr lvl="1" eaLnBrk="1" hangingPunct="1"/>
            <a:r>
              <a:rPr lang="en-US" dirty="0">
                <a:latin typeface="Arial" charset="0"/>
                <a:ea typeface="ＭＳ Ｐゴシック" charset="0"/>
              </a:rPr>
              <a:t>Phonological (sound changes)</a:t>
            </a:r>
          </a:p>
          <a:p>
            <a:pPr lvl="1" eaLnBrk="1" hangingPunct="1"/>
            <a:r>
              <a:rPr lang="en-US" dirty="0">
                <a:latin typeface="Arial" charset="0"/>
                <a:ea typeface="ＭＳ Ｐゴシック" charset="0"/>
              </a:rPr>
              <a:t>Lexical (cognate classes, based on meanings from a wordlist)</a:t>
            </a:r>
          </a:p>
          <a:p>
            <a:pPr lvl="1" eaLnBrk="1" hangingPunct="1"/>
            <a:r>
              <a:rPr lang="en-US" dirty="0">
                <a:latin typeface="Arial" charset="0"/>
                <a:ea typeface="ＭＳ Ｐゴシック" charset="0"/>
              </a:rPr>
              <a:t>Morphological (especially inflectional)</a:t>
            </a:r>
          </a:p>
        </p:txBody>
      </p:sp>
    </p:spTree>
    <p:extLst>
      <p:ext uri="{BB962C8B-B14F-4D97-AF65-F5344CB8AC3E}">
        <p14:creationId xmlns:p14="http://schemas.microsoft.com/office/powerpoint/2010/main" val="39908701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Homoplasy-free evolution</a:t>
            </a:r>
          </a:p>
        </p:txBody>
      </p:sp>
      <p:sp>
        <p:nvSpPr>
          <p:cNvPr id="41986" name="Rectangle 3"/>
          <p:cNvSpPr>
            <a:spLocks noGrp="1" noChangeArrowheads="1"/>
          </p:cNvSpPr>
          <p:nvPr>
            <p:ph type="body" sz="half" idx="1"/>
          </p:nvPr>
        </p:nvSpPr>
        <p:spPr/>
        <p:txBody>
          <a:bodyPr/>
          <a:lstStyle/>
          <a:p>
            <a:pPr eaLnBrk="1" hangingPunct="1">
              <a:lnSpc>
                <a:spcPct val="90000"/>
              </a:lnSpc>
              <a:spcAft>
                <a:spcPts val="600"/>
              </a:spcAft>
            </a:pPr>
            <a:r>
              <a:rPr lang="en-US" sz="2000" dirty="0">
                <a:latin typeface="Arial" charset="0"/>
                <a:ea typeface="ＭＳ Ｐゴシック" charset="0"/>
                <a:cs typeface="ＭＳ Ｐゴシック" charset="0"/>
              </a:rPr>
              <a:t>When a character changes state, it changes to a new state not in the tree; i.e., there is </a:t>
            </a:r>
            <a:r>
              <a:rPr lang="en-US" sz="2000" dirty="0">
                <a:solidFill>
                  <a:srgbClr val="0000FF"/>
                </a:solidFill>
                <a:latin typeface="Arial" charset="0"/>
                <a:ea typeface="ＭＳ Ｐゴシック" charset="0"/>
                <a:cs typeface="ＭＳ Ｐゴシック" charset="0"/>
              </a:rPr>
              <a:t>no </a:t>
            </a:r>
            <a:r>
              <a:rPr lang="en-US" sz="2000" dirty="0" err="1">
                <a:solidFill>
                  <a:srgbClr val="0000FF"/>
                </a:solidFill>
                <a:latin typeface="Arial" charset="0"/>
                <a:ea typeface="ＭＳ Ｐゴシック" charset="0"/>
                <a:cs typeface="ＭＳ Ｐゴシック" charset="0"/>
              </a:rPr>
              <a:t>homoplasy</a:t>
            </a:r>
            <a:r>
              <a:rPr lang="en-US" sz="2000" dirty="0">
                <a:solidFill>
                  <a:srgbClr val="0000FF"/>
                </a:solidFill>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(character reversal or parallel evolution)</a:t>
            </a:r>
            <a:endParaRPr lang="en-US" sz="2000" dirty="0">
              <a:solidFill>
                <a:srgbClr val="111C99"/>
              </a:solidFill>
              <a:latin typeface="Arial" charset="0"/>
              <a:ea typeface="ＭＳ Ｐゴシック" charset="0"/>
              <a:cs typeface="ＭＳ Ｐゴシック" charset="0"/>
            </a:endParaRPr>
          </a:p>
          <a:p>
            <a:pPr eaLnBrk="1" hangingPunct="1">
              <a:lnSpc>
                <a:spcPct val="90000"/>
              </a:lnSpc>
              <a:spcAft>
                <a:spcPts val="600"/>
              </a:spcAft>
            </a:pPr>
            <a:r>
              <a:rPr lang="en-US" sz="2000" dirty="0">
                <a:latin typeface="Arial" charset="0"/>
                <a:ea typeface="ＭＳ Ｐゴシック" charset="0"/>
                <a:cs typeface="ＭＳ Ｐゴシック" charset="0"/>
              </a:rPr>
              <a:t>First inferred for </a:t>
            </a:r>
            <a:r>
              <a:rPr lang="en-US" sz="2000" dirty="0">
                <a:solidFill>
                  <a:srgbClr val="0000FF"/>
                </a:solidFill>
                <a:latin typeface="Arial" charset="0"/>
                <a:ea typeface="ＭＳ Ｐゴシック" charset="0"/>
                <a:cs typeface="ＭＳ Ｐゴシック" charset="0"/>
              </a:rPr>
              <a:t>weird innovation</a:t>
            </a:r>
            <a:r>
              <a:rPr lang="en-US" sz="2000" i="1" dirty="0">
                <a:solidFill>
                  <a:srgbClr val="111C99"/>
                </a:solidFill>
                <a:latin typeface="Arial" charset="0"/>
                <a:ea typeface="ＭＳ Ｐゴシック" charset="0"/>
                <a:cs typeface="ＭＳ Ｐゴシック" charset="0"/>
              </a:rPr>
              <a:t>s</a:t>
            </a:r>
            <a:r>
              <a:rPr lang="en-US" sz="2000" dirty="0">
                <a:latin typeface="Arial" charset="0"/>
                <a:ea typeface="ＭＳ Ｐゴシック" charset="0"/>
                <a:cs typeface="ＭＳ Ｐゴシック" charset="0"/>
              </a:rPr>
              <a:t> in phonological characters and morphological characters in the 19th century, and </a:t>
            </a:r>
            <a:r>
              <a:rPr lang="en-US" sz="2000" dirty="0">
                <a:solidFill>
                  <a:srgbClr val="0000FF"/>
                </a:solidFill>
                <a:latin typeface="Arial" charset="0"/>
                <a:ea typeface="ＭＳ Ｐゴシック" charset="0"/>
                <a:cs typeface="ＭＳ Ｐゴシック" charset="0"/>
              </a:rPr>
              <a:t>used to establish all the major subgroups within IE</a:t>
            </a:r>
            <a:endParaRPr lang="en-US" sz="1400" dirty="0">
              <a:solidFill>
                <a:srgbClr val="0000FF"/>
              </a:solidFill>
              <a:latin typeface="Arial" charset="0"/>
              <a:ea typeface="ＭＳ Ｐゴシック" charset="0"/>
              <a:cs typeface="ＭＳ Ｐゴシック" charset="0"/>
            </a:endParaRPr>
          </a:p>
        </p:txBody>
      </p:sp>
      <p:sp>
        <p:nvSpPr>
          <p:cNvPr id="41987" name="Rectangle 4"/>
          <p:cNvSpPr>
            <a:spLocks noGrp="1" noChangeArrowheads="1"/>
          </p:cNvSpPr>
          <p:nvPr>
            <p:ph sz="half" idx="2"/>
          </p:nvPr>
        </p:nvSpPr>
        <p:spPr/>
        <p:txBody>
          <a:bodyPr/>
          <a:lstStyle/>
          <a:p>
            <a:pPr eaLnBrk="1" hangingPunct="1"/>
            <a:endParaRPr lang="en-US" sz="2800">
              <a:latin typeface="Arial" charset="0"/>
              <a:ea typeface="ＭＳ Ｐゴシック" charset="0"/>
              <a:cs typeface="ＭＳ Ｐゴシック" charset="0"/>
            </a:endParaRPr>
          </a:p>
        </p:txBody>
      </p:sp>
      <p:sp>
        <p:nvSpPr>
          <p:cNvPr id="17413" name="Line 5"/>
          <p:cNvSpPr>
            <a:spLocks noChangeShapeType="1"/>
          </p:cNvSpPr>
          <p:nvPr/>
        </p:nvSpPr>
        <p:spPr bwMode="auto">
          <a:xfrm flipH="1">
            <a:off x="5105400" y="2438400"/>
            <a:ext cx="1600200" cy="2971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4" name="Line 6"/>
          <p:cNvSpPr>
            <a:spLocks noChangeShapeType="1"/>
          </p:cNvSpPr>
          <p:nvPr/>
        </p:nvSpPr>
        <p:spPr bwMode="auto">
          <a:xfrm>
            <a:off x="6705600" y="2514600"/>
            <a:ext cx="1219200" cy="2895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5" name="Line 7"/>
          <p:cNvSpPr>
            <a:spLocks noChangeShapeType="1"/>
          </p:cNvSpPr>
          <p:nvPr/>
        </p:nvSpPr>
        <p:spPr bwMode="auto">
          <a:xfrm flipH="1">
            <a:off x="7086600" y="4267200"/>
            <a:ext cx="381000" cy="106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6" name="Line 8"/>
          <p:cNvSpPr>
            <a:spLocks noChangeShapeType="1"/>
          </p:cNvSpPr>
          <p:nvPr/>
        </p:nvSpPr>
        <p:spPr bwMode="auto">
          <a:xfrm>
            <a:off x="5410200" y="48768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7" name="Line 9"/>
          <p:cNvSpPr>
            <a:spLocks noChangeShapeType="1"/>
          </p:cNvSpPr>
          <p:nvPr/>
        </p:nvSpPr>
        <p:spPr bwMode="auto">
          <a:xfrm>
            <a:off x="5943600" y="3886200"/>
            <a:ext cx="685800" cy="1447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418" name="Text Box 10"/>
          <p:cNvSpPr txBox="1">
            <a:spLocks noChangeArrowheads="1"/>
          </p:cNvSpPr>
          <p:nvPr/>
        </p:nvSpPr>
        <p:spPr bwMode="auto">
          <a:xfrm>
            <a:off x="4953000" y="54102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0</a:t>
            </a:r>
          </a:p>
        </p:txBody>
      </p:sp>
      <p:sp>
        <p:nvSpPr>
          <p:cNvPr id="17419" name="Text Box 11"/>
          <p:cNvSpPr txBox="1">
            <a:spLocks noChangeArrowheads="1"/>
          </p:cNvSpPr>
          <p:nvPr/>
        </p:nvSpPr>
        <p:spPr bwMode="auto">
          <a:xfrm>
            <a:off x="5562600" y="5410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0" name="Text Box 12"/>
          <p:cNvSpPr txBox="1">
            <a:spLocks noChangeArrowheads="1"/>
          </p:cNvSpPr>
          <p:nvPr/>
        </p:nvSpPr>
        <p:spPr bwMode="auto">
          <a:xfrm>
            <a:off x="6400800" y="5410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1" name="Text Box 13"/>
          <p:cNvSpPr txBox="1">
            <a:spLocks noChangeArrowheads="1"/>
          </p:cNvSpPr>
          <p:nvPr/>
        </p:nvSpPr>
        <p:spPr bwMode="auto">
          <a:xfrm>
            <a:off x="6858000" y="5410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7422" name="Text Box 14"/>
          <p:cNvSpPr txBox="1">
            <a:spLocks noChangeArrowheads="1"/>
          </p:cNvSpPr>
          <p:nvPr/>
        </p:nvSpPr>
        <p:spPr bwMode="auto">
          <a:xfrm>
            <a:off x="7772400" y="5410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7423" name="Text Box 15"/>
          <p:cNvSpPr txBox="1">
            <a:spLocks noChangeArrowheads="1"/>
          </p:cNvSpPr>
          <p:nvPr/>
        </p:nvSpPr>
        <p:spPr bwMode="auto">
          <a:xfrm>
            <a:off x="6553200" y="20574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4" name="Text Box 16"/>
          <p:cNvSpPr txBox="1">
            <a:spLocks noChangeArrowheads="1"/>
          </p:cNvSpPr>
          <p:nvPr/>
        </p:nvSpPr>
        <p:spPr bwMode="auto">
          <a:xfrm>
            <a:off x="7375525" y="3810000"/>
            <a:ext cx="244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1</a:t>
            </a:r>
          </a:p>
        </p:txBody>
      </p:sp>
      <p:sp>
        <p:nvSpPr>
          <p:cNvPr id="17425" name="Text Box 17"/>
          <p:cNvSpPr txBox="1">
            <a:spLocks noChangeArrowheads="1"/>
          </p:cNvSpPr>
          <p:nvPr/>
        </p:nvSpPr>
        <p:spPr bwMode="auto">
          <a:xfrm>
            <a:off x="5105400" y="45720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7426" name="Text Box 18"/>
          <p:cNvSpPr txBox="1">
            <a:spLocks noChangeArrowheads="1"/>
          </p:cNvSpPr>
          <p:nvPr/>
        </p:nvSpPr>
        <p:spPr bwMode="auto">
          <a:xfrm>
            <a:off x="5699125" y="356552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Tree>
    <p:extLst>
      <p:ext uri="{BB962C8B-B14F-4D97-AF65-F5344CB8AC3E}">
        <p14:creationId xmlns:p14="http://schemas.microsoft.com/office/powerpoint/2010/main" val="205723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Sound changes</a:t>
            </a:r>
          </a:p>
        </p:txBody>
      </p:sp>
      <p:sp>
        <p:nvSpPr>
          <p:cNvPr id="27650" name="Rectangle 3"/>
          <p:cNvSpPr>
            <a:spLocks noGrp="1" noChangeArrowheads="1"/>
          </p:cNvSpPr>
          <p:nvPr>
            <p:ph type="body" idx="1"/>
          </p:nvPr>
        </p:nvSpPr>
        <p:spPr/>
        <p:txBody>
          <a:bodyPr/>
          <a:lstStyle/>
          <a:p>
            <a:pPr marL="609600" indent="-609600" eaLnBrk="1" hangingPunct="1"/>
            <a:r>
              <a:rPr lang="en-US" sz="2000" dirty="0">
                <a:latin typeface="Arial" charset="0"/>
                <a:ea typeface="ＭＳ Ｐゴシック" charset="0"/>
                <a:cs typeface="ＭＳ Ｐゴシック" charset="0"/>
              </a:rPr>
              <a:t>Many sound changes are natural, and should not be used for phylogenetic reconstruction.</a:t>
            </a:r>
          </a:p>
          <a:p>
            <a:pPr marL="609600" indent="-609600" eaLnBrk="1" hangingPunct="1"/>
            <a:r>
              <a:rPr lang="en-US" sz="2000" dirty="0">
                <a:latin typeface="Arial" charset="0"/>
                <a:ea typeface="ＭＳ Ｐゴシック" charset="0"/>
                <a:cs typeface="ＭＳ Ｐゴシック" charset="0"/>
              </a:rPr>
              <a:t>Others are bizarre, or are composed of a sequence of simple sound changes.  These are useful for subgrouping purposes.  Example: Grimm’</a:t>
            </a:r>
            <a:r>
              <a:rPr lang="en-US" altLang="ja-JP" sz="2000" dirty="0">
                <a:latin typeface="Arial" charset="0"/>
                <a:ea typeface="ＭＳ Ｐゴシック" charset="0"/>
                <a:cs typeface="ＭＳ Ｐゴシック" charset="0"/>
              </a:rPr>
              <a:t>s Law.</a:t>
            </a:r>
          </a:p>
          <a:p>
            <a:pPr marL="990600" lvl="1" indent="-533400" eaLnBrk="1" hangingPunct="1">
              <a:buFontTx/>
              <a:buAutoNum type="arabicPeriod"/>
            </a:pPr>
            <a:r>
              <a:rPr lang="en-US" sz="1800" dirty="0">
                <a:latin typeface="Arial" charset="0"/>
                <a:ea typeface="ＭＳ Ｐゴシック" charset="0"/>
              </a:rPr>
              <a:t>Proto-Indo-European voiceless stops change into voiceless fricatives.</a:t>
            </a:r>
          </a:p>
          <a:p>
            <a:pPr marL="990600" lvl="1" indent="-533400" eaLnBrk="1" hangingPunct="1">
              <a:buFontTx/>
              <a:buAutoNum type="arabicPeriod"/>
            </a:pPr>
            <a:r>
              <a:rPr lang="en-US" sz="1800" dirty="0">
                <a:latin typeface="Arial" charset="0"/>
                <a:ea typeface="ＭＳ Ｐゴシック" charset="0"/>
              </a:rPr>
              <a:t>Proto-Indo-European voiced stops become voiceless stops.</a:t>
            </a:r>
          </a:p>
          <a:p>
            <a:pPr marL="990600" lvl="1" indent="-533400" eaLnBrk="1" hangingPunct="1">
              <a:buFontTx/>
              <a:buAutoNum type="arabicPeriod"/>
            </a:pPr>
            <a:r>
              <a:rPr lang="en-US" sz="1800" dirty="0">
                <a:latin typeface="Arial" charset="0"/>
                <a:ea typeface="ＭＳ Ｐゴシック" charset="0"/>
              </a:rPr>
              <a:t>Proto-Indo-European voiced aspirated stops become voiced fricatives.</a:t>
            </a:r>
            <a:r>
              <a:rPr lang="en-US" sz="2000" dirty="0">
                <a:latin typeface="Arial" charset="0"/>
                <a:ea typeface="ＭＳ Ｐゴシック" charset="0"/>
              </a:rPr>
              <a:t> </a:t>
            </a:r>
          </a:p>
        </p:txBody>
      </p:sp>
    </p:spTree>
    <p:extLst>
      <p:ext uri="{BB962C8B-B14F-4D97-AF65-F5344CB8AC3E}">
        <p14:creationId xmlns:p14="http://schemas.microsoft.com/office/powerpoint/2010/main" val="11168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corr-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11937940" cy="9224772"/>
          </a:xfrm>
          <a:prstGeom prst="rect">
            <a:avLst/>
          </a:prstGeom>
        </p:spPr>
      </p:pic>
    </p:spTree>
    <p:extLst>
      <p:ext uri="{BB962C8B-B14F-4D97-AF65-F5344CB8AC3E}">
        <p14:creationId xmlns:p14="http://schemas.microsoft.com/office/powerpoint/2010/main" val="65512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Controversies for IE history</a:t>
            </a:r>
          </a:p>
        </p:txBody>
      </p:sp>
      <p:sp>
        <p:nvSpPr>
          <p:cNvPr id="21506" name="Rectangle 3"/>
          <p:cNvSpPr>
            <a:spLocks noGrp="1" noChangeArrowheads="1"/>
          </p:cNvSpPr>
          <p:nvPr>
            <p:ph type="body" idx="1"/>
          </p:nvPr>
        </p:nvSpPr>
        <p:spPr/>
        <p:txBody>
          <a:bodyPr>
            <a:normAutofit/>
          </a:bodyPr>
          <a:lstStyle/>
          <a:p>
            <a:pPr eaLnBrk="1" hangingPunct="1"/>
            <a:r>
              <a:rPr lang="en-US" sz="2400" dirty="0">
                <a:latin typeface="Arial" charset="0"/>
                <a:ea typeface="ＭＳ Ｐゴシック" charset="0"/>
                <a:cs typeface="ＭＳ Ｐゴシック" charset="0"/>
              </a:rPr>
              <a:t>Subgrouping: Other than the 10 major subgroups, what is likely to be true? In particular, what about</a:t>
            </a:r>
          </a:p>
          <a:p>
            <a:pPr lvl="1" eaLnBrk="1" hangingPunct="1"/>
            <a:r>
              <a:rPr lang="en-US" sz="2400" dirty="0" err="1">
                <a:latin typeface="Arial" charset="0"/>
                <a:ea typeface="ＭＳ Ｐゴシック" charset="0"/>
              </a:rPr>
              <a:t>Italo</a:t>
            </a:r>
            <a:r>
              <a:rPr lang="en-US" sz="2400" dirty="0">
                <a:latin typeface="Arial" charset="0"/>
                <a:ea typeface="ＭＳ Ｐゴシック" charset="0"/>
              </a:rPr>
              <a:t>-Celtic</a:t>
            </a:r>
          </a:p>
          <a:p>
            <a:pPr lvl="1" eaLnBrk="1" hangingPunct="1"/>
            <a:r>
              <a:rPr lang="en-US" sz="2400" dirty="0">
                <a:latin typeface="Arial" charset="0"/>
                <a:ea typeface="ＭＳ Ｐゴシック" charset="0"/>
              </a:rPr>
              <a:t>Greco-Armenian</a:t>
            </a:r>
          </a:p>
          <a:p>
            <a:pPr lvl="1" eaLnBrk="1" hangingPunct="1"/>
            <a:r>
              <a:rPr lang="en-US" sz="2400" dirty="0">
                <a:latin typeface="Arial" charset="0"/>
                <a:ea typeface="ＭＳ Ｐゴシック" charset="0"/>
              </a:rPr>
              <a:t>Anatolian + Tocharian</a:t>
            </a:r>
          </a:p>
          <a:p>
            <a:pPr lvl="1" eaLnBrk="1" hangingPunct="1"/>
            <a:r>
              <a:rPr lang="en-US" sz="2400" dirty="0" err="1">
                <a:latin typeface="Arial" charset="0"/>
                <a:ea typeface="ＭＳ Ｐゴシック" charset="0"/>
              </a:rPr>
              <a:t>Satem</a:t>
            </a:r>
            <a:r>
              <a:rPr lang="en-US" sz="2400" dirty="0">
                <a:latin typeface="Arial" charset="0"/>
                <a:ea typeface="ＭＳ Ｐゴシック" charset="0"/>
              </a:rPr>
              <a:t> Core (Indo-Iranian and Balto-Slavic)</a:t>
            </a:r>
          </a:p>
          <a:p>
            <a:pPr lvl="1" eaLnBrk="1" hangingPunct="1"/>
            <a:r>
              <a:rPr lang="en-US" sz="2400" dirty="0">
                <a:latin typeface="Arial" charset="0"/>
                <a:ea typeface="ＭＳ Ｐゴシック" charset="0"/>
              </a:rPr>
              <a:t>Location of Germanic</a:t>
            </a:r>
          </a:p>
          <a:p>
            <a:r>
              <a:rPr lang="en-US" sz="2400" dirty="0">
                <a:latin typeface="Arial" charset="0"/>
                <a:ea typeface="ＭＳ Ｐゴシック" charset="0"/>
              </a:rPr>
              <a:t>What is the homeland of the Indo-Europeans?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4813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48131" name="Picture 6" descr="ch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4715"/>
            <a:ext cx="9906000" cy="1005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12174" y="532783"/>
            <a:ext cx="8519652" cy="1446550"/>
          </a:xfrm>
          <a:prstGeom prst="rect">
            <a:avLst/>
          </a:prstGeom>
          <a:noFill/>
        </p:spPr>
        <p:txBody>
          <a:bodyPr wrap="square" rtlCol="0">
            <a:spAutoFit/>
          </a:bodyPr>
          <a:lstStyle/>
          <a:p>
            <a:r>
              <a:rPr lang="en-US" sz="4400" dirty="0"/>
              <a:t>  Semantic slot for hand – coded </a:t>
            </a:r>
          </a:p>
          <a:p>
            <a:r>
              <a:rPr lang="en-US" sz="4400" dirty="0"/>
              <a:t>(Partitioned into cognate classes)</a:t>
            </a:r>
          </a:p>
        </p:txBody>
      </p:sp>
    </p:spTree>
    <p:extLst>
      <p:ext uri="{BB962C8B-B14F-4D97-AF65-F5344CB8AC3E}">
        <p14:creationId xmlns:p14="http://schemas.microsoft.com/office/powerpoint/2010/main" val="2031050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for-slide-1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94" y="2353733"/>
            <a:ext cx="9189939" cy="10299695"/>
          </a:xfrm>
          <a:prstGeom prst="rect">
            <a:avLst/>
          </a:prstGeom>
        </p:spPr>
      </p:pic>
      <p:sp>
        <p:nvSpPr>
          <p:cNvPr id="6" name="TextBox 5"/>
          <p:cNvSpPr txBox="1"/>
          <p:nvPr/>
        </p:nvSpPr>
        <p:spPr>
          <a:xfrm>
            <a:off x="1608667" y="931333"/>
            <a:ext cx="184666" cy="369332"/>
          </a:xfrm>
          <a:prstGeom prst="rect">
            <a:avLst/>
          </a:prstGeom>
          <a:noFill/>
        </p:spPr>
        <p:txBody>
          <a:bodyPr wrap="none" rtlCol="0">
            <a:spAutoFit/>
          </a:bodyPr>
          <a:lstStyle/>
          <a:p>
            <a:endParaRPr lang="en-US" dirty="0"/>
          </a:p>
        </p:txBody>
      </p:sp>
      <p:pic>
        <p:nvPicPr>
          <p:cNvPr id="7" name="Picture 6" descr="page16-histling-t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825450"/>
            <a:ext cx="5765800" cy="1714500"/>
          </a:xfrm>
          <a:prstGeom prst="rect">
            <a:avLst/>
          </a:prstGeom>
        </p:spPr>
      </p:pic>
    </p:spTree>
    <p:extLst>
      <p:ext uri="{BB962C8B-B14F-4D97-AF65-F5344CB8AC3E}">
        <p14:creationId xmlns:p14="http://schemas.microsoft.com/office/powerpoint/2010/main" val="825967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Lexical characters can also evolve without homoplasy</a:t>
            </a:r>
          </a:p>
        </p:txBody>
      </p:sp>
      <p:sp>
        <p:nvSpPr>
          <p:cNvPr id="37890" name="Rectangle 3"/>
          <p:cNvSpPr>
            <a:spLocks noGrp="1" noChangeArrowheads="1"/>
          </p:cNvSpPr>
          <p:nvPr>
            <p:ph type="body" sz="half" idx="1"/>
          </p:nvPr>
        </p:nvSpPr>
        <p:spPr/>
        <p:txBody>
          <a:bodyPr/>
          <a:lstStyle/>
          <a:p>
            <a:pPr eaLnBrk="1" hangingPunct="1">
              <a:buFont typeface="Times" charset="0"/>
              <a:buChar char="•"/>
            </a:pPr>
            <a:r>
              <a:rPr lang="en-US" sz="2400" dirty="0">
                <a:latin typeface="Arial" charset="0"/>
                <a:ea typeface="ＭＳ Ｐゴシック" charset="0"/>
                <a:cs typeface="ＭＳ Ｐゴシック" charset="0"/>
              </a:rPr>
              <a:t>For every cognate class, the nodes of the tree in that class should form a connected subset - </a:t>
            </a:r>
            <a:r>
              <a:rPr lang="en-US" sz="2400" i="1" dirty="0">
                <a:solidFill>
                  <a:srgbClr val="0000FF"/>
                </a:solidFill>
                <a:latin typeface="Arial" charset="0"/>
                <a:ea typeface="ＭＳ Ｐゴシック" charset="0"/>
                <a:cs typeface="ＭＳ Ｐゴシック" charset="0"/>
              </a:rPr>
              <a:t>as long as there is no undetected borrowing nor parallel semantic shift</a:t>
            </a:r>
            <a:r>
              <a:rPr lang="en-US" sz="2400" i="1" dirty="0">
                <a:solidFill>
                  <a:srgbClr val="111C99"/>
                </a:solidFill>
                <a:latin typeface="Arial" charset="0"/>
                <a:ea typeface="ＭＳ Ｐゴシック" charset="0"/>
                <a:cs typeface="ＭＳ Ｐゴシック" charset="0"/>
              </a:rPr>
              <a:t>.</a:t>
            </a:r>
            <a:r>
              <a:rPr lang="en-US" sz="2400" dirty="0">
                <a:solidFill>
                  <a:srgbClr val="111C99"/>
                </a:solidFill>
                <a:latin typeface="Arial" charset="0"/>
                <a:ea typeface="ＭＳ Ｐゴシック" charset="0"/>
                <a:cs typeface="ＭＳ Ｐゴシック" charset="0"/>
              </a:rPr>
              <a:t> </a:t>
            </a:r>
          </a:p>
        </p:txBody>
      </p:sp>
      <p:sp>
        <p:nvSpPr>
          <p:cNvPr id="37891" name="Rectangle 4"/>
          <p:cNvSpPr>
            <a:spLocks noGrp="1" noChangeArrowheads="1"/>
          </p:cNvSpPr>
          <p:nvPr>
            <p:ph sz="half" idx="2"/>
          </p:nvPr>
        </p:nvSpPr>
        <p:spPr/>
        <p:txBody>
          <a:bodyPr/>
          <a:lstStyle/>
          <a:p>
            <a:pPr eaLnBrk="1" hangingPunct="1"/>
            <a:endParaRPr lang="en-US" sz="2800">
              <a:latin typeface="Arial" charset="0"/>
              <a:ea typeface="ＭＳ Ｐゴシック" charset="0"/>
              <a:cs typeface="ＭＳ Ｐゴシック" charset="0"/>
            </a:endParaRPr>
          </a:p>
        </p:txBody>
      </p:sp>
      <p:sp>
        <p:nvSpPr>
          <p:cNvPr id="19461" name="Line 5"/>
          <p:cNvSpPr>
            <a:spLocks noChangeShapeType="1"/>
          </p:cNvSpPr>
          <p:nvPr/>
        </p:nvSpPr>
        <p:spPr bwMode="auto">
          <a:xfrm flipH="1">
            <a:off x="5105400" y="2438400"/>
            <a:ext cx="1600200" cy="2971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62" name="Line 6"/>
          <p:cNvSpPr>
            <a:spLocks noChangeShapeType="1"/>
          </p:cNvSpPr>
          <p:nvPr/>
        </p:nvSpPr>
        <p:spPr bwMode="auto">
          <a:xfrm>
            <a:off x="6705600" y="2514600"/>
            <a:ext cx="1219200" cy="2895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63" name="Line 7"/>
          <p:cNvSpPr>
            <a:spLocks noChangeShapeType="1"/>
          </p:cNvSpPr>
          <p:nvPr/>
        </p:nvSpPr>
        <p:spPr bwMode="auto">
          <a:xfrm flipH="1">
            <a:off x="7086600" y="4267200"/>
            <a:ext cx="381000" cy="1066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64" name="Line 8"/>
          <p:cNvSpPr>
            <a:spLocks noChangeShapeType="1"/>
          </p:cNvSpPr>
          <p:nvPr/>
        </p:nvSpPr>
        <p:spPr bwMode="auto">
          <a:xfrm>
            <a:off x="5410200" y="4876800"/>
            <a:ext cx="3048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65" name="Line 9"/>
          <p:cNvSpPr>
            <a:spLocks noChangeShapeType="1"/>
          </p:cNvSpPr>
          <p:nvPr/>
        </p:nvSpPr>
        <p:spPr bwMode="auto">
          <a:xfrm>
            <a:off x="5943600" y="3886200"/>
            <a:ext cx="68580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66" name="Text Box 10"/>
          <p:cNvSpPr txBox="1">
            <a:spLocks noChangeArrowheads="1"/>
          </p:cNvSpPr>
          <p:nvPr/>
        </p:nvSpPr>
        <p:spPr bwMode="auto">
          <a:xfrm>
            <a:off x="4953000" y="54102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0</a:t>
            </a:r>
          </a:p>
        </p:txBody>
      </p:sp>
      <p:sp>
        <p:nvSpPr>
          <p:cNvPr id="19467" name="Text Box 11"/>
          <p:cNvSpPr txBox="1">
            <a:spLocks noChangeArrowheads="1"/>
          </p:cNvSpPr>
          <p:nvPr/>
        </p:nvSpPr>
        <p:spPr bwMode="auto">
          <a:xfrm>
            <a:off x="55626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
        <p:nvSpPr>
          <p:cNvPr id="19468" name="Text Box 12"/>
          <p:cNvSpPr txBox="1">
            <a:spLocks noChangeArrowheads="1"/>
          </p:cNvSpPr>
          <p:nvPr/>
        </p:nvSpPr>
        <p:spPr bwMode="auto">
          <a:xfrm>
            <a:off x="64008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9469" name="Text Box 13"/>
          <p:cNvSpPr txBox="1">
            <a:spLocks noChangeArrowheads="1"/>
          </p:cNvSpPr>
          <p:nvPr/>
        </p:nvSpPr>
        <p:spPr bwMode="auto">
          <a:xfrm>
            <a:off x="68580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9470" name="Text Box 14"/>
          <p:cNvSpPr txBox="1">
            <a:spLocks noChangeArrowheads="1"/>
          </p:cNvSpPr>
          <p:nvPr/>
        </p:nvSpPr>
        <p:spPr bwMode="auto">
          <a:xfrm>
            <a:off x="7772400" y="5410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2</a:t>
            </a:r>
          </a:p>
        </p:txBody>
      </p:sp>
      <p:sp>
        <p:nvSpPr>
          <p:cNvPr id="19471" name="Text Box 15"/>
          <p:cNvSpPr txBox="1">
            <a:spLocks noChangeArrowheads="1"/>
          </p:cNvSpPr>
          <p:nvPr/>
        </p:nvSpPr>
        <p:spPr bwMode="auto">
          <a:xfrm>
            <a:off x="5638800" y="3505200"/>
            <a:ext cx="30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1</a:t>
            </a:r>
          </a:p>
        </p:txBody>
      </p:sp>
      <p:sp>
        <p:nvSpPr>
          <p:cNvPr id="19472" name="Text Box 16"/>
          <p:cNvSpPr txBox="1">
            <a:spLocks noChangeArrowheads="1"/>
          </p:cNvSpPr>
          <p:nvPr/>
        </p:nvSpPr>
        <p:spPr bwMode="auto">
          <a:xfrm>
            <a:off x="6553200" y="2057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1</a:t>
            </a:r>
          </a:p>
        </p:txBody>
      </p:sp>
      <p:sp>
        <p:nvSpPr>
          <p:cNvPr id="19473" name="Text Box 17"/>
          <p:cNvSpPr txBox="1">
            <a:spLocks noChangeArrowheads="1"/>
          </p:cNvSpPr>
          <p:nvPr/>
        </p:nvSpPr>
        <p:spPr bwMode="auto">
          <a:xfrm>
            <a:off x="7375525" y="3810000"/>
            <a:ext cx="244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rPr>
              <a:t>1</a:t>
            </a:r>
          </a:p>
        </p:txBody>
      </p:sp>
      <p:sp>
        <p:nvSpPr>
          <p:cNvPr id="19474" name="Text Box 18"/>
          <p:cNvSpPr txBox="1">
            <a:spLocks noChangeArrowheads="1"/>
          </p:cNvSpPr>
          <p:nvPr/>
        </p:nvSpPr>
        <p:spPr bwMode="auto">
          <a:xfrm>
            <a:off x="5105400" y="45720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rPr>
              <a:t>0</a:t>
            </a:r>
          </a:p>
        </p:txBody>
      </p:sp>
    </p:spTree>
    <p:extLst>
      <p:ext uri="{BB962C8B-B14F-4D97-AF65-F5344CB8AC3E}">
        <p14:creationId xmlns:p14="http://schemas.microsoft.com/office/powerpoint/2010/main" val="3519481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Our (RWT) Data</a:t>
            </a:r>
          </a:p>
        </p:txBody>
      </p:sp>
      <p:sp>
        <p:nvSpPr>
          <p:cNvPr id="41986" name="Rectangle 3"/>
          <p:cNvSpPr>
            <a:spLocks noGrp="1" noChangeArrowheads="1"/>
          </p:cNvSpPr>
          <p:nvPr>
            <p:ph type="body" idx="1"/>
          </p:nvPr>
        </p:nvSpPr>
        <p:spPr>
          <a:xfrm>
            <a:off x="685800" y="1752600"/>
            <a:ext cx="7772400" cy="4114800"/>
          </a:xfrm>
        </p:spPr>
        <p:txBody>
          <a:bodyPr>
            <a:normAutofit/>
          </a:bodyPr>
          <a:lstStyle/>
          <a:p>
            <a:pPr eaLnBrk="1" hangingPunct="1">
              <a:lnSpc>
                <a:spcPct val="90000"/>
              </a:lnSpc>
              <a:spcAft>
                <a:spcPct val="20000"/>
              </a:spcAft>
            </a:pPr>
            <a:r>
              <a:rPr lang="en-US" sz="2400" dirty="0" err="1">
                <a:latin typeface="Arial" charset="0"/>
                <a:ea typeface="ＭＳ Ｐゴシック" charset="0"/>
                <a:cs typeface="ＭＳ Ｐゴシック" charset="0"/>
              </a:rPr>
              <a:t>Ringe</a:t>
            </a:r>
            <a:r>
              <a:rPr lang="en-US" sz="2400" dirty="0">
                <a:latin typeface="Arial" charset="0"/>
                <a:ea typeface="ＭＳ Ｐゴシック" charset="0"/>
                <a:cs typeface="ＭＳ Ｐゴシック" charset="0"/>
              </a:rPr>
              <a:t> &amp; Taylor (2002)</a:t>
            </a:r>
          </a:p>
          <a:p>
            <a:pPr lvl="1" eaLnBrk="1" hangingPunct="1">
              <a:lnSpc>
                <a:spcPct val="90000"/>
              </a:lnSpc>
              <a:spcAft>
                <a:spcPct val="20000"/>
              </a:spcAft>
            </a:pPr>
            <a:r>
              <a:rPr lang="en-US" sz="2400" dirty="0">
                <a:latin typeface="Arial" charset="0"/>
                <a:ea typeface="ＭＳ Ｐゴシック" charset="0"/>
              </a:rPr>
              <a:t>259 lexical </a:t>
            </a:r>
          </a:p>
          <a:p>
            <a:pPr lvl="1" eaLnBrk="1" hangingPunct="1">
              <a:lnSpc>
                <a:spcPct val="90000"/>
              </a:lnSpc>
              <a:spcAft>
                <a:spcPct val="20000"/>
              </a:spcAft>
            </a:pPr>
            <a:r>
              <a:rPr lang="en-US" sz="2400" dirty="0">
                <a:latin typeface="Arial" charset="0"/>
                <a:ea typeface="ＭＳ Ｐゴシック" charset="0"/>
              </a:rPr>
              <a:t>13 morphological </a:t>
            </a:r>
          </a:p>
          <a:p>
            <a:pPr lvl="1" eaLnBrk="1" hangingPunct="1">
              <a:lnSpc>
                <a:spcPct val="90000"/>
              </a:lnSpc>
              <a:spcAft>
                <a:spcPct val="20000"/>
              </a:spcAft>
            </a:pPr>
            <a:r>
              <a:rPr lang="en-US" sz="2400" dirty="0">
                <a:latin typeface="Arial" charset="0"/>
                <a:ea typeface="ＭＳ Ｐゴシック" charset="0"/>
              </a:rPr>
              <a:t>22 phonological</a:t>
            </a:r>
          </a:p>
          <a:p>
            <a:pPr eaLnBrk="1" hangingPunct="1">
              <a:lnSpc>
                <a:spcPct val="90000"/>
              </a:lnSpc>
              <a:spcAft>
                <a:spcPct val="20000"/>
              </a:spcAft>
            </a:pPr>
            <a:r>
              <a:rPr lang="en-US" sz="2400" dirty="0">
                <a:latin typeface="Arial" charset="0"/>
                <a:ea typeface="ＭＳ Ｐゴシック" charset="0"/>
                <a:cs typeface="ＭＳ Ｐゴシック" charset="0"/>
              </a:rPr>
              <a:t>These data have cognate judgments estimated by </a:t>
            </a:r>
            <a:r>
              <a:rPr lang="en-US" sz="2400" dirty="0" err="1">
                <a:latin typeface="Arial" charset="0"/>
                <a:ea typeface="ＭＳ Ｐゴシック" charset="0"/>
                <a:cs typeface="ＭＳ Ｐゴシック" charset="0"/>
              </a:rPr>
              <a:t>Ringe</a:t>
            </a:r>
            <a:r>
              <a:rPr lang="en-US" sz="2400" dirty="0">
                <a:latin typeface="Arial" charset="0"/>
                <a:ea typeface="ＭＳ Ｐゴシック" charset="0"/>
                <a:cs typeface="ＭＳ Ｐゴシック" charset="0"/>
              </a:rPr>
              <a:t> and Taylor, and vetted by other Indo-Europeanists. (Alternate encodings were tested, and mostly did not change the reconstruction.) </a:t>
            </a:r>
          </a:p>
          <a:p>
            <a:pPr eaLnBrk="1" hangingPunct="1">
              <a:lnSpc>
                <a:spcPct val="90000"/>
              </a:lnSpc>
              <a:spcAft>
                <a:spcPct val="20000"/>
              </a:spcAft>
            </a:pPr>
            <a:r>
              <a:rPr lang="en-US" sz="2400" dirty="0">
                <a:solidFill>
                  <a:srgbClr val="0432FF"/>
                </a:solidFill>
                <a:latin typeface="Arial" charset="0"/>
                <a:ea typeface="ＭＳ Ｐゴシック" charset="0"/>
                <a:cs typeface="ＭＳ Ｐゴシック" charset="0"/>
              </a:rPr>
              <a:t>Polymorphic</a:t>
            </a:r>
            <a:r>
              <a:rPr lang="en-US" sz="2400" dirty="0">
                <a:latin typeface="Arial" charset="0"/>
                <a:ea typeface="ＭＳ Ｐゴシック" charset="0"/>
                <a:cs typeface="ＭＳ Ｐゴシック" charset="0"/>
              </a:rPr>
              <a:t> characters, and characters known to evolve in parallel, were removed.</a:t>
            </a:r>
          </a:p>
        </p:txBody>
      </p:sp>
    </p:spTree>
    <p:extLst>
      <p:ext uri="{BB962C8B-B14F-4D97-AF65-F5344CB8AC3E}">
        <p14:creationId xmlns:p14="http://schemas.microsoft.com/office/powerpoint/2010/main" val="2862434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normAutofit fontScale="90000"/>
          </a:bodyPr>
          <a:lstStyle/>
          <a:p>
            <a:r>
              <a:rPr lang="en-US"/>
              <a:t>Differences between different characters</a:t>
            </a:r>
          </a:p>
        </p:txBody>
      </p:sp>
      <p:sp>
        <p:nvSpPr>
          <p:cNvPr id="389123" name="Rectangle 3"/>
          <p:cNvSpPr>
            <a:spLocks noGrp="1" noChangeArrowheads="1"/>
          </p:cNvSpPr>
          <p:nvPr>
            <p:ph type="body" idx="1"/>
          </p:nvPr>
        </p:nvSpPr>
        <p:spPr/>
        <p:txBody>
          <a:bodyPr/>
          <a:lstStyle/>
          <a:p>
            <a:r>
              <a:rPr lang="en-US" sz="2400"/>
              <a:t>Lexical: most easily borrowed (most borrowings detectable), and homoplasy relatively frequent (we estimate about 25-30% overall for our wordlist, but a much smaller percentage for  basic vocabulary).</a:t>
            </a:r>
          </a:p>
          <a:p>
            <a:r>
              <a:rPr lang="en-US" sz="2400"/>
              <a:t>Phonological: can still be borrowed but much less likely than lexical. Complex phonological characters are  infrequently (if ever) homoplastic, although simple phonological characters very often homoplastic.</a:t>
            </a:r>
          </a:p>
          <a:p>
            <a:r>
              <a:rPr lang="en-US" sz="2400"/>
              <a:t>Morphological: least easily borrowed, least likely to be homoplastic.</a:t>
            </a:r>
            <a:r>
              <a:rPr lang="en-US" sz="2800"/>
              <a:t> </a:t>
            </a:r>
          </a:p>
        </p:txBody>
      </p:sp>
    </p:spTree>
    <p:extLst>
      <p:ext uri="{BB962C8B-B14F-4D97-AF65-F5344CB8AC3E}">
        <p14:creationId xmlns:p14="http://schemas.microsoft.com/office/powerpoint/2010/main" val="258649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Our methods/models  </a:t>
            </a:r>
          </a:p>
        </p:txBody>
      </p:sp>
      <p:sp>
        <p:nvSpPr>
          <p:cNvPr id="385027" name="Rectangle 3"/>
          <p:cNvSpPr>
            <a:spLocks noGrp="1" noChangeArrowheads="1"/>
          </p:cNvSpPr>
          <p:nvPr>
            <p:ph type="body" idx="1"/>
          </p:nvPr>
        </p:nvSpPr>
        <p:spPr>
          <a:xfrm>
            <a:off x="533400" y="1049873"/>
            <a:ext cx="7848600" cy="5257800"/>
          </a:xfrm>
        </p:spPr>
        <p:txBody>
          <a:bodyPr>
            <a:normAutofit/>
          </a:bodyPr>
          <a:lstStyle/>
          <a:p>
            <a:pPr>
              <a:buFontTx/>
              <a:buNone/>
            </a:pPr>
            <a:endParaRPr lang="en-US" sz="2800" dirty="0"/>
          </a:p>
          <a:p>
            <a:r>
              <a:rPr lang="en-US" sz="2400" dirty="0"/>
              <a:t>1995: </a:t>
            </a:r>
            <a:r>
              <a:rPr lang="en-US" sz="2400" dirty="0" err="1"/>
              <a:t>Ringe</a:t>
            </a:r>
            <a:r>
              <a:rPr lang="en-US" sz="2400" dirty="0"/>
              <a:t> &amp; Warnow </a:t>
            </a:r>
            <a:r>
              <a:rPr lang="ja-JP" altLang="en-US" sz="2400" dirty="0">
                <a:solidFill>
                  <a:schemeClr val="accent2"/>
                </a:solidFill>
                <a:latin typeface="Arial"/>
              </a:rPr>
              <a:t>“</a:t>
            </a:r>
            <a:r>
              <a:rPr lang="en-US" sz="2400" dirty="0">
                <a:solidFill>
                  <a:schemeClr val="accent2"/>
                </a:solidFill>
              </a:rPr>
              <a:t>Almost Perfect Phylogeny</a:t>
            </a:r>
            <a:r>
              <a:rPr lang="ja-JP" altLang="en-US" sz="2400" dirty="0">
                <a:solidFill>
                  <a:schemeClr val="accent2"/>
                </a:solidFill>
                <a:latin typeface="Arial"/>
              </a:rPr>
              <a:t>”</a:t>
            </a:r>
            <a:r>
              <a:rPr lang="en-US" sz="2400" dirty="0">
                <a:solidFill>
                  <a:schemeClr val="accent2"/>
                </a:solidFill>
              </a:rPr>
              <a:t>:</a:t>
            </a:r>
            <a:r>
              <a:rPr lang="en-US" sz="2400" dirty="0"/>
              <a:t> most characters evolve without </a:t>
            </a:r>
            <a:r>
              <a:rPr lang="en-US" sz="2400" dirty="0" err="1"/>
              <a:t>homoplasy</a:t>
            </a:r>
            <a:r>
              <a:rPr lang="en-US" sz="2400" dirty="0"/>
              <a:t> under a no-common-mechanism assumption (various publications since 1995)</a:t>
            </a:r>
          </a:p>
          <a:p>
            <a:r>
              <a:rPr lang="en-US" sz="2400" dirty="0"/>
              <a:t>2005: </a:t>
            </a:r>
            <a:r>
              <a:rPr lang="en-US" sz="2400" dirty="0" err="1"/>
              <a:t>Ringe</a:t>
            </a:r>
            <a:r>
              <a:rPr lang="en-US" sz="2400" dirty="0"/>
              <a:t>, Warnow, &amp; Nakhleh </a:t>
            </a:r>
            <a:r>
              <a:rPr lang="ja-JP" altLang="en-US" sz="2400" dirty="0">
                <a:latin typeface="Arial"/>
              </a:rPr>
              <a:t>“</a:t>
            </a:r>
            <a:r>
              <a:rPr lang="en-US" sz="2400" dirty="0">
                <a:solidFill>
                  <a:schemeClr val="accent2"/>
                </a:solidFill>
              </a:rPr>
              <a:t>Perfect Phylogenetic Network</a:t>
            </a:r>
            <a:r>
              <a:rPr lang="ja-JP" altLang="en-US" sz="2400" dirty="0">
                <a:solidFill>
                  <a:schemeClr val="accent2"/>
                </a:solidFill>
                <a:latin typeface="Arial"/>
              </a:rPr>
              <a:t>”</a:t>
            </a:r>
            <a:r>
              <a:rPr lang="en-US" sz="2400" dirty="0">
                <a:solidFill>
                  <a:schemeClr val="accent2"/>
                </a:solidFill>
              </a:rPr>
              <a:t>: </a:t>
            </a:r>
            <a:r>
              <a:rPr lang="en-US" sz="2400" dirty="0"/>
              <a:t>extends APP model to allow for borrowing, but assumes </a:t>
            </a:r>
            <a:r>
              <a:rPr lang="en-US" sz="2400" dirty="0" err="1"/>
              <a:t>homoplasy</a:t>
            </a:r>
            <a:r>
              <a:rPr lang="en-US" sz="2400" dirty="0"/>
              <a:t>-free evolution for all characters (Language, 2005)</a:t>
            </a:r>
          </a:p>
          <a:p>
            <a:r>
              <a:rPr lang="en-US" sz="2400" dirty="0"/>
              <a:t>2006: Warnow, Evans, </a:t>
            </a:r>
            <a:r>
              <a:rPr lang="en-US" sz="2400" dirty="0" err="1"/>
              <a:t>Ringe</a:t>
            </a:r>
            <a:r>
              <a:rPr lang="en-US" sz="2400" dirty="0"/>
              <a:t> &amp; Nakhleh </a:t>
            </a:r>
            <a:r>
              <a:rPr lang="ja-JP" altLang="en-US" sz="2400" dirty="0">
                <a:latin typeface="Arial"/>
              </a:rPr>
              <a:t>“</a:t>
            </a:r>
            <a:r>
              <a:rPr lang="en-US" sz="2400" dirty="0">
                <a:solidFill>
                  <a:schemeClr val="accent2"/>
                </a:solidFill>
              </a:rPr>
              <a:t>Extended Markov model</a:t>
            </a:r>
            <a:r>
              <a:rPr lang="ja-JP" altLang="en-US" sz="2400" dirty="0">
                <a:solidFill>
                  <a:schemeClr val="accent2"/>
                </a:solidFill>
                <a:latin typeface="Arial"/>
              </a:rPr>
              <a:t>”</a:t>
            </a:r>
            <a:r>
              <a:rPr lang="en-US" sz="2400" dirty="0"/>
              <a:t>:  parameterizes PPN and allows for </a:t>
            </a:r>
            <a:r>
              <a:rPr lang="en-US" sz="2400" dirty="0" err="1"/>
              <a:t>homoplasy</a:t>
            </a:r>
            <a:r>
              <a:rPr lang="en-US" sz="2400" dirty="0"/>
              <a:t>  provided that </a:t>
            </a:r>
            <a:r>
              <a:rPr lang="en-US" sz="2400" dirty="0">
                <a:solidFill>
                  <a:schemeClr val="accent2"/>
                </a:solidFill>
              </a:rPr>
              <a:t>homoplastic states</a:t>
            </a:r>
            <a:r>
              <a:rPr lang="en-US" sz="2400" dirty="0"/>
              <a:t> can be identified from the data (Cambridge University Press)</a:t>
            </a:r>
          </a:p>
        </p:txBody>
      </p:sp>
    </p:spTree>
    <p:extLst>
      <p:ext uri="{BB962C8B-B14F-4D97-AF65-F5344CB8AC3E}">
        <p14:creationId xmlns:p14="http://schemas.microsoft.com/office/powerpoint/2010/main" val="816472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issues</a:t>
            </a:r>
          </a:p>
        </p:txBody>
      </p:sp>
      <p:sp>
        <p:nvSpPr>
          <p:cNvPr id="3" name="Content Placeholder 2"/>
          <p:cNvSpPr>
            <a:spLocks noGrp="1"/>
          </p:cNvSpPr>
          <p:nvPr>
            <p:ph idx="1"/>
          </p:nvPr>
        </p:nvSpPr>
        <p:spPr/>
        <p:txBody>
          <a:bodyPr>
            <a:normAutofit fontScale="70000" lnSpcReduction="20000"/>
          </a:bodyPr>
          <a:lstStyle/>
          <a:p>
            <a:r>
              <a:rPr lang="en-US" dirty="0"/>
              <a:t>What are the units? </a:t>
            </a:r>
          </a:p>
          <a:p>
            <a:r>
              <a:rPr lang="en-US" dirty="0"/>
              <a:t>Polymorphism </a:t>
            </a:r>
          </a:p>
          <a:p>
            <a:r>
              <a:rPr lang="en-US" dirty="0"/>
              <a:t>Homoplasy</a:t>
            </a:r>
          </a:p>
          <a:p>
            <a:r>
              <a:rPr lang="en-US" dirty="0"/>
              <a:t>Non-treelike evolution</a:t>
            </a:r>
          </a:p>
          <a:p>
            <a:r>
              <a:rPr lang="en-US" dirty="0"/>
              <a:t>Non-</a:t>
            </a:r>
            <a:r>
              <a:rPr lang="en-US" i="1" dirty="0"/>
              <a:t>i.i.d. </a:t>
            </a:r>
            <a:r>
              <a:rPr lang="en-US" dirty="0"/>
              <a:t>evolution and violations of the rates-across-sites assumption (heterotachy)</a:t>
            </a:r>
          </a:p>
          <a:p>
            <a:r>
              <a:rPr lang="en-US" dirty="0"/>
              <a:t>Deviation from the lexical clock (is dating even really possible?)</a:t>
            </a:r>
          </a:p>
          <a:p>
            <a:endParaRPr lang="en-US" i="1" dirty="0"/>
          </a:p>
          <a:p>
            <a:pPr marL="0" indent="0">
              <a:buNone/>
            </a:pPr>
            <a:r>
              <a:rPr lang="en-US" i="1" dirty="0"/>
              <a:t>Note:</a:t>
            </a:r>
          </a:p>
          <a:p>
            <a:r>
              <a:rPr lang="en-US" dirty="0"/>
              <a:t>The 2006 WERN (Warnow, Evans, Ringe, and Nakhleh) model has homoplasy and reticulation, characters evolve independently but not identically, but polymorphism is not allowed.  </a:t>
            </a:r>
          </a:p>
          <a:p>
            <a:pPr marL="0" indent="0">
              <a:buNone/>
            </a:pPr>
            <a:endParaRPr lang="en-US" dirty="0"/>
          </a:p>
          <a:p>
            <a:endParaRPr lang="en-US" dirty="0"/>
          </a:p>
        </p:txBody>
      </p:sp>
    </p:spTree>
    <p:extLst>
      <p:ext uri="{BB962C8B-B14F-4D97-AF65-F5344CB8AC3E}">
        <p14:creationId xmlns:p14="http://schemas.microsoft.com/office/powerpoint/2010/main" val="1590413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sz="3600"/>
              <a:t>First analysis: Almost Perfect Phylogeny</a:t>
            </a:r>
            <a:endParaRPr lang="en-US"/>
          </a:p>
        </p:txBody>
      </p:sp>
      <p:sp>
        <p:nvSpPr>
          <p:cNvPr id="392195" name="Rectangle 3"/>
          <p:cNvSpPr>
            <a:spLocks noGrp="1" noChangeArrowheads="1"/>
          </p:cNvSpPr>
          <p:nvPr>
            <p:ph type="body" idx="1"/>
          </p:nvPr>
        </p:nvSpPr>
        <p:spPr/>
        <p:txBody>
          <a:bodyPr/>
          <a:lstStyle/>
          <a:p>
            <a:pPr>
              <a:lnSpc>
                <a:spcPct val="90000"/>
              </a:lnSpc>
              <a:spcAft>
                <a:spcPts val="600"/>
              </a:spcAft>
            </a:pPr>
            <a:r>
              <a:rPr lang="en-US" sz="2800" dirty="0"/>
              <a:t>The original dataset contained 375 characters (336 lexical, 17 morphological, and 22 phonological).  </a:t>
            </a:r>
          </a:p>
          <a:p>
            <a:pPr>
              <a:lnSpc>
                <a:spcPct val="90000"/>
              </a:lnSpc>
              <a:spcAft>
                <a:spcPts val="600"/>
              </a:spcAft>
            </a:pPr>
            <a:r>
              <a:rPr lang="en-US" sz="2800" dirty="0"/>
              <a:t>We </a:t>
            </a:r>
            <a:r>
              <a:rPr lang="en-US" sz="2800" i="1" dirty="0"/>
              <a:t>screened</a:t>
            </a:r>
            <a:r>
              <a:rPr lang="en-US" sz="2800" dirty="0"/>
              <a:t> the dataset to eliminate characters likely to evolve </a:t>
            </a:r>
            <a:r>
              <a:rPr lang="en-US" sz="2800" dirty="0" err="1"/>
              <a:t>homoplastically</a:t>
            </a:r>
            <a:r>
              <a:rPr lang="en-US" sz="2800" dirty="0"/>
              <a:t> or by borrowing.</a:t>
            </a:r>
          </a:p>
          <a:p>
            <a:pPr>
              <a:lnSpc>
                <a:spcPct val="90000"/>
              </a:lnSpc>
              <a:spcAft>
                <a:spcPts val="600"/>
              </a:spcAft>
            </a:pPr>
            <a:r>
              <a:rPr lang="en-US" sz="2800" dirty="0"/>
              <a:t>On this reduced dataset (259 lexical, 13 morphological, 22 phonological), we attempted to maximize the number of compatible characters while </a:t>
            </a:r>
            <a:r>
              <a:rPr lang="en-US" sz="2800" i="1" dirty="0"/>
              <a:t>requiring that certain of the morphological and phonological characters be compatible</a:t>
            </a:r>
            <a:r>
              <a:rPr lang="en-US" sz="2800" dirty="0"/>
              <a:t>. (Computational problem NP-hard.)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rmAutofit fontScale="90000"/>
          </a:bodyPr>
          <a:lstStyle/>
          <a:p>
            <a:r>
              <a:rPr lang="en-US"/>
              <a:t>Indo-European Tree</a:t>
            </a:r>
            <a:br>
              <a:rPr lang="en-US"/>
            </a:br>
            <a:r>
              <a:rPr lang="en-US" sz="4000"/>
              <a:t>(95% of the characters compatible)</a:t>
            </a:r>
            <a:endParaRPr lang="en-US"/>
          </a:p>
        </p:txBody>
      </p:sp>
      <p:pic>
        <p:nvPicPr>
          <p:cNvPr id="364547" name="Picture 3" descr="IE_tree1_grou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2588" y="1981200"/>
            <a:ext cx="5837237"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fontScale="90000"/>
          </a:bodyPr>
          <a:lstStyle/>
          <a:p>
            <a:r>
              <a:rPr lang="en-US" dirty="0"/>
              <a:t>Second attempt: </a:t>
            </a:r>
            <a:br>
              <a:rPr lang="en-US" dirty="0"/>
            </a:br>
            <a:r>
              <a:rPr lang="en-US" dirty="0"/>
              <a:t>Perfect Phylogenetic Network (PPN)</a:t>
            </a:r>
          </a:p>
        </p:txBody>
      </p:sp>
      <p:sp>
        <p:nvSpPr>
          <p:cNvPr id="360451" name="Rectangle 3"/>
          <p:cNvSpPr>
            <a:spLocks noGrp="1" noChangeArrowheads="1"/>
          </p:cNvSpPr>
          <p:nvPr>
            <p:ph type="body" idx="1"/>
          </p:nvPr>
        </p:nvSpPr>
        <p:spPr/>
        <p:txBody>
          <a:bodyPr>
            <a:normAutofit fontScale="92500"/>
          </a:bodyPr>
          <a:lstStyle/>
          <a:p>
            <a:r>
              <a:rPr lang="en-US" sz="2400" dirty="0"/>
              <a:t>We explain the remaining incompatible characters by inferring previously </a:t>
            </a:r>
            <a:r>
              <a:rPr lang="en-US" sz="2400" b="1" i="1" dirty="0"/>
              <a:t>undetected</a:t>
            </a:r>
            <a:r>
              <a:rPr lang="en-US" sz="2400" dirty="0"/>
              <a:t> </a:t>
            </a:r>
            <a:r>
              <a:rPr lang="ja-JP" altLang="en-US" sz="2400">
                <a:latin typeface="Arial"/>
              </a:rPr>
              <a:t>“</a:t>
            </a:r>
            <a:r>
              <a:rPr lang="en-US" sz="2400" dirty="0"/>
              <a:t>borrowing</a:t>
            </a:r>
            <a:r>
              <a:rPr lang="ja-JP" altLang="en-US" sz="2400">
                <a:latin typeface="Arial"/>
              </a:rPr>
              <a:t>”</a:t>
            </a:r>
            <a:r>
              <a:rPr lang="en-US" sz="2400" dirty="0"/>
              <a:t>.</a:t>
            </a:r>
          </a:p>
          <a:p>
            <a:pPr marL="0" indent="0">
              <a:buNone/>
            </a:pPr>
            <a:endParaRPr lang="en-US" sz="2400" dirty="0"/>
          </a:p>
          <a:p>
            <a:r>
              <a:rPr lang="en-US" sz="2400" dirty="0"/>
              <a:t>Perfect Phylogenetic Network: We require all characters evolve down some tree contained inside the network (and without homoplasy!)</a:t>
            </a:r>
          </a:p>
          <a:p>
            <a:r>
              <a:rPr lang="en-US" sz="2400" dirty="0"/>
              <a:t>We attempted to find a PPN with the smallest number of contact edges, borrowing events, and with maximal feasibility with respect to the historical record.  (Computational problems NP-hard).</a:t>
            </a:r>
          </a:p>
          <a:p>
            <a:r>
              <a:rPr lang="en-US" sz="2400" dirty="0"/>
              <a:t>Our analysis produced one solution with only three contact edges that optimized each of the criteria.  Two of the contact edges are well-supported.</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z="3200">
                <a:latin typeface="Arial" charset="0"/>
                <a:ea typeface="ＭＳ Ｐゴシック" charset="0"/>
                <a:cs typeface="ＭＳ Ｐゴシック" charset="0"/>
              </a:rPr>
              <a:t>Estimating the date and homeland of the </a:t>
            </a:r>
            <a:br>
              <a:rPr lang="en-US" sz="3200">
                <a:latin typeface="Arial" charset="0"/>
                <a:ea typeface="ＭＳ Ｐゴシック" charset="0"/>
                <a:cs typeface="ＭＳ Ｐゴシック" charset="0"/>
              </a:rPr>
            </a:br>
            <a:r>
              <a:rPr lang="en-US" sz="3200">
                <a:latin typeface="Arial" charset="0"/>
                <a:ea typeface="ＭＳ Ｐゴシック" charset="0"/>
                <a:cs typeface="ＭＳ Ｐゴシック" charset="0"/>
              </a:rPr>
              <a:t>proto-Indo-Europeans</a:t>
            </a:r>
            <a:endParaRPr lang="en-US">
              <a:latin typeface="Arial" charset="0"/>
              <a:ea typeface="ＭＳ Ｐゴシック" charset="0"/>
              <a:cs typeface="ＭＳ Ｐゴシック" charset="0"/>
            </a:endParaRPr>
          </a:p>
        </p:txBody>
      </p:sp>
      <p:sp>
        <p:nvSpPr>
          <p:cNvPr id="11266" name="Rectangle 3"/>
          <p:cNvSpPr>
            <a:spLocks noGrp="1" noChangeArrowheads="1"/>
          </p:cNvSpPr>
          <p:nvPr>
            <p:ph type="body" idx="1"/>
          </p:nvPr>
        </p:nvSpPr>
        <p:spPr>
          <a:xfrm>
            <a:off x="457200" y="1883978"/>
            <a:ext cx="8229600" cy="4525963"/>
          </a:xfrm>
        </p:spPr>
        <p:txBody>
          <a:bodyPr/>
          <a:lstStyle/>
          <a:p>
            <a:pPr eaLnBrk="1" hangingPunct="1">
              <a:spcAft>
                <a:spcPct val="20000"/>
              </a:spcAft>
            </a:pPr>
            <a:r>
              <a:rPr lang="en-US" dirty="0">
                <a:latin typeface="Arial" charset="0"/>
                <a:ea typeface="ＭＳ Ｐゴシック" charset="0"/>
                <a:cs typeface="ＭＳ Ｐゴシック" charset="0"/>
              </a:rPr>
              <a:t>Step 1: Estimate the phylogeny</a:t>
            </a:r>
          </a:p>
          <a:p>
            <a:pPr eaLnBrk="1" hangingPunct="1">
              <a:spcAft>
                <a:spcPct val="20000"/>
              </a:spcAft>
            </a:pPr>
            <a:r>
              <a:rPr lang="en-US" dirty="0">
                <a:latin typeface="Arial" charset="0"/>
                <a:ea typeface="ＭＳ Ｐゴシック" charset="0"/>
                <a:cs typeface="ＭＳ Ｐゴシック" charset="0"/>
              </a:rPr>
              <a:t>Step 2: Reconstruct words for proto-Indo-European (and for intermediate proto-languages)</a:t>
            </a:r>
          </a:p>
          <a:p>
            <a:pPr eaLnBrk="1" hangingPunct="1">
              <a:spcAft>
                <a:spcPct val="20000"/>
              </a:spcAft>
            </a:pPr>
            <a:r>
              <a:rPr lang="en-US" dirty="0">
                <a:latin typeface="Arial" charset="0"/>
                <a:ea typeface="ＭＳ Ｐゴシック" charset="0"/>
                <a:cs typeface="ＭＳ Ｐゴシック" charset="0"/>
              </a:rPr>
              <a:t>Step 3: Use archaeological evidence to constrain dates and geographic locations of the proto-languages</a:t>
            </a:r>
          </a:p>
        </p:txBody>
      </p:sp>
    </p:spTree>
    <p:extLst>
      <p:ext uri="{BB962C8B-B14F-4D97-AF65-F5344CB8AC3E}">
        <p14:creationId xmlns:p14="http://schemas.microsoft.com/office/powerpoint/2010/main" val="4129752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Perfect Phylogenetic Networks</a:t>
            </a:r>
            <a:endParaRPr lang="en-US">
              <a:latin typeface="Arial" charset="0"/>
              <a:ea typeface="ＭＳ Ｐゴシック" charset="0"/>
              <a:cs typeface="ＭＳ Ｐゴシック" charset="0"/>
            </a:endParaRPr>
          </a:p>
        </p:txBody>
      </p:sp>
      <p:sp>
        <p:nvSpPr>
          <p:cNvPr id="89090" name="Rectangle 3"/>
          <p:cNvSpPr>
            <a:spLocks noGrp="1" noChangeArrowheads="1"/>
          </p:cNvSpPr>
          <p:nvPr>
            <p:ph type="body" idx="1"/>
          </p:nvPr>
        </p:nvSpPr>
        <p:spPr>
          <a:xfrm>
            <a:off x="685800" y="1981200"/>
            <a:ext cx="7924800" cy="3276600"/>
          </a:xfrm>
        </p:spPr>
        <p:txBody>
          <a:bodyPr/>
          <a:lstStyle/>
          <a:p>
            <a:pPr eaLnBrk="1" hangingPunct="1">
              <a:buFontTx/>
              <a:buNone/>
            </a:pPr>
            <a:r>
              <a:rPr lang="en-US">
                <a:latin typeface="Arial" charset="0"/>
                <a:ea typeface="ＭＳ Ｐゴシック" charset="0"/>
                <a:cs typeface="ＭＳ Ｐゴシック" charset="0"/>
              </a:rPr>
              <a:t>Problem formulation</a:t>
            </a:r>
          </a:p>
          <a:p>
            <a:pPr eaLnBrk="1" hangingPunct="1"/>
            <a:r>
              <a:rPr lang="en-US">
                <a:latin typeface="Arial" charset="0"/>
                <a:ea typeface="ＭＳ Ｐゴシック" charset="0"/>
                <a:cs typeface="ＭＳ Ｐゴシック" charset="0"/>
              </a:rPr>
              <a:t>Input: set of languages described by characters</a:t>
            </a:r>
          </a:p>
          <a:p>
            <a:pPr eaLnBrk="1" hangingPunct="1"/>
            <a:r>
              <a:rPr lang="en-US">
                <a:latin typeface="Arial" charset="0"/>
                <a:ea typeface="ＭＳ Ｐゴシック" charset="0"/>
                <a:cs typeface="ＭＳ Ｐゴシック" charset="0"/>
              </a:rPr>
              <a:t>Output: Network on which all characters evolve without homoplasy, but can be borrowed</a:t>
            </a:r>
          </a:p>
        </p:txBody>
      </p:sp>
      <p:sp>
        <p:nvSpPr>
          <p:cNvPr id="89091" name="Text Box 4"/>
          <p:cNvSpPr txBox="1">
            <a:spLocks noChangeArrowheads="1"/>
          </p:cNvSpPr>
          <p:nvPr/>
        </p:nvSpPr>
        <p:spPr bwMode="auto">
          <a:xfrm>
            <a:off x="304800" y="5638800"/>
            <a:ext cx="8610600" cy="51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spcBef>
                <a:spcPct val="50000"/>
              </a:spcBef>
            </a:pPr>
            <a:r>
              <a:rPr lang="en-US"/>
              <a:t>Nakhleh, Ringe, and Warnow, 2005. Language.</a:t>
            </a:r>
          </a:p>
        </p:txBody>
      </p:sp>
    </p:spTree>
    <p:extLst>
      <p:ext uri="{BB962C8B-B14F-4D97-AF65-F5344CB8AC3E}">
        <p14:creationId xmlns:p14="http://schemas.microsoft.com/office/powerpoint/2010/main" val="1541751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fontScale="90000"/>
          </a:bodyPr>
          <a:lstStyle/>
          <a:p>
            <a:r>
              <a:rPr lang="ja-JP" altLang="en-US">
                <a:latin typeface="Arial"/>
              </a:rPr>
              <a:t>“</a:t>
            </a:r>
            <a:r>
              <a:rPr lang="en-US"/>
              <a:t>Perfect Phylogenetic Network</a:t>
            </a:r>
            <a:r>
              <a:rPr lang="ja-JP" altLang="en-US">
                <a:latin typeface="Arial"/>
              </a:rPr>
              <a:t>”</a:t>
            </a:r>
            <a:r>
              <a:rPr lang="en-US"/>
              <a:t> </a:t>
            </a:r>
            <a:br>
              <a:rPr lang="en-US"/>
            </a:br>
            <a:r>
              <a:rPr lang="en-US"/>
              <a:t>(all characters compatible)</a:t>
            </a:r>
          </a:p>
        </p:txBody>
      </p:sp>
      <p:pic>
        <p:nvPicPr>
          <p:cNvPr id="365571" name="Picture 3" descr="IE_tree1_groups_PP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2588" y="1981200"/>
            <a:ext cx="5837237"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extBox 1"/>
          <p:cNvSpPr txBox="1"/>
          <p:nvPr/>
        </p:nvSpPr>
        <p:spPr>
          <a:xfrm>
            <a:off x="1878973" y="6379621"/>
            <a:ext cx="5405897" cy="369332"/>
          </a:xfrm>
          <a:prstGeom prst="rect">
            <a:avLst/>
          </a:prstGeom>
          <a:noFill/>
        </p:spPr>
        <p:txBody>
          <a:bodyPr wrap="none" rtlCol="0">
            <a:spAutoFit/>
          </a:bodyPr>
          <a:lstStyle/>
          <a:p>
            <a:r>
              <a:rPr lang="en-US" dirty="0"/>
              <a:t>L. Nakhleh, D. </a:t>
            </a:r>
            <a:r>
              <a:rPr lang="en-US" dirty="0" err="1"/>
              <a:t>Ringe</a:t>
            </a:r>
            <a:r>
              <a:rPr lang="en-US" dirty="0"/>
              <a:t>, and T. Warnow, </a:t>
            </a:r>
            <a:r>
              <a:rPr lang="en-US" dirty="0">
                <a:hlinkClick r:id="rId3"/>
              </a:rPr>
              <a:t>LANGUAGE, 2005</a:t>
            </a:r>
          </a:p>
        </p:txBody>
      </p:sp>
    </p:spTree>
    <p:extLst>
      <p:ext uri="{BB962C8B-B14F-4D97-AF65-F5344CB8AC3E}">
        <p14:creationId xmlns:p14="http://schemas.microsoft.com/office/powerpoint/2010/main" val="3423842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Comments</a:t>
            </a:r>
          </a:p>
        </p:txBody>
      </p:sp>
      <p:sp>
        <p:nvSpPr>
          <p:cNvPr id="93186" name="Rectangle 3"/>
          <p:cNvSpPr>
            <a:spLocks noGrp="1" noChangeArrowheads="1"/>
          </p:cNvSpPr>
          <p:nvPr>
            <p:ph type="body" idx="1"/>
          </p:nvPr>
        </p:nvSpPr>
        <p:spPr/>
        <p:txBody>
          <a:bodyPr/>
          <a:lstStyle/>
          <a:p>
            <a:pPr eaLnBrk="1" hangingPunct="1">
              <a:lnSpc>
                <a:spcPct val="90000"/>
              </a:lnSpc>
              <a:spcAft>
                <a:spcPct val="20000"/>
              </a:spcAft>
            </a:pPr>
            <a:r>
              <a:rPr lang="en-US" sz="2800" dirty="0">
                <a:latin typeface="Arial" charset="0"/>
                <a:ea typeface="ＭＳ Ｐゴシック" charset="0"/>
                <a:cs typeface="ＭＳ Ｐゴシック" charset="0"/>
              </a:rPr>
              <a:t>This network is very </a:t>
            </a:r>
            <a:r>
              <a:rPr lang="ja-JP" altLang="en-US" sz="280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tree-like</a:t>
            </a:r>
            <a:r>
              <a:rPr lang="ja-JP" altLang="en-US" sz="280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 (only three contact edges needed to explain the data.</a:t>
            </a:r>
          </a:p>
          <a:p>
            <a:pPr eaLnBrk="1" hangingPunct="1">
              <a:lnSpc>
                <a:spcPct val="90000"/>
              </a:lnSpc>
              <a:spcAft>
                <a:spcPct val="20000"/>
              </a:spcAft>
            </a:pPr>
            <a:r>
              <a:rPr lang="en-US" sz="2800" dirty="0">
                <a:latin typeface="Arial" charset="0"/>
                <a:ea typeface="ＭＳ Ｐゴシック" charset="0"/>
                <a:cs typeface="ＭＳ Ｐゴシック" charset="0"/>
              </a:rPr>
              <a:t>Two of the three contact edges are strongly supported by the data (many characters are borrowed).</a:t>
            </a:r>
          </a:p>
          <a:p>
            <a:pPr eaLnBrk="1" hangingPunct="1">
              <a:lnSpc>
                <a:spcPct val="90000"/>
              </a:lnSpc>
              <a:spcAft>
                <a:spcPct val="20000"/>
              </a:spcAft>
            </a:pPr>
            <a:r>
              <a:rPr lang="en-US" sz="2800" dirty="0">
                <a:latin typeface="Arial" charset="0"/>
                <a:ea typeface="ＭＳ Ｐゴシック" charset="0"/>
                <a:cs typeface="ＭＳ Ｐゴシック" charset="0"/>
              </a:rPr>
              <a:t>If the third contact edge is removed, then the evolution of the remaining (two) incompatible characters needs to be explained.  </a:t>
            </a:r>
          </a:p>
          <a:p>
            <a:pPr lvl="1">
              <a:lnSpc>
                <a:spcPct val="90000"/>
              </a:lnSpc>
              <a:spcAft>
                <a:spcPct val="20000"/>
              </a:spcAft>
            </a:pPr>
            <a:r>
              <a:rPr lang="en-US" sz="2400" i="1" dirty="0">
                <a:solidFill>
                  <a:schemeClr val="accent2"/>
                </a:solidFill>
                <a:latin typeface="Arial" charset="0"/>
                <a:ea typeface="ＭＳ Ｐゴシック" charset="0"/>
                <a:cs typeface="ＭＳ Ｐゴシック" charset="0"/>
              </a:rPr>
              <a:t>Probably this is parallel semantic shift.</a:t>
            </a:r>
          </a:p>
        </p:txBody>
      </p:sp>
    </p:spTree>
    <p:extLst>
      <p:ext uri="{BB962C8B-B14F-4D97-AF65-F5344CB8AC3E}">
        <p14:creationId xmlns:p14="http://schemas.microsoft.com/office/powerpoint/2010/main" val="3392164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WERN 2006 model</a:t>
            </a:r>
          </a:p>
        </p:txBody>
      </p:sp>
      <p:sp>
        <p:nvSpPr>
          <p:cNvPr id="385027" name="Rectangle 3"/>
          <p:cNvSpPr>
            <a:spLocks noGrp="1" noChangeArrowheads="1"/>
          </p:cNvSpPr>
          <p:nvPr>
            <p:ph type="body" idx="1"/>
          </p:nvPr>
        </p:nvSpPr>
        <p:spPr>
          <a:xfrm>
            <a:off x="533400" y="1049873"/>
            <a:ext cx="7848600" cy="5257800"/>
          </a:xfrm>
        </p:spPr>
        <p:txBody>
          <a:bodyPr>
            <a:normAutofit lnSpcReduction="10000"/>
          </a:bodyPr>
          <a:lstStyle/>
          <a:p>
            <a:pPr>
              <a:buFontTx/>
              <a:buNone/>
            </a:pPr>
            <a:endParaRPr lang="en-US" sz="2800" dirty="0"/>
          </a:p>
          <a:p>
            <a:r>
              <a:rPr lang="en-US" sz="2400" dirty="0"/>
              <a:t>Warnow, Evans, </a:t>
            </a:r>
            <a:r>
              <a:rPr lang="en-US" sz="2400" dirty="0" err="1"/>
              <a:t>Ringe</a:t>
            </a:r>
            <a:r>
              <a:rPr lang="en-US" sz="2400" dirty="0"/>
              <a:t> &amp; Nakhleh (WERN) </a:t>
            </a:r>
            <a:r>
              <a:rPr lang="ja-JP" altLang="en-US" sz="2400" dirty="0"/>
              <a:t>“</a:t>
            </a:r>
            <a:r>
              <a:rPr lang="en-US" sz="2400" dirty="0">
                <a:solidFill>
                  <a:schemeClr val="accent2"/>
                </a:solidFill>
              </a:rPr>
              <a:t>Extended Markov model</a:t>
            </a:r>
            <a:r>
              <a:rPr lang="ja-JP" altLang="en-US" sz="2400" dirty="0">
                <a:solidFill>
                  <a:schemeClr val="accent2"/>
                </a:solidFill>
              </a:rPr>
              <a:t>”</a:t>
            </a:r>
            <a:r>
              <a:rPr lang="en-US" sz="2400" dirty="0"/>
              <a:t>:  parameterizes PPN and allows for homoplasy  provided that </a:t>
            </a:r>
            <a:r>
              <a:rPr lang="en-US" sz="2400" dirty="0">
                <a:solidFill>
                  <a:schemeClr val="accent2"/>
                </a:solidFill>
              </a:rPr>
              <a:t>homoplastic states</a:t>
            </a:r>
            <a:r>
              <a:rPr lang="en-US" sz="2400" dirty="0"/>
              <a:t> can be identified from the data (Cambridge University Press)</a:t>
            </a:r>
          </a:p>
          <a:p>
            <a:r>
              <a:rPr lang="en-US" sz="2400" dirty="0"/>
              <a:t>Basic idea:</a:t>
            </a:r>
          </a:p>
          <a:p>
            <a:pPr lvl="1"/>
            <a:r>
              <a:rPr lang="en-US" sz="2400" dirty="0"/>
              <a:t>Characters can evolve with homoplasy, but we know the homoplastic states</a:t>
            </a:r>
          </a:p>
          <a:p>
            <a:pPr lvl="1"/>
            <a:r>
              <a:rPr lang="en-US" sz="2400" dirty="0"/>
              <a:t>Characters evolve independently but not identically – can have a “no-common-mechanism model”</a:t>
            </a:r>
          </a:p>
          <a:p>
            <a:r>
              <a:rPr lang="en-US" sz="2400" dirty="0"/>
              <a:t>The paper proves that if there is no borrowing (and so the evolution is down a tree), then the topology of the tree is identifiable (relatively easy proof from getting quartet trees)</a:t>
            </a:r>
          </a:p>
          <a:p>
            <a:endParaRPr lang="en-US" sz="2400" b="1" dirty="0"/>
          </a:p>
        </p:txBody>
      </p:sp>
    </p:spTree>
    <p:extLst>
      <p:ext uri="{BB962C8B-B14F-4D97-AF65-F5344CB8AC3E}">
        <p14:creationId xmlns:p14="http://schemas.microsoft.com/office/powerpoint/2010/main" val="1832015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EC24-4F75-711F-3953-DAC9C1F14F3B}"/>
              </a:ext>
            </a:extLst>
          </p:cNvPr>
          <p:cNvSpPr>
            <a:spLocks noGrp="1"/>
          </p:cNvSpPr>
          <p:nvPr>
            <p:ph type="title"/>
          </p:nvPr>
        </p:nvSpPr>
        <p:spPr/>
        <p:txBody>
          <a:bodyPr/>
          <a:lstStyle/>
          <a:p>
            <a:r>
              <a:rPr lang="en-US" dirty="0"/>
              <a:t>WERN 2006 conjecture</a:t>
            </a:r>
          </a:p>
        </p:txBody>
      </p:sp>
      <p:sp>
        <p:nvSpPr>
          <p:cNvPr id="3" name="Content Placeholder 2">
            <a:extLst>
              <a:ext uri="{FF2B5EF4-FFF2-40B4-BE49-F238E27FC236}">
                <a16:creationId xmlns:a16="http://schemas.microsoft.com/office/drawing/2014/main" id="{8E7E97E9-81C0-16E9-D695-B9FB94A430B6}"/>
              </a:ext>
            </a:extLst>
          </p:cNvPr>
          <p:cNvSpPr>
            <a:spLocks noGrp="1"/>
          </p:cNvSpPr>
          <p:nvPr>
            <p:ph idx="1"/>
          </p:nvPr>
        </p:nvSpPr>
        <p:spPr/>
        <p:txBody>
          <a:bodyPr/>
          <a:lstStyle/>
          <a:p>
            <a:r>
              <a:rPr lang="en-US" dirty="0"/>
              <a:t>In WERN 2006, we conjectured that the phylogenetic network might be identifiable under some conditions (e.g., if there was only one borrowing edge).</a:t>
            </a:r>
          </a:p>
          <a:p>
            <a:r>
              <a:rPr lang="en-US" dirty="0"/>
              <a:t>However, we did not provide any proof, and we did not make any progress on this.</a:t>
            </a:r>
          </a:p>
        </p:txBody>
      </p:sp>
    </p:spTree>
    <p:extLst>
      <p:ext uri="{BB962C8B-B14F-4D97-AF65-F5344CB8AC3E}">
        <p14:creationId xmlns:p14="http://schemas.microsoft.com/office/powerpoint/2010/main" val="499213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51B4-35CC-44B2-A064-AAB1A593ADD1}"/>
              </a:ext>
            </a:extLst>
          </p:cNvPr>
          <p:cNvSpPr>
            <a:spLocks noGrp="1"/>
          </p:cNvSpPr>
          <p:nvPr>
            <p:ph type="title"/>
          </p:nvPr>
        </p:nvSpPr>
        <p:spPr/>
        <p:txBody>
          <a:bodyPr/>
          <a:lstStyle/>
          <a:p>
            <a:r>
              <a:rPr lang="en-US" dirty="0"/>
              <a:t>Work in 2022-2023</a:t>
            </a:r>
          </a:p>
        </p:txBody>
      </p:sp>
      <p:sp>
        <p:nvSpPr>
          <p:cNvPr id="3" name="Content Placeholder 2">
            <a:extLst>
              <a:ext uri="{FF2B5EF4-FFF2-40B4-BE49-F238E27FC236}">
                <a16:creationId xmlns:a16="http://schemas.microsoft.com/office/drawing/2014/main" id="{4C301FC9-F9F0-74F4-BAFA-E8EF27DE1A5B}"/>
              </a:ext>
            </a:extLst>
          </p:cNvPr>
          <p:cNvSpPr>
            <a:spLocks noGrp="1"/>
          </p:cNvSpPr>
          <p:nvPr>
            <p:ph idx="1"/>
          </p:nvPr>
        </p:nvSpPr>
        <p:spPr/>
        <p:txBody>
          <a:bodyPr>
            <a:normAutofit fontScale="92500" lnSpcReduction="10000"/>
          </a:bodyPr>
          <a:lstStyle/>
          <a:p>
            <a:r>
              <a:rPr lang="en-US" dirty="0"/>
              <a:t>Work with </a:t>
            </a:r>
            <a:r>
              <a:rPr lang="en-US" dirty="0">
                <a:solidFill>
                  <a:srgbClr val="0432FF"/>
                </a:solidFill>
              </a:rPr>
              <a:t>Marc Canby (submitted)</a:t>
            </a:r>
            <a:r>
              <a:rPr lang="en-US" dirty="0"/>
              <a:t>: modeling polymorphism (e.g., two words for same meaning) – new analysis of Indo-European, plus simulation study. </a:t>
            </a:r>
          </a:p>
          <a:p>
            <a:r>
              <a:rPr lang="en-US" dirty="0"/>
              <a:t>Work with </a:t>
            </a:r>
            <a:r>
              <a:rPr lang="en-US" dirty="0">
                <a:solidFill>
                  <a:srgbClr val="0432FF"/>
                </a:solidFill>
              </a:rPr>
              <a:t>Steve Evans and Luay Nakhleh</a:t>
            </a:r>
            <a:r>
              <a:rPr lang="en-US" dirty="0"/>
              <a:t>: proving that a level-1 phylogenetic network is identifiable (and providing polynomial time methods to construct the network) under the </a:t>
            </a:r>
            <a:r>
              <a:rPr lang="en-US" dirty="0">
                <a:solidFill>
                  <a:srgbClr val="0432FF"/>
                </a:solidFill>
              </a:rPr>
              <a:t>Warnow, Evans, </a:t>
            </a:r>
            <a:r>
              <a:rPr lang="en-US" dirty="0" err="1">
                <a:solidFill>
                  <a:srgbClr val="0432FF"/>
                </a:solidFill>
              </a:rPr>
              <a:t>Ringe</a:t>
            </a:r>
            <a:r>
              <a:rPr lang="en-US" dirty="0">
                <a:solidFill>
                  <a:srgbClr val="0432FF"/>
                </a:solidFill>
              </a:rPr>
              <a:t>, and  Nakhleh model </a:t>
            </a:r>
            <a:r>
              <a:rPr lang="en-US" dirty="0"/>
              <a:t>(with mild constraints). This will appear as a book chapter.</a:t>
            </a:r>
          </a:p>
        </p:txBody>
      </p:sp>
    </p:spTree>
    <p:extLst>
      <p:ext uri="{BB962C8B-B14F-4D97-AF65-F5344CB8AC3E}">
        <p14:creationId xmlns:p14="http://schemas.microsoft.com/office/powerpoint/2010/main" val="1329930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Our methods/models  </a:t>
            </a:r>
          </a:p>
        </p:txBody>
      </p:sp>
      <p:sp>
        <p:nvSpPr>
          <p:cNvPr id="385027" name="Rectangle 3"/>
          <p:cNvSpPr>
            <a:spLocks noGrp="1" noChangeArrowheads="1"/>
          </p:cNvSpPr>
          <p:nvPr>
            <p:ph type="body" idx="1"/>
          </p:nvPr>
        </p:nvSpPr>
        <p:spPr>
          <a:xfrm>
            <a:off x="533400" y="1049873"/>
            <a:ext cx="7848600" cy="5257800"/>
          </a:xfrm>
        </p:spPr>
        <p:txBody>
          <a:bodyPr>
            <a:normAutofit/>
          </a:bodyPr>
          <a:lstStyle/>
          <a:p>
            <a:pPr>
              <a:buFontTx/>
              <a:buNone/>
            </a:pPr>
            <a:endParaRPr lang="en-US" sz="2800" dirty="0"/>
          </a:p>
          <a:p>
            <a:r>
              <a:rPr lang="en-US" sz="2400" b="1" dirty="0"/>
              <a:t>Warnow, Evans, </a:t>
            </a:r>
            <a:r>
              <a:rPr lang="en-US" sz="2400" b="1" dirty="0" err="1"/>
              <a:t>Ringe</a:t>
            </a:r>
            <a:r>
              <a:rPr lang="en-US" sz="2400" b="1" dirty="0"/>
              <a:t> &amp; Nakhleh </a:t>
            </a:r>
            <a:r>
              <a:rPr lang="ja-JP" altLang="en-US" sz="2400" b="1" dirty="0">
                <a:latin typeface="Arial"/>
              </a:rPr>
              <a:t>“</a:t>
            </a:r>
            <a:r>
              <a:rPr lang="en-US" sz="2400" b="1" dirty="0">
                <a:solidFill>
                  <a:schemeClr val="accent2"/>
                </a:solidFill>
              </a:rPr>
              <a:t>Extended Markov model</a:t>
            </a:r>
            <a:r>
              <a:rPr lang="ja-JP" altLang="en-US" sz="2400" b="1" dirty="0">
                <a:solidFill>
                  <a:schemeClr val="accent2"/>
                </a:solidFill>
                <a:latin typeface="Arial"/>
              </a:rPr>
              <a:t>”</a:t>
            </a:r>
            <a:r>
              <a:rPr lang="en-US" sz="2400" b="1" dirty="0"/>
              <a:t>:  parameterizes PPN and allows for homoplasy  provided that </a:t>
            </a:r>
            <a:r>
              <a:rPr lang="en-US" sz="2400" b="1" dirty="0">
                <a:solidFill>
                  <a:schemeClr val="accent2"/>
                </a:solidFill>
              </a:rPr>
              <a:t>homoplastic states</a:t>
            </a:r>
            <a:r>
              <a:rPr lang="en-US" sz="2400" b="1" dirty="0"/>
              <a:t> can be identified from the data (Cambridge University Press, 2006)</a:t>
            </a:r>
          </a:p>
        </p:txBody>
      </p:sp>
    </p:spTree>
    <p:extLst>
      <p:ext uri="{BB962C8B-B14F-4D97-AF65-F5344CB8AC3E}">
        <p14:creationId xmlns:p14="http://schemas.microsoft.com/office/powerpoint/2010/main" val="279042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56107"/>
            <a:ext cx="8229600" cy="1143000"/>
          </a:xfrm>
        </p:spPr>
        <p:txBody>
          <a:bodyPr/>
          <a:lstStyle/>
          <a:p>
            <a:r>
              <a:rPr lang="en-US" dirty="0"/>
              <a:t>WERN 2023 model</a:t>
            </a:r>
          </a:p>
        </p:txBody>
      </p:sp>
      <p:sp>
        <p:nvSpPr>
          <p:cNvPr id="385027" name="Rectangle 3"/>
          <p:cNvSpPr>
            <a:spLocks noGrp="1" noChangeArrowheads="1"/>
          </p:cNvSpPr>
          <p:nvPr>
            <p:ph type="body" idx="1"/>
          </p:nvPr>
        </p:nvSpPr>
        <p:spPr>
          <a:xfrm>
            <a:off x="533400" y="1049873"/>
            <a:ext cx="7848600" cy="5257800"/>
          </a:xfrm>
        </p:spPr>
        <p:txBody>
          <a:bodyPr>
            <a:normAutofit/>
          </a:bodyPr>
          <a:lstStyle/>
          <a:p>
            <a:pPr>
              <a:buFontTx/>
              <a:buNone/>
            </a:pPr>
            <a:endParaRPr lang="en-US" sz="2800" dirty="0"/>
          </a:p>
          <a:p>
            <a:r>
              <a:rPr lang="en-US" sz="2400" dirty="0"/>
              <a:t>WERN 2006: Warnow, Evans, </a:t>
            </a:r>
            <a:r>
              <a:rPr lang="en-US" sz="2400" dirty="0" err="1"/>
              <a:t>Ringe</a:t>
            </a:r>
            <a:r>
              <a:rPr lang="en-US" sz="2400" dirty="0"/>
              <a:t> &amp; Nakhleh (WERN) </a:t>
            </a:r>
            <a:r>
              <a:rPr lang="ja-JP" altLang="en-US" sz="2400" dirty="0"/>
              <a:t>“</a:t>
            </a:r>
            <a:r>
              <a:rPr lang="en-US" sz="2400" dirty="0">
                <a:solidFill>
                  <a:schemeClr val="accent2"/>
                </a:solidFill>
              </a:rPr>
              <a:t>Extended Markov model</a:t>
            </a:r>
            <a:r>
              <a:rPr lang="ja-JP" altLang="en-US" sz="2400" dirty="0">
                <a:solidFill>
                  <a:schemeClr val="accent2"/>
                </a:solidFill>
              </a:rPr>
              <a:t>”</a:t>
            </a:r>
            <a:r>
              <a:rPr lang="en-US" sz="2400" dirty="0"/>
              <a:t>:  parameterizes PPN and allows for homoplasy  provided that </a:t>
            </a:r>
            <a:r>
              <a:rPr lang="en-US" sz="2400" dirty="0">
                <a:solidFill>
                  <a:schemeClr val="accent2"/>
                </a:solidFill>
              </a:rPr>
              <a:t>homoplastic states</a:t>
            </a:r>
            <a:r>
              <a:rPr lang="en-US" sz="2400" dirty="0"/>
              <a:t> can be identified from the data (Cambridge University Press)</a:t>
            </a:r>
          </a:p>
          <a:p>
            <a:r>
              <a:rPr lang="en-US" sz="2400" dirty="0"/>
              <a:t>WERN 2006 Basic idea:</a:t>
            </a:r>
          </a:p>
          <a:p>
            <a:pPr lvl="1"/>
            <a:r>
              <a:rPr lang="en-US" sz="2400" dirty="0"/>
              <a:t>Characters can evolve with homoplasy, but we know the homoplastic states</a:t>
            </a:r>
          </a:p>
          <a:p>
            <a:pPr lvl="1"/>
            <a:r>
              <a:rPr lang="en-US" sz="2400" dirty="0"/>
              <a:t>Characters evolve independently but not identically – can have a “no-common-mechanism model”</a:t>
            </a:r>
          </a:p>
          <a:p>
            <a:r>
              <a:rPr lang="en-US" sz="2400" dirty="0"/>
              <a:t>WERN 2023:</a:t>
            </a:r>
          </a:p>
          <a:p>
            <a:pPr lvl="1"/>
            <a:r>
              <a:rPr lang="en-US" sz="2000" dirty="0"/>
              <a:t>Add the constraint that the probability of homoplastic state at the root is less than 1</a:t>
            </a:r>
          </a:p>
          <a:p>
            <a:endParaRPr lang="en-US" sz="2400" b="1" dirty="0"/>
          </a:p>
        </p:txBody>
      </p:sp>
    </p:spTree>
    <p:extLst>
      <p:ext uri="{BB962C8B-B14F-4D97-AF65-F5344CB8AC3E}">
        <p14:creationId xmlns:p14="http://schemas.microsoft.com/office/powerpoint/2010/main" val="2183945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DAF2-3B77-4C13-0E91-AA5388663CC5}"/>
              </a:ext>
            </a:extLst>
          </p:cNvPr>
          <p:cNvSpPr>
            <a:spLocks noGrp="1"/>
          </p:cNvSpPr>
          <p:nvPr>
            <p:ph type="title"/>
          </p:nvPr>
        </p:nvSpPr>
        <p:spPr/>
        <p:txBody>
          <a:bodyPr/>
          <a:lstStyle/>
          <a:p>
            <a:r>
              <a:rPr lang="en-US" dirty="0"/>
              <a:t>Warnow et al., 2023</a:t>
            </a:r>
          </a:p>
        </p:txBody>
      </p:sp>
      <p:sp>
        <p:nvSpPr>
          <p:cNvPr id="3" name="Content Placeholder 2">
            <a:extLst>
              <a:ext uri="{FF2B5EF4-FFF2-40B4-BE49-F238E27FC236}">
                <a16:creationId xmlns:a16="http://schemas.microsoft.com/office/drawing/2014/main" id="{095DCDF9-0720-36BE-17BB-BE2C5E91877E}"/>
              </a:ext>
            </a:extLst>
          </p:cNvPr>
          <p:cNvSpPr>
            <a:spLocks noGrp="1"/>
          </p:cNvSpPr>
          <p:nvPr>
            <p:ph idx="1"/>
          </p:nvPr>
        </p:nvSpPr>
        <p:spPr/>
        <p:txBody>
          <a:bodyPr>
            <a:normAutofit lnSpcReduction="10000"/>
          </a:bodyPr>
          <a:lstStyle/>
          <a:p>
            <a:r>
              <a:rPr lang="en-US" dirty="0"/>
              <a:t>Warnow, Evans, and Nakhleh 2023 (to appear) proves that:</a:t>
            </a:r>
          </a:p>
          <a:p>
            <a:pPr lvl="1"/>
            <a:r>
              <a:rPr lang="en-US" dirty="0"/>
              <a:t> </a:t>
            </a:r>
            <a:r>
              <a:rPr lang="en-US" dirty="0">
                <a:solidFill>
                  <a:srgbClr val="0432FF"/>
                </a:solidFill>
              </a:rPr>
              <a:t>The unrooted phylogenetic network topology is identifiable </a:t>
            </a:r>
            <a:r>
              <a:rPr lang="en-US" dirty="0"/>
              <a:t>under the WERN 2023 model, as long as the unrooted network is level-1 (with a mild assumption on root state not being always homoplastic)</a:t>
            </a:r>
          </a:p>
          <a:p>
            <a:pPr lvl="1"/>
            <a:r>
              <a:rPr lang="en-US" dirty="0">
                <a:solidFill>
                  <a:srgbClr val="0432FF"/>
                </a:solidFill>
              </a:rPr>
              <a:t>The rooted topology is also identifiable </a:t>
            </a:r>
            <a:r>
              <a:rPr lang="en-US" dirty="0"/>
              <a:t>if the probability of homoplasy-free binary characters is strictly positive</a:t>
            </a:r>
          </a:p>
        </p:txBody>
      </p:sp>
    </p:spTree>
    <p:extLst>
      <p:ext uri="{BB962C8B-B14F-4D97-AF65-F5344CB8AC3E}">
        <p14:creationId xmlns:p14="http://schemas.microsoft.com/office/powerpoint/2010/main" val="3184413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609600"/>
            <a:ext cx="8332076" cy="1143000"/>
          </a:xfrm>
        </p:spPr>
        <p:txBody>
          <a:bodyPr>
            <a:normAutofit/>
          </a:bodyPr>
          <a:lstStyle/>
          <a:p>
            <a:pPr eaLnBrk="1" hangingPunct="1"/>
            <a:r>
              <a:rPr lang="en-US" sz="3200" dirty="0">
                <a:latin typeface="Arial" charset="0"/>
                <a:ea typeface="ＭＳ Ｐゴシック" charset="0"/>
                <a:cs typeface="ＭＳ Ｐゴシック" charset="0"/>
              </a:rPr>
              <a:t>Reminder: Phylogenetic Networks and </a:t>
            </a:r>
            <a:br>
              <a:rPr lang="en-US" sz="32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the Trees they contain</a:t>
            </a:r>
          </a:p>
        </p:txBody>
      </p:sp>
      <p:sp>
        <p:nvSpPr>
          <p:cNvPr id="87042" name="Rectangle 3"/>
          <p:cNvSpPr>
            <a:spLocks noGrp="1" noChangeArrowheads="1"/>
          </p:cNvSpPr>
          <p:nvPr>
            <p:ph type="body" sz="half" idx="1"/>
          </p:nvPr>
        </p:nvSpPr>
        <p:spPr>
          <a:xfrm>
            <a:off x="1182688" y="2017713"/>
            <a:ext cx="7351712" cy="4154487"/>
          </a:xfrm>
        </p:spPr>
        <p:txBody>
          <a:bodyPr/>
          <a:lstStyle/>
          <a:p>
            <a:pPr eaLnBrk="1" hangingPunct="1">
              <a:buFontTx/>
              <a:buNone/>
            </a:pPr>
            <a:r>
              <a:rPr lang="en-US" sz="2800">
                <a:latin typeface="Arial" charset="0"/>
                <a:ea typeface="ＭＳ Ｐゴシック" charset="0"/>
                <a:cs typeface="ＭＳ Ｐゴシック" charset="0"/>
              </a:rPr>
              <a:t>   </a:t>
            </a:r>
          </a:p>
        </p:txBody>
      </p:sp>
      <p:pic>
        <p:nvPicPr>
          <p:cNvPr id="147460" name="Picture 4" descr="net_tre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62063" y="2133600"/>
            <a:ext cx="6475412" cy="39417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5965882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 Possible Indo-European tree</a:t>
            </a:r>
            <a:br>
              <a:rPr lang="en-US">
                <a:latin typeface="Arial" charset="0"/>
                <a:ea typeface="ＭＳ Ｐゴシック" charset="0"/>
                <a:cs typeface="ＭＳ Ｐゴシック" charset="0"/>
              </a:rPr>
            </a:br>
            <a:r>
              <a:rPr lang="en-US" sz="4000">
                <a:latin typeface="Arial" charset="0"/>
                <a:ea typeface="ＭＳ Ｐゴシック" charset="0"/>
                <a:cs typeface="ＭＳ Ｐゴシック" charset="0"/>
              </a:rPr>
              <a:t>(Ringe, Warnow and Taylor 2000)</a:t>
            </a:r>
            <a:endParaRPr lang="en-US">
              <a:latin typeface="Arial" charset="0"/>
              <a:ea typeface="ＭＳ Ｐゴシック" charset="0"/>
              <a:cs typeface="ＭＳ Ｐゴシック" charset="0"/>
            </a:endParaRPr>
          </a:p>
        </p:txBody>
      </p:sp>
      <p:pic>
        <p:nvPicPr>
          <p:cNvPr id="224259" name="Picture 3" descr="IE_tree1_grou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2588" y="1981200"/>
            <a:ext cx="5835650" cy="4114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23387296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367862" y="609600"/>
            <a:ext cx="8776138" cy="1143000"/>
          </a:xfrm>
        </p:spPr>
        <p:txBody>
          <a:bodyPr>
            <a:normAutofit/>
          </a:bodyPr>
          <a:lstStyle/>
          <a:p>
            <a:pPr eaLnBrk="1" hangingPunct="1"/>
            <a:r>
              <a:rPr lang="en-US" sz="3200" dirty="0">
                <a:latin typeface="Arial" charset="0"/>
                <a:ea typeface="ＭＳ Ｐゴシック" charset="0"/>
                <a:cs typeface="ＭＳ Ｐゴシック" charset="0"/>
              </a:rPr>
              <a:t>Q(N): The set of all quartet trees of a network N</a:t>
            </a:r>
          </a:p>
        </p:txBody>
      </p:sp>
      <p:sp>
        <p:nvSpPr>
          <p:cNvPr id="87042" name="Rectangle 3"/>
          <p:cNvSpPr>
            <a:spLocks noGrp="1" noChangeArrowheads="1"/>
          </p:cNvSpPr>
          <p:nvPr>
            <p:ph type="body" sz="half" idx="1"/>
          </p:nvPr>
        </p:nvSpPr>
        <p:spPr>
          <a:xfrm>
            <a:off x="1182688" y="2017713"/>
            <a:ext cx="7351712" cy="4154487"/>
          </a:xfrm>
        </p:spPr>
        <p:txBody>
          <a:bodyPr/>
          <a:lstStyle/>
          <a:p>
            <a:pPr eaLnBrk="1" hangingPunct="1">
              <a:buFontTx/>
              <a:buNone/>
            </a:pPr>
            <a:r>
              <a:rPr lang="en-US" sz="2800">
                <a:latin typeface="Arial" charset="0"/>
                <a:ea typeface="ＭＳ Ｐゴシック" charset="0"/>
                <a:cs typeface="ＭＳ Ｐゴシック" charset="0"/>
              </a:rPr>
              <a:t>   </a:t>
            </a:r>
          </a:p>
        </p:txBody>
      </p:sp>
      <p:pic>
        <p:nvPicPr>
          <p:cNvPr id="147460" name="Picture 4" descr="net_tre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62063" y="2133600"/>
            <a:ext cx="6475412" cy="39417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166554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8FD-8B50-9BC3-A4E6-035E227DB0B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707D8F0-C96F-1FBF-0B1E-3C65819387BA}"/>
              </a:ext>
            </a:extLst>
          </p:cNvPr>
          <p:cNvPicPr>
            <a:picLocks noChangeAspect="1"/>
          </p:cNvPicPr>
          <p:nvPr/>
        </p:nvPicPr>
        <p:blipFill>
          <a:blip r:embed="rId2"/>
          <a:stretch>
            <a:fillRect/>
          </a:stretch>
        </p:blipFill>
        <p:spPr>
          <a:xfrm>
            <a:off x="457200" y="488732"/>
            <a:ext cx="7772400" cy="5059086"/>
          </a:xfrm>
          <a:prstGeom prst="rect">
            <a:avLst/>
          </a:prstGeom>
        </p:spPr>
      </p:pic>
      <p:sp>
        <p:nvSpPr>
          <p:cNvPr id="6" name="TextBox 5">
            <a:extLst>
              <a:ext uri="{FF2B5EF4-FFF2-40B4-BE49-F238E27FC236}">
                <a16:creationId xmlns:a16="http://schemas.microsoft.com/office/drawing/2014/main" id="{77705D61-710C-5716-C7FC-F50CEAC4BE2F}"/>
              </a:ext>
            </a:extLst>
          </p:cNvPr>
          <p:cNvSpPr txBox="1"/>
          <p:nvPr/>
        </p:nvSpPr>
        <p:spPr>
          <a:xfrm>
            <a:off x="735724" y="5761912"/>
            <a:ext cx="7672552" cy="646331"/>
          </a:xfrm>
          <a:prstGeom prst="rect">
            <a:avLst/>
          </a:prstGeom>
          <a:noFill/>
        </p:spPr>
        <p:txBody>
          <a:bodyPr wrap="square" rtlCol="0">
            <a:spAutoFit/>
          </a:bodyPr>
          <a:lstStyle/>
          <a:p>
            <a:r>
              <a:rPr lang="en-US" dirty="0"/>
              <a:t>Figure 1 from Warnow et al., 2023.  Examine quartet trees (bottom row): which ones are displayed in the trees in the network? (Which ones are in Q(N)?)</a:t>
            </a:r>
          </a:p>
        </p:txBody>
      </p:sp>
    </p:spTree>
    <p:extLst>
      <p:ext uri="{BB962C8B-B14F-4D97-AF65-F5344CB8AC3E}">
        <p14:creationId xmlns:p14="http://schemas.microsoft.com/office/powerpoint/2010/main" val="2851294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1A7D-D595-E755-88BA-A6A97EBCD75F}"/>
              </a:ext>
            </a:extLst>
          </p:cNvPr>
          <p:cNvSpPr>
            <a:spLocks noGrp="1"/>
          </p:cNvSpPr>
          <p:nvPr>
            <p:ph type="title"/>
          </p:nvPr>
        </p:nvSpPr>
        <p:spPr/>
        <p:txBody>
          <a:bodyPr>
            <a:normAutofit/>
          </a:bodyPr>
          <a:lstStyle/>
          <a:p>
            <a:r>
              <a:rPr lang="en-US" dirty="0"/>
              <a:t>Quartet Tree Calculator (QTC)</a:t>
            </a:r>
          </a:p>
        </p:txBody>
      </p:sp>
      <p:sp>
        <p:nvSpPr>
          <p:cNvPr id="3" name="Content Placeholder 2">
            <a:extLst>
              <a:ext uri="{FF2B5EF4-FFF2-40B4-BE49-F238E27FC236}">
                <a16:creationId xmlns:a16="http://schemas.microsoft.com/office/drawing/2014/main" id="{9B23588C-321D-507C-C0FA-593FA590A8A6}"/>
              </a:ext>
            </a:extLst>
          </p:cNvPr>
          <p:cNvSpPr>
            <a:spLocks noGrp="1"/>
          </p:cNvSpPr>
          <p:nvPr>
            <p:ph idx="1"/>
          </p:nvPr>
        </p:nvSpPr>
        <p:spPr/>
        <p:txBody>
          <a:bodyPr>
            <a:normAutofit/>
          </a:bodyPr>
          <a:lstStyle/>
          <a:p>
            <a:r>
              <a:rPr lang="en-US" dirty="0"/>
              <a:t>Collect quartet trees (</a:t>
            </a:r>
            <a:r>
              <a:rPr lang="en-US" dirty="0" err="1"/>
              <a:t>uv|wx</a:t>
            </a:r>
            <a:r>
              <a:rPr lang="en-US" dirty="0"/>
              <a:t>) satisfying:</a:t>
            </a:r>
          </a:p>
          <a:p>
            <a:pPr lvl="1"/>
            <a:r>
              <a:rPr lang="en-US" dirty="0"/>
              <a:t>Any character c with non-homoplastic states 1 and 2, where c(u)=c(v)=1 and c(w)=c(x)=2 defines a quartet</a:t>
            </a:r>
          </a:p>
          <a:p>
            <a:pPr lvl="1"/>
            <a:r>
              <a:rPr lang="en-US" dirty="0"/>
              <a:t>Note that such a quartet tree </a:t>
            </a:r>
            <a:r>
              <a:rPr lang="en-US" dirty="0" err="1"/>
              <a:t>uv|wx</a:t>
            </a:r>
            <a:r>
              <a:rPr lang="en-US" dirty="0"/>
              <a:t> is in Q(N)</a:t>
            </a:r>
          </a:p>
          <a:p>
            <a:r>
              <a:rPr lang="en-US" dirty="0">
                <a:solidFill>
                  <a:srgbClr val="0432FF"/>
                </a:solidFill>
              </a:rPr>
              <a:t>Theorem 1: As the number of characters goes to infinity, with probability converging to 1, QTC produces Q(N) </a:t>
            </a:r>
          </a:p>
          <a:p>
            <a:endParaRPr lang="en-US" dirty="0"/>
          </a:p>
        </p:txBody>
      </p:sp>
    </p:spTree>
    <p:extLst>
      <p:ext uri="{BB962C8B-B14F-4D97-AF65-F5344CB8AC3E}">
        <p14:creationId xmlns:p14="http://schemas.microsoft.com/office/powerpoint/2010/main" val="403999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D1F4-A9B3-52AB-B166-0280C29DB255}"/>
              </a:ext>
            </a:extLst>
          </p:cNvPr>
          <p:cNvSpPr>
            <a:spLocks noGrp="1"/>
          </p:cNvSpPr>
          <p:nvPr>
            <p:ph type="title"/>
          </p:nvPr>
        </p:nvSpPr>
        <p:spPr/>
        <p:txBody>
          <a:bodyPr/>
          <a:lstStyle/>
          <a:p>
            <a:r>
              <a:rPr lang="en-US" dirty="0"/>
              <a:t>Constructing a network from Q(N)</a:t>
            </a:r>
          </a:p>
        </p:txBody>
      </p:sp>
      <p:sp>
        <p:nvSpPr>
          <p:cNvPr id="3" name="Content Placeholder 2">
            <a:extLst>
              <a:ext uri="{FF2B5EF4-FFF2-40B4-BE49-F238E27FC236}">
                <a16:creationId xmlns:a16="http://schemas.microsoft.com/office/drawing/2014/main" id="{E4BFE4D5-AB7F-7874-D726-29968F6F4B58}"/>
              </a:ext>
            </a:extLst>
          </p:cNvPr>
          <p:cNvSpPr>
            <a:spLocks noGrp="1"/>
          </p:cNvSpPr>
          <p:nvPr>
            <p:ph idx="1"/>
          </p:nvPr>
        </p:nvSpPr>
        <p:spPr/>
        <p:txBody>
          <a:bodyPr>
            <a:normAutofit/>
          </a:bodyPr>
          <a:lstStyle/>
          <a:p>
            <a:pPr>
              <a:spcAft>
                <a:spcPts val="600"/>
              </a:spcAft>
            </a:pPr>
            <a:r>
              <a:rPr lang="en-US" dirty="0"/>
              <a:t>Problem: Given Q(N), can we construct the unrooted topology of N?</a:t>
            </a:r>
          </a:p>
          <a:p>
            <a:pPr>
              <a:spcAft>
                <a:spcPts val="600"/>
              </a:spcAft>
            </a:pPr>
            <a:r>
              <a:rPr lang="en-US" dirty="0"/>
              <a:t>Answer: If N is a level-1 network, then the unrooted topology for N can be constructed from Q(N) in polynomial time.</a:t>
            </a:r>
          </a:p>
          <a:p>
            <a:pPr>
              <a:spcAft>
                <a:spcPts val="600"/>
              </a:spcAft>
            </a:pPr>
            <a:r>
              <a:rPr lang="en-US" dirty="0"/>
              <a:t>Algorithms to do this are in </a:t>
            </a:r>
            <a:r>
              <a:rPr lang="en-US" dirty="0" err="1"/>
              <a:t>Gambette</a:t>
            </a:r>
            <a:r>
              <a:rPr lang="en-US" dirty="0"/>
              <a:t> et al. (2012) and </a:t>
            </a:r>
            <a:r>
              <a:rPr lang="en-US" dirty="0" err="1"/>
              <a:t>Keijsper</a:t>
            </a:r>
            <a:r>
              <a:rPr lang="en-US" dirty="0"/>
              <a:t> and </a:t>
            </a:r>
            <a:r>
              <a:rPr lang="en-US" dirty="0" err="1"/>
              <a:t>Pendavingh</a:t>
            </a:r>
            <a:r>
              <a:rPr lang="en-US" dirty="0"/>
              <a:t> (2014). These are not simple methods.  </a:t>
            </a:r>
          </a:p>
          <a:p>
            <a:endParaRPr lang="en-US" dirty="0"/>
          </a:p>
        </p:txBody>
      </p:sp>
    </p:spTree>
    <p:extLst>
      <p:ext uri="{BB962C8B-B14F-4D97-AF65-F5344CB8AC3E}">
        <p14:creationId xmlns:p14="http://schemas.microsoft.com/office/powerpoint/2010/main" val="1843406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63BC-4343-C46E-5067-3FC6F3380DEF}"/>
              </a:ext>
            </a:extLst>
          </p:cNvPr>
          <p:cNvSpPr>
            <a:spLocks noGrp="1"/>
          </p:cNvSpPr>
          <p:nvPr>
            <p:ph type="title"/>
          </p:nvPr>
        </p:nvSpPr>
        <p:spPr/>
        <p:txBody>
          <a:bodyPr>
            <a:normAutofit fontScale="90000"/>
          </a:bodyPr>
          <a:lstStyle/>
          <a:p>
            <a:r>
              <a:rPr lang="en-US" dirty="0"/>
              <a:t>QBTE (Quartet-Based Topology Estimator)</a:t>
            </a:r>
          </a:p>
        </p:txBody>
      </p:sp>
      <p:sp>
        <p:nvSpPr>
          <p:cNvPr id="3" name="Content Placeholder 2">
            <a:extLst>
              <a:ext uri="{FF2B5EF4-FFF2-40B4-BE49-F238E27FC236}">
                <a16:creationId xmlns:a16="http://schemas.microsoft.com/office/drawing/2014/main" id="{114ADF3A-2743-01CE-20E6-EB89CC7CA3BD}"/>
              </a:ext>
            </a:extLst>
          </p:cNvPr>
          <p:cNvSpPr>
            <a:spLocks noGrp="1"/>
          </p:cNvSpPr>
          <p:nvPr>
            <p:ph idx="1"/>
          </p:nvPr>
        </p:nvSpPr>
        <p:spPr/>
        <p:txBody>
          <a:bodyPr>
            <a:normAutofit fontScale="92500" lnSpcReduction="20000"/>
          </a:bodyPr>
          <a:lstStyle/>
          <a:p>
            <a:pPr marL="0" indent="0">
              <a:buNone/>
            </a:pPr>
            <a:r>
              <a:rPr lang="en-US" dirty="0"/>
              <a:t>Given the characters (evolving down a network under the the WERN 2023 model)</a:t>
            </a:r>
          </a:p>
          <a:p>
            <a:r>
              <a:rPr lang="en-US" dirty="0"/>
              <a:t>Apply QTC to obtain quartet tree set Q</a:t>
            </a:r>
          </a:p>
          <a:p>
            <a:r>
              <a:rPr lang="en-US" dirty="0"/>
              <a:t>Apply </a:t>
            </a:r>
            <a:r>
              <a:rPr lang="en-US" dirty="0" err="1"/>
              <a:t>Gambette</a:t>
            </a:r>
            <a:r>
              <a:rPr lang="en-US" dirty="0"/>
              <a:t> et al. (or some other method) to construct the unrooted topology</a:t>
            </a:r>
          </a:p>
          <a:p>
            <a:endParaRPr lang="en-US" dirty="0"/>
          </a:p>
          <a:p>
            <a:pPr marL="0" indent="0">
              <a:buNone/>
            </a:pPr>
            <a:r>
              <a:rPr lang="en-US" dirty="0">
                <a:solidFill>
                  <a:srgbClr val="0432FF"/>
                </a:solidFill>
              </a:rPr>
              <a:t>Theorem 2: If N is level-1 and characters evolve down N under the WERN 2023 model, then QBTE is statistically consistent for estimating the unrooted topology of N.</a:t>
            </a:r>
          </a:p>
          <a:p>
            <a:pPr lvl="1"/>
            <a:endParaRPr lang="en-US" dirty="0"/>
          </a:p>
        </p:txBody>
      </p:sp>
    </p:spTree>
    <p:extLst>
      <p:ext uri="{BB962C8B-B14F-4D97-AF65-F5344CB8AC3E}">
        <p14:creationId xmlns:p14="http://schemas.microsoft.com/office/powerpoint/2010/main" val="1395922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BA08-71B7-6F25-1520-FDD18149B2E9}"/>
              </a:ext>
            </a:extLst>
          </p:cNvPr>
          <p:cNvSpPr>
            <a:spLocks noGrp="1"/>
          </p:cNvSpPr>
          <p:nvPr>
            <p:ph type="title"/>
          </p:nvPr>
        </p:nvSpPr>
        <p:spPr/>
        <p:txBody>
          <a:bodyPr/>
          <a:lstStyle/>
          <a:p>
            <a:r>
              <a:rPr lang="en-US" dirty="0"/>
              <a:t>Limitations to QBTE</a:t>
            </a:r>
          </a:p>
        </p:txBody>
      </p:sp>
      <p:sp>
        <p:nvSpPr>
          <p:cNvPr id="3" name="Content Placeholder 2">
            <a:extLst>
              <a:ext uri="{FF2B5EF4-FFF2-40B4-BE49-F238E27FC236}">
                <a16:creationId xmlns:a16="http://schemas.microsoft.com/office/drawing/2014/main" id="{DB234055-4E1C-010F-F225-D9B022B1E64F}"/>
              </a:ext>
            </a:extLst>
          </p:cNvPr>
          <p:cNvSpPr>
            <a:spLocks noGrp="1"/>
          </p:cNvSpPr>
          <p:nvPr>
            <p:ph idx="1"/>
          </p:nvPr>
        </p:nvSpPr>
        <p:spPr/>
        <p:txBody>
          <a:bodyPr>
            <a:normAutofit fontScale="92500" lnSpcReduction="10000"/>
          </a:bodyPr>
          <a:lstStyle/>
          <a:p>
            <a:r>
              <a:rPr lang="en-US" dirty="0"/>
              <a:t>Note that the algorithm we described has two steps:</a:t>
            </a:r>
          </a:p>
          <a:p>
            <a:pPr lvl="1"/>
            <a:r>
              <a:rPr lang="en-US" dirty="0"/>
              <a:t>Apply QBTE to obtain set Q (an estimate of Q(N))</a:t>
            </a:r>
          </a:p>
          <a:p>
            <a:pPr lvl="1"/>
            <a:r>
              <a:rPr lang="en-US" dirty="0"/>
              <a:t>Apply </a:t>
            </a:r>
            <a:r>
              <a:rPr lang="en-US" dirty="0" err="1"/>
              <a:t>Gambette</a:t>
            </a:r>
            <a:r>
              <a:rPr lang="en-US" dirty="0"/>
              <a:t> et al. (or some other method) to construct the unrooted network</a:t>
            </a:r>
          </a:p>
          <a:p>
            <a:pPr lvl="1"/>
            <a:endParaRPr lang="en-US" dirty="0"/>
          </a:p>
          <a:p>
            <a:r>
              <a:rPr lang="en-US" dirty="0"/>
              <a:t>The algorithm is statistically consistent under the WERN 2006 model if N is a level-1 network, BUT:</a:t>
            </a:r>
          </a:p>
          <a:p>
            <a:pPr lvl="1"/>
            <a:r>
              <a:rPr lang="en-US" dirty="0"/>
              <a:t>It doesn’t root the network</a:t>
            </a:r>
          </a:p>
          <a:p>
            <a:pPr lvl="1"/>
            <a:r>
              <a:rPr lang="en-US" dirty="0"/>
              <a:t>No guarantees if Q is not equal to Q(N)</a:t>
            </a:r>
          </a:p>
        </p:txBody>
      </p:sp>
    </p:spTree>
    <p:extLst>
      <p:ext uri="{BB962C8B-B14F-4D97-AF65-F5344CB8AC3E}">
        <p14:creationId xmlns:p14="http://schemas.microsoft.com/office/powerpoint/2010/main" val="85216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BD9A-643F-76DA-136B-C9C2C13C7E81}"/>
              </a:ext>
            </a:extLst>
          </p:cNvPr>
          <p:cNvSpPr>
            <a:spLocks noGrp="1"/>
          </p:cNvSpPr>
          <p:nvPr>
            <p:ph type="title"/>
          </p:nvPr>
        </p:nvSpPr>
        <p:spPr/>
        <p:txBody>
          <a:bodyPr/>
          <a:lstStyle/>
          <a:p>
            <a:r>
              <a:rPr lang="en-US" dirty="0"/>
              <a:t>Rooting the network</a:t>
            </a:r>
          </a:p>
        </p:txBody>
      </p:sp>
      <p:sp>
        <p:nvSpPr>
          <p:cNvPr id="3" name="Content Placeholder 2">
            <a:extLst>
              <a:ext uri="{FF2B5EF4-FFF2-40B4-BE49-F238E27FC236}">
                <a16:creationId xmlns:a16="http://schemas.microsoft.com/office/drawing/2014/main" id="{1F4D561A-EE64-9A91-FB9A-830DD4A90209}"/>
              </a:ext>
            </a:extLst>
          </p:cNvPr>
          <p:cNvSpPr>
            <a:spLocks noGrp="1"/>
          </p:cNvSpPr>
          <p:nvPr>
            <p:ph idx="1"/>
          </p:nvPr>
        </p:nvSpPr>
        <p:spPr/>
        <p:txBody>
          <a:bodyPr>
            <a:normAutofit lnSpcReduction="10000"/>
          </a:bodyPr>
          <a:lstStyle/>
          <a:p>
            <a:r>
              <a:rPr lang="en-US" dirty="0"/>
              <a:t>If QBTE succeeds in constructing a level-1 network, we would like to root it. How do we do this?</a:t>
            </a:r>
          </a:p>
          <a:p>
            <a:r>
              <a:rPr lang="en-US" dirty="0"/>
              <a:t>If there are homoplasy-free binary characters (with ancestral state known), we can at least partially identify the location of the root. But given enough of them, we can uniquely identify the location! (This is “Root-Network”). It’s not that simple a method . </a:t>
            </a:r>
          </a:p>
        </p:txBody>
      </p:sp>
    </p:spTree>
    <p:extLst>
      <p:ext uri="{BB962C8B-B14F-4D97-AF65-F5344CB8AC3E}">
        <p14:creationId xmlns:p14="http://schemas.microsoft.com/office/powerpoint/2010/main" val="3280844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8EE0-3B32-7ED4-5AA8-C43EF7DE24EC}"/>
              </a:ext>
            </a:extLst>
          </p:cNvPr>
          <p:cNvSpPr>
            <a:spLocks noGrp="1"/>
          </p:cNvSpPr>
          <p:nvPr>
            <p:ph type="title"/>
          </p:nvPr>
        </p:nvSpPr>
        <p:spPr/>
        <p:txBody>
          <a:bodyPr/>
          <a:lstStyle/>
          <a:p>
            <a:r>
              <a:rPr lang="en-US" dirty="0"/>
              <a:t>What if Q is not Q(N)?</a:t>
            </a:r>
          </a:p>
        </p:txBody>
      </p:sp>
      <p:sp>
        <p:nvSpPr>
          <p:cNvPr id="3" name="Content Placeholder 2">
            <a:extLst>
              <a:ext uri="{FF2B5EF4-FFF2-40B4-BE49-F238E27FC236}">
                <a16:creationId xmlns:a16="http://schemas.microsoft.com/office/drawing/2014/main" id="{BA367B29-7C7C-EDC2-5228-EC7671A70602}"/>
              </a:ext>
            </a:extLst>
          </p:cNvPr>
          <p:cNvSpPr>
            <a:spLocks noGrp="1"/>
          </p:cNvSpPr>
          <p:nvPr>
            <p:ph idx="1"/>
          </p:nvPr>
        </p:nvSpPr>
        <p:spPr/>
        <p:txBody>
          <a:bodyPr>
            <a:normAutofit/>
          </a:bodyPr>
          <a:lstStyle/>
          <a:p>
            <a:r>
              <a:rPr lang="en-US" dirty="0"/>
              <a:t>QTC produces a set Q of quartet trees, but on “real” data (which are finite and may not be generated by the WERN model), it’s easily the case that Q is not Q(N). </a:t>
            </a:r>
          </a:p>
          <a:p>
            <a:r>
              <a:rPr lang="en-US" dirty="0"/>
              <a:t>When Q is not Q(N), or a dense subset, the algorithms to construct networks fail to return anything. That is not satisfactory.</a:t>
            </a:r>
          </a:p>
          <a:p>
            <a:r>
              <a:rPr lang="en-US" dirty="0"/>
              <a:t>What can we do then?</a:t>
            </a:r>
          </a:p>
        </p:txBody>
      </p:sp>
    </p:spTree>
    <p:extLst>
      <p:ext uri="{BB962C8B-B14F-4D97-AF65-F5344CB8AC3E}">
        <p14:creationId xmlns:p14="http://schemas.microsoft.com/office/powerpoint/2010/main" val="3927224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4BFA-29F2-4089-83E0-2708B2B120F7}"/>
              </a:ext>
            </a:extLst>
          </p:cNvPr>
          <p:cNvSpPr>
            <a:spLocks noGrp="1"/>
          </p:cNvSpPr>
          <p:nvPr>
            <p:ph type="title"/>
          </p:nvPr>
        </p:nvSpPr>
        <p:spPr/>
        <p:txBody>
          <a:bodyPr/>
          <a:lstStyle/>
          <a:p>
            <a:r>
              <a:rPr lang="en-US" dirty="0"/>
              <a:t>Summary – Part I</a:t>
            </a:r>
          </a:p>
        </p:txBody>
      </p:sp>
      <p:sp>
        <p:nvSpPr>
          <p:cNvPr id="3" name="Content Placeholder 2">
            <a:extLst>
              <a:ext uri="{FF2B5EF4-FFF2-40B4-BE49-F238E27FC236}">
                <a16:creationId xmlns:a16="http://schemas.microsoft.com/office/drawing/2014/main" id="{36606735-071A-070A-B6F7-A53DE5F1B08E}"/>
              </a:ext>
            </a:extLst>
          </p:cNvPr>
          <p:cNvSpPr>
            <a:spLocks noGrp="1"/>
          </p:cNvSpPr>
          <p:nvPr>
            <p:ph idx="1"/>
          </p:nvPr>
        </p:nvSpPr>
        <p:spPr/>
        <p:txBody>
          <a:bodyPr>
            <a:normAutofit fontScale="85000" lnSpcReduction="10000"/>
          </a:bodyPr>
          <a:lstStyle/>
          <a:p>
            <a:r>
              <a:rPr lang="en-US" dirty="0"/>
              <a:t>We presented the WERN 2023 model of character evolution for languages, and established identifiability of a level-1 phylogenetic network under this model.</a:t>
            </a:r>
          </a:p>
          <a:p>
            <a:r>
              <a:rPr lang="en-US" dirty="0"/>
              <a:t>We also proved that QBTE (quartet-based tree estimation) is statistically consistent for estimating unrooted level-1 phylogenetic networks. (And following with “</a:t>
            </a:r>
            <a:r>
              <a:rPr lang="en-US" dirty="0" err="1"/>
              <a:t>RootNetwork</a:t>
            </a:r>
            <a:r>
              <a:rPr lang="en-US" dirty="0"/>
              <a:t>” is statistically consistent for estimating the rooted network.)</a:t>
            </a:r>
          </a:p>
          <a:p>
            <a:r>
              <a:rPr lang="en-US" dirty="0"/>
              <a:t>But these methods are unsatisfying, since they produce zilch when the conditions do not suffice for exact accuracy.</a:t>
            </a:r>
          </a:p>
        </p:txBody>
      </p:sp>
    </p:spTree>
    <p:extLst>
      <p:ext uri="{BB962C8B-B14F-4D97-AF65-F5344CB8AC3E}">
        <p14:creationId xmlns:p14="http://schemas.microsoft.com/office/powerpoint/2010/main" val="660878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DB36-96E6-DE26-80DE-4D4829CE7647}"/>
              </a:ext>
            </a:extLst>
          </p:cNvPr>
          <p:cNvSpPr>
            <a:spLocks noGrp="1"/>
          </p:cNvSpPr>
          <p:nvPr>
            <p:ph type="title"/>
          </p:nvPr>
        </p:nvSpPr>
        <p:spPr/>
        <p:txBody>
          <a:bodyPr/>
          <a:lstStyle/>
          <a:p>
            <a:r>
              <a:rPr lang="en-US" dirty="0"/>
              <a:t>Theoretical questions</a:t>
            </a:r>
          </a:p>
        </p:txBody>
      </p:sp>
      <p:sp>
        <p:nvSpPr>
          <p:cNvPr id="3" name="Content Placeholder 2">
            <a:extLst>
              <a:ext uri="{FF2B5EF4-FFF2-40B4-BE49-F238E27FC236}">
                <a16:creationId xmlns:a16="http://schemas.microsoft.com/office/drawing/2014/main" id="{C894FFF1-ED8F-CED1-2684-B7819956D555}"/>
              </a:ext>
            </a:extLst>
          </p:cNvPr>
          <p:cNvSpPr>
            <a:spLocks noGrp="1"/>
          </p:cNvSpPr>
          <p:nvPr>
            <p:ph idx="1"/>
          </p:nvPr>
        </p:nvSpPr>
        <p:spPr/>
        <p:txBody>
          <a:bodyPr>
            <a:normAutofit fontScale="92500" lnSpcReduction="10000"/>
          </a:bodyPr>
          <a:lstStyle/>
          <a:p>
            <a:r>
              <a:rPr lang="en-US" dirty="0"/>
              <a:t>Under what types of network models can the underlying tree be inferred in a statistically consistent manner?</a:t>
            </a:r>
          </a:p>
          <a:p>
            <a:r>
              <a:rPr lang="en-US" dirty="0"/>
              <a:t>What can be said about network models with random borrowing?</a:t>
            </a:r>
          </a:p>
          <a:p>
            <a:r>
              <a:rPr lang="en-US" dirty="0"/>
              <a:t>Determine approximability of optimization problems (e.g., given Q, find level-1 network N such that Q(N) is close to Q)</a:t>
            </a:r>
          </a:p>
          <a:p>
            <a:pPr lvl="1"/>
            <a:r>
              <a:rPr lang="en-US" dirty="0"/>
              <a:t>Recall PTAS from Tao Jiang (SICOMP) when Q is dense and N is required to be a tree  </a:t>
            </a:r>
          </a:p>
          <a:p>
            <a:endParaRPr lang="en-US" dirty="0"/>
          </a:p>
          <a:p>
            <a:endParaRPr lang="en-US" dirty="0"/>
          </a:p>
        </p:txBody>
      </p:sp>
    </p:spTree>
    <p:extLst>
      <p:ext uri="{BB962C8B-B14F-4D97-AF65-F5344CB8AC3E}">
        <p14:creationId xmlns:p14="http://schemas.microsoft.com/office/powerpoint/2010/main" val="366909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r>
              <a:rPr lang="en-US"/>
              <a:t>Another possible Indo-European tree </a:t>
            </a:r>
            <a:r>
              <a:rPr lang="en-US" sz="4000"/>
              <a:t>(Gray &amp; Atkinson, 2004)</a:t>
            </a:r>
            <a:endParaRPr lang="en-US"/>
          </a:p>
        </p:txBody>
      </p:sp>
      <p:sp>
        <p:nvSpPr>
          <p:cNvPr id="347139" name="Rectangle 3"/>
          <p:cNvSpPr>
            <a:spLocks noGrp="1" noChangeArrowheads="1"/>
          </p:cNvSpPr>
          <p:nvPr>
            <p:ph idx="1"/>
          </p:nvPr>
        </p:nvSpPr>
        <p:spPr/>
        <p:txBody>
          <a:bodyPr/>
          <a:lstStyle/>
          <a:p>
            <a:endParaRPr lang="en-US"/>
          </a:p>
        </p:txBody>
      </p:sp>
      <p:sp>
        <p:nvSpPr>
          <p:cNvPr id="347140" name="Line 4"/>
          <p:cNvSpPr>
            <a:spLocks noChangeShapeType="1"/>
          </p:cNvSpPr>
          <p:nvPr/>
        </p:nvSpPr>
        <p:spPr bwMode="auto">
          <a:xfrm flipH="1">
            <a:off x="1219200" y="2133600"/>
            <a:ext cx="3429000" cy="3276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1" name="Text Box 5"/>
          <p:cNvSpPr txBox="1">
            <a:spLocks noChangeArrowheads="1"/>
          </p:cNvSpPr>
          <p:nvPr/>
        </p:nvSpPr>
        <p:spPr bwMode="auto">
          <a:xfrm>
            <a:off x="822325" y="5394325"/>
            <a:ext cx="734828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t>Italic  </a:t>
            </a:r>
            <a:r>
              <a:rPr lang="en-US" sz="1600" dirty="0" err="1"/>
              <a:t>Gmc</a:t>
            </a:r>
            <a:r>
              <a:rPr lang="en-US" sz="1600" dirty="0"/>
              <a:t>.  Celtic  Baltic  Slavic   Alb.  Indic  Iranian   Armenian Greek </a:t>
            </a:r>
            <a:r>
              <a:rPr lang="en-US" sz="1600" dirty="0" err="1"/>
              <a:t>Toch</a:t>
            </a:r>
            <a:r>
              <a:rPr lang="en-US" sz="1600" dirty="0"/>
              <a:t>.   Anatolian</a:t>
            </a:r>
            <a:r>
              <a:rPr lang="en-US" dirty="0"/>
              <a:t>    </a:t>
            </a:r>
          </a:p>
        </p:txBody>
      </p:sp>
      <p:sp>
        <p:nvSpPr>
          <p:cNvPr id="347142" name="Line 6"/>
          <p:cNvSpPr>
            <a:spLocks noChangeShapeType="1"/>
          </p:cNvSpPr>
          <p:nvPr/>
        </p:nvSpPr>
        <p:spPr bwMode="auto">
          <a:xfrm>
            <a:off x="1447800" y="5181600"/>
            <a:ext cx="15240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3" name="Line 7"/>
          <p:cNvSpPr>
            <a:spLocks noChangeShapeType="1"/>
          </p:cNvSpPr>
          <p:nvPr/>
        </p:nvSpPr>
        <p:spPr bwMode="auto">
          <a:xfrm>
            <a:off x="2286000" y="4495800"/>
            <a:ext cx="990600" cy="990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4" name="Line 8"/>
          <p:cNvSpPr>
            <a:spLocks noChangeShapeType="1"/>
          </p:cNvSpPr>
          <p:nvPr/>
        </p:nvSpPr>
        <p:spPr bwMode="auto">
          <a:xfrm flipH="1">
            <a:off x="2743200" y="5105400"/>
            <a:ext cx="152400" cy="38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5" name="Line 9"/>
          <p:cNvSpPr>
            <a:spLocks noChangeShapeType="1"/>
          </p:cNvSpPr>
          <p:nvPr/>
        </p:nvSpPr>
        <p:spPr bwMode="auto">
          <a:xfrm>
            <a:off x="3124200" y="3657600"/>
            <a:ext cx="1905000" cy="1828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6" name="Line 10"/>
          <p:cNvSpPr>
            <a:spLocks noChangeShapeType="1"/>
          </p:cNvSpPr>
          <p:nvPr/>
        </p:nvSpPr>
        <p:spPr bwMode="auto">
          <a:xfrm flipH="1">
            <a:off x="4419600" y="5029200"/>
            <a:ext cx="152400" cy="457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7" name="Line 11"/>
          <p:cNvSpPr>
            <a:spLocks noChangeShapeType="1"/>
          </p:cNvSpPr>
          <p:nvPr/>
        </p:nvSpPr>
        <p:spPr bwMode="auto">
          <a:xfrm>
            <a:off x="3733800" y="3048000"/>
            <a:ext cx="243840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8" name="Line 12"/>
          <p:cNvSpPr>
            <a:spLocks noChangeShapeType="1"/>
          </p:cNvSpPr>
          <p:nvPr/>
        </p:nvSpPr>
        <p:spPr bwMode="auto">
          <a:xfrm flipH="1">
            <a:off x="5715000" y="5181600"/>
            <a:ext cx="15240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49" name="Line 13"/>
          <p:cNvSpPr>
            <a:spLocks noChangeShapeType="1"/>
          </p:cNvSpPr>
          <p:nvPr/>
        </p:nvSpPr>
        <p:spPr bwMode="auto">
          <a:xfrm>
            <a:off x="3962400" y="2743200"/>
            <a:ext cx="2667000" cy="2667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50" name="Line 14"/>
          <p:cNvSpPr>
            <a:spLocks noChangeShapeType="1"/>
          </p:cNvSpPr>
          <p:nvPr/>
        </p:nvSpPr>
        <p:spPr bwMode="auto">
          <a:xfrm>
            <a:off x="4648200" y="2133600"/>
            <a:ext cx="2819400" cy="3276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51" name="Line 15"/>
          <p:cNvSpPr>
            <a:spLocks noChangeShapeType="1"/>
          </p:cNvSpPr>
          <p:nvPr/>
        </p:nvSpPr>
        <p:spPr bwMode="auto">
          <a:xfrm>
            <a:off x="1752600" y="4953000"/>
            <a:ext cx="45720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7152" name="Line 16"/>
          <p:cNvSpPr>
            <a:spLocks noChangeShapeType="1"/>
          </p:cNvSpPr>
          <p:nvPr/>
        </p:nvSpPr>
        <p:spPr bwMode="auto">
          <a:xfrm flipH="1">
            <a:off x="3886200" y="4724400"/>
            <a:ext cx="304800" cy="762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6667788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4BFA-29F2-4089-83E0-2708B2B120F7}"/>
              </a:ext>
            </a:extLst>
          </p:cNvPr>
          <p:cNvSpPr>
            <a:spLocks noGrp="1"/>
          </p:cNvSpPr>
          <p:nvPr>
            <p:ph type="title"/>
          </p:nvPr>
        </p:nvSpPr>
        <p:spPr/>
        <p:txBody>
          <a:bodyPr/>
          <a:lstStyle/>
          <a:p>
            <a:r>
              <a:rPr lang="en-US" dirty="0"/>
              <a:t>Summary – Part 2</a:t>
            </a:r>
          </a:p>
        </p:txBody>
      </p:sp>
      <p:sp>
        <p:nvSpPr>
          <p:cNvPr id="3" name="Content Placeholder 2">
            <a:extLst>
              <a:ext uri="{FF2B5EF4-FFF2-40B4-BE49-F238E27FC236}">
                <a16:creationId xmlns:a16="http://schemas.microsoft.com/office/drawing/2014/main" id="{36606735-071A-070A-B6F7-A53DE5F1B08E}"/>
              </a:ext>
            </a:extLst>
          </p:cNvPr>
          <p:cNvSpPr>
            <a:spLocks noGrp="1"/>
          </p:cNvSpPr>
          <p:nvPr>
            <p:ph idx="1"/>
          </p:nvPr>
        </p:nvSpPr>
        <p:spPr/>
        <p:txBody>
          <a:bodyPr>
            <a:normAutofit/>
          </a:bodyPr>
          <a:lstStyle/>
          <a:p>
            <a:r>
              <a:rPr lang="en-US" dirty="0"/>
              <a:t>All of this is relevant to biological phylogenetic networks as well. </a:t>
            </a:r>
          </a:p>
          <a:p>
            <a:pPr lvl="1"/>
            <a:r>
              <a:rPr lang="en-US" dirty="0"/>
              <a:t>Under some conditions (SNP data), homoplasy-free binary characters are expected to be realistic assumptions.</a:t>
            </a:r>
          </a:p>
          <a:p>
            <a:pPr lvl="1"/>
            <a:r>
              <a:rPr lang="en-US" dirty="0"/>
              <a:t>Constructing unrooted level-1 networks is then feasible from quartet trees and/or clades, and rooting the network is also feasible from clades. </a:t>
            </a:r>
          </a:p>
          <a:p>
            <a:pPr lvl="1"/>
            <a:r>
              <a:rPr lang="en-US" dirty="0"/>
              <a:t>But…level-1 networks are themselves idealized. </a:t>
            </a:r>
          </a:p>
        </p:txBody>
      </p:sp>
    </p:spTree>
    <p:extLst>
      <p:ext uri="{BB962C8B-B14F-4D97-AF65-F5344CB8AC3E}">
        <p14:creationId xmlns:p14="http://schemas.microsoft.com/office/powerpoint/2010/main" val="3701337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BC32-943F-AD70-24B2-00C98B7BE0B9}"/>
              </a:ext>
            </a:extLst>
          </p:cNvPr>
          <p:cNvSpPr>
            <a:spLocks noGrp="1"/>
          </p:cNvSpPr>
          <p:nvPr>
            <p:ph type="title"/>
          </p:nvPr>
        </p:nvSpPr>
        <p:spPr/>
        <p:txBody>
          <a:bodyPr/>
          <a:lstStyle/>
          <a:p>
            <a:r>
              <a:rPr lang="en-US" dirty="0"/>
              <a:t>Practical Research Projects</a:t>
            </a:r>
          </a:p>
        </p:txBody>
      </p:sp>
      <p:sp>
        <p:nvSpPr>
          <p:cNvPr id="3" name="Content Placeholder 2">
            <a:extLst>
              <a:ext uri="{FF2B5EF4-FFF2-40B4-BE49-F238E27FC236}">
                <a16:creationId xmlns:a16="http://schemas.microsoft.com/office/drawing/2014/main" id="{A27A4899-DD86-D431-5C0D-D727CDE8454D}"/>
              </a:ext>
            </a:extLst>
          </p:cNvPr>
          <p:cNvSpPr>
            <a:spLocks noGrp="1"/>
          </p:cNvSpPr>
          <p:nvPr>
            <p:ph idx="1"/>
          </p:nvPr>
        </p:nvSpPr>
        <p:spPr/>
        <p:txBody>
          <a:bodyPr>
            <a:normAutofit/>
          </a:bodyPr>
          <a:lstStyle/>
          <a:p>
            <a:r>
              <a:rPr lang="en-US" dirty="0"/>
              <a:t>Design methods and test them for:</a:t>
            </a:r>
          </a:p>
          <a:p>
            <a:pPr lvl="1"/>
            <a:r>
              <a:rPr lang="en-US" dirty="0"/>
              <a:t>Estimating a  phylogenetic network from Q, even when Q is not Q(N). </a:t>
            </a:r>
          </a:p>
          <a:p>
            <a:pPr lvl="1"/>
            <a:r>
              <a:rPr lang="en-US" dirty="0"/>
              <a:t>Estimating the underlying “genetic tree” from Q, when Q is not Q(N).</a:t>
            </a:r>
          </a:p>
          <a:p>
            <a:pPr lvl="1"/>
            <a:r>
              <a:rPr lang="en-US" dirty="0"/>
              <a:t>Adding contact edges to a rooted tree, under the WERN 2023 model. </a:t>
            </a:r>
          </a:p>
        </p:txBody>
      </p:sp>
    </p:spTree>
    <p:extLst>
      <p:ext uri="{BB962C8B-B14F-4D97-AF65-F5344CB8AC3E}">
        <p14:creationId xmlns:p14="http://schemas.microsoft.com/office/powerpoint/2010/main" val="298614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880C-DDB9-39CE-7A5E-455E9557325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5ED008-B84B-CB0F-52E9-8FD99A26BC71}"/>
              </a:ext>
            </a:extLst>
          </p:cNvPr>
          <p:cNvSpPr>
            <a:spLocks noGrp="1"/>
          </p:cNvSpPr>
          <p:nvPr>
            <p:ph idx="1"/>
          </p:nvPr>
        </p:nvSpPr>
        <p:spPr/>
        <p:txBody>
          <a:bodyPr>
            <a:normAutofit fontScale="77500" lnSpcReduction="20000"/>
          </a:bodyPr>
          <a:lstStyle/>
          <a:p>
            <a:r>
              <a:rPr lang="en-US" dirty="0"/>
              <a:t>Phylogenetic networks are needed for modeling evolution, both in linguistics and in biology.</a:t>
            </a:r>
          </a:p>
          <a:p>
            <a:r>
              <a:rPr lang="en-US" dirty="0"/>
              <a:t>Methods for biological network estimation </a:t>
            </a:r>
            <a:r>
              <a:rPr lang="en-US"/>
              <a:t>are mainly likelihood-based </a:t>
            </a:r>
            <a:r>
              <a:rPr lang="en-US" dirty="0"/>
              <a:t>and very computationally intensive. </a:t>
            </a:r>
          </a:p>
          <a:p>
            <a:r>
              <a:rPr lang="en-US" dirty="0"/>
              <a:t>Discrete methods, such as the ones described, could advance discovery</a:t>
            </a:r>
          </a:p>
          <a:p>
            <a:r>
              <a:rPr lang="en-US" dirty="0"/>
              <a:t>BUT – very little theory so far establishing identifiability of phylogenetic networks, and statistically consistent methods are (so far) limited (and do not have any performance guarantees on finite data, especially if not generated by the model)</a:t>
            </a:r>
          </a:p>
          <a:p>
            <a:r>
              <a:rPr lang="en-US" dirty="0"/>
              <a:t>New methods and new theory are both needed.</a:t>
            </a:r>
          </a:p>
          <a:p>
            <a:pPr marL="0" indent="0">
              <a:buNone/>
            </a:pPr>
            <a:r>
              <a:rPr lang="en-US" dirty="0"/>
              <a:t> </a:t>
            </a:r>
          </a:p>
        </p:txBody>
      </p:sp>
    </p:spTree>
    <p:extLst>
      <p:ext uri="{BB962C8B-B14F-4D97-AF65-F5344CB8AC3E}">
        <p14:creationId xmlns:p14="http://schemas.microsoft.com/office/powerpoint/2010/main" val="1605973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issues for Linguistics</a:t>
            </a:r>
          </a:p>
        </p:txBody>
      </p:sp>
      <p:sp>
        <p:nvSpPr>
          <p:cNvPr id="3" name="Content Placeholder 2"/>
          <p:cNvSpPr>
            <a:spLocks noGrp="1"/>
          </p:cNvSpPr>
          <p:nvPr>
            <p:ph idx="1"/>
          </p:nvPr>
        </p:nvSpPr>
        <p:spPr/>
        <p:txBody>
          <a:bodyPr>
            <a:normAutofit fontScale="70000" lnSpcReduction="20000"/>
          </a:bodyPr>
          <a:lstStyle/>
          <a:p>
            <a:r>
              <a:rPr lang="en-US" dirty="0"/>
              <a:t>What are the units? </a:t>
            </a:r>
          </a:p>
          <a:p>
            <a:r>
              <a:rPr lang="en-US" dirty="0"/>
              <a:t>Polymorphism </a:t>
            </a:r>
          </a:p>
          <a:p>
            <a:r>
              <a:rPr lang="en-US" dirty="0"/>
              <a:t>Homoplasy</a:t>
            </a:r>
          </a:p>
          <a:p>
            <a:r>
              <a:rPr lang="en-US" dirty="0"/>
              <a:t>Non-treelike evolution</a:t>
            </a:r>
          </a:p>
          <a:p>
            <a:r>
              <a:rPr lang="en-US" dirty="0"/>
              <a:t>Non-</a:t>
            </a:r>
            <a:r>
              <a:rPr lang="en-US" i="1" dirty="0"/>
              <a:t>i.i.d. </a:t>
            </a:r>
            <a:r>
              <a:rPr lang="en-US" dirty="0"/>
              <a:t>evolution and violations of the rates-across-sites assumption (heterotachy)</a:t>
            </a:r>
          </a:p>
          <a:p>
            <a:r>
              <a:rPr lang="en-US" dirty="0"/>
              <a:t>Deviation from the lexical clock (is dating even really possible?)</a:t>
            </a:r>
          </a:p>
          <a:p>
            <a:endParaRPr lang="en-US" i="1" dirty="0"/>
          </a:p>
          <a:p>
            <a:pPr marL="0" indent="0">
              <a:buNone/>
            </a:pPr>
            <a:r>
              <a:rPr lang="en-US" i="1" dirty="0"/>
              <a:t>Note:</a:t>
            </a:r>
          </a:p>
          <a:p>
            <a:r>
              <a:rPr lang="en-US" dirty="0"/>
              <a:t>The 2006 WERN (Warnow, Evans, Ringe, and Nakhleh) model has homoplasy and reticulation, does not require </a:t>
            </a:r>
            <a:r>
              <a:rPr lang="en-US" dirty="0" err="1"/>
              <a:t>i.i.d.</a:t>
            </a:r>
            <a:r>
              <a:rPr lang="en-US" dirty="0"/>
              <a:t> evolution across characters, but forbids polymorphism.  The 2023 WERN model is very slightly different from the 2006 model. </a:t>
            </a:r>
          </a:p>
          <a:p>
            <a:r>
              <a:rPr lang="en-US" dirty="0"/>
              <a:t>The 2023 model by Marc Canby addresses polymorphism. </a:t>
            </a:r>
          </a:p>
          <a:p>
            <a:pPr marL="0" indent="0">
              <a:buNone/>
            </a:pPr>
            <a:endParaRPr lang="en-US" dirty="0"/>
          </a:p>
          <a:p>
            <a:endParaRPr lang="en-US" dirty="0"/>
          </a:p>
        </p:txBody>
      </p:sp>
    </p:spTree>
    <p:extLst>
      <p:ext uri="{BB962C8B-B14F-4D97-AF65-F5344CB8AC3E}">
        <p14:creationId xmlns:p14="http://schemas.microsoft.com/office/powerpoint/2010/main" val="299640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fontScale="90000"/>
          </a:bodyPr>
          <a:lstStyle/>
          <a:p>
            <a:r>
              <a:rPr lang="ja-JP" altLang="en-US">
                <a:latin typeface="Arial"/>
              </a:rPr>
              <a:t>“</a:t>
            </a:r>
            <a:r>
              <a:rPr lang="en-US"/>
              <a:t>Perfect Phylogenetic Network</a:t>
            </a:r>
            <a:r>
              <a:rPr lang="ja-JP" altLang="en-US">
                <a:latin typeface="Arial"/>
              </a:rPr>
              <a:t>”</a:t>
            </a:r>
            <a:r>
              <a:rPr lang="en-US"/>
              <a:t> </a:t>
            </a:r>
            <a:br>
              <a:rPr lang="en-US"/>
            </a:br>
            <a:r>
              <a:rPr lang="en-US"/>
              <a:t>(all characters compatible)</a:t>
            </a:r>
          </a:p>
        </p:txBody>
      </p:sp>
      <p:pic>
        <p:nvPicPr>
          <p:cNvPr id="365571" name="Picture 3" descr="IE_tree1_groups_PP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2588" y="1981200"/>
            <a:ext cx="5837237"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 name="TextBox 1"/>
          <p:cNvSpPr txBox="1"/>
          <p:nvPr/>
        </p:nvSpPr>
        <p:spPr>
          <a:xfrm>
            <a:off x="1878973" y="6379621"/>
            <a:ext cx="5405897" cy="369332"/>
          </a:xfrm>
          <a:prstGeom prst="rect">
            <a:avLst/>
          </a:prstGeom>
          <a:noFill/>
        </p:spPr>
        <p:txBody>
          <a:bodyPr wrap="none" rtlCol="0">
            <a:spAutoFit/>
          </a:bodyPr>
          <a:lstStyle/>
          <a:p>
            <a:r>
              <a:rPr lang="en-US" dirty="0"/>
              <a:t>L. Nakhleh, D. </a:t>
            </a:r>
            <a:r>
              <a:rPr lang="en-US" dirty="0" err="1"/>
              <a:t>Ringe</a:t>
            </a:r>
            <a:r>
              <a:rPr lang="en-US" dirty="0"/>
              <a:t>, and T. Warnow, </a:t>
            </a:r>
            <a:r>
              <a:rPr lang="en-US" dirty="0">
                <a:hlinkClick r:id="rId3"/>
              </a:rPr>
              <a:t>LANGUAGE,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880C-DDB9-39CE-7A5E-455E95573259}"/>
              </a:ext>
            </a:extLst>
          </p:cNvPr>
          <p:cNvSpPr>
            <a:spLocks noGrp="1"/>
          </p:cNvSpPr>
          <p:nvPr>
            <p:ph type="title"/>
          </p:nvPr>
        </p:nvSpPr>
        <p:spPr/>
        <p:txBody>
          <a:bodyPr/>
          <a:lstStyle/>
          <a:p>
            <a:r>
              <a:rPr lang="en-US" dirty="0"/>
              <a:t>Preview</a:t>
            </a:r>
          </a:p>
        </p:txBody>
      </p:sp>
      <p:sp>
        <p:nvSpPr>
          <p:cNvPr id="3" name="Content Placeholder 2">
            <a:extLst>
              <a:ext uri="{FF2B5EF4-FFF2-40B4-BE49-F238E27FC236}">
                <a16:creationId xmlns:a16="http://schemas.microsoft.com/office/drawing/2014/main" id="{7F5ED008-B84B-CB0F-52E9-8FD99A26BC71}"/>
              </a:ext>
            </a:extLst>
          </p:cNvPr>
          <p:cNvSpPr>
            <a:spLocks noGrp="1"/>
          </p:cNvSpPr>
          <p:nvPr>
            <p:ph idx="1"/>
          </p:nvPr>
        </p:nvSpPr>
        <p:spPr/>
        <p:txBody>
          <a:bodyPr>
            <a:normAutofit fontScale="70000" lnSpcReduction="20000"/>
          </a:bodyPr>
          <a:lstStyle/>
          <a:p>
            <a:r>
              <a:rPr lang="en-US" dirty="0"/>
              <a:t>Indo-European Phylogeny (tree or network) is highly debated, but relevant to research in archaeology, anthropology, and early origins of humans</a:t>
            </a:r>
          </a:p>
          <a:p>
            <a:r>
              <a:rPr lang="en-US" dirty="0"/>
              <a:t>Phylogenetic networks are needed for modeling evolution, both in linguistics and in biology.</a:t>
            </a:r>
          </a:p>
          <a:p>
            <a:r>
              <a:rPr lang="en-US" dirty="0"/>
              <a:t>Methods for biological network estimation are mainly likelihood-based and very computationally intensive. </a:t>
            </a:r>
          </a:p>
          <a:p>
            <a:r>
              <a:rPr lang="en-US" dirty="0"/>
              <a:t>Discrete methods, such as the ones described, could advance discovery.</a:t>
            </a:r>
          </a:p>
          <a:p>
            <a:r>
              <a:rPr lang="en-US" dirty="0"/>
              <a:t>BUT – very little theory so far establishing identifiability of phylogenetic networks, and statistically consistent methods are (so far) limited (and do not have any performance guarantees on finite data, especially if not generated by the model)</a:t>
            </a:r>
          </a:p>
          <a:p>
            <a:r>
              <a:rPr lang="en-US" dirty="0"/>
              <a:t>New methods and new theory are both needed.</a:t>
            </a:r>
          </a:p>
          <a:p>
            <a:pPr marL="0" indent="0">
              <a:buNone/>
            </a:pPr>
            <a:r>
              <a:rPr lang="en-US" dirty="0"/>
              <a:t> </a:t>
            </a:r>
          </a:p>
        </p:txBody>
      </p:sp>
    </p:spTree>
    <p:extLst>
      <p:ext uri="{BB962C8B-B14F-4D97-AF65-F5344CB8AC3E}">
        <p14:creationId xmlns:p14="http://schemas.microsoft.com/office/powerpoint/2010/main" val="11113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10223</TotalTime>
  <Words>4400</Words>
  <Application>Microsoft Macintosh PowerPoint</Application>
  <PresentationFormat>On-screen Show (4:3)</PresentationFormat>
  <Paragraphs>435</Paragraphs>
  <Slides>73</Slides>
  <Notes>21</Notes>
  <HiddenSlides>16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Roboto</vt:lpstr>
      <vt:lpstr>Times</vt:lpstr>
      <vt:lpstr>Times New Roman</vt:lpstr>
      <vt:lpstr>Office Theme</vt:lpstr>
      <vt:lpstr>Phylogenetic Networks of Languages</vt:lpstr>
      <vt:lpstr>PowerPoint Presentation</vt:lpstr>
      <vt:lpstr>Indo-European languages</vt:lpstr>
      <vt:lpstr>Controversies for IE history</vt:lpstr>
      <vt:lpstr>Estimating the date and homeland of the  proto-Indo-Europeans</vt:lpstr>
      <vt:lpstr> Possible Indo-European tree (Ringe, Warnow and Taylor 2000)</vt:lpstr>
      <vt:lpstr>Another possible Indo-European tree (Gray &amp; Atkinson, 2004)</vt:lpstr>
      <vt:lpstr>“Perfect Phylogenetic Network”  (all characters compatible)</vt:lpstr>
      <vt:lpstr>Preview</vt:lpstr>
      <vt:lpstr>Historical Linguistic Data</vt:lpstr>
      <vt:lpstr>Homoplasy-free evolution</vt:lpstr>
      <vt:lpstr>Our methods/models  </vt:lpstr>
      <vt:lpstr>Our methods/models  </vt:lpstr>
      <vt:lpstr>WERN 2006 theorem and conjecture</vt:lpstr>
      <vt:lpstr>This talk</vt:lpstr>
      <vt:lpstr>Tree-based network</vt:lpstr>
      <vt:lpstr>Hybridization networks</vt:lpstr>
      <vt:lpstr>Level-1 networks (and others)</vt:lpstr>
      <vt:lpstr>Different kinds of networks</vt:lpstr>
      <vt:lpstr>Phylogenetic Networks and  the Trees they contain</vt:lpstr>
      <vt:lpstr>Q(N): the set of quartet trees in network N</vt:lpstr>
      <vt:lpstr>PowerPoint Presentation</vt:lpstr>
      <vt:lpstr>Constructing Trees from Quartet Trees</vt:lpstr>
      <vt:lpstr>Constructing phylogenetic networks</vt:lpstr>
      <vt:lpstr>Constructing Networks from Quartet Trees</vt:lpstr>
      <vt:lpstr>Problems</vt:lpstr>
      <vt:lpstr>Gambette et al., 2012</vt:lpstr>
      <vt:lpstr>Constructing level-1 network from Q(N) in O(n4) time.</vt:lpstr>
      <vt:lpstr>Problem 2</vt:lpstr>
      <vt:lpstr>Problem 3</vt:lpstr>
      <vt:lpstr>How can we construct phylogenetic networks?</vt:lpstr>
      <vt:lpstr>How can we construct phylogenetic networks in biology?</vt:lpstr>
      <vt:lpstr>Reconstructing networks in biology</vt:lpstr>
      <vt:lpstr>How can we construct phylogenetic networks for languages?</vt:lpstr>
      <vt:lpstr>This talk</vt:lpstr>
      <vt:lpstr>Historical Linguistic Data</vt:lpstr>
      <vt:lpstr>Homoplasy-free evolution</vt:lpstr>
      <vt:lpstr>Sound changes</vt:lpstr>
      <vt:lpstr>PowerPoint Presentation</vt:lpstr>
      <vt:lpstr>PowerPoint Presentation</vt:lpstr>
      <vt:lpstr>PowerPoint Presentation</vt:lpstr>
      <vt:lpstr>Lexical characters can also evolve without homoplasy</vt:lpstr>
      <vt:lpstr>Our (RWT) Data</vt:lpstr>
      <vt:lpstr>Differences between different characters</vt:lpstr>
      <vt:lpstr>Our methods/models  </vt:lpstr>
      <vt:lpstr>Modelling issues</vt:lpstr>
      <vt:lpstr>First analysis: Almost Perfect Phylogeny</vt:lpstr>
      <vt:lpstr>Indo-European Tree (95% of the characters compatible)</vt:lpstr>
      <vt:lpstr>Second attempt:  Perfect Phylogenetic Network (PPN)</vt:lpstr>
      <vt:lpstr>Perfect Phylogenetic Networks</vt:lpstr>
      <vt:lpstr>“Perfect Phylogenetic Network”  (all characters compatible)</vt:lpstr>
      <vt:lpstr>Comments</vt:lpstr>
      <vt:lpstr>WERN 2006 model</vt:lpstr>
      <vt:lpstr>WERN 2006 conjecture</vt:lpstr>
      <vt:lpstr>Work in 2022-2023</vt:lpstr>
      <vt:lpstr>Our methods/models  </vt:lpstr>
      <vt:lpstr>WERN 2023 model</vt:lpstr>
      <vt:lpstr>Warnow et al., 2023</vt:lpstr>
      <vt:lpstr>Reminder: Phylogenetic Networks and  the Trees they contain</vt:lpstr>
      <vt:lpstr>Q(N): The set of all quartet trees of a network N</vt:lpstr>
      <vt:lpstr>PowerPoint Presentation</vt:lpstr>
      <vt:lpstr>Quartet Tree Calculator (QTC)</vt:lpstr>
      <vt:lpstr>Constructing a network from Q(N)</vt:lpstr>
      <vt:lpstr>QBTE (Quartet-Based Topology Estimator)</vt:lpstr>
      <vt:lpstr>Limitations to QBTE</vt:lpstr>
      <vt:lpstr>Rooting the network</vt:lpstr>
      <vt:lpstr>What if Q is not Q(N)?</vt:lpstr>
      <vt:lpstr>Summary – Part I</vt:lpstr>
      <vt:lpstr>Theoretical questions</vt:lpstr>
      <vt:lpstr>Summary – Part 2</vt:lpstr>
      <vt:lpstr>Practical Research Projects</vt:lpstr>
      <vt:lpstr>Summary</vt:lpstr>
      <vt:lpstr>Modelling issues for Linguistics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Computational Linguistic Phylogenetics</dc:title>
  <dc:creator>Tandy Warnow</dc:creator>
  <cp:lastModifiedBy>Warnow, Tandy</cp:lastModifiedBy>
  <cp:revision>55</cp:revision>
  <cp:lastPrinted>2015-02-23T13:24:45Z</cp:lastPrinted>
  <dcterms:created xsi:type="dcterms:W3CDTF">2015-02-21T14:14:19Z</dcterms:created>
  <dcterms:modified xsi:type="dcterms:W3CDTF">2023-03-27T23:42:08Z</dcterms:modified>
</cp:coreProperties>
</file>