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256" r:id="rId2"/>
    <p:sldId id="286" r:id="rId3"/>
    <p:sldId id="488" r:id="rId4"/>
    <p:sldId id="836" r:id="rId5"/>
    <p:sldId id="818" r:id="rId6"/>
    <p:sldId id="851" r:id="rId7"/>
    <p:sldId id="290" r:id="rId8"/>
    <p:sldId id="824" r:id="rId9"/>
    <p:sldId id="557" r:id="rId10"/>
    <p:sldId id="849" r:id="rId11"/>
    <p:sldId id="847" r:id="rId12"/>
    <p:sldId id="825" r:id="rId13"/>
    <p:sldId id="848" r:id="rId14"/>
    <p:sldId id="283" r:id="rId15"/>
    <p:sldId id="443" r:id="rId16"/>
    <p:sldId id="491" r:id="rId17"/>
    <p:sldId id="493" r:id="rId18"/>
    <p:sldId id="826" r:id="rId19"/>
    <p:sldId id="574" r:id="rId20"/>
    <p:sldId id="827" r:id="rId21"/>
    <p:sldId id="521" r:id="rId22"/>
    <p:sldId id="736" r:id="rId23"/>
    <p:sldId id="828" r:id="rId24"/>
    <p:sldId id="503" r:id="rId25"/>
    <p:sldId id="583" r:id="rId26"/>
    <p:sldId id="580" r:id="rId27"/>
    <p:sldId id="577" r:id="rId28"/>
    <p:sldId id="829" r:id="rId29"/>
    <p:sldId id="842" r:id="rId30"/>
    <p:sldId id="494" r:id="rId31"/>
    <p:sldId id="519" r:id="rId32"/>
    <p:sldId id="587" r:id="rId33"/>
    <p:sldId id="723" r:id="rId34"/>
    <p:sldId id="830" r:id="rId35"/>
    <p:sldId id="738" r:id="rId36"/>
    <p:sldId id="388" r:id="rId37"/>
    <p:sldId id="831" r:id="rId38"/>
    <p:sldId id="832" r:id="rId39"/>
    <p:sldId id="754" r:id="rId40"/>
    <p:sldId id="864" r:id="rId41"/>
    <p:sldId id="850" r:id="rId42"/>
    <p:sldId id="865" r:id="rId43"/>
    <p:sldId id="838" r:id="rId44"/>
    <p:sldId id="843" r:id="rId45"/>
    <p:sldId id="863" r:id="rId46"/>
    <p:sldId id="735" r:id="rId47"/>
    <p:sldId id="756" r:id="rId48"/>
    <p:sldId id="757" r:id="rId49"/>
    <p:sldId id="853" r:id="rId50"/>
    <p:sldId id="299" r:id="rId51"/>
    <p:sldId id="262" r:id="rId52"/>
    <p:sldId id="530" r:id="rId53"/>
    <p:sldId id="854" r:id="rId54"/>
    <p:sldId id="727" r:id="rId55"/>
    <p:sldId id="856" r:id="rId56"/>
    <p:sldId id="858" r:id="rId57"/>
    <p:sldId id="861" r:id="rId58"/>
    <p:sldId id="860" r:id="rId59"/>
    <p:sldId id="859" r:id="rId60"/>
    <p:sldId id="857" r:id="rId61"/>
    <p:sldId id="862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431"/>
    <p:restoredTop sz="94686"/>
  </p:normalViewPr>
  <p:slideViewPr>
    <p:cSldViewPr snapToGrid="0" snapToObjects="1">
      <p:cViewPr>
        <p:scale>
          <a:sx n="62" d="100"/>
          <a:sy n="62" d="100"/>
        </p:scale>
        <p:origin x="680" y="1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9FC6C-9432-7944-BF45-4C3F8857C52B}" type="datetimeFigureOut">
              <a:rPr lang="en-US" smtClean="0"/>
              <a:t>11/2/23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17AC0-4A16-B843-9EBE-36C678817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81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0BC490DB-7F9B-CD43-B118-11ABDFE4BC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A93E5CF-3F5C-614A-BFC1-C1001B426EB4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20482" name="Rectangle 1026">
            <a:extLst>
              <a:ext uri="{FF2B5EF4-FFF2-40B4-BE49-F238E27FC236}">
                <a16:creationId xmlns:a16="http://schemas.microsoft.com/office/drawing/2014/main" id="{0E6F2F60-D3AB-A24F-83D6-D62CC39DE0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1027">
            <a:extLst>
              <a:ext uri="{FF2B5EF4-FFF2-40B4-BE49-F238E27FC236}">
                <a16:creationId xmlns:a16="http://schemas.microsoft.com/office/drawing/2014/main" id="{84196F20-1A68-F64A-9692-803981D791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642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F49789D1-4E16-3B4C-976F-3B837AC70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F0770D7-52FA-124A-A67A-655F95D28195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52226" name="Rectangle 1026">
            <a:extLst>
              <a:ext uri="{FF2B5EF4-FFF2-40B4-BE49-F238E27FC236}">
                <a16:creationId xmlns:a16="http://schemas.microsoft.com/office/drawing/2014/main" id="{28921B0F-5817-B44C-AC19-23EA9034D8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1027">
            <a:extLst>
              <a:ext uri="{FF2B5EF4-FFF2-40B4-BE49-F238E27FC236}">
                <a16:creationId xmlns:a16="http://schemas.microsoft.com/office/drawing/2014/main" id="{D070C6E0-A148-574B-92BC-B1563B9E6A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4498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EC47DCDA-D7FC-594A-BD4A-9004FDB319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0BC12BE-D058-9A40-8F78-36D17156139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4275" name="Text Box 2">
            <a:extLst>
              <a:ext uri="{FF2B5EF4-FFF2-40B4-BE49-F238E27FC236}">
                <a16:creationId xmlns:a16="http://schemas.microsoft.com/office/drawing/2014/main" id="{FCAF858C-BD69-CE4D-9BBE-627F7467FB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Text Box 3">
            <a:extLst>
              <a:ext uri="{FF2B5EF4-FFF2-40B4-BE49-F238E27FC236}">
                <a16:creationId xmlns:a16="http://schemas.microsoft.com/office/drawing/2014/main" id="{81B5CACE-119C-1B4F-A908-D9CF7116D7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numCol="1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629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43912E7A-C8F5-3B41-9F6E-4CB5FF32CD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6DBCFDA-A9A5-714B-AB40-4B76FF9B5EEA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0B2A7ED1-CD96-A84A-9D15-30BE2B4F46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C9BFBCAB-6A7E-104B-9C6D-9E064BA359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point out that supertree methods take overlaping trees and produce a tree, and that the whole process of first generating small trees and then applying a supertree method is often referred to as the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supertree approach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.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6590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A5C4B343-5E31-104C-AC91-05239EEA1B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312B8B6-E2CE-0442-BE08-A77A5588E166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54D1ACD6-7EC8-6943-8BFB-D43D3C0E41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E93F7A1F-921F-F547-A34C-700D30D388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point out that supertree methods take overlaping trees and produce a tree, and that the whole process of first generating small trees and then applying a supertree method is often referred to as the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supertree approach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.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6831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5BEDA5BC-35C2-3C47-949F-CBE79B5298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6EAA6F6-FD25-9F49-8AEB-D6996242CF70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D45A6565-1050-6E45-8C53-27FD11C069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28B110AD-FD1E-1A41-AA01-5523DA507D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point out that supertree methods take overlaping trees and produce a tree, and that the whole process of first generating small trees and then applying a supertree method is often referred to as the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supertree approach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.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9589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011FAD03-2A37-A946-90D5-B9A27F2152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0F3A231-D5AF-B340-B2E5-4A4A9F908C4E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7DDA3B18-3965-D94E-92E8-2D6C740A77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36D94236-A86F-4941-BA18-D3ED14D8A1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point out that supertree methods take overlaping trees and produce a tree, and that the whole process of first generating small trees and then applying a supertree method is often referred to as the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supertree approach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.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4476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0726C8D3-D19F-5E40-83A9-A7F0F0C4A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D936F5EE-2066-C446-A11C-5F3A90CA9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B61C0109-388C-E24B-8428-F7F448F66E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784C3756-76AF-2D49-9D25-72C818CC3F8D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673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0726C8D3-D19F-5E40-83A9-A7F0F0C4A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D936F5EE-2066-C446-A11C-5F3A90CA9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B61C0109-388C-E24B-8428-F7F448F66E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784C3756-76AF-2D49-9D25-72C818CC3F8D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563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0726C8D3-D19F-5E40-83A9-A7F0F0C4A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D936F5EE-2066-C446-A11C-5F3A90CA9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B61C0109-388C-E24B-8428-F7F448F66E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784C3756-76AF-2D49-9D25-72C818CC3F8D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7001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>
            <a:extLst>
              <a:ext uri="{FF2B5EF4-FFF2-40B4-BE49-F238E27FC236}">
                <a16:creationId xmlns:a16="http://schemas.microsoft.com/office/drawing/2014/main" id="{3DFE68B1-7183-C140-8EFD-83CB6CA6348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8" name="Notes Placeholder 2">
            <a:extLst>
              <a:ext uri="{FF2B5EF4-FFF2-40B4-BE49-F238E27FC236}">
                <a16:creationId xmlns:a16="http://schemas.microsoft.com/office/drawing/2014/main" id="{91B11AA8-AC3E-BC4D-9AC3-0420F374DE4C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Fig. 3.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Impact of using TreeMerge-fast with ASTRAL-III. The top row shows species tree estimation error for datasets with 1000 taxa and 1000 genes; gray bars represent medians, gray squares represent means, gray circles represent outliers, box plots extend from the first to the third quartiles, and whiskers extend to plus/minus 1.5 times the interquartile distance (unless greater/less than the maximum/minimum value). The bottom row shows running time (in minutes); bars represent means and error bars represent standard deviations across replicate datasets. The running time of TreeMerge-fast is the time to estimate the distance matrix, to estimate each subset tree using ASTRAL-III, and to combine the subset trees using TreeMerge-fast (Equation 1). The number N of replicates on which ASTRAL-III completed is shown on the x-axis; note that averages are taken across the replicates on which ASTRAL-III completed. When ASTRAL-III did not complete, it was due to running longer than the 48-h maximum wall-clock time
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Unless provided in the caption above, the following copyright applies to the content of this slide: © The Author(s) 2019. Published by Oxford University Press.This is an Open Access article distributed under the terms of the Creative Commons Attribution Non-Commercial License (http://creativecommons.org/licenses/by-nc/4.0/), which permits non-commercial re-use, distribution, and reproduction in any medium, provided the original work is properly cited. For commercial re-use, please contact journals.permissions@oup.com</a:t>
            </a:r>
          </a:p>
        </p:txBody>
      </p:sp>
      <p:sp>
        <p:nvSpPr>
          <p:cNvPr id="70659" name="Slide Number Placeholder 3">
            <a:extLst>
              <a:ext uri="{FF2B5EF4-FFF2-40B4-BE49-F238E27FC236}">
                <a16:creationId xmlns:a16="http://schemas.microsoft.com/office/drawing/2014/main" id="{C07B6A91-E7E2-4C48-A226-CB78415E51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</a:pPr>
            <a:fld id="{80C52D25-E53F-9F4D-8467-C8988F1B2B83}" type="slidenum">
              <a:rPr lang="en-US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663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0BDCE09B-58D3-2E47-A137-172A53BA12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233E959-557A-6640-8153-6E84937031A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8AF42D80-26F9-5545-B1BF-EBA06252C2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D3A86908-C748-4E41-97F6-4606A4E14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1012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C187FBCD-E62B-8A46-BF91-7D622B42C0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C660A21-D83B-DF49-8CCD-8C5B74B224F8}" type="slidenum">
              <a:rPr lang="en-US" altLang="en-US"/>
              <a:pPr>
                <a:spcBef>
                  <a:spcPct val="0"/>
                </a:spcBef>
              </a:pPr>
              <a:t>50</a:t>
            </a:fld>
            <a:endParaRPr lang="en-US" altLang="en-US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AA7AE801-7DEF-E44D-8810-C8325CB81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6A2354B4-9538-C94D-8C7C-E1D3BFD47A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point out that supertree methods take overlaping trees and produce a tree, and that the whole process of first generating small trees and then applying a supertree method is often referred to as the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supertree approach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.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2368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AF680BC-6711-8C4C-A06C-94FE10F031EF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313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40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4D01594D-BA94-D641-A39C-83AAF126FB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F3EA4D8-E19D-054D-AA43-24568D10A3F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597DF99E-923D-E247-91BF-730B513CB0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D7518E98-E4D5-C24E-9383-4DE6307613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0288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E99DFF8C-6A74-884E-9823-889152D21C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64F31A4F-F961-6944-BDEA-F78103F14003}" type="slidenum">
              <a:rPr lang="en-US" altLang="en-US" smtClean="0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BA3E7509-91B3-D642-989F-07CA37E267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E0541EFA-99B4-F94C-A645-BF55637517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9461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EF968463-F6A0-2547-88D5-18CB8F3CC2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39E617A-FAAE-8745-9F23-4BA901D4ACDD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35842" name="Rectangle 1026">
            <a:extLst>
              <a:ext uri="{FF2B5EF4-FFF2-40B4-BE49-F238E27FC236}">
                <a16:creationId xmlns:a16="http://schemas.microsoft.com/office/drawing/2014/main" id="{C67ED2CF-2F1B-AE44-B8E8-FFD475E030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1027">
            <a:extLst>
              <a:ext uri="{FF2B5EF4-FFF2-40B4-BE49-F238E27FC236}">
                <a16:creationId xmlns:a16="http://schemas.microsoft.com/office/drawing/2014/main" id="{86BC321E-8705-BA41-9DC9-849361CF89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2338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ADF04F4F-8512-0544-81CD-39D5C94562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A0E3CA2F-342B-AD4E-98D7-B711F4A0D8F5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39938" name="Rectangle 1026">
            <a:extLst>
              <a:ext uri="{FF2B5EF4-FFF2-40B4-BE49-F238E27FC236}">
                <a16:creationId xmlns:a16="http://schemas.microsoft.com/office/drawing/2014/main" id="{460A5762-6606-FA4A-AC57-BF046991A1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1027">
            <a:extLst>
              <a:ext uri="{FF2B5EF4-FFF2-40B4-BE49-F238E27FC236}">
                <a16:creationId xmlns:a16="http://schemas.microsoft.com/office/drawing/2014/main" id="{E85E32F6-BD4C-7447-AB99-16CBA6BE21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8075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7EF5F1FC-D62B-E64B-B23B-14892F2DB1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AEB1938-BF99-F443-9D18-33B5077CE9C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F053C695-1237-504A-B61D-D9B4458FBB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98D7D355-7500-6949-81A4-7123CA60E6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1683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1A1A2CE7-AE10-AE49-B5AC-3F1DC471D3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107D700-C39A-6945-8C73-034F45145173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50178" name="Rectangle 1026">
            <a:extLst>
              <a:ext uri="{FF2B5EF4-FFF2-40B4-BE49-F238E27FC236}">
                <a16:creationId xmlns:a16="http://schemas.microsoft.com/office/drawing/2014/main" id="{F6B59558-C640-CD41-865B-B284AB3797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1027">
            <a:extLst>
              <a:ext uri="{FF2B5EF4-FFF2-40B4-BE49-F238E27FC236}">
                <a16:creationId xmlns:a16="http://schemas.microsoft.com/office/drawing/2014/main" id="{E506215C-540C-8346-B6E8-9713F51282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2144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5AE4C-2342-A64D-947C-DE5C8C2A8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474C0-2F84-DB48-8C0F-28EDE3070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0CFBD-C4B9-1141-B742-788732B05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06927-EF5B-404F-AC4E-5AD8A6E10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33E3C-36BF-9143-9CC3-28F02819D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13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C3BBF-DF3F-EC49-8177-9368CDF43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EC7909-9C05-1044-AA45-34B578A77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53513-656E-884D-9EF6-07A62C3E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3F738-8036-334E-A62C-3AD3CD488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5B3CB-3FBB-CC47-B369-E79859580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41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4CA952-EEE5-134A-9551-A05872C88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D0E940-4F3F-5147-878D-AD1A08122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98882-C2EC-0E47-9B83-BB8E04970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78EBF-2222-D942-A1CE-9AC3B1500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D63C2-14EF-FE4D-A9BA-DCACF5FD0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50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D0BD34F-12D1-4147-8EB5-59ECE12EE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D369DF1-39C9-AC42-8910-5B7B58857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04DD29-C6DA-1A40-BE6D-C8AE297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B9C2F-51F6-9B4D-A255-1760087459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249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07246-4494-204B-BECE-33E11D416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59185-7AB8-7F47-A240-02C903859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42E68-AABC-CC43-922F-919D202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01E3-AAE7-A54A-8EE3-B058D5A43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806D0-AB7F-7544-84EB-B0265E7A2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97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15114-9CE9-E14D-9AEE-19EACBFAF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450B2-1003-1241-88B1-90172F182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5C193-D905-9248-B898-647C2B100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C61E9-3A65-4C48-A180-61EBA4441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5223E-F31B-E44D-8E93-AAA563612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47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23DA3-A0AE-E045-8A72-46CB4A33D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38741-8BE1-1740-8F69-92580026ED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533107-B321-9D4E-BBFA-690CE9E4E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4D0B0-DA94-C04A-A391-FDEC040EB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63FB1-F060-294B-A816-BA8555EFB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59ED6-EB59-5C4A-A85C-4B6F03BA2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52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B74BB-5083-444E-8134-E550D6B0D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C5CF6-6998-EB4C-904F-B8D1C7FAA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1B53EA-62CB-0E4D-97C9-B0F25FC04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A6A79-0B5F-8440-8964-831B43AE2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8F20AC-085B-EE4E-AF12-0734FF12EC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B62F5-DF35-6741-ADC4-7C0CCF764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0FF550-5EC2-E54D-9BFC-9C4D4BF88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8D2F6F-7D9E-B24D-9EE2-C237F2120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18A14-5811-E344-8011-BBCA0B122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BB8E4-69DD-EC42-8664-B0508BD7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69465B-E54F-E54E-9695-D9FEEB8A9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255C4-FF76-5240-A499-D9658075D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56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EEE62D-6051-FE40-BB38-DEE9BE182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03EE2E-152E-CC43-B417-80A05B64F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8CA23-E3B3-B949-A5D2-FFBB70675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97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6BA11-E61F-EE44-8460-36E44DC55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A746D-4E35-E64C-AA8C-AF439EAA9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C1DEED-D0CC-F446-8A5A-0B1392ABE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D21E1-22F8-8943-A839-B41F0E1AB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497D6-41E0-974B-A847-58FE78DD9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772A4-969E-EE49-A469-CEFE31A15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80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4FB9A-6C3D-0F48-8F69-431F6A08C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C72867-60AE-4C47-A643-CA6DB45C7A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D7E290-1ED9-9F47-B04A-0039354E7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BE7503-914A-9944-8951-88E57DB75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8F67-4DF5-9443-8232-F7F7B9C8A05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A1B52-1644-0144-A6F7-DA0FBDA9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3812D-5DB3-DA42-A81E-DB2F7C0EF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84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EC3A4-E17E-0848-930E-1D0F68191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473BA-419F-CD4F-AF57-8B21AEC39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D2B25-19C0-F747-8FC1-C81E64D18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88F67-4DF5-9443-8232-F7F7B9C8A05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B1464-92C9-9B4B-9692-F16DED323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673E7-D6BA-684F-8531-308250F84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9EEBE-11D8-2941-8B2A-C3D7B19EE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8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github.com/vlasmirnov/GTM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tandy.cs.illinois.edu/bibliometrics.html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4092" y="2130426"/>
            <a:ext cx="11488616" cy="147002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4900" dirty="0" err="1"/>
              <a:t>PPoSS</a:t>
            </a:r>
            <a:r>
              <a:rPr lang="en-US" sz="4900" dirty="0"/>
              <a:t> Talk, Nov 2, 2023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1738" y="3886200"/>
            <a:ext cx="7332822" cy="1752600"/>
          </a:xfrm>
        </p:spPr>
        <p:txBody>
          <a:bodyPr>
            <a:normAutofit/>
          </a:bodyPr>
          <a:lstStyle/>
          <a:p>
            <a:r>
              <a:rPr lang="en-US" dirty="0"/>
              <a:t>Tandy Warnow</a:t>
            </a:r>
          </a:p>
          <a:p>
            <a:r>
              <a:rPr lang="en-US" dirty="0"/>
              <a:t>University of Illinois at Urbana-Champaign</a:t>
            </a:r>
          </a:p>
        </p:txBody>
      </p:sp>
    </p:spTree>
    <p:extLst>
      <p:ext uri="{BB962C8B-B14F-4D97-AF65-F5344CB8AC3E}">
        <p14:creationId xmlns:p14="http://schemas.microsoft.com/office/powerpoint/2010/main" val="241360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E6460A26-E4BB-F84D-A391-E05D084BB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Phyogenomic Pipeline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A4661A8C-67CD-194A-B865-713DB48BC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Assemble and annotate genomes (e.g., determine orthologs)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Compute multiple sequence alignments of individual loci</a:t>
            </a:r>
          </a:p>
          <a:p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Construct gene trees</a:t>
            </a:r>
          </a:p>
          <a:p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Construct species tree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Perform post-tree analyses (e.g., estimate dates, infer selection, etc.)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3672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F59ED4FF-FF26-CB46-BC6F-3B45127EB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DNA Sequence Evolution (Idealized)</a:t>
            </a:r>
          </a:p>
        </p:txBody>
      </p:sp>
      <p:grpSp>
        <p:nvGrpSpPr>
          <p:cNvPr id="28674" name="Group 3">
            <a:extLst>
              <a:ext uri="{FF2B5EF4-FFF2-40B4-BE49-F238E27FC236}">
                <a16:creationId xmlns:a16="http://schemas.microsoft.com/office/drawing/2014/main" id="{6EB766CB-E0E0-CF42-B155-036EF1A2F2C1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2057400"/>
            <a:ext cx="1455738" cy="641350"/>
            <a:chOff x="2304" y="1296"/>
            <a:chExt cx="917" cy="404"/>
          </a:xfrm>
        </p:grpSpPr>
        <p:sp>
          <p:nvSpPr>
            <p:cNvPr id="28760" name="Text Box 4">
              <a:extLst>
                <a:ext uri="{FF2B5EF4-FFF2-40B4-BE49-F238E27FC236}">
                  <a16:creationId xmlns:a16="http://schemas.microsoft.com/office/drawing/2014/main" id="{B6B00C2E-2923-8A4F-97E0-E1EAC9E47D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1488"/>
              <a:ext cx="72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Verdana" panose="020B0604030504040204" pitchFamily="34" charset="0"/>
                </a:rPr>
                <a:t>AAGACTT</a:t>
              </a:r>
            </a:p>
          </p:txBody>
        </p:sp>
        <p:sp>
          <p:nvSpPr>
            <p:cNvPr id="28761" name="Line 5">
              <a:extLst>
                <a:ext uri="{FF2B5EF4-FFF2-40B4-BE49-F238E27FC236}">
                  <a16:creationId xmlns:a16="http://schemas.microsoft.com/office/drawing/2014/main" id="{D61F9144-ABE9-C242-942C-DA729996E0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52" y="129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2" name="Oval 6">
              <a:extLst>
                <a:ext uri="{FF2B5EF4-FFF2-40B4-BE49-F238E27FC236}">
                  <a16:creationId xmlns:a16="http://schemas.microsoft.com/office/drawing/2014/main" id="{39C61453-A7AD-6140-86E8-0C663B0EB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584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64519" name="Group 7">
            <a:extLst>
              <a:ext uri="{FF2B5EF4-FFF2-40B4-BE49-F238E27FC236}">
                <a16:creationId xmlns:a16="http://schemas.microsoft.com/office/drawing/2014/main" id="{69B284CA-7449-C14B-95E6-A8FCC28FC747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2590800"/>
            <a:ext cx="4737100" cy="793750"/>
            <a:chOff x="768" y="1632"/>
            <a:chExt cx="2984" cy="500"/>
          </a:xfrm>
        </p:grpSpPr>
        <p:sp>
          <p:nvSpPr>
            <p:cNvPr id="28754" name="Line 8">
              <a:extLst>
                <a:ext uri="{FF2B5EF4-FFF2-40B4-BE49-F238E27FC236}">
                  <a16:creationId xmlns:a16="http://schemas.microsoft.com/office/drawing/2014/main" id="{83B22930-D8F6-E84B-8D78-CE496581AC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1632"/>
              <a:ext cx="528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5" name="Text Box 9">
              <a:extLst>
                <a:ext uri="{FF2B5EF4-FFF2-40B4-BE49-F238E27FC236}">
                  <a16:creationId xmlns:a16="http://schemas.microsoft.com/office/drawing/2014/main" id="{11DCB8C1-1616-2349-8ADD-65C32CE34D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920"/>
              <a:ext cx="72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TG</a:t>
              </a:r>
              <a:r>
                <a:rPr lang="en-US" altLang="en-US" sz="1600">
                  <a:latin typeface="Verdana" panose="020B0604030504040204" pitchFamily="34" charset="0"/>
                </a:rPr>
                <a:t>GACTT</a:t>
              </a:r>
            </a:p>
          </p:txBody>
        </p:sp>
        <p:sp>
          <p:nvSpPr>
            <p:cNvPr id="28756" name="Oval 10">
              <a:extLst>
                <a:ext uri="{FF2B5EF4-FFF2-40B4-BE49-F238E27FC236}">
                  <a16:creationId xmlns:a16="http://schemas.microsoft.com/office/drawing/2014/main" id="{6E755E1E-4AA9-E746-B54A-88039B860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968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757" name="Line 11">
              <a:extLst>
                <a:ext uri="{FF2B5EF4-FFF2-40B4-BE49-F238E27FC236}">
                  <a16:creationId xmlns:a16="http://schemas.microsoft.com/office/drawing/2014/main" id="{1B7F939E-4533-5748-95BF-C895F465A6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0" y="1632"/>
              <a:ext cx="672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Text Box 12">
              <a:extLst>
                <a:ext uri="{FF2B5EF4-FFF2-40B4-BE49-F238E27FC236}">
                  <a16:creationId xmlns:a16="http://schemas.microsoft.com/office/drawing/2014/main" id="{BC8696BD-DBF8-9343-A325-4C2EAB001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920"/>
              <a:ext cx="74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Verdana" panose="020B0604030504040204" pitchFamily="34" charset="0"/>
                </a:rPr>
                <a:t>AAG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G</a:t>
              </a:r>
              <a:r>
                <a:rPr lang="en-US" altLang="en-US" sz="1600"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latin typeface="Verdana" panose="020B0604030504040204" pitchFamily="34" charset="0"/>
                </a:rPr>
                <a:t>T</a:t>
              </a:r>
            </a:p>
          </p:txBody>
        </p:sp>
        <p:sp>
          <p:nvSpPr>
            <p:cNvPr id="28759" name="Oval 13">
              <a:extLst>
                <a:ext uri="{FF2B5EF4-FFF2-40B4-BE49-F238E27FC236}">
                  <a16:creationId xmlns:a16="http://schemas.microsoft.com/office/drawing/2014/main" id="{FD43483B-F872-8042-92E9-4C4DC0CEE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968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28676" name="Group 14">
            <a:extLst>
              <a:ext uri="{FF2B5EF4-FFF2-40B4-BE49-F238E27FC236}">
                <a16:creationId xmlns:a16="http://schemas.microsoft.com/office/drawing/2014/main" id="{4AEF5874-F844-8C4B-96E2-8964D18A1735}"/>
              </a:ext>
            </a:extLst>
          </p:cNvPr>
          <p:cNvGrpSpPr>
            <a:grpSpLocks/>
          </p:cNvGrpSpPr>
          <p:nvPr/>
        </p:nvGrpSpPr>
        <p:grpSpPr bwMode="auto">
          <a:xfrm>
            <a:off x="8810626" y="1600200"/>
            <a:ext cx="1471613" cy="3765550"/>
            <a:chOff x="4590" y="1008"/>
            <a:chExt cx="927" cy="2372"/>
          </a:xfrm>
        </p:grpSpPr>
        <p:sp>
          <p:nvSpPr>
            <p:cNvPr id="28746" name="Line 15">
              <a:extLst>
                <a:ext uri="{FF2B5EF4-FFF2-40B4-BE49-F238E27FC236}">
                  <a16:creationId xmlns:a16="http://schemas.microsoft.com/office/drawing/2014/main" id="{31565FB1-D12B-1046-A867-80038F04BF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1008"/>
              <a:ext cx="0" cy="206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7" name="Line 16">
              <a:extLst>
                <a:ext uri="{FF2B5EF4-FFF2-40B4-BE49-F238E27FC236}">
                  <a16:creationId xmlns:a16="http://schemas.microsoft.com/office/drawing/2014/main" id="{9F4F6EEA-BF89-504C-A1F6-50CB8E5439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1632"/>
              <a:ext cx="28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8" name="Line 17">
              <a:extLst>
                <a:ext uri="{FF2B5EF4-FFF2-40B4-BE49-F238E27FC236}">
                  <a16:creationId xmlns:a16="http://schemas.microsoft.com/office/drawing/2014/main" id="{44BC4A99-3AAD-5E4C-8B06-AB22A7D6F7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2016"/>
              <a:ext cx="28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9" name="Line 18">
              <a:extLst>
                <a:ext uri="{FF2B5EF4-FFF2-40B4-BE49-F238E27FC236}">
                  <a16:creationId xmlns:a16="http://schemas.microsoft.com/office/drawing/2014/main" id="{6B9E4738-5A37-FE4B-A0F8-F83E1FD7BF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2544"/>
              <a:ext cx="28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0" name="Rectangle 19">
              <a:extLst>
                <a:ext uri="{FF2B5EF4-FFF2-40B4-BE49-F238E27FC236}">
                  <a16:creationId xmlns:a16="http://schemas.microsoft.com/office/drawing/2014/main" id="{CB85BC28-B804-AD42-A69C-FA633CAFB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0" y="1420"/>
              <a:ext cx="74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accent2"/>
                  </a:solidFill>
                  <a:latin typeface="Verdana" panose="020B0604030504040204" pitchFamily="34" charset="0"/>
                </a:rPr>
                <a:t>-3 mil yrs</a:t>
              </a:r>
            </a:p>
          </p:txBody>
        </p:sp>
        <p:sp>
          <p:nvSpPr>
            <p:cNvPr id="28751" name="Rectangle 20">
              <a:extLst>
                <a:ext uri="{FF2B5EF4-FFF2-40B4-BE49-F238E27FC236}">
                  <a16:creationId xmlns:a16="http://schemas.microsoft.com/office/drawing/2014/main" id="{5BCC5B5E-CA63-254B-83EB-58A01E125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0" y="1804"/>
              <a:ext cx="74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accent2"/>
                  </a:solidFill>
                  <a:latin typeface="Verdana" panose="020B0604030504040204" pitchFamily="34" charset="0"/>
                </a:rPr>
                <a:t>-2 mil yrs</a:t>
              </a:r>
            </a:p>
          </p:txBody>
        </p:sp>
        <p:sp>
          <p:nvSpPr>
            <p:cNvPr id="28752" name="Rectangle 21">
              <a:extLst>
                <a:ext uri="{FF2B5EF4-FFF2-40B4-BE49-F238E27FC236}">
                  <a16:creationId xmlns:a16="http://schemas.microsoft.com/office/drawing/2014/main" id="{AC3B3708-7018-5D43-9058-B46217B46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0" y="2332"/>
              <a:ext cx="74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accent2"/>
                  </a:solidFill>
                  <a:latin typeface="Verdana" panose="020B0604030504040204" pitchFamily="34" charset="0"/>
                </a:rPr>
                <a:t>-1 mil yrs</a:t>
              </a:r>
            </a:p>
          </p:txBody>
        </p:sp>
        <p:sp>
          <p:nvSpPr>
            <p:cNvPr id="28753" name="Rectangle 22">
              <a:extLst>
                <a:ext uri="{FF2B5EF4-FFF2-40B4-BE49-F238E27FC236}">
                  <a16:creationId xmlns:a16="http://schemas.microsoft.com/office/drawing/2014/main" id="{E2801943-DB8D-934A-9A30-0C80D7122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168"/>
              <a:ext cx="47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accent2"/>
                  </a:solidFill>
                  <a:latin typeface="Verdana" panose="020B0604030504040204" pitchFamily="34" charset="0"/>
                </a:rPr>
                <a:t>today</a:t>
              </a:r>
            </a:p>
          </p:txBody>
        </p:sp>
      </p:grpSp>
      <p:grpSp>
        <p:nvGrpSpPr>
          <p:cNvPr id="64535" name="Group 23">
            <a:extLst>
              <a:ext uri="{FF2B5EF4-FFF2-40B4-BE49-F238E27FC236}">
                <a16:creationId xmlns:a16="http://schemas.microsoft.com/office/drawing/2014/main" id="{D4702F06-D74A-244F-A158-46C6CE884A00}"/>
              </a:ext>
            </a:extLst>
          </p:cNvPr>
          <p:cNvGrpSpPr>
            <a:grpSpLocks/>
          </p:cNvGrpSpPr>
          <p:nvPr/>
        </p:nvGrpSpPr>
        <p:grpSpPr bwMode="auto">
          <a:xfrm>
            <a:off x="2151063" y="3048000"/>
            <a:ext cx="6242050" cy="1143000"/>
            <a:chOff x="395" y="1920"/>
            <a:chExt cx="3932" cy="720"/>
          </a:xfrm>
        </p:grpSpPr>
        <p:sp>
          <p:nvSpPr>
            <p:cNvPr id="28735" name="Oval 24">
              <a:extLst>
                <a:ext uri="{FF2B5EF4-FFF2-40B4-BE49-F238E27FC236}">
                  <a16:creationId xmlns:a16="http://schemas.microsoft.com/office/drawing/2014/main" id="{911D5595-27C8-324C-98DC-FF56EC3F2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506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736" name="Line 25">
              <a:extLst>
                <a:ext uri="{FF2B5EF4-FFF2-40B4-BE49-F238E27FC236}">
                  <a16:creationId xmlns:a16="http://schemas.microsoft.com/office/drawing/2014/main" id="{51A6D9E8-7534-7B47-9C66-FAEFBD2541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96" y="2016"/>
              <a:ext cx="384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7" name="Line 26">
              <a:extLst>
                <a:ext uri="{FF2B5EF4-FFF2-40B4-BE49-F238E27FC236}">
                  <a16:creationId xmlns:a16="http://schemas.microsoft.com/office/drawing/2014/main" id="{2B0A5B04-83D7-1648-BDD9-BA76A2BA71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2016"/>
              <a:ext cx="43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Text Box 27">
              <a:extLst>
                <a:ext uri="{FF2B5EF4-FFF2-40B4-BE49-F238E27FC236}">
                  <a16:creationId xmlns:a16="http://schemas.microsoft.com/office/drawing/2014/main" id="{23238722-81AB-2243-975B-BC08C01C6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" y="2428"/>
              <a:ext cx="7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Verdana" panose="020B0604030504040204" pitchFamily="34" charset="0"/>
                </a:rPr>
                <a:t>A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G</a:t>
              </a:r>
              <a:r>
                <a:rPr lang="en-US" altLang="en-US" sz="1600">
                  <a:latin typeface="Verdana" panose="020B0604030504040204" pitchFamily="34" charset="0"/>
                </a:rPr>
                <a:t>GGC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</a:t>
              </a:r>
              <a:r>
                <a:rPr lang="en-US" altLang="en-US" sz="1600">
                  <a:latin typeface="Verdana" panose="020B0604030504040204" pitchFamily="34" charset="0"/>
                </a:rPr>
                <a:t>T</a:t>
              </a:r>
            </a:p>
          </p:txBody>
        </p:sp>
        <p:sp>
          <p:nvSpPr>
            <p:cNvPr id="28739" name="Text Box 28">
              <a:extLst>
                <a:ext uri="{FF2B5EF4-FFF2-40B4-BE49-F238E27FC236}">
                  <a16:creationId xmlns:a16="http://schemas.microsoft.com/office/drawing/2014/main" id="{95E8CEAE-B559-294C-88A8-C3375D2A2B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" y="2428"/>
              <a:ext cx="7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T</a:t>
              </a:r>
              <a:r>
                <a:rPr lang="en-US" altLang="en-US" sz="1600">
                  <a:latin typeface="Verdana" panose="020B0604030504040204" pitchFamily="34" charset="0"/>
                </a:rPr>
                <a:t>AG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latin typeface="Verdana" panose="020B0604030504040204" pitchFamily="34" charset="0"/>
                </a:rPr>
                <a:t>CCT</a:t>
              </a:r>
            </a:p>
          </p:txBody>
        </p:sp>
        <p:sp>
          <p:nvSpPr>
            <p:cNvPr id="28740" name="Line 29">
              <a:extLst>
                <a:ext uri="{FF2B5EF4-FFF2-40B4-BE49-F238E27FC236}">
                  <a16:creationId xmlns:a16="http://schemas.microsoft.com/office/drawing/2014/main" id="{2CB84ADB-8112-6740-9F34-5F2B996C8A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016"/>
              <a:ext cx="576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1" name="Text Box 30">
              <a:extLst>
                <a:ext uri="{FF2B5EF4-FFF2-40B4-BE49-F238E27FC236}">
                  <a16:creationId xmlns:a16="http://schemas.microsoft.com/office/drawing/2014/main" id="{07AA6E68-98F5-6E49-B640-7C7C7B2546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428"/>
              <a:ext cx="72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</a:t>
              </a:r>
              <a:r>
                <a:rPr lang="en-US" altLang="en-US" sz="1600">
                  <a:latin typeface="Verdana" panose="020B0604030504040204" pitchFamily="34" charset="0"/>
                </a:rPr>
                <a:t>G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latin typeface="Verdana" panose="020B0604030504040204" pitchFamily="34" charset="0"/>
                </a:rPr>
                <a:t>ACTT</a:t>
              </a:r>
            </a:p>
          </p:txBody>
        </p:sp>
        <p:sp>
          <p:nvSpPr>
            <p:cNvPr id="28742" name="Oval 31">
              <a:extLst>
                <a:ext uri="{FF2B5EF4-FFF2-40B4-BE49-F238E27FC236}">
                  <a16:creationId xmlns:a16="http://schemas.microsoft.com/office/drawing/2014/main" id="{50A6E7F6-9B28-B948-A97F-FB3B9D9AF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506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743" name="Oval 32">
              <a:extLst>
                <a:ext uri="{FF2B5EF4-FFF2-40B4-BE49-F238E27FC236}">
                  <a16:creationId xmlns:a16="http://schemas.microsoft.com/office/drawing/2014/main" id="{7D6224E7-B215-8D4D-BF7B-EE79AD753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506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744" name="Rectangle 33">
              <a:extLst>
                <a:ext uri="{FF2B5EF4-FFF2-40B4-BE49-F238E27FC236}">
                  <a16:creationId xmlns:a16="http://schemas.microsoft.com/office/drawing/2014/main" id="{36283D91-E74E-5F47-A514-14408E606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920"/>
              <a:ext cx="74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Verdana" panose="020B0604030504040204" pitchFamily="34" charset="0"/>
                </a:rPr>
                <a:t>AAGGCCT</a:t>
              </a:r>
            </a:p>
          </p:txBody>
        </p:sp>
        <p:sp>
          <p:nvSpPr>
            <p:cNvPr id="28745" name="Rectangle 34">
              <a:extLst>
                <a:ext uri="{FF2B5EF4-FFF2-40B4-BE49-F238E27FC236}">
                  <a16:creationId xmlns:a16="http://schemas.microsoft.com/office/drawing/2014/main" id="{7EC412FE-479F-B148-8D66-7D9AE1BA2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920"/>
              <a:ext cx="72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Verdana" panose="020B0604030504040204" pitchFamily="34" charset="0"/>
                </a:rPr>
                <a:t>TGGACTT</a:t>
              </a:r>
            </a:p>
          </p:txBody>
        </p:sp>
      </p:grpSp>
      <p:grpSp>
        <p:nvGrpSpPr>
          <p:cNvPr id="64547" name="Group 35">
            <a:extLst>
              <a:ext uri="{FF2B5EF4-FFF2-40B4-BE49-F238E27FC236}">
                <a16:creationId xmlns:a16="http://schemas.microsoft.com/office/drawing/2014/main" id="{E1D5563B-3B48-B04C-BCAF-4AC2DCD92E64}"/>
              </a:ext>
            </a:extLst>
          </p:cNvPr>
          <p:cNvGrpSpPr>
            <a:grpSpLocks/>
          </p:cNvGrpSpPr>
          <p:nvPr/>
        </p:nvGrpSpPr>
        <p:grpSpPr bwMode="auto">
          <a:xfrm>
            <a:off x="2151063" y="3854451"/>
            <a:ext cx="6565900" cy="1563688"/>
            <a:chOff x="395" y="2428"/>
            <a:chExt cx="4136" cy="985"/>
          </a:xfrm>
        </p:grpSpPr>
        <p:sp>
          <p:nvSpPr>
            <p:cNvPr id="28717" name="Line 36">
              <a:extLst>
                <a:ext uri="{FF2B5EF4-FFF2-40B4-BE49-F238E27FC236}">
                  <a16:creationId xmlns:a16="http://schemas.microsoft.com/office/drawing/2014/main" id="{BDFC4B86-EC59-CD48-96CD-19B7AFB077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544"/>
              <a:ext cx="384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Line 37">
              <a:extLst>
                <a:ext uri="{FF2B5EF4-FFF2-40B4-BE49-F238E27FC236}">
                  <a16:creationId xmlns:a16="http://schemas.microsoft.com/office/drawing/2014/main" id="{0FC885C9-8AA8-C34D-97DE-23229A933B3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1632" y="2592"/>
              <a:ext cx="528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Line 38">
              <a:extLst>
                <a:ext uri="{FF2B5EF4-FFF2-40B4-BE49-F238E27FC236}">
                  <a16:creationId xmlns:a16="http://schemas.microsoft.com/office/drawing/2014/main" id="{AA07E9AC-BDF7-694B-97B1-2533ED9338C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120" y="2736"/>
              <a:ext cx="528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Text Box 39">
              <a:extLst>
                <a:ext uri="{FF2B5EF4-FFF2-40B4-BE49-F238E27FC236}">
                  <a16:creationId xmlns:a16="http://schemas.microsoft.com/office/drawing/2014/main" id="{2950CD12-81F1-C04B-A890-496C4810BD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6" y="3200"/>
              <a:ext cx="73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Verdana" panose="020B0604030504040204" pitchFamily="34" charset="0"/>
                </a:rPr>
                <a:t>TAGCCC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</a:t>
              </a:r>
            </a:p>
          </p:txBody>
        </p:sp>
        <p:sp>
          <p:nvSpPr>
            <p:cNvPr id="28721" name="Text Box 40">
              <a:extLst>
                <a:ext uri="{FF2B5EF4-FFF2-40B4-BE49-F238E27FC236}">
                  <a16:creationId xmlns:a16="http://schemas.microsoft.com/office/drawing/2014/main" id="{D92488B4-5958-334F-A6F4-1A77DE640E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3200"/>
              <a:ext cx="71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Verdana" panose="020B0604030504040204" pitchFamily="34" charset="0"/>
                </a:rPr>
                <a:t>TAG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</a:t>
              </a:r>
              <a:r>
                <a:rPr lang="en-US" altLang="en-US" sz="1600">
                  <a:latin typeface="Verdana" panose="020B0604030504040204" pitchFamily="34" charset="0"/>
                </a:rPr>
                <a:t>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T</a:t>
              </a:r>
              <a:r>
                <a:rPr lang="en-US" altLang="en-US" sz="1600">
                  <a:latin typeface="Verdana" panose="020B0604030504040204" pitchFamily="34" charset="0"/>
                </a:rPr>
                <a:t>T</a:t>
              </a:r>
            </a:p>
          </p:txBody>
        </p:sp>
        <p:sp>
          <p:nvSpPr>
            <p:cNvPr id="28722" name="Text Box 41">
              <a:extLst>
                <a:ext uri="{FF2B5EF4-FFF2-40B4-BE49-F238E27FC236}">
                  <a16:creationId xmlns:a16="http://schemas.microsoft.com/office/drawing/2014/main" id="{A4612DA3-A193-5F49-9091-A4F2BD3DC1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3200"/>
              <a:ext cx="73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Verdana" panose="020B0604030504040204" pitchFamily="34" charset="0"/>
                </a:rPr>
                <a:t>AGC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G</a:t>
              </a:r>
              <a:r>
                <a:rPr lang="en-US" altLang="en-US" sz="1600">
                  <a:latin typeface="Verdana" panose="020B0604030504040204" pitchFamily="34" charset="0"/>
                </a:rPr>
                <a:t>CTT</a:t>
              </a:r>
            </a:p>
          </p:txBody>
        </p:sp>
        <p:sp>
          <p:nvSpPr>
            <p:cNvPr id="28723" name="Text Box 42">
              <a:extLst>
                <a:ext uri="{FF2B5EF4-FFF2-40B4-BE49-F238E27FC236}">
                  <a16:creationId xmlns:a16="http://schemas.microsoft.com/office/drawing/2014/main" id="{BE412506-66CB-C04F-99E0-CED6F7608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200"/>
              <a:ext cx="75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Verdana" panose="020B0604030504040204" pitchFamily="34" charset="0"/>
                </a:rPr>
                <a:t>AGCAC</a:t>
              </a:r>
              <a:r>
                <a:rPr lang="en-US" altLang="en-US" sz="1600">
                  <a:solidFill>
                    <a:srgbClr val="FF0000"/>
                  </a:solidFill>
                  <a:latin typeface="Verdana" panose="020B0604030504040204" pitchFamily="34" charset="0"/>
                </a:rPr>
                <a:t>AA</a:t>
              </a:r>
            </a:p>
          </p:txBody>
        </p:sp>
        <p:sp>
          <p:nvSpPr>
            <p:cNvPr id="28724" name="Line 43">
              <a:extLst>
                <a:ext uri="{FF2B5EF4-FFF2-40B4-BE49-F238E27FC236}">
                  <a16:creationId xmlns:a16="http://schemas.microsoft.com/office/drawing/2014/main" id="{1F9F4CDA-3FB3-A34C-8F39-E9789D30CAA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3552" y="2448"/>
              <a:ext cx="528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Line 44">
              <a:extLst>
                <a:ext uri="{FF2B5EF4-FFF2-40B4-BE49-F238E27FC236}">
                  <a16:creationId xmlns:a16="http://schemas.microsoft.com/office/drawing/2014/main" id="{06021BBC-CEAB-B741-9737-32406C08CB9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768" y="2544"/>
              <a:ext cx="576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6" name="Oval 45">
              <a:extLst>
                <a:ext uri="{FF2B5EF4-FFF2-40B4-BE49-F238E27FC236}">
                  <a16:creationId xmlns:a16="http://schemas.microsoft.com/office/drawing/2014/main" id="{4EFF528F-DD84-4F42-8C3E-26F8918348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727" name="Oval 46">
              <a:extLst>
                <a:ext uri="{FF2B5EF4-FFF2-40B4-BE49-F238E27FC236}">
                  <a16:creationId xmlns:a16="http://schemas.microsoft.com/office/drawing/2014/main" id="{0801B40D-9946-814C-A862-273DA4EE5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728" name="Oval 47">
              <a:extLst>
                <a:ext uri="{FF2B5EF4-FFF2-40B4-BE49-F238E27FC236}">
                  <a16:creationId xmlns:a16="http://schemas.microsoft.com/office/drawing/2014/main" id="{2E750626-1A91-B94A-8476-AEA18B68D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729" name="Oval 48">
              <a:extLst>
                <a:ext uri="{FF2B5EF4-FFF2-40B4-BE49-F238E27FC236}">
                  <a16:creationId xmlns:a16="http://schemas.microsoft.com/office/drawing/2014/main" id="{612B47DD-6592-E946-83DD-68399C9E3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730" name="Oval 49">
              <a:extLst>
                <a:ext uri="{FF2B5EF4-FFF2-40B4-BE49-F238E27FC236}">
                  <a16:creationId xmlns:a16="http://schemas.microsoft.com/office/drawing/2014/main" id="{5F7CBE89-AA3E-2A46-89FE-C23394BF0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731" name="Text Box 50">
              <a:extLst>
                <a:ext uri="{FF2B5EF4-FFF2-40B4-BE49-F238E27FC236}">
                  <a16:creationId xmlns:a16="http://schemas.microsoft.com/office/drawing/2014/main" id="{B3F8DEEA-91F3-8F42-A28E-ECCAA0DF99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" y="3200"/>
              <a:ext cx="7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Verdana" panose="020B0604030504040204" pitchFamily="34" charset="0"/>
                </a:rPr>
                <a:t>AGGGCAT</a:t>
              </a:r>
            </a:p>
          </p:txBody>
        </p:sp>
        <p:sp>
          <p:nvSpPr>
            <p:cNvPr id="28732" name="Rectangle 51">
              <a:extLst>
                <a:ext uri="{FF2B5EF4-FFF2-40B4-BE49-F238E27FC236}">
                  <a16:creationId xmlns:a16="http://schemas.microsoft.com/office/drawing/2014/main" id="{91CD2E80-242C-7C4E-AA75-38E0467294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" y="2428"/>
              <a:ext cx="7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Verdana" panose="020B0604030504040204" pitchFamily="34" charset="0"/>
                </a:rPr>
                <a:t>AGGGCAT</a:t>
              </a:r>
            </a:p>
          </p:txBody>
        </p:sp>
        <p:sp>
          <p:nvSpPr>
            <p:cNvPr id="28733" name="Rectangle 52">
              <a:extLst>
                <a:ext uri="{FF2B5EF4-FFF2-40B4-BE49-F238E27FC236}">
                  <a16:creationId xmlns:a16="http://schemas.microsoft.com/office/drawing/2014/main" id="{D97FC958-0848-8547-A41C-789B57518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428"/>
              <a:ext cx="7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Verdana" panose="020B0604030504040204" pitchFamily="34" charset="0"/>
                </a:rPr>
                <a:t>TAGCCCT</a:t>
              </a:r>
            </a:p>
          </p:txBody>
        </p:sp>
        <p:sp>
          <p:nvSpPr>
            <p:cNvPr id="28734" name="Rectangle 53">
              <a:extLst>
                <a:ext uri="{FF2B5EF4-FFF2-40B4-BE49-F238E27FC236}">
                  <a16:creationId xmlns:a16="http://schemas.microsoft.com/office/drawing/2014/main" id="{BFC082AD-E36D-064D-A508-05C3B3AD6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428"/>
              <a:ext cx="72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Verdana" panose="020B0604030504040204" pitchFamily="34" charset="0"/>
                </a:rPr>
                <a:t>AGCACTT</a:t>
              </a:r>
            </a:p>
          </p:txBody>
        </p:sp>
      </p:grpSp>
      <p:grpSp>
        <p:nvGrpSpPr>
          <p:cNvPr id="64566" name="Group 54">
            <a:extLst>
              <a:ext uri="{FF2B5EF4-FFF2-40B4-BE49-F238E27FC236}">
                <a16:creationId xmlns:a16="http://schemas.microsoft.com/office/drawing/2014/main" id="{093D2323-55DB-7A4D-B950-30FA6AACCD1A}"/>
              </a:ext>
            </a:extLst>
          </p:cNvPr>
          <p:cNvGrpSpPr>
            <a:grpSpLocks/>
          </p:cNvGrpSpPr>
          <p:nvPr/>
        </p:nvGrpSpPr>
        <p:grpSpPr bwMode="auto">
          <a:xfrm>
            <a:off x="2152650" y="2057400"/>
            <a:ext cx="6565900" cy="3354388"/>
            <a:chOff x="395" y="1296"/>
            <a:chExt cx="4136" cy="2113"/>
          </a:xfrm>
        </p:grpSpPr>
        <p:grpSp>
          <p:nvGrpSpPr>
            <p:cNvPr id="28680" name="Group 55">
              <a:extLst>
                <a:ext uri="{FF2B5EF4-FFF2-40B4-BE49-F238E27FC236}">
                  <a16:creationId xmlns:a16="http://schemas.microsoft.com/office/drawing/2014/main" id="{664E259A-7428-3C41-A0E3-D6D660D3BA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" y="1296"/>
              <a:ext cx="4136" cy="2113"/>
              <a:chOff x="395" y="1296"/>
              <a:chExt cx="4136" cy="2113"/>
            </a:xfrm>
          </p:grpSpPr>
          <p:grpSp>
            <p:nvGrpSpPr>
              <p:cNvPr id="28686" name="Group 56">
                <a:extLst>
                  <a:ext uri="{FF2B5EF4-FFF2-40B4-BE49-F238E27FC236}">
                    <a16:creationId xmlns:a16="http://schemas.microsoft.com/office/drawing/2014/main" id="{CF44890A-CEDA-404E-8DD4-BCC9556569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" y="1296"/>
                <a:ext cx="3932" cy="1776"/>
                <a:chOff x="395" y="1296"/>
                <a:chExt cx="3932" cy="1776"/>
              </a:xfrm>
            </p:grpSpPr>
            <p:sp>
              <p:nvSpPr>
                <p:cNvPr id="28692" name="Text Box 57">
                  <a:extLst>
                    <a:ext uri="{FF2B5EF4-FFF2-40B4-BE49-F238E27FC236}">
                      <a16:creationId xmlns:a16="http://schemas.microsoft.com/office/drawing/2014/main" id="{F271A551-E53C-314A-95CF-F2D93CF23D3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96" y="1488"/>
                  <a:ext cx="725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AAGACTT</a:t>
                  </a:r>
                </a:p>
              </p:txBody>
            </p:sp>
            <p:sp>
              <p:nvSpPr>
                <p:cNvPr id="28693" name="Line 58">
                  <a:extLst>
                    <a:ext uri="{FF2B5EF4-FFF2-40B4-BE49-F238E27FC236}">
                      <a16:creationId xmlns:a16="http://schemas.microsoft.com/office/drawing/2014/main" id="{7156EA2C-1FCE-5E4D-AE2C-51C9AF8E22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52" y="1296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4" name="Oval 59">
                  <a:extLst>
                    <a:ext uri="{FF2B5EF4-FFF2-40B4-BE49-F238E27FC236}">
                      <a16:creationId xmlns:a16="http://schemas.microsoft.com/office/drawing/2014/main" id="{05BFA23F-C32D-F74F-9B31-7E464CD5C9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4" y="1584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8695" name="Line 60">
                  <a:extLst>
                    <a:ext uri="{FF2B5EF4-FFF2-40B4-BE49-F238E27FC236}">
                      <a16:creationId xmlns:a16="http://schemas.microsoft.com/office/drawing/2014/main" id="{6D0FF95F-1CE2-704C-AA6C-ECFA69E70E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52" y="1632"/>
                  <a:ext cx="528" cy="384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6" name="Text Box 61">
                  <a:extLst>
                    <a:ext uri="{FF2B5EF4-FFF2-40B4-BE49-F238E27FC236}">
                      <a16:creationId xmlns:a16="http://schemas.microsoft.com/office/drawing/2014/main" id="{DF7277FD-E464-214E-83F2-EC51DF4ADD5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24" y="1920"/>
                  <a:ext cx="728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TGGACTT</a:t>
                  </a:r>
                </a:p>
              </p:txBody>
            </p:sp>
            <p:sp>
              <p:nvSpPr>
                <p:cNvPr id="28697" name="Oval 62">
                  <a:extLst>
                    <a:ext uri="{FF2B5EF4-FFF2-40B4-BE49-F238E27FC236}">
                      <a16:creationId xmlns:a16="http://schemas.microsoft.com/office/drawing/2014/main" id="{557B4693-D35C-474D-A038-122A5C3E2F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" y="1968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8698" name="Line 63">
                  <a:extLst>
                    <a:ext uri="{FF2B5EF4-FFF2-40B4-BE49-F238E27FC236}">
                      <a16:creationId xmlns:a16="http://schemas.microsoft.com/office/drawing/2014/main" id="{11F8FF25-7C5C-2344-9B31-4BF95ED7BC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80" y="1632"/>
                  <a:ext cx="672" cy="384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9" name="Text Box 64">
                  <a:extLst>
                    <a:ext uri="{FF2B5EF4-FFF2-40B4-BE49-F238E27FC236}">
                      <a16:creationId xmlns:a16="http://schemas.microsoft.com/office/drawing/2014/main" id="{7E8D6E62-CCC3-8A4F-A4FD-D90CA82F82B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8" y="1920"/>
                  <a:ext cx="747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AAGGCCT</a:t>
                  </a:r>
                </a:p>
              </p:txBody>
            </p:sp>
            <p:sp>
              <p:nvSpPr>
                <p:cNvPr id="28700" name="Oval 65">
                  <a:extLst>
                    <a:ext uri="{FF2B5EF4-FFF2-40B4-BE49-F238E27FC236}">
                      <a16:creationId xmlns:a16="http://schemas.microsoft.com/office/drawing/2014/main" id="{E94E7D50-F1D5-2146-982B-9D4A7EA0B5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1968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8701" name="Oval 66">
                  <a:extLst>
                    <a:ext uri="{FF2B5EF4-FFF2-40B4-BE49-F238E27FC236}">
                      <a16:creationId xmlns:a16="http://schemas.microsoft.com/office/drawing/2014/main" id="{B3913B3D-F1C6-CE4D-89E0-85F833711C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4" y="2506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8702" name="Line 67">
                  <a:extLst>
                    <a:ext uri="{FF2B5EF4-FFF2-40B4-BE49-F238E27FC236}">
                      <a16:creationId xmlns:a16="http://schemas.microsoft.com/office/drawing/2014/main" id="{FC0ACB6C-B8A2-D04A-A9EB-8F2484B743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96" y="2016"/>
                  <a:ext cx="384" cy="48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03" name="Line 68">
                  <a:extLst>
                    <a:ext uri="{FF2B5EF4-FFF2-40B4-BE49-F238E27FC236}">
                      <a16:creationId xmlns:a16="http://schemas.microsoft.com/office/drawing/2014/main" id="{8A6EAA04-7DE6-E04F-8CDB-864A5A1BBA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0" y="2016"/>
                  <a:ext cx="432" cy="528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04" name="Text Box 69">
                  <a:extLst>
                    <a:ext uri="{FF2B5EF4-FFF2-40B4-BE49-F238E27FC236}">
                      <a16:creationId xmlns:a16="http://schemas.microsoft.com/office/drawing/2014/main" id="{DFBE778F-3046-0F42-9E34-3534072C6C7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5" y="2428"/>
                  <a:ext cx="757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AGGGCAT</a:t>
                  </a:r>
                </a:p>
              </p:txBody>
            </p:sp>
            <p:sp>
              <p:nvSpPr>
                <p:cNvPr id="28705" name="Text Box 70">
                  <a:extLst>
                    <a:ext uri="{FF2B5EF4-FFF2-40B4-BE49-F238E27FC236}">
                      <a16:creationId xmlns:a16="http://schemas.microsoft.com/office/drawing/2014/main" id="{93B9296C-D766-A547-9387-AA37AEEE63A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56" y="2428"/>
                  <a:ext cx="729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TAGCCCT</a:t>
                  </a:r>
                </a:p>
              </p:txBody>
            </p:sp>
            <p:sp>
              <p:nvSpPr>
                <p:cNvPr id="28706" name="Line 71">
                  <a:extLst>
                    <a:ext uri="{FF2B5EF4-FFF2-40B4-BE49-F238E27FC236}">
                      <a16:creationId xmlns:a16="http://schemas.microsoft.com/office/drawing/2014/main" id="{8AE9A448-6A96-B545-BF34-3B47C91F9D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80" y="2016"/>
                  <a:ext cx="576" cy="528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07" name="Text Box 72">
                  <a:extLst>
                    <a:ext uri="{FF2B5EF4-FFF2-40B4-BE49-F238E27FC236}">
                      <a16:creationId xmlns:a16="http://schemas.microsoft.com/office/drawing/2014/main" id="{3B9A03C5-C078-2546-BF9C-915ADBBA3BF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00" y="2428"/>
                  <a:ext cx="727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AGCACTT</a:t>
                  </a:r>
                </a:p>
              </p:txBody>
            </p:sp>
            <p:sp>
              <p:nvSpPr>
                <p:cNvPr id="28708" name="Oval 73">
                  <a:extLst>
                    <a:ext uri="{FF2B5EF4-FFF2-40B4-BE49-F238E27FC236}">
                      <a16:creationId xmlns:a16="http://schemas.microsoft.com/office/drawing/2014/main" id="{1683C3AE-EB9A-FB45-9748-37A8EA5507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2506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8709" name="Oval 74">
                  <a:extLst>
                    <a:ext uri="{FF2B5EF4-FFF2-40B4-BE49-F238E27FC236}">
                      <a16:creationId xmlns:a16="http://schemas.microsoft.com/office/drawing/2014/main" id="{104D157C-8F96-4042-B0F3-238E01DFFA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2506"/>
                  <a:ext cx="96" cy="96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28710" name="Rectangle 75">
                  <a:extLst>
                    <a:ext uri="{FF2B5EF4-FFF2-40B4-BE49-F238E27FC236}">
                      <a16:creationId xmlns:a16="http://schemas.microsoft.com/office/drawing/2014/main" id="{4BDDA739-139B-BA4F-9DB5-8E1CFE73A9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8" y="1920"/>
                  <a:ext cx="747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AAGGCCT</a:t>
                  </a:r>
                </a:p>
              </p:txBody>
            </p:sp>
            <p:sp>
              <p:nvSpPr>
                <p:cNvPr id="28711" name="Rectangle 76">
                  <a:extLst>
                    <a:ext uri="{FF2B5EF4-FFF2-40B4-BE49-F238E27FC236}">
                      <a16:creationId xmlns:a16="http://schemas.microsoft.com/office/drawing/2014/main" id="{DB3E582B-AA79-6B47-A088-F9601E30A5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4" y="1920"/>
                  <a:ext cx="728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>
                      <a:solidFill>
                        <a:schemeClr val="folHlink"/>
                      </a:solidFill>
                      <a:latin typeface="Verdana" panose="020B0604030504040204" pitchFamily="34" charset="0"/>
                    </a:rPr>
                    <a:t>TGGACTT</a:t>
                  </a:r>
                </a:p>
              </p:txBody>
            </p:sp>
            <p:sp>
              <p:nvSpPr>
                <p:cNvPr id="28712" name="Line 77">
                  <a:extLst>
                    <a:ext uri="{FF2B5EF4-FFF2-40B4-BE49-F238E27FC236}">
                      <a16:creationId xmlns:a16="http://schemas.microsoft.com/office/drawing/2014/main" id="{31E896ED-E17D-3B4A-8266-94E3655E23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12" y="2544"/>
                  <a:ext cx="384" cy="528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13" name="Line 78">
                  <a:extLst>
                    <a:ext uri="{FF2B5EF4-FFF2-40B4-BE49-F238E27FC236}">
                      <a16:creationId xmlns:a16="http://schemas.microsoft.com/office/drawing/2014/main" id="{FA2A0BBE-4CB3-E448-BF88-EC39A7E54A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1632" y="2592"/>
                  <a:ext cx="528" cy="432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14" name="Line 79">
                  <a:extLst>
                    <a:ext uri="{FF2B5EF4-FFF2-40B4-BE49-F238E27FC236}">
                      <a16:creationId xmlns:a16="http://schemas.microsoft.com/office/drawing/2014/main" id="{2E82F3F6-3CD8-E24D-A1C5-AC6C7A1764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3120" y="2736"/>
                  <a:ext cx="528" cy="144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15" name="Line 80">
                  <a:extLst>
                    <a:ext uri="{FF2B5EF4-FFF2-40B4-BE49-F238E27FC236}">
                      <a16:creationId xmlns:a16="http://schemas.microsoft.com/office/drawing/2014/main" id="{095EAF24-F7C1-7246-AA7F-3116CB4023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H="1">
                  <a:off x="3552" y="2448"/>
                  <a:ext cx="528" cy="72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16" name="Line 81">
                  <a:extLst>
                    <a:ext uri="{FF2B5EF4-FFF2-40B4-BE49-F238E27FC236}">
                      <a16:creationId xmlns:a16="http://schemas.microsoft.com/office/drawing/2014/main" id="{CBEEBFDB-D535-214C-B09F-44B394D373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-5400000">
                  <a:off x="768" y="2544"/>
                  <a:ext cx="576" cy="48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8687" name="Rectangle 82">
                <a:extLst>
                  <a:ext uri="{FF2B5EF4-FFF2-40B4-BE49-F238E27FC236}">
                    <a16:creationId xmlns:a16="http://schemas.microsoft.com/office/drawing/2014/main" id="{CDD1BD44-6A0F-054C-9B5A-B8078D7724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196"/>
                <a:ext cx="739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latin typeface="Verdana" panose="020B0604030504040204" pitchFamily="34" charset="0"/>
                  </a:rPr>
                  <a:t>AGCGCTT</a:t>
                </a:r>
              </a:p>
            </p:txBody>
          </p:sp>
          <p:sp>
            <p:nvSpPr>
              <p:cNvPr id="28688" name="Rectangle 83">
                <a:extLst>
                  <a:ext uri="{FF2B5EF4-FFF2-40B4-BE49-F238E27FC236}">
                    <a16:creationId xmlns:a16="http://schemas.microsoft.com/office/drawing/2014/main" id="{12B45559-4ECA-7746-AE30-9F2E563E41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3196"/>
                <a:ext cx="751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latin typeface="Verdana" panose="020B0604030504040204" pitchFamily="34" charset="0"/>
                  </a:rPr>
                  <a:t>AGCACAA</a:t>
                </a:r>
              </a:p>
            </p:txBody>
          </p:sp>
          <p:sp>
            <p:nvSpPr>
              <p:cNvPr id="28689" name="Rectangle 84">
                <a:extLst>
                  <a:ext uri="{FF2B5EF4-FFF2-40B4-BE49-F238E27FC236}">
                    <a16:creationId xmlns:a16="http://schemas.microsoft.com/office/drawing/2014/main" id="{D4E9BC94-2A19-8F44-A93F-6A89AC88E7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196"/>
                <a:ext cx="71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latin typeface="Verdana" panose="020B0604030504040204" pitchFamily="34" charset="0"/>
                  </a:rPr>
                  <a:t>TAGACTT</a:t>
                </a:r>
              </a:p>
            </p:txBody>
          </p:sp>
          <p:sp>
            <p:nvSpPr>
              <p:cNvPr id="28690" name="Rectangle 85">
                <a:extLst>
                  <a:ext uri="{FF2B5EF4-FFF2-40B4-BE49-F238E27FC236}">
                    <a16:creationId xmlns:a16="http://schemas.microsoft.com/office/drawing/2014/main" id="{E6232D13-3489-6D4A-96F9-0D5998E6C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3196"/>
                <a:ext cx="73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latin typeface="Verdana" panose="020B0604030504040204" pitchFamily="34" charset="0"/>
                  </a:rPr>
                  <a:t>TAGCCCA</a:t>
                </a:r>
              </a:p>
            </p:txBody>
          </p:sp>
          <p:sp>
            <p:nvSpPr>
              <p:cNvPr id="28691" name="Rectangle 86">
                <a:extLst>
                  <a:ext uri="{FF2B5EF4-FFF2-40B4-BE49-F238E27FC236}">
                    <a16:creationId xmlns:a16="http://schemas.microsoft.com/office/drawing/2014/main" id="{F79F0FA6-5459-0E47-AA20-E6AD666665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" y="3196"/>
                <a:ext cx="75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latin typeface="Verdana" panose="020B0604030504040204" pitchFamily="34" charset="0"/>
                  </a:rPr>
                  <a:t>AGGGCAT</a:t>
                </a:r>
              </a:p>
            </p:txBody>
          </p:sp>
        </p:grpSp>
        <p:sp>
          <p:nvSpPr>
            <p:cNvPr id="28681" name="Oval 87">
              <a:extLst>
                <a:ext uri="{FF2B5EF4-FFF2-40B4-BE49-F238E27FC236}">
                  <a16:creationId xmlns:a16="http://schemas.microsoft.com/office/drawing/2014/main" id="{222B802F-6DA2-FE44-A365-8ED6E925C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682" name="Oval 88">
              <a:extLst>
                <a:ext uri="{FF2B5EF4-FFF2-40B4-BE49-F238E27FC236}">
                  <a16:creationId xmlns:a16="http://schemas.microsoft.com/office/drawing/2014/main" id="{BF42DCC2-4A17-9845-82FA-ECF455871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683" name="Oval 89">
              <a:extLst>
                <a:ext uri="{FF2B5EF4-FFF2-40B4-BE49-F238E27FC236}">
                  <a16:creationId xmlns:a16="http://schemas.microsoft.com/office/drawing/2014/main" id="{9D16820F-DA94-3047-B58D-11C041B67F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684" name="Oval 90">
              <a:extLst>
                <a:ext uri="{FF2B5EF4-FFF2-40B4-BE49-F238E27FC236}">
                  <a16:creationId xmlns:a16="http://schemas.microsoft.com/office/drawing/2014/main" id="{3F71358E-DECA-2842-9CA4-B22ADE908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685" name="Oval 91">
              <a:extLst>
                <a:ext uri="{FF2B5EF4-FFF2-40B4-BE49-F238E27FC236}">
                  <a16:creationId xmlns:a16="http://schemas.microsoft.com/office/drawing/2014/main" id="{01E4B22F-5BDC-FE47-BC3A-F6A332B87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302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9205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Line 2">
            <a:extLst>
              <a:ext uri="{FF2B5EF4-FFF2-40B4-BE49-F238E27FC236}">
                <a16:creationId xmlns:a16="http://schemas.microsoft.com/office/drawing/2014/main" id="{A1CB0500-B7D4-F24C-B3C3-473D41918B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6050" y="4648200"/>
            <a:ext cx="6096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9" name="Line 3">
            <a:extLst>
              <a:ext uri="{FF2B5EF4-FFF2-40B4-BE49-F238E27FC236}">
                <a16:creationId xmlns:a16="http://schemas.microsoft.com/office/drawing/2014/main" id="{E1D10519-A9E2-244E-B943-EEEDBC1DDB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35650" y="4648200"/>
            <a:ext cx="6096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0" name="Line 4">
            <a:extLst>
              <a:ext uri="{FF2B5EF4-FFF2-40B4-BE49-F238E27FC236}">
                <a16:creationId xmlns:a16="http://schemas.microsoft.com/office/drawing/2014/main" id="{C8341C31-3554-3E42-BFEA-A183BE8EE9E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76800" y="4267200"/>
            <a:ext cx="1828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1" name="Line 5">
            <a:extLst>
              <a:ext uri="{FF2B5EF4-FFF2-40B4-BE49-F238E27FC236}">
                <a16:creationId xmlns:a16="http://schemas.microsoft.com/office/drawing/2014/main" id="{992947D9-31F8-0740-8BF4-88471E4203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35650" y="42672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2" name="Line 6">
            <a:extLst>
              <a:ext uri="{FF2B5EF4-FFF2-40B4-BE49-F238E27FC236}">
                <a16:creationId xmlns:a16="http://schemas.microsoft.com/office/drawing/2014/main" id="{386E6D9D-F01C-0E40-94B6-0AFFD599254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81788" y="4267200"/>
            <a:ext cx="838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3" name="Line 7">
            <a:extLst>
              <a:ext uri="{FF2B5EF4-FFF2-40B4-BE49-F238E27FC236}">
                <a16:creationId xmlns:a16="http://schemas.microsoft.com/office/drawing/2014/main" id="{6BC21ED1-2A7E-B14B-A543-50D08EDAF9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81788" y="3810000"/>
            <a:ext cx="838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6871" name="Rectangle 8">
            <a:extLst>
              <a:ext uri="{FF2B5EF4-FFF2-40B4-BE49-F238E27FC236}">
                <a16:creationId xmlns:a16="http://schemas.microsoft.com/office/drawing/2014/main" id="{24CE1042-2278-AD4A-9512-A681C6CD7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Phylogeny Problem</a:t>
            </a:r>
          </a:p>
        </p:txBody>
      </p:sp>
      <p:sp>
        <p:nvSpPr>
          <p:cNvPr id="101385" name="Rectangle 9">
            <a:extLst>
              <a:ext uri="{FF2B5EF4-FFF2-40B4-BE49-F238E27FC236}">
                <a16:creationId xmlns:a16="http://schemas.microsoft.com/office/drawing/2014/main" id="{FB4AE752-AB81-F94F-8551-86AA5BD65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1089" y="2346325"/>
            <a:ext cx="1417637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TAGCCCA</a:t>
            </a:r>
          </a:p>
        </p:txBody>
      </p:sp>
      <p:sp>
        <p:nvSpPr>
          <p:cNvPr id="101386" name="Rectangle 10">
            <a:extLst>
              <a:ext uri="{FF2B5EF4-FFF2-40B4-BE49-F238E27FC236}">
                <a16:creationId xmlns:a16="http://schemas.microsoft.com/office/drawing/2014/main" id="{0D957C06-0454-3645-91CE-F3679BF00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876" y="2346325"/>
            <a:ext cx="13747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TAGACTT</a:t>
            </a:r>
          </a:p>
        </p:txBody>
      </p:sp>
      <p:sp>
        <p:nvSpPr>
          <p:cNvPr id="101387" name="Rectangle 11">
            <a:extLst>
              <a:ext uri="{FF2B5EF4-FFF2-40B4-BE49-F238E27FC236}">
                <a16:creationId xmlns:a16="http://schemas.microsoft.com/office/drawing/2014/main" id="{DCE65512-56CA-AD4A-9BE9-92F2825DC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389" y="2346325"/>
            <a:ext cx="1412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TGCACAA</a:t>
            </a:r>
          </a:p>
        </p:txBody>
      </p:sp>
      <p:sp>
        <p:nvSpPr>
          <p:cNvPr id="101388" name="Rectangle 12">
            <a:extLst>
              <a:ext uri="{FF2B5EF4-FFF2-40B4-BE49-F238E27FC236}">
                <a16:creationId xmlns:a16="http://schemas.microsoft.com/office/drawing/2014/main" id="{F4FC4C14-C38C-EA49-91BF-0D0CC2AA6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1" y="2346325"/>
            <a:ext cx="1401763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TGCGCTT</a:t>
            </a:r>
          </a:p>
        </p:txBody>
      </p:sp>
      <p:sp>
        <p:nvSpPr>
          <p:cNvPr id="101389" name="Rectangle 13">
            <a:extLst>
              <a:ext uri="{FF2B5EF4-FFF2-40B4-BE49-F238E27FC236}">
                <a16:creationId xmlns:a16="http://schemas.microsoft.com/office/drawing/2014/main" id="{745DB17C-42F6-334A-82FA-50FC302C4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346325"/>
            <a:ext cx="1455738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AGGGCAT</a:t>
            </a:r>
          </a:p>
        </p:txBody>
      </p:sp>
      <p:sp>
        <p:nvSpPr>
          <p:cNvPr id="101390" name="Oval 14">
            <a:extLst>
              <a:ext uri="{FF2B5EF4-FFF2-40B4-BE49-F238E27FC236}">
                <a16:creationId xmlns:a16="http://schemas.microsoft.com/office/drawing/2014/main" id="{83ABE939-A4FC-0946-AB25-BC54DAC2B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1" name="Oval 15">
            <a:extLst>
              <a:ext uri="{FF2B5EF4-FFF2-40B4-BE49-F238E27FC236}">
                <a16:creationId xmlns:a16="http://schemas.microsoft.com/office/drawing/2014/main" id="{D496A16E-5852-034A-A783-6180B9146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15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2" name="Oval 16">
            <a:extLst>
              <a:ext uri="{FF2B5EF4-FFF2-40B4-BE49-F238E27FC236}">
                <a16:creationId xmlns:a16="http://schemas.microsoft.com/office/drawing/2014/main" id="{E271930F-5B09-1643-81BE-2A63EED52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3" name="Oval 17">
            <a:extLst>
              <a:ext uri="{FF2B5EF4-FFF2-40B4-BE49-F238E27FC236}">
                <a16:creationId xmlns:a16="http://schemas.microsoft.com/office/drawing/2014/main" id="{3E4C139C-58E8-2249-B642-16A2AAE20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045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4" name="Oval 18">
            <a:extLst>
              <a:ext uri="{FF2B5EF4-FFF2-40B4-BE49-F238E27FC236}">
                <a16:creationId xmlns:a16="http://schemas.microsoft.com/office/drawing/2014/main" id="{99F711D0-8876-A049-932B-32CA46E0A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1981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395" name="Rectangle 19">
            <a:extLst>
              <a:ext uri="{FF2B5EF4-FFF2-40B4-BE49-F238E27FC236}">
                <a16:creationId xmlns:a16="http://schemas.microsoft.com/office/drawing/2014/main" id="{5F5ED35B-15CE-264D-84B4-A4AD1E75C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67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U</a:t>
            </a:r>
          </a:p>
        </p:txBody>
      </p:sp>
      <p:sp>
        <p:nvSpPr>
          <p:cNvPr id="101396" name="Rectangle 20">
            <a:extLst>
              <a:ext uri="{FF2B5EF4-FFF2-40B4-BE49-F238E27FC236}">
                <a16:creationId xmlns:a16="http://schemas.microsoft.com/office/drawing/2014/main" id="{62C4EB39-B7E3-654B-A3C1-BB4A32F39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67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V</a:t>
            </a:r>
          </a:p>
        </p:txBody>
      </p:sp>
      <p:sp>
        <p:nvSpPr>
          <p:cNvPr id="101397" name="Rectangle 21">
            <a:extLst>
              <a:ext uri="{FF2B5EF4-FFF2-40B4-BE49-F238E27FC236}">
                <a16:creationId xmlns:a16="http://schemas.microsoft.com/office/drawing/2014/main" id="{6378A05E-6929-2B4F-9860-6D10358F5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676400"/>
            <a:ext cx="4154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W</a:t>
            </a:r>
          </a:p>
        </p:txBody>
      </p:sp>
      <p:sp>
        <p:nvSpPr>
          <p:cNvPr id="101398" name="Rectangle 22">
            <a:extLst>
              <a:ext uri="{FF2B5EF4-FFF2-40B4-BE49-F238E27FC236}">
                <a16:creationId xmlns:a16="http://schemas.microsoft.com/office/drawing/2014/main" id="{31097E03-F473-6E42-A9AE-C7321F1BE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4850" y="167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X</a:t>
            </a:r>
          </a:p>
        </p:txBody>
      </p:sp>
      <p:sp>
        <p:nvSpPr>
          <p:cNvPr id="101399" name="Rectangle 23">
            <a:extLst>
              <a:ext uri="{FF2B5EF4-FFF2-40B4-BE49-F238E27FC236}">
                <a16:creationId xmlns:a16="http://schemas.microsoft.com/office/drawing/2014/main" id="{98B4BFC5-56DC-3C49-9910-756017FF0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2988" y="167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Y</a:t>
            </a:r>
          </a:p>
        </p:txBody>
      </p:sp>
      <p:sp>
        <p:nvSpPr>
          <p:cNvPr id="101400" name="AutoShape 24">
            <a:extLst>
              <a:ext uri="{FF2B5EF4-FFF2-40B4-BE49-F238E27FC236}">
                <a16:creationId xmlns:a16="http://schemas.microsoft.com/office/drawing/2014/main" id="{9FC142F8-1FCC-4946-8768-2E67FB4A0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048000"/>
            <a:ext cx="1600200" cy="685800"/>
          </a:xfrm>
          <a:prstGeom prst="downArrow">
            <a:avLst>
              <a:gd name="adj1" fmla="val 67463"/>
              <a:gd name="adj2" fmla="val 53704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01" name="Rectangle 25">
            <a:extLst>
              <a:ext uri="{FF2B5EF4-FFF2-40B4-BE49-F238E27FC236}">
                <a16:creationId xmlns:a16="http://schemas.microsoft.com/office/drawing/2014/main" id="{381C2593-F158-5A4A-B829-7A0D4139B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962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U</a:t>
            </a:r>
          </a:p>
        </p:txBody>
      </p:sp>
      <p:sp>
        <p:nvSpPr>
          <p:cNvPr id="101402" name="Rectangle 26">
            <a:extLst>
              <a:ext uri="{FF2B5EF4-FFF2-40B4-BE49-F238E27FC236}">
                <a16:creationId xmlns:a16="http://schemas.microsoft.com/office/drawing/2014/main" id="{6814F2A3-8F0A-034E-A5A3-4D15CA926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8" y="5486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V</a:t>
            </a:r>
          </a:p>
        </p:txBody>
      </p:sp>
      <p:sp>
        <p:nvSpPr>
          <p:cNvPr id="101403" name="Rectangle 27">
            <a:extLst>
              <a:ext uri="{FF2B5EF4-FFF2-40B4-BE49-F238E27FC236}">
                <a16:creationId xmlns:a16="http://schemas.microsoft.com/office/drawing/2014/main" id="{A4D30F54-7911-8B42-AAF6-37D11044E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650" y="5486400"/>
            <a:ext cx="4154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W</a:t>
            </a:r>
          </a:p>
        </p:txBody>
      </p:sp>
      <p:sp>
        <p:nvSpPr>
          <p:cNvPr id="101404" name="Rectangle 28">
            <a:extLst>
              <a:ext uri="{FF2B5EF4-FFF2-40B4-BE49-F238E27FC236}">
                <a16:creationId xmlns:a16="http://schemas.microsoft.com/office/drawing/2014/main" id="{77BC51E0-B07F-604C-A53A-78A3670DA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2388" y="35814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X</a:t>
            </a:r>
          </a:p>
        </p:txBody>
      </p:sp>
      <p:sp>
        <p:nvSpPr>
          <p:cNvPr id="101405" name="Rectangle 29">
            <a:extLst>
              <a:ext uri="{FF2B5EF4-FFF2-40B4-BE49-F238E27FC236}">
                <a16:creationId xmlns:a16="http://schemas.microsoft.com/office/drawing/2014/main" id="{C3FC62F4-AFA4-6540-8A32-FA34FCEFB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2388" y="45720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</a:rPr>
              <a:t>Y</a:t>
            </a:r>
          </a:p>
        </p:txBody>
      </p:sp>
      <p:sp>
        <p:nvSpPr>
          <p:cNvPr id="101406" name="Oval 30">
            <a:extLst>
              <a:ext uri="{FF2B5EF4-FFF2-40B4-BE49-F238E27FC236}">
                <a16:creationId xmlns:a16="http://schemas.microsoft.com/office/drawing/2014/main" id="{E241F8D5-FD4F-AA46-ADE0-39D1C69A5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07" name="Oval 31">
            <a:extLst>
              <a:ext uri="{FF2B5EF4-FFF2-40B4-BE49-F238E27FC236}">
                <a16:creationId xmlns:a16="http://schemas.microsoft.com/office/drawing/2014/main" id="{2C1F6622-98F9-4340-9F61-EFF5C7FD2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9850" y="5257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08" name="Oval 32">
            <a:extLst>
              <a:ext uri="{FF2B5EF4-FFF2-40B4-BE49-F238E27FC236}">
                <a16:creationId xmlns:a16="http://schemas.microsoft.com/office/drawing/2014/main" id="{E3D6CC20-3FD3-CE4D-913D-319462D26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2850" y="5257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09" name="Oval 33">
            <a:extLst>
              <a:ext uri="{FF2B5EF4-FFF2-40B4-BE49-F238E27FC236}">
                <a16:creationId xmlns:a16="http://schemas.microsoft.com/office/drawing/2014/main" id="{2AECD855-3A32-0B44-B310-B4D0D5ACA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788" y="4648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1410" name="Oval 34">
            <a:extLst>
              <a:ext uri="{FF2B5EF4-FFF2-40B4-BE49-F238E27FC236}">
                <a16:creationId xmlns:a16="http://schemas.microsoft.com/office/drawing/2014/main" id="{206FA294-DADC-BE44-8021-47618094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788" y="3733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10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4BDF0C4E-F42E-7644-9DFE-64CDCA6E6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Markov Models of Sequence Evolution</a:t>
            </a:r>
          </a:p>
        </p:txBody>
      </p:sp>
      <p:sp>
        <p:nvSpPr>
          <p:cNvPr id="683011" name="Rectangle 3">
            <a:extLst>
              <a:ext uri="{FF2B5EF4-FFF2-40B4-BE49-F238E27FC236}">
                <a16:creationId xmlns:a16="http://schemas.microsoft.com/office/drawing/2014/main" id="{AA23E119-E621-1A4B-9863-D2A58B5840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608137"/>
            <a:ext cx="8904287" cy="1820863"/>
          </a:xfrm>
        </p:spPr>
        <p:txBody>
          <a:bodyPr>
            <a:noAutofit/>
          </a:bodyPr>
          <a:lstStyle/>
          <a:p>
            <a:pPr>
              <a:buFont typeface="Arial" charset="0"/>
              <a:buNone/>
              <a:defRPr/>
            </a:pPr>
            <a:r>
              <a:rPr lang="en-US" sz="2400" dirty="0">
                <a:solidFill>
                  <a:srgbClr val="0000FF"/>
                </a:solidFill>
              </a:rPr>
              <a:t>The different sites are assumed to evolve </a:t>
            </a:r>
            <a:r>
              <a:rPr lang="en-US" sz="2400" b="1" i="1" dirty="0">
                <a:solidFill>
                  <a:srgbClr val="0000FF"/>
                </a:solidFill>
              </a:rPr>
              <a:t>i.i.d</a:t>
            </a:r>
            <a:r>
              <a:rPr lang="en-US" sz="2400" dirty="0">
                <a:solidFill>
                  <a:srgbClr val="0000FF"/>
                </a:solidFill>
              </a:rPr>
              <a:t>. down the model tree</a:t>
            </a:r>
          </a:p>
          <a:p>
            <a:pPr>
              <a:buFontTx/>
              <a:buNone/>
              <a:defRPr/>
            </a:pPr>
            <a:endParaRPr lang="en-US" sz="2400" dirty="0"/>
          </a:p>
          <a:p>
            <a:pPr>
              <a:buFontTx/>
              <a:buNone/>
              <a:defRPr/>
            </a:pPr>
            <a:r>
              <a:rPr lang="en-US" sz="2000" dirty="0"/>
              <a:t>Simplest site evolution model (Jukes-Cantor, 1969):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/>
              <a:t>The model tree T is binary and has substitution probabilities p(e) on each edge e, with 0&lt;p(e)&lt;3/4.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/>
              <a:t>The state at the root is randomly drawn from {A,C,T,G} (nucleotides)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/>
              <a:t>If a site (position) changes on an edge, it changes with equal probability to each of the remaining states.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/>
              <a:t>The evolutionary process is </a:t>
            </a:r>
            <a:r>
              <a:rPr lang="en-US" sz="2000" dirty="0" err="1"/>
              <a:t>Markovian</a:t>
            </a:r>
            <a:r>
              <a:rPr lang="en-US" sz="2000" dirty="0"/>
              <a:t>.</a:t>
            </a:r>
          </a:p>
          <a:p>
            <a:pPr marL="0" indent="0">
              <a:buNone/>
              <a:defRPr/>
            </a:pPr>
            <a:endParaRPr lang="en-US" sz="2000" dirty="0">
              <a:solidFill>
                <a:srgbClr val="0000FF"/>
              </a:solidFill>
            </a:endParaRPr>
          </a:p>
          <a:p>
            <a:pPr>
              <a:buFontTx/>
              <a:buNone/>
              <a:defRPr/>
            </a:pPr>
            <a:r>
              <a:rPr lang="en-US" sz="2000" dirty="0"/>
              <a:t>More complex models (such as the </a:t>
            </a:r>
            <a:r>
              <a:rPr lang="en-US" sz="2000" dirty="0">
                <a:solidFill>
                  <a:srgbClr val="0432FF"/>
                </a:solidFill>
              </a:rPr>
              <a:t>Generalized Time Reversible </a:t>
            </a:r>
            <a:r>
              <a:rPr lang="en-US" sz="2000" dirty="0"/>
              <a:t>model) are also considered, often with little change to the theory.  </a:t>
            </a:r>
          </a:p>
          <a:p>
            <a:pPr>
              <a:buFontTx/>
              <a:buNone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04203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intro3">
            <a:extLst>
              <a:ext uri="{FF2B5EF4-FFF2-40B4-BE49-F238E27FC236}">
                <a16:creationId xmlns:a16="http://schemas.microsoft.com/office/drawing/2014/main" id="{8F6C8965-3912-184C-968B-0AEB0A474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9601"/>
            <a:ext cx="6324600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909" name="Rectangle 5">
            <a:extLst>
              <a:ext uri="{FF2B5EF4-FFF2-40B4-BE49-F238E27FC236}">
                <a16:creationId xmlns:a16="http://schemas.microsoft.com/office/drawing/2014/main" id="{14B658D7-3A7F-D948-AFA7-4006D7DC8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668713"/>
            <a:ext cx="254428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Verdana" charset="0"/>
              </a:rPr>
              <a:t>FN: false negative</a:t>
            </a:r>
          </a:p>
          <a:p>
            <a:pPr>
              <a:defRPr/>
            </a:pPr>
            <a:r>
              <a:rPr lang="en-US" dirty="0">
                <a:latin typeface="Verdana" charset="0"/>
              </a:rPr>
              <a:t>      (missing edge)</a:t>
            </a:r>
          </a:p>
          <a:p>
            <a:pPr>
              <a:defRPr/>
            </a:pPr>
            <a:r>
              <a:rPr lang="en-US" dirty="0">
                <a:latin typeface="Verdana" charset="0"/>
              </a:rPr>
              <a:t>FP: false positive</a:t>
            </a:r>
          </a:p>
          <a:p>
            <a:pPr>
              <a:defRPr/>
            </a:pPr>
            <a:r>
              <a:rPr lang="en-US" dirty="0">
                <a:latin typeface="Verdana" charset="0"/>
              </a:rPr>
              <a:t>      (incorrect edge)</a:t>
            </a:r>
          </a:p>
          <a:p>
            <a:pPr>
              <a:defRPr/>
            </a:pPr>
            <a:endParaRPr lang="en-US" dirty="0">
              <a:latin typeface="Verdana" charset="0"/>
            </a:endParaRPr>
          </a:p>
        </p:txBody>
      </p:sp>
      <p:sp>
        <p:nvSpPr>
          <p:cNvPr id="635910" name="Line 6">
            <a:extLst>
              <a:ext uri="{FF2B5EF4-FFF2-40B4-BE49-F238E27FC236}">
                <a16:creationId xmlns:a16="http://schemas.microsoft.com/office/drawing/2014/main" id="{17AFEC42-932B-B640-8514-051CC6079C5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1524000"/>
            <a:ext cx="1524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35911" name="Rectangle 7">
            <a:extLst>
              <a:ext uri="{FF2B5EF4-FFF2-40B4-BE49-F238E27FC236}">
                <a16:creationId xmlns:a16="http://schemas.microsoft.com/office/drawing/2014/main" id="{09E0A253-1F44-CF43-8B1E-CBBB43A9D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473201"/>
            <a:ext cx="520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FN</a:t>
            </a:r>
          </a:p>
        </p:txBody>
      </p:sp>
      <p:sp>
        <p:nvSpPr>
          <p:cNvPr id="635912" name="Line 8">
            <a:extLst>
              <a:ext uri="{FF2B5EF4-FFF2-40B4-BE49-F238E27FC236}">
                <a16:creationId xmlns:a16="http://schemas.microsoft.com/office/drawing/2014/main" id="{FC38DE0D-0DC7-E045-A468-588C2CCD1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2276" y="5105400"/>
            <a:ext cx="4159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35913" name="Rectangle 9">
            <a:extLst>
              <a:ext uri="{FF2B5EF4-FFF2-40B4-BE49-F238E27FC236}">
                <a16:creationId xmlns:a16="http://schemas.microsoft.com/office/drawing/2014/main" id="{C1F0EEBD-9A33-F74A-9639-36D4F5B9F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400" y="5181601"/>
            <a:ext cx="48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Verdana" charset="0"/>
              </a:rPr>
              <a:t>FP</a:t>
            </a:r>
          </a:p>
        </p:txBody>
      </p:sp>
      <p:sp>
        <p:nvSpPr>
          <p:cNvPr id="38919" name="TextBox 1">
            <a:extLst>
              <a:ext uri="{FF2B5EF4-FFF2-40B4-BE49-F238E27FC236}">
                <a16:creationId xmlns:a16="http://schemas.microsoft.com/office/drawing/2014/main" id="{A4BED502-612C-BB40-8D07-A3A794B00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76" y="5116514"/>
            <a:ext cx="2511425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Verdana" panose="020B0604030504040204" pitchFamily="34" charset="0"/>
              </a:rPr>
              <a:t>50% error rate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3598888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Is method M statistically consistent under model G?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865126" y="2069513"/>
            <a:ext cx="7818108" cy="3533149"/>
            <a:chOff x="2397045" y="1666120"/>
            <a:chExt cx="7818108" cy="3533149"/>
          </a:xfrm>
        </p:grpSpPr>
        <p:grpSp>
          <p:nvGrpSpPr>
            <p:cNvPr id="10" name="Group 9"/>
            <p:cNvGrpSpPr/>
            <p:nvPr/>
          </p:nvGrpSpPr>
          <p:grpSpPr>
            <a:xfrm>
              <a:off x="2520451" y="2040799"/>
              <a:ext cx="7227298" cy="3005001"/>
              <a:chOff x="2844165" y="2429148"/>
              <a:chExt cx="6619875" cy="2443163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5DEE10E7-90D4-6042-9C66-CB5B3B0840A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870291" y="2429148"/>
                <a:ext cx="0" cy="2443163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AAC1E9F0-1020-D541-9C6D-D01679189DD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844165" y="4872311"/>
                <a:ext cx="6619875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41F6D699-3B63-ED4F-BC11-2C0CF0F1E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460" y="2514079"/>
                <a:ext cx="6300788" cy="2273300"/>
              </a:xfrm>
              <a:custGeom>
                <a:avLst/>
                <a:gdLst>
                  <a:gd name="T0" fmla="*/ 0 w 6301575"/>
                  <a:gd name="T1" fmla="*/ 0 h 2272554"/>
                  <a:gd name="T2" fmla="*/ 512855 w 6301575"/>
                  <a:gd name="T3" fmla="*/ 1588303 h 2272554"/>
                  <a:gd name="T4" fmla="*/ 2564275 w 6301575"/>
                  <a:gd name="T5" fmla="*/ 2174754 h 2272554"/>
                  <a:gd name="T6" fmla="*/ 6300788 w 6301575"/>
                  <a:gd name="T7" fmla="*/ 2272496 h 22725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01575" h="2272554">
                    <a:moveTo>
                      <a:pt x="0" y="0"/>
                    </a:moveTo>
                    <a:cubicBezTo>
                      <a:pt x="42743" y="612721"/>
                      <a:pt x="85487" y="1225442"/>
                      <a:pt x="512919" y="1587782"/>
                    </a:cubicBezTo>
                    <a:cubicBezTo>
                      <a:pt x="940351" y="1950122"/>
                      <a:pt x="1599819" y="2060045"/>
                      <a:pt x="2564595" y="2174040"/>
                    </a:cubicBezTo>
                    <a:cubicBezTo>
                      <a:pt x="3529371" y="2288035"/>
                      <a:pt x="6301575" y="2271750"/>
                      <a:pt x="6301575" y="2271750"/>
                    </a:cubicBezTo>
                  </a:path>
                </a:pathLst>
              </a:custGeom>
              <a:noFill/>
              <a:ln w="38100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11" name="Triangle 10"/>
            <p:cNvSpPr/>
            <p:nvPr/>
          </p:nvSpPr>
          <p:spPr>
            <a:xfrm rot="5400000">
              <a:off x="9827983" y="4812098"/>
              <a:ext cx="306936" cy="467405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iangle 11"/>
            <p:cNvSpPr/>
            <p:nvPr/>
          </p:nvSpPr>
          <p:spPr>
            <a:xfrm>
              <a:off x="2397045" y="1666120"/>
              <a:ext cx="303857" cy="442421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09931" y="3017969"/>
            <a:ext cx="19333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Error</a:t>
            </a:r>
          </a:p>
          <a:p>
            <a:r>
              <a:rPr lang="en-US" i="1" dirty="0">
                <a:latin typeface="Helvetica Neue Light" charset="0"/>
                <a:ea typeface="Helvetica Neue Light" charset="0"/>
                <a:cs typeface="Helvetica Neue Light" charset="0"/>
              </a:rPr>
              <a:t>in species tree inferred by  method 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54942" y="5617598"/>
            <a:ext cx="3494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Amount of data</a:t>
            </a:r>
          </a:p>
          <a:p>
            <a:r>
              <a:rPr lang="en-US" i="1" dirty="0">
                <a:latin typeface="Helvetica Neue Light" charset="0"/>
                <a:ea typeface="Helvetica Neue Light" charset="0"/>
                <a:cs typeface="Helvetica Neue Light" charset="0"/>
              </a:rPr>
              <a:t>generated under model G and then given to method M as 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05171" y="2169978"/>
            <a:ext cx="318430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Question answered by mathematical proof</a:t>
            </a:r>
          </a:p>
        </p:txBody>
      </p:sp>
    </p:spTree>
    <p:extLst>
      <p:ext uri="{BB962C8B-B14F-4D97-AF65-F5344CB8AC3E}">
        <p14:creationId xmlns:p14="http://schemas.microsoft.com/office/powerpoint/2010/main" val="2908863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23777B4F-8EC5-C64C-924B-6B43DB10D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Questions 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2349EB56-FF46-AF43-84A7-87E2105C5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Is the model tree </a:t>
            </a:r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identifiable</a:t>
            </a:r>
            <a:r>
              <a:rPr lang="en-US" altLang="en-US">
                <a:ea typeface="ＭＳ Ｐゴシック" panose="020B0600070205080204" pitchFamily="34" charset="-128"/>
              </a:rPr>
              <a:t>?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Which estimation methods are </a:t>
            </a:r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statistically consistent </a:t>
            </a:r>
            <a:r>
              <a:rPr lang="en-US" altLang="en-US">
                <a:ea typeface="ＭＳ Ｐゴシック" panose="020B0600070205080204" pitchFamily="34" charset="-128"/>
              </a:rPr>
              <a:t>under this model?</a:t>
            </a:r>
          </a:p>
          <a:p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How much data </a:t>
            </a:r>
            <a:r>
              <a:rPr lang="en-US" altLang="en-US">
                <a:ea typeface="ＭＳ Ｐゴシック" panose="020B0600070205080204" pitchFamily="34" charset="-128"/>
              </a:rPr>
              <a:t>does the method need to estimate the model tree correctly (with high probability)?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What are the </a:t>
            </a:r>
            <a:r>
              <a:rPr lang="en-US" altLang="en-US">
                <a:solidFill>
                  <a:srgbClr val="0432FF"/>
                </a:solidFill>
                <a:ea typeface="ＭＳ Ｐゴシック" panose="020B0600070205080204" pitchFamily="34" charset="-128"/>
              </a:rPr>
              <a:t>computational issues</a:t>
            </a:r>
            <a:r>
              <a:rPr lang="en-US" altLang="en-US">
                <a:ea typeface="ＭＳ Ｐゴシック" panose="020B0600070205080204" pitchFamily="34" charset="-128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5441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765397F5-28DA-B546-B0D5-78FD7E856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Answers for Gene Tree Evolution?</a:t>
            </a:r>
          </a:p>
        </p:txBody>
      </p:sp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FF4B23B6-FF5E-9D4E-92CA-5CFC6B21F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31" y="1600200"/>
            <a:ext cx="10779369" cy="4846638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We know a lot about which site evolution models are identifiable, and which methods are statistically consistent.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>
                <a:solidFill>
                  <a:srgbClr val="0432FF"/>
                </a:solidFill>
              </a:rPr>
              <a:t>Maximum Likelihood statistically consistent, but NP-hard (good heuristics)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Distance-based methods also statistically consistent and typically polynomial time, but generally less accurate than maximum likelihood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We know a little bit about the sample complexity (i.e. sequence length requirements) for standard methods.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>
                <a:solidFill>
                  <a:srgbClr val="0432FF"/>
                </a:solidFill>
              </a:rPr>
              <a:t>Maximum likelihood has optimal sample complexity</a:t>
            </a:r>
            <a:r>
              <a:rPr lang="en-US" dirty="0">
                <a:solidFill>
                  <a:srgbClr val="000000"/>
                </a:solidFill>
              </a:rPr>
              <a:t>, standard distance-based methods do not</a:t>
            </a:r>
            <a:endParaRPr lang="en-US" i="1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r>
              <a:rPr lang="en-US" i="1" dirty="0">
                <a:solidFill>
                  <a:srgbClr val="000000"/>
                </a:solidFill>
              </a:rPr>
              <a:t>Take home message: </a:t>
            </a:r>
            <a:r>
              <a:rPr lang="en-US" i="1" dirty="0">
                <a:solidFill>
                  <a:srgbClr val="0432FF"/>
                </a:solidFill>
              </a:rPr>
              <a:t>maximum likelihood preferred, even though hard to find good solutions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54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BEAC60C3-BB10-8249-88E7-B15D12257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Genome-scale data?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1B455CCA-9FE5-D541-AF65-D59D481E1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error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FFBCF6-74B3-134C-937D-3F92B4F2940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09925" y="2076451"/>
            <a:ext cx="0" cy="24431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C09E32-653B-B049-B206-B2422B4462B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57551" y="4519613"/>
            <a:ext cx="6619875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061" name="TextBox 7">
            <a:extLst>
              <a:ext uri="{FF2B5EF4-FFF2-40B4-BE49-F238E27FC236}">
                <a16:creationId xmlns:a16="http://schemas.microsoft.com/office/drawing/2014/main" id="{41B25085-0361-1E4A-98C7-2B2E98BB2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1" y="4738688"/>
            <a:ext cx="989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Data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392FC83-AA74-DA49-B092-62D2C264E6F6}"/>
              </a:ext>
            </a:extLst>
          </p:cNvPr>
          <p:cNvSpPr>
            <a:spLocks/>
          </p:cNvSpPr>
          <p:nvPr/>
        </p:nvSpPr>
        <p:spPr bwMode="auto">
          <a:xfrm>
            <a:off x="3673475" y="2149475"/>
            <a:ext cx="6300788" cy="2273300"/>
          </a:xfrm>
          <a:custGeom>
            <a:avLst/>
            <a:gdLst>
              <a:gd name="T0" fmla="*/ 0 w 6301575"/>
              <a:gd name="T1" fmla="*/ 0 h 2272554"/>
              <a:gd name="T2" fmla="*/ 512855 w 6301575"/>
              <a:gd name="T3" fmla="*/ 1588303 h 2272554"/>
              <a:gd name="T4" fmla="*/ 2564275 w 6301575"/>
              <a:gd name="T5" fmla="*/ 2174754 h 2272554"/>
              <a:gd name="T6" fmla="*/ 6300788 w 6301575"/>
              <a:gd name="T7" fmla="*/ 2272496 h 22725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01575" h="2272554">
                <a:moveTo>
                  <a:pt x="0" y="0"/>
                </a:moveTo>
                <a:cubicBezTo>
                  <a:pt x="42743" y="612721"/>
                  <a:pt x="85487" y="1225442"/>
                  <a:pt x="512919" y="1587782"/>
                </a:cubicBezTo>
                <a:cubicBezTo>
                  <a:pt x="940351" y="1950122"/>
                  <a:pt x="1599819" y="2060045"/>
                  <a:pt x="2564595" y="2174040"/>
                </a:cubicBezTo>
                <a:cubicBezTo>
                  <a:pt x="3529371" y="2288035"/>
                  <a:pt x="6301575" y="2271750"/>
                  <a:pt x="6301575" y="2271750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89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nature-reviews-tree-of-life">
            <a:extLst>
              <a:ext uri="{FF2B5EF4-FFF2-40B4-BE49-F238E27FC236}">
                <a16:creationId xmlns:a16="http://schemas.microsoft.com/office/drawing/2014/main" id="{4CDEA3DA-FB9E-944C-93E4-2E540C2C5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6" y="1681164"/>
            <a:ext cx="4049713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4">
            <a:extLst>
              <a:ext uri="{FF2B5EF4-FFF2-40B4-BE49-F238E27FC236}">
                <a16:creationId xmlns:a16="http://schemas.microsoft.com/office/drawing/2014/main" id="{787B77F8-5B7C-2B4E-A7E6-C7D450A72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936" y="403413"/>
            <a:ext cx="7740382" cy="128014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2800" dirty="0"/>
              <a:t>				       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Phylogenomics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</p:txBody>
      </p:sp>
      <p:pic>
        <p:nvPicPr>
          <p:cNvPr id="46083" name="Picture 1" descr="genome-10K.jpg">
            <a:extLst>
              <a:ext uri="{FF2B5EF4-FFF2-40B4-BE49-F238E27FC236}">
                <a16:creationId xmlns:a16="http://schemas.microsoft.com/office/drawing/2014/main" id="{2CBFC473-5A81-474F-AACD-7884246A60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9" y="1747839"/>
            <a:ext cx="3227387" cy="322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2">
            <a:extLst>
              <a:ext uri="{FF2B5EF4-FFF2-40B4-BE49-F238E27FC236}">
                <a16:creationId xmlns:a16="http://schemas.microsoft.com/office/drawing/2014/main" id="{749D93B7-8C8A-C14B-ACAA-ABAEB6F32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014" y="5715001"/>
            <a:ext cx="89169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Phylogeny + genomics = genome-scale phylogeny estimation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02365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1026">
            <a:extLst>
              <a:ext uri="{FF2B5EF4-FFF2-40B4-BE49-F238E27FC236}">
                <a16:creationId xmlns:a16="http://schemas.microsoft.com/office/drawing/2014/main" id="{CA5BFBCA-7D0D-884B-A139-E19B53EC7E0D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1981200"/>
            <a:ext cx="5943600" cy="1447800"/>
            <a:chOff x="1104" y="1200"/>
            <a:chExt cx="3456" cy="1728"/>
          </a:xfrm>
        </p:grpSpPr>
        <p:sp>
          <p:nvSpPr>
            <p:cNvPr id="705539" name="Line 1027">
              <a:extLst>
                <a:ext uri="{FF2B5EF4-FFF2-40B4-BE49-F238E27FC236}">
                  <a16:creationId xmlns:a16="http://schemas.microsoft.com/office/drawing/2014/main" id="{04E2EE01-5270-D94C-9D1F-6C3138D261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1200"/>
              <a:ext cx="1728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5540" name="Line 1028">
              <a:extLst>
                <a:ext uri="{FF2B5EF4-FFF2-40B4-BE49-F238E27FC236}">
                  <a16:creationId xmlns:a16="http://schemas.microsoft.com/office/drawing/2014/main" id="{DC34B173-51D6-9047-918D-41F94B49A4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32" y="1200"/>
              <a:ext cx="1728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5541" name="Line 1029">
              <a:extLst>
                <a:ext uri="{FF2B5EF4-FFF2-40B4-BE49-F238E27FC236}">
                  <a16:creationId xmlns:a16="http://schemas.microsoft.com/office/drawing/2014/main" id="{1C18A910-0529-6A42-B9A5-83AD3A826E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56" y="1776"/>
              <a:ext cx="1152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5542" name="Line 1030">
              <a:extLst>
                <a:ext uri="{FF2B5EF4-FFF2-40B4-BE49-F238E27FC236}">
                  <a16:creationId xmlns:a16="http://schemas.microsoft.com/office/drawing/2014/main" id="{397D162F-FC4B-C746-B01A-FD8A0E618D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08" y="2352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9458" name="Picture 1031" descr="orang2">
            <a:extLst>
              <a:ext uri="{FF2B5EF4-FFF2-40B4-BE49-F238E27FC236}">
                <a16:creationId xmlns:a16="http://schemas.microsoft.com/office/drawing/2014/main" id="{21987A16-7A79-0843-91A8-D5A7297B9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3824288"/>
            <a:ext cx="142557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1032" descr="chimp3">
            <a:extLst>
              <a:ext uri="{FF2B5EF4-FFF2-40B4-BE49-F238E27FC236}">
                <a16:creationId xmlns:a16="http://schemas.microsoft.com/office/drawing/2014/main" id="{A60A1100-A44C-114B-B2A0-F1479330F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3849688"/>
            <a:ext cx="144145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5545" name="Text Box 1033">
            <a:extLst>
              <a:ext uri="{FF2B5EF4-FFF2-40B4-BE49-F238E27FC236}">
                <a16:creationId xmlns:a16="http://schemas.microsoft.com/office/drawing/2014/main" id="{C9838FF9-53E4-7248-BEF0-88D4FFFF9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1" y="3355975"/>
            <a:ext cx="136366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latin typeface="Times New Roman" charset="0"/>
              </a:rPr>
              <a:t>Orangutan</a:t>
            </a:r>
          </a:p>
        </p:txBody>
      </p:sp>
      <p:sp>
        <p:nvSpPr>
          <p:cNvPr id="705546" name="Text Box 1034">
            <a:extLst>
              <a:ext uri="{FF2B5EF4-FFF2-40B4-BE49-F238E27FC236}">
                <a16:creationId xmlns:a16="http://schemas.microsoft.com/office/drawing/2014/main" id="{AFD63395-9271-5346-9D63-B4BA773D9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3370264"/>
            <a:ext cx="97631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latin typeface="Times New Roman" charset="0"/>
              </a:rPr>
              <a:t>Gorilla</a:t>
            </a:r>
          </a:p>
        </p:txBody>
      </p:sp>
      <p:sp>
        <p:nvSpPr>
          <p:cNvPr id="705547" name="Text Box 1035">
            <a:extLst>
              <a:ext uri="{FF2B5EF4-FFF2-40B4-BE49-F238E27FC236}">
                <a16:creationId xmlns:a16="http://schemas.microsoft.com/office/drawing/2014/main" id="{2F6E7A75-DC2D-9E45-9989-7845AB482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370264"/>
            <a:ext cx="15811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latin typeface="Times New Roman" charset="0"/>
              </a:rPr>
              <a:t>Chimpanzee</a:t>
            </a:r>
          </a:p>
        </p:txBody>
      </p:sp>
      <p:sp>
        <p:nvSpPr>
          <p:cNvPr id="705548" name="Text Box 1036">
            <a:extLst>
              <a:ext uri="{FF2B5EF4-FFF2-40B4-BE49-F238E27FC236}">
                <a16:creationId xmlns:a16="http://schemas.microsoft.com/office/drawing/2014/main" id="{A4268CFC-70A8-F945-929B-E9B47D855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6939" y="3355975"/>
            <a:ext cx="10064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>
                <a:latin typeface="Times New Roman" charset="0"/>
              </a:rPr>
              <a:t>Human</a:t>
            </a:r>
          </a:p>
        </p:txBody>
      </p:sp>
      <p:pic>
        <p:nvPicPr>
          <p:cNvPr id="19464" name="Picture 1037" descr="gorilla2">
            <a:extLst>
              <a:ext uri="{FF2B5EF4-FFF2-40B4-BE49-F238E27FC236}">
                <a16:creationId xmlns:a16="http://schemas.microsoft.com/office/drawing/2014/main" id="{6DF3CD0D-96F2-3E48-8BC7-28E570F12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3835400"/>
            <a:ext cx="1458912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5550" name="Text Box 1038">
            <a:extLst>
              <a:ext uri="{FF2B5EF4-FFF2-40B4-BE49-F238E27FC236}">
                <a16:creationId xmlns:a16="http://schemas.microsoft.com/office/drawing/2014/main" id="{4D8810FC-1F4F-BE49-8135-AA0DC1C07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391" y="6172200"/>
            <a:ext cx="19495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00" i="1">
                <a:latin typeface="Times New Roman" charset="0"/>
              </a:rPr>
              <a:t>From the Tree of the Life Website,</a:t>
            </a:r>
            <a:br>
              <a:rPr lang="en-US" sz="1000" i="1">
                <a:latin typeface="Times New Roman" charset="0"/>
              </a:rPr>
            </a:br>
            <a:r>
              <a:rPr lang="en-US" sz="1000" i="1">
                <a:latin typeface="Times New Roman" charset="0"/>
              </a:rPr>
              <a:t>University of Arizona</a:t>
            </a:r>
          </a:p>
        </p:txBody>
      </p:sp>
      <p:sp>
        <p:nvSpPr>
          <p:cNvPr id="705551" name="Rectangle 1039">
            <a:extLst>
              <a:ext uri="{FF2B5EF4-FFF2-40B4-BE49-F238E27FC236}">
                <a16:creationId xmlns:a16="http://schemas.microsoft.com/office/drawing/2014/main" id="{417F734F-1A55-784A-B5C3-B32EB4918A7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457200"/>
            <a:ext cx="77724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Phylogeny (evolutionary tree)</a:t>
            </a:r>
          </a:p>
        </p:txBody>
      </p:sp>
      <p:pic>
        <p:nvPicPr>
          <p:cNvPr id="19467" name="Picture 1040" descr="mountain_icecream_cropped_2">
            <a:extLst>
              <a:ext uri="{FF2B5EF4-FFF2-40B4-BE49-F238E27FC236}">
                <a16:creationId xmlns:a16="http://schemas.microsoft.com/office/drawing/2014/main" id="{C2A51842-044E-6C4C-BC78-3A888050F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886200"/>
            <a:ext cx="14811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782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siavash-astral2-talk 3.pdf">
            <a:extLst>
              <a:ext uri="{FF2B5EF4-FFF2-40B4-BE49-F238E27FC236}">
                <a16:creationId xmlns:a16="http://schemas.microsoft.com/office/drawing/2014/main" id="{5E180071-E676-D74E-86FC-AD3689016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Box 2">
            <a:extLst>
              <a:ext uri="{FF2B5EF4-FFF2-40B4-BE49-F238E27FC236}">
                <a16:creationId xmlns:a16="http://schemas.microsoft.com/office/drawing/2014/main" id="{C0B9A5CC-CB1D-9640-93C7-C6195EFFC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850" y="2001838"/>
            <a:ext cx="3727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Incomplete Lineage Sorting (ILS) is a dominant cause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gene tree heterogeneity</a:t>
            </a:r>
          </a:p>
        </p:txBody>
      </p:sp>
    </p:spTree>
    <p:extLst>
      <p:ext uri="{BB962C8B-B14F-4D97-AF65-F5344CB8AC3E}">
        <p14:creationId xmlns:p14="http://schemas.microsoft.com/office/powerpoint/2010/main" val="766154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F451176B-7A7E-CB4D-B5BE-432E6740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 Gene Trees inside the Species Tree (Multi-Species Coalescent)</a:t>
            </a:r>
            <a:endParaRPr lang="he-IL" altLang="en-US" sz="32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25668" name="AutoShape 4">
            <a:extLst>
              <a:ext uri="{FF2B5EF4-FFF2-40B4-BE49-F238E27FC236}">
                <a16:creationId xmlns:a16="http://schemas.microsoft.com/office/drawing/2014/main" id="{315AA086-3B40-BB4A-84C1-D508F1FCE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2051050"/>
            <a:ext cx="685800" cy="2057400"/>
          </a:xfrm>
          <a:prstGeom prst="upArrow">
            <a:avLst>
              <a:gd name="adj1" fmla="val 45428"/>
              <a:gd name="adj2" fmla="val 9557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vert="eaVert"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25669" name="Rectangle 5">
            <a:extLst>
              <a:ext uri="{FF2B5EF4-FFF2-40B4-BE49-F238E27FC236}">
                <a16:creationId xmlns:a16="http://schemas.microsoft.com/office/drawing/2014/main" id="{234B24B6-33BC-D44E-BCBC-884A612CB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7938" y="4138613"/>
            <a:ext cx="97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en-US">
                <a:cs typeface="Arial" charset="0"/>
              </a:rPr>
              <a:t>Present</a:t>
            </a:r>
          </a:p>
        </p:txBody>
      </p:sp>
      <p:sp>
        <p:nvSpPr>
          <p:cNvPr id="49156" name="Rectangle 6">
            <a:extLst>
              <a:ext uri="{FF2B5EF4-FFF2-40B4-BE49-F238E27FC236}">
                <a16:creationId xmlns:a16="http://schemas.microsoft.com/office/drawing/2014/main" id="{B397BBC9-6EDF-534F-9A6D-DC9F6F881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2089" y="1622425"/>
            <a:ext cx="573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rtl="1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panose="020B0604020202020204" pitchFamily="34" charset="0"/>
              </a:rPr>
              <a:t>Past</a:t>
            </a:r>
            <a:endParaRPr lang="he-IL" altLang="en-US" sz="1800">
              <a:latin typeface="Arial" panose="020B0604020202020204" pitchFamily="34" charset="0"/>
            </a:endParaRPr>
          </a:p>
        </p:txBody>
      </p:sp>
      <p:pic>
        <p:nvPicPr>
          <p:cNvPr id="49157" name="Picture 7">
            <a:extLst>
              <a:ext uri="{FF2B5EF4-FFF2-40B4-BE49-F238E27FC236}">
                <a16:creationId xmlns:a16="http://schemas.microsoft.com/office/drawing/2014/main" id="{5A8508D7-EAD5-5A48-B9F8-32A5E54D5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869950"/>
            <a:ext cx="502920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14">
            <a:extLst>
              <a:ext uri="{FF2B5EF4-FFF2-40B4-BE49-F238E27FC236}">
                <a16:creationId xmlns:a16="http://schemas.microsoft.com/office/drawing/2014/main" id="{8D142EA7-DA5D-0B49-8CE0-69B30F2D8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050" y="4479926"/>
            <a:ext cx="1830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Courtesy James Degnan</a:t>
            </a:r>
          </a:p>
        </p:txBody>
      </p:sp>
      <p:sp>
        <p:nvSpPr>
          <p:cNvPr id="49159" name="TextBox 1">
            <a:extLst>
              <a:ext uri="{FF2B5EF4-FFF2-40B4-BE49-F238E27FC236}">
                <a16:creationId xmlns:a16="http://schemas.microsoft.com/office/drawing/2014/main" id="{21F863DD-6F12-294C-ABE5-2DA43AD54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6813" y="5884863"/>
            <a:ext cx="5670550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Gorilla and Orangutan are not siblings in the species tree, but they are in the gene tree.</a:t>
            </a:r>
          </a:p>
        </p:txBody>
      </p:sp>
      <p:pic>
        <p:nvPicPr>
          <p:cNvPr id="49160" name="image.jpg">
            <a:extLst>
              <a:ext uri="{FF2B5EF4-FFF2-40B4-BE49-F238E27FC236}">
                <a16:creationId xmlns:a16="http://schemas.microsoft.com/office/drawing/2014/main" id="{1D19490D-1B10-3D4F-ACDA-BFAD68218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42"/>
          <a:stretch>
            <a:fillRect/>
          </a:stretch>
        </p:blipFill>
        <p:spPr bwMode="auto">
          <a:xfrm>
            <a:off x="7691438" y="4514850"/>
            <a:ext cx="9080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9161" name="image.jpg">
            <a:extLst>
              <a:ext uri="{FF2B5EF4-FFF2-40B4-BE49-F238E27FC236}">
                <a16:creationId xmlns:a16="http://schemas.microsoft.com/office/drawing/2014/main" id="{7E0EA966-4E06-B042-A7F9-F1DD4D4E4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5"/>
          <a:stretch>
            <a:fillRect/>
          </a:stretch>
        </p:blipFill>
        <p:spPr bwMode="auto">
          <a:xfrm>
            <a:off x="5441951" y="4505326"/>
            <a:ext cx="9191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9162" name="image.jpg">
            <a:extLst>
              <a:ext uri="{FF2B5EF4-FFF2-40B4-BE49-F238E27FC236}">
                <a16:creationId xmlns:a16="http://schemas.microsoft.com/office/drawing/2014/main" id="{1D17EB1B-8935-D249-AB22-39B76D957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1"/>
          <a:stretch>
            <a:fillRect/>
          </a:stretch>
        </p:blipFill>
        <p:spPr bwMode="auto">
          <a:xfrm>
            <a:off x="6686550" y="4510088"/>
            <a:ext cx="928688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9163" name="image.png">
            <a:extLst>
              <a:ext uri="{FF2B5EF4-FFF2-40B4-BE49-F238E27FC236}">
                <a16:creationId xmlns:a16="http://schemas.microsoft.com/office/drawing/2014/main" id="{27FD80AC-5D10-564D-A290-3EF80B09B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13"/>
          <a:stretch>
            <a:fillRect/>
          </a:stretch>
        </p:blipFill>
        <p:spPr bwMode="auto">
          <a:xfrm>
            <a:off x="4222751" y="4489450"/>
            <a:ext cx="874713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71472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2B10C5B7-5ADD-274C-B089-0AF77E362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 Gene Trees inside the Species Tree (Multi-Species Coalescent)</a:t>
            </a:r>
            <a:endParaRPr lang="he-IL" altLang="en-US" sz="32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25668" name="AutoShape 4">
            <a:extLst>
              <a:ext uri="{FF2B5EF4-FFF2-40B4-BE49-F238E27FC236}">
                <a16:creationId xmlns:a16="http://schemas.microsoft.com/office/drawing/2014/main" id="{315AA086-3B40-BB4A-84C1-D508F1FCE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2051050"/>
            <a:ext cx="685800" cy="2057400"/>
          </a:xfrm>
          <a:prstGeom prst="upArrow">
            <a:avLst>
              <a:gd name="adj1" fmla="val 45428"/>
              <a:gd name="adj2" fmla="val 9557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vert="eaVert"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25669" name="Rectangle 5">
            <a:extLst>
              <a:ext uri="{FF2B5EF4-FFF2-40B4-BE49-F238E27FC236}">
                <a16:creationId xmlns:a16="http://schemas.microsoft.com/office/drawing/2014/main" id="{234B24B6-33BC-D44E-BCBC-884A612CB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7938" y="4138613"/>
            <a:ext cx="97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en-US">
                <a:cs typeface="Arial" charset="0"/>
              </a:rPr>
              <a:t>Present</a:t>
            </a:r>
          </a:p>
        </p:txBody>
      </p:sp>
      <p:sp>
        <p:nvSpPr>
          <p:cNvPr id="51204" name="Rectangle 6">
            <a:extLst>
              <a:ext uri="{FF2B5EF4-FFF2-40B4-BE49-F238E27FC236}">
                <a16:creationId xmlns:a16="http://schemas.microsoft.com/office/drawing/2014/main" id="{03C222BA-FDFF-3540-AE47-72AF61F80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2089" y="1622425"/>
            <a:ext cx="573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rtl="1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panose="020B0604020202020204" pitchFamily="34" charset="0"/>
              </a:rPr>
              <a:t>Past</a:t>
            </a:r>
            <a:endParaRPr lang="he-IL" altLang="en-US" sz="1800">
              <a:latin typeface="Arial" panose="020B0604020202020204" pitchFamily="34" charset="0"/>
            </a:endParaRPr>
          </a:p>
        </p:txBody>
      </p:sp>
      <p:pic>
        <p:nvPicPr>
          <p:cNvPr id="51205" name="Picture 7">
            <a:extLst>
              <a:ext uri="{FF2B5EF4-FFF2-40B4-BE49-F238E27FC236}">
                <a16:creationId xmlns:a16="http://schemas.microsoft.com/office/drawing/2014/main" id="{99FA031C-9333-1248-BD30-3AAD115D4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869950"/>
            <a:ext cx="502920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 Box 14">
            <a:extLst>
              <a:ext uri="{FF2B5EF4-FFF2-40B4-BE49-F238E27FC236}">
                <a16:creationId xmlns:a16="http://schemas.microsoft.com/office/drawing/2014/main" id="{8F514100-3E40-1346-B635-EA9DA6862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050" y="4479926"/>
            <a:ext cx="1830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Courtesy James Degnan</a:t>
            </a:r>
          </a:p>
        </p:txBody>
      </p:sp>
      <p:sp>
        <p:nvSpPr>
          <p:cNvPr id="51207" name="TextBox 1">
            <a:extLst>
              <a:ext uri="{FF2B5EF4-FFF2-40B4-BE49-F238E27FC236}">
                <a16:creationId xmlns:a16="http://schemas.microsoft.com/office/drawing/2014/main" id="{CD91AD11-08FE-3843-BCB5-A7316AB1F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6813" y="5884863"/>
            <a:ext cx="5670550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Gorilla and Orangutan are not siblings in the species tree, but they are in the gene tree.</a:t>
            </a:r>
          </a:p>
        </p:txBody>
      </p:sp>
      <p:pic>
        <p:nvPicPr>
          <p:cNvPr id="51208" name="image.jpg">
            <a:extLst>
              <a:ext uri="{FF2B5EF4-FFF2-40B4-BE49-F238E27FC236}">
                <a16:creationId xmlns:a16="http://schemas.microsoft.com/office/drawing/2014/main" id="{F7B24A06-D6E4-3D44-B0DD-63EC8FBAC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42"/>
          <a:stretch>
            <a:fillRect/>
          </a:stretch>
        </p:blipFill>
        <p:spPr bwMode="auto">
          <a:xfrm>
            <a:off x="7691438" y="4514850"/>
            <a:ext cx="9080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1209" name="image.jpg">
            <a:extLst>
              <a:ext uri="{FF2B5EF4-FFF2-40B4-BE49-F238E27FC236}">
                <a16:creationId xmlns:a16="http://schemas.microsoft.com/office/drawing/2014/main" id="{92F90C7B-B76E-6E47-87C4-80F2B98D3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5"/>
          <a:stretch>
            <a:fillRect/>
          </a:stretch>
        </p:blipFill>
        <p:spPr bwMode="auto">
          <a:xfrm>
            <a:off x="5441951" y="4505326"/>
            <a:ext cx="9191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1210" name="image.jpg">
            <a:extLst>
              <a:ext uri="{FF2B5EF4-FFF2-40B4-BE49-F238E27FC236}">
                <a16:creationId xmlns:a16="http://schemas.microsoft.com/office/drawing/2014/main" id="{FDEC304E-33D9-654E-9967-9FF139DE3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1"/>
          <a:stretch>
            <a:fillRect/>
          </a:stretch>
        </p:blipFill>
        <p:spPr bwMode="auto">
          <a:xfrm>
            <a:off x="6686550" y="4510088"/>
            <a:ext cx="928688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1211" name="image.png">
            <a:extLst>
              <a:ext uri="{FF2B5EF4-FFF2-40B4-BE49-F238E27FC236}">
                <a16:creationId xmlns:a16="http://schemas.microsoft.com/office/drawing/2014/main" id="{427C3EEF-D784-B047-9CDB-84B8E015D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13"/>
          <a:stretch>
            <a:fillRect/>
          </a:stretch>
        </p:blipFill>
        <p:spPr bwMode="auto">
          <a:xfrm>
            <a:off x="4222751" y="4489450"/>
            <a:ext cx="874713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1212" name="TextBox 1">
            <a:extLst>
              <a:ext uri="{FF2B5EF4-FFF2-40B4-BE49-F238E27FC236}">
                <a16:creationId xmlns:a16="http://schemas.microsoft.com/office/drawing/2014/main" id="{510A03BC-8A36-0A40-8A7C-705DFCB5E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2888" y="1554164"/>
            <a:ext cx="2633662" cy="17541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Deep coalescence  =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INCOMPLETE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LINEAGE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SORTING (ILS):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gene tree can be different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from the species tree</a:t>
            </a:r>
          </a:p>
        </p:txBody>
      </p:sp>
    </p:spTree>
    <p:extLst>
      <p:ext uri="{BB962C8B-B14F-4D97-AF65-F5344CB8AC3E}">
        <p14:creationId xmlns:p14="http://schemas.microsoft.com/office/powerpoint/2010/main" val="181384893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>
            <a:extLst>
              <a:ext uri="{FF2B5EF4-FFF2-40B4-BE49-F238E27FC236}">
                <a16:creationId xmlns:a16="http://schemas.microsoft.com/office/drawing/2014/main" id="{1914E789-74BE-7249-82D0-A0197E945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1" y="130175"/>
            <a:ext cx="7942263" cy="114458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lIns="0" tIns="35203" rIns="0" bIns="0" rtlCol="0" anchor="ctr">
            <a:normAutofit/>
          </a:bodyPr>
          <a:lstStyle/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z="4000" dirty="0"/>
              <a:t>1KP: Thousand </a:t>
            </a:r>
            <a:r>
              <a:rPr lang="en-US" sz="4000" dirty="0" err="1"/>
              <a:t>Transcriptome</a:t>
            </a:r>
            <a:r>
              <a:rPr lang="en-US" sz="4000" dirty="0"/>
              <a:t> Project</a:t>
            </a:r>
          </a:p>
        </p:txBody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DCE8A685-A2A8-5746-916F-E1415CB68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05026" y="3140075"/>
            <a:ext cx="7878763" cy="111283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vert="horz" lIns="0" tIns="25602" rIns="0" bIns="0" rtlCol="0">
            <a:normAutofit/>
          </a:bodyPr>
          <a:lstStyle/>
          <a:p>
            <a:pPr marL="431800" indent="-323850" defTabSz="449263"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altLang="en-US" sz="2000">
                <a:ea typeface="ＭＳ Ｐゴシック" panose="020B0600070205080204" pitchFamily="34" charset="-128"/>
              </a:rPr>
              <a:t>103 plant transcriptomes, 400-800 single copy “genes”</a:t>
            </a:r>
          </a:p>
          <a:p>
            <a:pPr marL="431800" indent="-323850" defTabSz="449263"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altLang="en-US" sz="2000">
                <a:ea typeface="ＭＳ Ｐゴシック" panose="020B0600070205080204" pitchFamily="34" charset="-128"/>
              </a:rPr>
              <a:t>Next phase will be much bigger</a:t>
            </a:r>
          </a:p>
          <a:p>
            <a:pPr marL="431800" indent="-323850" defTabSz="449263"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altLang="en-US" sz="2000">
                <a:ea typeface="ＭＳ Ｐゴシック" panose="020B0600070205080204" pitchFamily="34" charset="-128"/>
              </a:rPr>
              <a:t>Wickett, Mirarab et al.</a:t>
            </a:r>
            <a:r>
              <a:rPr lang="en-US" altLang="en-US" sz="2000" i="1">
                <a:ea typeface="ＭＳ Ｐゴシック" panose="020B0600070205080204" pitchFamily="34" charset="-128"/>
              </a:rPr>
              <a:t>, PNAS </a:t>
            </a:r>
            <a:r>
              <a:rPr lang="en-US" altLang="en-US" sz="2000">
                <a:ea typeface="ＭＳ Ｐゴシック" panose="020B0600070205080204" pitchFamily="34" charset="-128"/>
              </a:rPr>
              <a:t>2014</a:t>
            </a:r>
          </a:p>
        </p:txBody>
      </p:sp>
      <p:pic>
        <p:nvPicPr>
          <p:cNvPr id="53251" name="Picture 4">
            <a:extLst>
              <a:ext uri="{FF2B5EF4-FFF2-40B4-BE49-F238E27FC236}">
                <a16:creationId xmlns:a16="http://schemas.microsoft.com/office/drawing/2014/main" id="{85B0B894-2901-A74C-B9FD-3FE2735A2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292226"/>
            <a:ext cx="803275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5">
            <a:extLst>
              <a:ext uri="{FF2B5EF4-FFF2-40B4-BE49-F238E27FC236}">
                <a16:creationId xmlns:a16="http://schemas.microsoft.com/office/drawing/2014/main" id="{CF9D12D0-3CCB-4448-803E-A41FC7979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1" y="1282701"/>
            <a:ext cx="96837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6">
            <a:extLst>
              <a:ext uri="{FF2B5EF4-FFF2-40B4-BE49-F238E27FC236}">
                <a16:creationId xmlns:a16="http://schemas.microsoft.com/office/drawing/2014/main" id="{6FBCAE3A-6664-E248-ABC0-C9ECC1B78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4" y="1358901"/>
            <a:ext cx="7127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 Box 7">
            <a:extLst>
              <a:ext uri="{FF2B5EF4-FFF2-40B4-BE49-F238E27FC236}">
                <a16:creationId xmlns:a16="http://schemas.microsoft.com/office/drawing/2014/main" id="{053D450F-8902-A140-9BE2-E9D3F4920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33663"/>
            <a:ext cx="140970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G. Ka-Shu Wong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U Alberta</a:t>
            </a:r>
          </a:p>
        </p:txBody>
      </p:sp>
      <p:sp>
        <p:nvSpPr>
          <p:cNvPr id="53255" name="Text Box 8">
            <a:extLst>
              <a:ext uri="{FF2B5EF4-FFF2-40B4-BE49-F238E27FC236}">
                <a16:creationId xmlns:a16="http://schemas.microsoft.com/office/drawing/2014/main" id="{0C8F8D6D-96DB-434B-ABFB-51026BA1D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2654301"/>
            <a:ext cx="12192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N. Wickett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Northwestern</a:t>
            </a:r>
          </a:p>
        </p:txBody>
      </p:sp>
      <p:sp>
        <p:nvSpPr>
          <p:cNvPr id="53256" name="Text Box 9">
            <a:extLst>
              <a:ext uri="{FF2B5EF4-FFF2-40B4-BE49-F238E27FC236}">
                <a16:creationId xmlns:a16="http://schemas.microsoft.com/office/drawing/2014/main" id="{8C6FA369-8541-9D42-A268-8B22AD077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3" y="2662239"/>
            <a:ext cx="13271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J. Leebens-Mack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U Georgia</a:t>
            </a:r>
          </a:p>
        </p:txBody>
      </p:sp>
      <p:pic>
        <p:nvPicPr>
          <p:cNvPr id="53257" name="Picture 10">
            <a:extLst>
              <a:ext uri="{FF2B5EF4-FFF2-40B4-BE49-F238E27FC236}">
                <a16:creationId xmlns:a16="http://schemas.microsoft.com/office/drawing/2014/main" id="{396C1ACE-69FA-7E41-9ADD-F933EA012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358900"/>
            <a:ext cx="1042988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8" name="Text Box 11">
            <a:extLst>
              <a:ext uri="{FF2B5EF4-FFF2-40B4-BE49-F238E27FC236}">
                <a16:creationId xmlns:a16="http://schemas.microsoft.com/office/drawing/2014/main" id="{85F73DDA-EAB1-6847-A96F-8FFF9171C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1" y="2665413"/>
            <a:ext cx="874713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39" tIns="50420" rIns="81639" bIns="40820"/>
          <a:lstStyle>
            <a:lvl1pPr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4688" indent="-260350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6638" indent="-207963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50975" indent="-206375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66900" indent="-207963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41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813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2385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695700" indent="-207963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N. Matasci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t>iPlant</a:t>
            </a:r>
          </a:p>
        </p:txBody>
      </p:sp>
      <p:pic>
        <p:nvPicPr>
          <p:cNvPr id="53259" name="Picture 12" descr="siavash">
            <a:extLst>
              <a:ext uri="{FF2B5EF4-FFF2-40B4-BE49-F238E27FC236}">
                <a16:creationId xmlns:a16="http://schemas.microsoft.com/office/drawing/2014/main" id="{2D22F464-F387-1E43-854A-C7136B59B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839" y="1373189"/>
            <a:ext cx="8969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Picture 13" descr="warnow">
            <a:extLst>
              <a:ext uri="{FF2B5EF4-FFF2-40B4-BE49-F238E27FC236}">
                <a16:creationId xmlns:a16="http://schemas.microsoft.com/office/drawing/2014/main" id="{E8D64BA1-9A02-1540-9B67-3717378A6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1373189"/>
            <a:ext cx="7794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1" name="Text Box 14">
            <a:extLst>
              <a:ext uri="{FF2B5EF4-FFF2-40B4-BE49-F238E27FC236}">
                <a16:creationId xmlns:a16="http://schemas.microsoft.com/office/drawing/2014/main" id="{D41C4437-8C18-5E43-AC90-DF4C3015E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064" y="2616200"/>
            <a:ext cx="4364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T. Warnow,                S. Mirarab,                N. Nguyen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UT-Austin                  UT-Austin                 UT-Austin</a:t>
            </a:r>
          </a:p>
        </p:txBody>
      </p:sp>
      <p:pic>
        <p:nvPicPr>
          <p:cNvPr id="53262" name="Picture 2" descr="nam-nguyen.jpg">
            <a:extLst>
              <a:ext uri="{FF2B5EF4-FFF2-40B4-BE49-F238E27FC236}">
                <a16:creationId xmlns:a16="http://schemas.microsoft.com/office/drawing/2014/main" id="{D7C4FAC1-01F2-9B45-B57F-53EDC3259F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6" y="1433514"/>
            <a:ext cx="10445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5AF728-C1C2-B443-B7AC-DB653A65837A}"/>
              </a:ext>
            </a:extLst>
          </p:cNvPr>
          <p:cNvSpPr txBox="1"/>
          <p:nvPr/>
        </p:nvSpPr>
        <p:spPr>
          <a:xfrm>
            <a:off x="2105026" y="4487863"/>
            <a:ext cx="8220075" cy="830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FF"/>
                </a:solidFill>
              </a:rPr>
              <a:t>Major Challenge: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0000FF"/>
                </a:solidFill>
              </a:rPr>
              <a:t>Massive gene tree heterogeneity consistent with ILS</a:t>
            </a:r>
          </a:p>
        </p:txBody>
      </p:sp>
    </p:spTree>
    <p:extLst>
      <p:ext uri="{BB962C8B-B14F-4D97-AF65-F5344CB8AC3E}">
        <p14:creationId xmlns:p14="http://schemas.microsoft.com/office/powerpoint/2010/main" val="9965394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warnow-bigdata-jan8 19.pdf">
            <a:extLst>
              <a:ext uri="{FF2B5EF4-FFF2-40B4-BE49-F238E27FC236}">
                <a16:creationId xmlns:a16="http://schemas.microsoft.com/office/drawing/2014/main" id="{CD1A0D7A-7455-AF40-A904-0DFA27C36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17500"/>
            <a:ext cx="9372600" cy="724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AEDE71-6046-E348-830E-4E1917467056}"/>
              </a:ext>
            </a:extLst>
          </p:cNvPr>
          <p:cNvSpPr txBox="1"/>
          <p:nvPr/>
        </p:nvSpPr>
        <p:spPr>
          <a:xfrm>
            <a:off x="1758950" y="5046664"/>
            <a:ext cx="8750300" cy="7080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FF"/>
                </a:solidFill>
              </a:rPr>
              <a:t>Major challenge: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0000FF"/>
                </a:solidFill>
              </a:rPr>
              <a:t>Massive gene tree heterogeneity consistent with ILS.</a:t>
            </a:r>
          </a:p>
        </p:txBody>
      </p:sp>
    </p:spTree>
    <p:extLst>
      <p:ext uri="{BB962C8B-B14F-4D97-AF65-F5344CB8AC3E}">
        <p14:creationId xmlns:p14="http://schemas.microsoft.com/office/powerpoint/2010/main" val="611724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2C72341B-94EB-7E4E-BE82-0D44D1DDE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Hierarchical Model: MSC+GTR</a:t>
            </a:r>
          </a:p>
        </p:txBody>
      </p:sp>
      <p:sp>
        <p:nvSpPr>
          <p:cNvPr id="56322" name="Content Placeholder 2">
            <a:extLst>
              <a:ext uri="{FF2B5EF4-FFF2-40B4-BE49-F238E27FC236}">
                <a16:creationId xmlns:a16="http://schemas.microsoft.com/office/drawing/2014/main" id="{31852C55-FE87-4649-9BEB-B53D185C3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Multi-locus data, generated by a hierarchical model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Species tree generates gene trees under Multi-Species Coalescent (MSC)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Gene trees generate sequences under the Generalized Time Reversible (GTR) model</a:t>
            </a:r>
            <a:endParaRPr lang="en-US" altLang="en-US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How can we estimate the species tree from the sequence data?</a:t>
            </a:r>
          </a:p>
        </p:txBody>
      </p:sp>
    </p:spTree>
    <p:extLst>
      <p:ext uri="{BB962C8B-B14F-4D97-AF65-F5344CB8AC3E}">
        <p14:creationId xmlns:p14="http://schemas.microsoft.com/office/powerpoint/2010/main" val="1384434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>
            <a:extLst>
              <a:ext uri="{FF2B5EF4-FFF2-40B4-BE49-F238E27FC236}">
                <a16:creationId xmlns:a16="http://schemas.microsoft.com/office/drawing/2014/main" id="{97C34E13-75BB-BC4C-8B82-C336FA7C3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704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8">
            <a:extLst>
              <a:ext uri="{FF2B5EF4-FFF2-40B4-BE49-F238E27FC236}">
                <a16:creationId xmlns:a16="http://schemas.microsoft.com/office/drawing/2014/main" id="{F37DFA0F-ECE8-F64C-8147-429502FBF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955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>
            <a:extLst>
              <a:ext uri="{FF2B5EF4-FFF2-40B4-BE49-F238E27FC236}">
                <a16:creationId xmlns:a16="http://schemas.microsoft.com/office/drawing/2014/main" id="{AC2B078C-F060-4F4B-9273-1C602363D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805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>
            <a:extLst>
              <a:ext uri="{FF2B5EF4-FFF2-40B4-BE49-F238E27FC236}">
                <a16:creationId xmlns:a16="http://schemas.microsoft.com/office/drawing/2014/main" id="{AC2B078C-F060-4F4B-9273-1C602363D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5B80A7-B380-5B42-A26C-6AFF2F393F9E}"/>
              </a:ext>
            </a:extLst>
          </p:cNvPr>
          <p:cNvSpPr txBox="1"/>
          <p:nvPr/>
        </p:nvSpPr>
        <p:spPr>
          <a:xfrm>
            <a:off x="8188038" y="180108"/>
            <a:ext cx="3408216" cy="1477328"/>
          </a:xfrm>
          <a:prstGeom prst="rect">
            <a:avLst/>
          </a:prstGeom>
          <a:solidFill>
            <a:schemeClr val="accent1">
              <a:alpha val="5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Suppose we can estimate all the</a:t>
            </a:r>
          </a:p>
          <a:p>
            <a:r>
              <a:rPr lang="en-US" dirty="0"/>
              <a:t>gene trees correctly. </a:t>
            </a:r>
          </a:p>
          <a:p>
            <a:endParaRPr lang="en-US" dirty="0"/>
          </a:p>
          <a:p>
            <a:r>
              <a:rPr lang="en-US" dirty="0"/>
              <a:t>Can we estimate the species trees from lots of true gene trees?</a:t>
            </a:r>
          </a:p>
        </p:txBody>
      </p:sp>
    </p:spTree>
    <p:extLst>
      <p:ext uri="{BB962C8B-B14F-4D97-AF65-F5344CB8AC3E}">
        <p14:creationId xmlns:p14="http://schemas.microsoft.com/office/powerpoint/2010/main" val="108088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nature-reviews-tree-of-life">
            <a:extLst>
              <a:ext uri="{FF2B5EF4-FFF2-40B4-BE49-F238E27FC236}">
                <a16:creationId xmlns:a16="http://schemas.microsoft.com/office/drawing/2014/main" id="{2773805F-4F91-1843-BE8F-EC699E081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6" y="1681164"/>
            <a:ext cx="4049713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4">
            <a:extLst>
              <a:ext uri="{FF2B5EF4-FFF2-40B4-BE49-F238E27FC236}">
                <a16:creationId xmlns:a16="http://schemas.microsoft.com/office/drawing/2014/main" id="{787B77F8-5B7C-2B4E-A7E6-C7D450A72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314" y="131936"/>
            <a:ext cx="7740382" cy="128014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2800" dirty="0"/>
              <a:t>				       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Phylogenomics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</p:txBody>
      </p:sp>
      <p:pic>
        <p:nvPicPr>
          <p:cNvPr id="21507" name="Picture 1" descr="genome-10K.jpg">
            <a:extLst>
              <a:ext uri="{FF2B5EF4-FFF2-40B4-BE49-F238E27FC236}">
                <a16:creationId xmlns:a16="http://schemas.microsoft.com/office/drawing/2014/main" id="{3918933F-6F62-0A45-AF3D-5ED14E37C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9" y="1747839"/>
            <a:ext cx="3227387" cy="322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2">
            <a:extLst>
              <a:ext uri="{FF2B5EF4-FFF2-40B4-BE49-F238E27FC236}">
                <a16:creationId xmlns:a16="http://schemas.microsoft.com/office/drawing/2014/main" id="{F6FD4CEB-B0CA-874C-8CF8-4E5355BB9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014" y="5715001"/>
            <a:ext cx="89169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Phylogeny + genomics = genome-scale phylogeny estimation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22201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42">
            <a:extLst>
              <a:ext uri="{FF2B5EF4-FFF2-40B4-BE49-F238E27FC236}">
                <a16:creationId xmlns:a16="http://schemas.microsoft.com/office/drawing/2014/main" id="{F28F340E-78CD-B548-B730-09B80182D2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4781" y="263236"/>
            <a:ext cx="8541327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How to estimate a 4-leaf species tree</a:t>
            </a:r>
          </a:p>
        </p:txBody>
      </p:sp>
      <p:sp>
        <p:nvSpPr>
          <p:cNvPr id="60418" name="TextBox 2">
            <a:extLst>
              <a:ext uri="{FF2B5EF4-FFF2-40B4-BE49-F238E27FC236}">
                <a16:creationId xmlns:a16="http://schemas.microsoft.com/office/drawing/2014/main" id="{77A35EA7-9CDC-4E4C-BB40-FE9CECE73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949451"/>
            <a:ext cx="9073661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Theorem (Allman et al.): Under the multi-species coalescent model, for any four taxa A, B, C, and D, the </a:t>
            </a:r>
            <a:r>
              <a:rPr lang="en-US" altLang="en-US" sz="2800" dirty="0">
                <a:solidFill>
                  <a:srgbClr val="0000FF"/>
                </a:solidFill>
              </a:rPr>
              <a:t>most probable unrooted gene tree </a:t>
            </a:r>
            <a:r>
              <a:rPr lang="en-US" altLang="en-US" sz="2800" dirty="0"/>
              <a:t>on {A,B,C,D} </a:t>
            </a:r>
            <a:r>
              <a:rPr lang="en-US" altLang="en-US" sz="2800" dirty="0">
                <a:solidFill>
                  <a:srgbClr val="0000FF"/>
                </a:solidFill>
              </a:rPr>
              <a:t>is identical to the unrooted species tree </a:t>
            </a:r>
            <a:r>
              <a:rPr lang="en-US" altLang="en-US" sz="2800" dirty="0"/>
              <a:t>induced on {A,B,C,D}.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37886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42">
            <a:extLst>
              <a:ext uri="{FF2B5EF4-FFF2-40B4-BE49-F238E27FC236}">
                <a16:creationId xmlns:a16="http://schemas.microsoft.com/office/drawing/2014/main" id="{F8A1AEB7-EFBD-5E46-A493-72E7AA63EE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4770" y="260350"/>
            <a:ext cx="8666019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How to estimate a 4-leaf species tree</a:t>
            </a:r>
          </a:p>
        </p:txBody>
      </p:sp>
      <p:sp>
        <p:nvSpPr>
          <p:cNvPr id="62466" name="TextBox 2">
            <a:extLst>
              <a:ext uri="{FF2B5EF4-FFF2-40B4-BE49-F238E27FC236}">
                <a16:creationId xmlns:a16="http://schemas.microsoft.com/office/drawing/2014/main" id="{EA8CC6ED-E832-E04E-B5AD-31B070C80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770" y="2000250"/>
            <a:ext cx="8429260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Theorem (Allman et al.): Under the multi-species coalescent model, for any four taxa A, B, C, and D, the </a:t>
            </a:r>
            <a:r>
              <a:rPr lang="en-US" altLang="en-US" sz="2800" dirty="0">
                <a:solidFill>
                  <a:srgbClr val="0000FF"/>
                </a:solidFill>
              </a:rPr>
              <a:t>most probable unrooted gene tree </a:t>
            </a:r>
            <a:r>
              <a:rPr lang="en-US" altLang="en-US" sz="2800" dirty="0"/>
              <a:t>on {A,B,C,D} </a:t>
            </a:r>
            <a:r>
              <a:rPr lang="en-US" altLang="en-US" sz="2800" dirty="0">
                <a:solidFill>
                  <a:srgbClr val="0000FF"/>
                </a:solidFill>
              </a:rPr>
              <a:t>is identical to the unrooted species tree </a:t>
            </a:r>
            <a:r>
              <a:rPr lang="en-US" altLang="en-US" sz="2800" dirty="0"/>
              <a:t>induced on {A,B,C,D}.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62467" name="Picture 1" descr="quartet_topologies.png">
            <a:extLst>
              <a:ext uri="{FF2B5EF4-FFF2-40B4-BE49-F238E27FC236}">
                <a16:creationId xmlns:a16="http://schemas.microsoft.com/office/drawing/2014/main" id="{228244BD-9C44-3D43-BA35-3A21C0A3F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552952"/>
            <a:ext cx="73787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906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42">
            <a:extLst>
              <a:ext uri="{FF2B5EF4-FFF2-40B4-BE49-F238E27FC236}">
                <a16:creationId xmlns:a16="http://schemas.microsoft.com/office/drawing/2014/main" id="{389C4E69-B756-124A-B564-BE7B556772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09800" y="152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Species tree estimation from unrooted gene trees</a:t>
            </a:r>
          </a:p>
        </p:txBody>
      </p:sp>
      <p:sp>
        <p:nvSpPr>
          <p:cNvPr id="64514" name="TextBox 2">
            <a:extLst>
              <a:ext uri="{FF2B5EF4-FFF2-40B4-BE49-F238E27FC236}">
                <a16:creationId xmlns:a16="http://schemas.microsoft.com/office/drawing/2014/main" id="{D511AE7D-40FB-C944-812D-5018443AF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1949451"/>
            <a:ext cx="7756525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Corollary: Under the multi-species coalescent model, the species tree is identifiable from the gene tree distribution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Proof: For every four species, select most frequently observed tree as the species tree. Then combine quartet trees!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64515" name="Picture 1" descr="quartet_topologies.png">
            <a:extLst>
              <a:ext uri="{FF2B5EF4-FFF2-40B4-BE49-F238E27FC236}">
                <a16:creationId xmlns:a16="http://schemas.microsoft.com/office/drawing/2014/main" id="{919ED88A-E06C-4940-92A4-E3D5E2A76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506060"/>
            <a:ext cx="73787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719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42">
            <a:extLst>
              <a:ext uri="{FF2B5EF4-FFF2-40B4-BE49-F238E27FC236}">
                <a16:creationId xmlns:a16="http://schemas.microsoft.com/office/drawing/2014/main" id="{5D0B58BB-8070-0546-B5BE-E58A0832F1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07127" y="260350"/>
            <a:ext cx="9407236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    Species tree estimation from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      unrooted gene trees</a:t>
            </a:r>
          </a:p>
        </p:txBody>
      </p:sp>
      <p:sp>
        <p:nvSpPr>
          <p:cNvPr id="66562" name="TextBox 2">
            <a:extLst>
              <a:ext uri="{FF2B5EF4-FFF2-40B4-BE49-F238E27FC236}">
                <a16:creationId xmlns:a16="http://schemas.microsoft.com/office/drawing/2014/main" id="{B83BDE07-78C1-3A4A-83D4-2BE0D905A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1949451"/>
            <a:ext cx="775652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Corollary: Under the multi-species coalescent model, the species tree is identifiable from the gene tree distribution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Proof: For every four species, select most frequently observed tree as the species tree. Then combine quartet trees!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66563" name="Picture 1" descr="quartet_topologies.png">
            <a:extLst>
              <a:ext uri="{FF2B5EF4-FFF2-40B4-BE49-F238E27FC236}">
                <a16:creationId xmlns:a16="http://schemas.microsoft.com/office/drawing/2014/main" id="{68963517-A4A6-2749-941A-D263F6696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857750"/>
            <a:ext cx="73787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699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3" descr="siavash-michigan-opt-problem.pdf">
            <a:extLst>
              <a:ext uri="{FF2B5EF4-FFF2-40B4-BE49-F238E27FC236}">
                <a16:creationId xmlns:a16="http://schemas.microsoft.com/office/drawing/2014/main" id="{297CAFE8-34F3-CE47-9681-E72486D84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0" name="Picture 2">
            <a:extLst>
              <a:ext uri="{FF2B5EF4-FFF2-40B4-BE49-F238E27FC236}">
                <a16:creationId xmlns:a16="http://schemas.microsoft.com/office/drawing/2014/main" id="{7BF95C1B-87BE-6B43-9BC7-819F3A47C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825" y="190500"/>
            <a:ext cx="11557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060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5C16A220-3EA0-1645-AB12-CE298A0C0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ASTRAL</a:t>
            </a:r>
          </a:p>
        </p:txBody>
      </p:sp>
      <p:sp>
        <p:nvSpPr>
          <p:cNvPr id="69634" name="Content Placeholder 2">
            <a:extLst>
              <a:ext uri="{FF2B5EF4-FFF2-40B4-BE49-F238E27FC236}">
                <a16:creationId xmlns:a16="http://schemas.microsoft.com/office/drawing/2014/main" id="{87173BC9-DF13-5C44-B0EA-E4314D114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Statistically consistent under the MSC, and runs in polynomial time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Solves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constrained version </a:t>
            </a:r>
            <a:r>
              <a:rPr lang="en-US" altLang="en-US" dirty="0">
                <a:ea typeface="ＭＳ Ｐゴシック" panose="020B0600070205080204" pitchFamily="34" charset="-128"/>
              </a:rPr>
              <a:t>of the NP-hard Maximum Quartet Support problem using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dynamic programming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Input: Gene trees and set X of allowed bipartitions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Output: Species tree T that maximizes the quartet support criterion, subject to drawing its bipartitions from the set X</a:t>
            </a:r>
          </a:p>
        </p:txBody>
      </p:sp>
    </p:spTree>
    <p:extLst>
      <p:ext uri="{BB962C8B-B14F-4D97-AF65-F5344CB8AC3E}">
        <p14:creationId xmlns:p14="http://schemas.microsoft.com/office/powerpoint/2010/main" val="6930304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siavash-astral2-talk 28.pdf">
            <a:extLst>
              <a:ext uri="{FF2B5EF4-FFF2-40B4-BE49-F238E27FC236}">
                <a16:creationId xmlns:a16="http://schemas.microsoft.com/office/drawing/2014/main" id="{1636849F-EB69-CB48-B764-EDD813E9F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486813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3" descr="image.png">
            <a:extLst>
              <a:ext uri="{FF2B5EF4-FFF2-40B4-BE49-F238E27FC236}">
                <a16:creationId xmlns:a16="http://schemas.microsoft.com/office/drawing/2014/main" id="{95586CBE-16C7-FB49-83FF-2D6372D2E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8" name="Picture 2">
            <a:extLst>
              <a:ext uri="{FF2B5EF4-FFF2-40B4-BE49-F238E27FC236}">
                <a16:creationId xmlns:a16="http://schemas.microsoft.com/office/drawing/2014/main" id="{8153F392-4FFA-1B46-95D6-FFFCBD501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8" y="125414"/>
            <a:ext cx="83661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5376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381D02DD-D24C-234A-82F4-1E40A2E2E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ASTRAL – great, but…</a:t>
            </a:r>
          </a:p>
        </p:txBody>
      </p:sp>
      <p:sp>
        <p:nvSpPr>
          <p:cNvPr id="72706" name="Content Placeholder 2">
            <a:extLst>
              <a:ext uri="{FF2B5EF4-FFF2-40B4-BE49-F238E27FC236}">
                <a16:creationId xmlns:a16="http://schemas.microsoft.com/office/drawing/2014/main" id="{B81AEFB8-8D72-094E-99CE-2882BFCA2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good: ASTRAL is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increasingly used in practice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statistically consistent given true gene trees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sometimes more accurate than concatenation, but impacted by gene tree estimation error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very fast for many datasets (faster than concatenation)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bad: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ASTRAL can fail to complete on large enough datasets within reasonable time frames (days of computation)</a:t>
            </a:r>
          </a:p>
        </p:txBody>
      </p:sp>
    </p:spTree>
    <p:extLst>
      <p:ext uri="{BB962C8B-B14F-4D97-AF65-F5344CB8AC3E}">
        <p14:creationId xmlns:p14="http://schemas.microsoft.com/office/powerpoint/2010/main" val="518533498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03C3F829-1986-0B4A-83ED-4F6B91197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alternatives are worse</a:t>
            </a:r>
          </a:p>
        </p:txBody>
      </p:sp>
      <p:sp>
        <p:nvSpPr>
          <p:cNvPr id="73730" name="Content Placeholder 2">
            <a:extLst>
              <a:ext uri="{FF2B5EF4-FFF2-40B4-BE49-F238E27FC236}">
                <a16:creationId xmlns:a16="http://schemas.microsoft.com/office/drawing/2014/main" id="{C3A16A99-D203-A64B-AE5B-E091F3FAB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Concatenation Analyses (e.g., using RAxML):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most commonly used method, not statistically consistent, sometimes more accurate than summary methods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computationally intensive (e.g.,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250 CPU </a:t>
            </a:r>
            <a:r>
              <a:rPr lang="en-US" altLang="en-US" dirty="0">
                <a:ea typeface="ＭＳ Ｐゴシック" panose="020B0600070205080204" pitchFamily="34" charset="-128"/>
              </a:rPr>
              <a:t>years for the Avian Phylogenomics project with only 48 species) and </a:t>
            </a:r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do not scale to large numbers of species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Co-estimation of gene trees and species trees: too expensive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Other statistically consistent methods: not as accurate as ASTRAL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143376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3194066" y="595314"/>
            <a:ext cx="61343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/>
              <a:t>Estimating the Tree of Life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99873" y="1780942"/>
            <a:ext cx="46995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Basic Biology:</a:t>
            </a:r>
          </a:p>
          <a:p>
            <a:r>
              <a:rPr lang="en-US" sz="2000" dirty="0"/>
              <a:t>	How did life evolve?</a:t>
            </a:r>
          </a:p>
          <a:p>
            <a:r>
              <a:rPr lang="en-US" sz="2000" dirty="0"/>
              <a:t>	</a:t>
            </a:r>
          </a:p>
          <a:p>
            <a:r>
              <a:rPr lang="en-US" sz="2000" dirty="0"/>
              <a:t>Applications of phylogenies to:</a:t>
            </a:r>
          </a:p>
          <a:p>
            <a:r>
              <a:rPr lang="en-US" sz="2000" dirty="0"/>
              <a:t>	protein structure and function</a:t>
            </a:r>
          </a:p>
          <a:p>
            <a:r>
              <a:rPr lang="en-US" sz="2000" dirty="0"/>
              <a:t>	population genetics</a:t>
            </a:r>
          </a:p>
          <a:p>
            <a:r>
              <a:rPr lang="en-US" sz="2000" dirty="0"/>
              <a:t>	human migrations</a:t>
            </a:r>
          </a:p>
          <a:p>
            <a:r>
              <a:rPr lang="en-US" sz="2000" dirty="0"/>
              <a:t>	metagenomics</a:t>
            </a:r>
          </a:p>
          <a:p>
            <a:r>
              <a:rPr lang="en-US" sz="2000" dirty="0"/>
              <a:t>	</a:t>
            </a:r>
          </a:p>
        </p:txBody>
      </p:sp>
      <p:pic>
        <p:nvPicPr>
          <p:cNvPr id="4" name="Picture 3" descr="900px-Phylogenetic_tre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6009" y="1218727"/>
            <a:ext cx="3408563" cy="44110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4750" y="4707706"/>
            <a:ext cx="42765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Figure from</a:t>
            </a:r>
          </a:p>
          <a:p>
            <a:r>
              <a:rPr lang="en-US" sz="1600" dirty="0"/>
              <a:t> https://</a:t>
            </a:r>
            <a:r>
              <a:rPr lang="en-US" sz="1600" dirty="0" err="1"/>
              <a:t>en.wikipedia.org</a:t>
            </a:r>
            <a:r>
              <a:rPr lang="en-US" sz="1600" dirty="0"/>
              <a:t>/wiki/</a:t>
            </a:r>
            <a:r>
              <a:rPr lang="en-US" sz="1600" dirty="0" err="1"/>
              <a:t>Common_descent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04908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6A714-B6BA-974F-8EBF-F5BAE162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of this </a:t>
            </a:r>
            <a:r>
              <a:rPr lang="en-US" dirty="0" err="1"/>
              <a:t>PPoSS</a:t>
            </a:r>
            <a:r>
              <a:rPr lang="en-US" dirty="0"/>
              <a:t> project (</a:t>
            </a:r>
            <a:r>
              <a:rPr lang="en-US" dirty="0" err="1"/>
              <a:t>wrt</a:t>
            </a:r>
            <a:r>
              <a:rPr lang="en-US" dirty="0"/>
              <a:t> Phylogeny)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37AF7-7570-4D49-98FE-83AC7831E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Phylogeny estimation can be seen as a statistical estimation problem.</a:t>
            </a:r>
          </a:p>
          <a:p>
            <a:r>
              <a:rPr lang="en-US" dirty="0"/>
              <a:t>We want fast and accurate methods that are scalable to large datasets (thousands to hundreds of thousands of species, and genome-scale data).</a:t>
            </a:r>
          </a:p>
          <a:p>
            <a:r>
              <a:rPr lang="en-US" dirty="0"/>
              <a:t>We also want these methods to have statistical guarantees (provably statistically consistent).</a:t>
            </a:r>
          </a:p>
          <a:p>
            <a:r>
              <a:rPr lang="en-US" dirty="0"/>
              <a:t>The basic technique we will use is </a:t>
            </a:r>
            <a:r>
              <a:rPr lang="en-US" dirty="0">
                <a:solidFill>
                  <a:srgbClr val="0432FF"/>
                </a:solidFill>
              </a:rPr>
              <a:t>divide-and-conquer</a:t>
            </a:r>
            <a:r>
              <a:rPr lang="en-US" dirty="0"/>
              <a:t>: using the best methods on subsets.</a:t>
            </a:r>
          </a:p>
        </p:txBody>
      </p:sp>
    </p:spTree>
    <p:extLst>
      <p:ext uri="{BB962C8B-B14F-4D97-AF65-F5344CB8AC3E}">
        <p14:creationId xmlns:p14="http://schemas.microsoft.com/office/powerpoint/2010/main" val="34233282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A5619-C301-6341-A656-7744DA595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Divide-and-conquer using Chordal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25504-244D-6F46-B20C-E415A7ED1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matrix is </a:t>
            </a:r>
            <a:r>
              <a:rPr lang="en-US" dirty="0">
                <a:solidFill>
                  <a:srgbClr val="0432FF"/>
                </a:solidFill>
              </a:rPr>
              <a:t>additive</a:t>
            </a:r>
            <a:r>
              <a:rPr lang="en-US" dirty="0"/>
              <a:t> if it equals path lengths in an edge-weighted tree</a:t>
            </a:r>
          </a:p>
          <a:p>
            <a:r>
              <a:rPr lang="en-US" dirty="0"/>
              <a:t>Distances calculated in phylogenetics (from sequence data) converge to additive matrices, as the sequence length increases</a:t>
            </a:r>
          </a:p>
          <a:p>
            <a:r>
              <a:rPr lang="en-US" dirty="0"/>
              <a:t>If we </a:t>
            </a:r>
            <a:r>
              <a:rPr lang="en-US" dirty="0">
                <a:solidFill>
                  <a:srgbClr val="0432FF"/>
                </a:solidFill>
              </a:rPr>
              <a:t>threshold</a:t>
            </a:r>
            <a:r>
              <a:rPr lang="en-US" dirty="0"/>
              <a:t> an additive matrix, we obtain a </a:t>
            </a:r>
            <a:r>
              <a:rPr lang="en-US" dirty="0">
                <a:solidFill>
                  <a:srgbClr val="0432FF"/>
                </a:solidFill>
              </a:rPr>
              <a:t>chordal graph</a:t>
            </a:r>
            <a:r>
              <a:rPr lang="en-US" dirty="0"/>
              <a:t>: one that has no simple cycles of size four or larger</a:t>
            </a:r>
          </a:p>
          <a:p>
            <a:r>
              <a:rPr lang="en-US" dirty="0"/>
              <a:t>Chordal graphs have lovely properties</a:t>
            </a:r>
          </a:p>
          <a:p>
            <a:pPr lvl="1"/>
            <a:r>
              <a:rPr lang="en-US" dirty="0"/>
              <a:t>Can list all maximal cliques in polynomial time</a:t>
            </a:r>
          </a:p>
          <a:p>
            <a:pPr lvl="1"/>
            <a:r>
              <a:rPr lang="en-US" dirty="0"/>
              <a:t>Minimum vertex separators are maximal cliques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Can obtain decompositions into overlapping subsets, and employ in divide-and-conquer strategies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0707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A5619-C301-6341-A656-7744DA595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Divide-and-conquer using Chordal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25504-244D-6F46-B20C-E415A7ED1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Chordal graphs have lovely properties</a:t>
            </a:r>
          </a:p>
          <a:p>
            <a:pPr lvl="1"/>
            <a:r>
              <a:rPr lang="en-US" dirty="0"/>
              <a:t>Can list all maximal cliques in polynomial time</a:t>
            </a:r>
          </a:p>
          <a:p>
            <a:pPr lvl="1"/>
            <a:r>
              <a:rPr lang="en-US" dirty="0"/>
              <a:t>Minimum vertex separators are maximal cliques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Can obtain decompositions into overlapping subsets, and employ in divide-and-conquer strategies</a:t>
            </a:r>
          </a:p>
          <a:p>
            <a:r>
              <a:rPr lang="en-US" dirty="0">
                <a:solidFill>
                  <a:srgbClr val="0432FF"/>
                </a:solidFill>
              </a:rPr>
              <a:t>If we do this, we need methods that combine overlapping subset trees, i.e., “supertree” methods</a:t>
            </a:r>
          </a:p>
          <a:p>
            <a:r>
              <a:rPr lang="en-US" dirty="0">
                <a:solidFill>
                  <a:srgbClr val="0432FF"/>
                </a:solidFill>
              </a:rPr>
              <a:t>These approaches have not been as scalable as needed.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7652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oup 25">
            <a:extLst>
              <a:ext uri="{FF2B5EF4-FFF2-40B4-BE49-F238E27FC236}">
                <a16:creationId xmlns:a16="http://schemas.microsoft.com/office/drawing/2014/main" id="{D2C90EE0-945C-6747-B52D-58DFFD030D30}"/>
              </a:ext>
            </a:extLst>
          </p:cNvPr>
          <p:cNvGrpSpPr>
            <a:grpSpLocks/>
          </p:cNvGrpSpPr>
          <p:nvPr/>
        </p:nvGrpSpPr>
        <p:grpSpPr bwMode="auto">
          <a:xfrm>
            <a:off x="1912938" y="1624010"/>
            <a:ext cx="7933191" cy="4973639"/>
            <a:chOff x="580608" y="-291734"/>
            <a:chExt cx="11873157" cy="7700697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B143DD0-660E-3B49-BE66-8AD61571B81D}"/>
                </a:ext>
              </a:extLst>
            </p:cNvPr>
            <p:cNvCxnSpPr/>
            <p:nvPr/>
          </p:nvCxnSpPr>
          <p:spPr>
            <a:xfrm>
              <a:off x="8225689" y="1991492"/>
              <a:ext cx="1360029" cy="23408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894" name="Group 24">
              <a:extLst>
                <a:ext uri="{FF2B5EF4-FFF2-40B4-BE49-F238E27FC236}">
                  <a16:creationId xmlns:a16="http://schemas.microsoft.com/office/drawing/2014/main" id="{87028ED6-0DDB-264E-B453-4C2AAEF54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608" y="-291734"/>
              <a:ext cx="11873157" cy="7700697"/>
              <a:chOff x="580608" y="-291734"/>
              <a:chExt cx="11873157" cy="7700697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71A7464-8824-C849-84A8-CFFC0A24555F}"/>
                  </a:ext>
                </a:extLst>
              </p:cNvPr>
              <p:cNvSpPr/>
              <p:nvPr/>
            </p:nvSpPr>
            <p:spPr>
              <a:xfrm>
                <a:off x="580608" y="497017"/>
                <a:ext cx="1942899" cy="19257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" name="Triangle 53">
                <a:extLst>
                  <a:ext uri="{FF2B5EF4-FFF2-40B4-BE49-F238E27FC236}">
                    <a16:creationId xmlns:a16="http://schemas.microsoft.com/office/drawing/2014/main" id="{FB4E97FC-6865-D147-B36C-9A952A860C24}"/>
                  </a:ext>
                </a:extLst>
              </p:cNvPr>
              <p:cNvSpPr/>
              <p:nvPr/>
            </p:nvSpPr>
            <p:spPr>
              <a:xfrm>
                <a:off x="3982940" y="3741964"/>
                <a:ext cx="2078450" cy="185886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7897" name="TextBox 104">
                <a:extLst>
                  <a:ext uri="{FF2B5EF4-FFF2-40B4-BE49-F238E27FC236}">
                    <a16:creationId xmlns:a16="http://schemas.microsoft.com/office/drawing/2014/main" id="{F6D3C4A4-1FC1-D045-92D6-5BC88CBE12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1262" y="-291734"/>
                <a:ext cx="3293096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Helvetica Neue" panose="02000503000000020004" pitchFamily="2" charset="0"/>
                  </a:rPr>
                  <a:t>Decompose species set into </a:t>
                </a:r>
                <a:r>
                  <a:rPr lang="en-US" altLang="en-US" sz="1800" i="1">
                    <a:latin typeface="Helvetica Neue" panose="02000503000000020004" pitchFamily="2" charset="0"/>
                  </a:rPr>
                  <a:t>pairwise disjoint </a:t>
                </a:r>
                <a:r>
                  <a:rPr lang="en-US" altLang="en-US" sz="1800">
                    <a:latin typeface="Helvetica Neue" panose="02000503000000020004" pitchFamily="2" charset="0"/>
                  </a:rPr>
                  <a:t>subsets.</a:t>
                </a:r>
              </a:p>
            </p:txBody>
          </p:sp>
          <p:sp>
            <p:nvSpPr>
              <p:cNvPr id="37898" name="TextBox 109">
                <a:extLst>
                  <a:ext uri="{FF2B5EF4-FFF2-40B4-BE49-F238E27FC236}">
                    <a16:creationId xmlns:a16="http://schemas.microsoft.com/office/drawing/2014/main" id="{A25BE617-985B-164C-A6C8-7379EA5B60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7896" y="913304"/>
                <a:ext cx="1467299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set</a:t>
                </a:r>
              </a:p>
            </p:txBody>
          </p:sp>
          <p:sp>
            <p:nvSpPr>
              <p:cNvPr id="116" name="Triangle 115">
                <a:extLst>
                  <a:ext uri="{FF2B5EF4-FFF2-40B4-BE49-F238E27FC236}">
                    <a16:creationId xmlns:a16="http://schemas.microsoft.com/office/drawing/2014/main" id="{C9E4E1C0-F178-824E-9CB0-0DB9B946CF58}"/>
                  </a:ext>
                </a:extLst>
              </p:cNvPr>
              <p:cNvSpPr/>
              <p:nvPr/>
            </p:nvSpPr>
            <p:spPr>
              <a:xfrm>
                <a:off x="9660271" y="4980442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37900" name="TextBox 120">
                <a:extLst>
                  <a:ext uri="{FF2B5EF4-FFF2-40B4-BE49-F238E27FC236}">
                    <a16:creationId xmlns:a16="http://schemas.microsoft.com/office/drawing/2014/main" id="{493BDFF6-0DAD-D34C-89E2-C4846B7399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69307" y="2767656"/>
                <a:ext cx="3384458" cy="9389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Build a tree on each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subset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E0DA62C-C738-AC48-8083-90D4A072E54E}"/>
                  </a:ext>
                </a:extLst>
              </p:cNvPr>
              <p:cNvSpPr txBox="1"/>
              <p:nvPr/>
            </p:nvSpPr>
            <p:spPr>
              <a:xfrm>
                <a:off x="2523507" y="6537186"/>
                <a:ext cx="6287311" cy="8717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650" b="1" dirty="0">
                    <a:solidFill>
                      <a:srgbClr val="0432F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Compute tree on entire set of species using “Disjoint Tree Merger” method</a:t>
                </a:r>
                <a:endParaRPr lang="en-US" sz="1650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7902" name="TextBox 136">
                <a:extLst>
                  <a:ext uri="{FF2B5EF4-FFF2-40B4-BE49-F238E27FC236}">
                    <a16:creationId xmlns:a16="http://schemas.microsoft.com/office/drawing/2014/main" id="{2CC884C6-9B22-B045-96C7-EF2AD53E52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1808" y="4339705"/>
                <a:ext cx="2039892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Tree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on 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 set</a:t>
                </a:r>
              </a:p>
            </p:txBody>
          </p:sp>
          <p:sp>
            <p:nvSpPr>
              <p:cNvPr id="139" name="Triangle 138">
                <a:extLst>
                  <a:ext uri="{FF2B5EF4-FFF2-40B4-BE49-F238E27FC236}">
                    <a16:creationId xmlns:a16="http://schemas.microsoft.com/office/drawing/2014/main" id="{4D2ABEF4-04F9-F84E-AD10-2874845F13DA}"/>
                  </a:ext>
                </a:extLst>
              </p:cNvPr>
              <p:cNvSpPr/>
              <p:nvPr/>
            </p:nvSpPr>
            <p:spPr>
              <a:xfrm>
                <a:off x="9233286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1" name="Triangle 140">
                <a:extLst>
                  <a:ext uri="{FF2B5EF4-FFF2-40B4-BE49-F238E27FC236}">
                    <a16:creationId xmlns:a16="http://schemas.microsoft.com/office/drawing/2014/main" id="{ED71DB30-D00E-E94F-9691-AE93153CE0DF}"/>
                  </a:ext>
                </a:extLst>
              </p:cNvPr>
              <p:cNvSpPr/>
              <p:nvPr/>
            </p:nvSpPr>
            <p:spPr>
              <a:xfrm>
                <a:off x="9660271" y="4030251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3" name="Triangle 142">
                <a:extLst>
                  <a:ext uri="{FF2B5EF4-FFF2-40B4-BE49-F238E27FC236}">
                    <a16:creationId xmlns:a16="http://schemas.microsoft.com/office/drawing/2014/main" id="{70C5DD8C-3DA3-144E-824A-52A1C314E59C}"/>
                  </a:ext>
                </a:extLst>
              </p:cNvPr>
              <p:cNvSpPr/>
              <p:nvPr/>
            </p:nvSpPr>
            <p:spPr>
              <a:xfrm>
                <a:off x="10150515" y="4496121"/>
                <a:ext cx="548981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5" name="Triangle 144">
                <a:extLst>
                  <a:ext uri="{FF2B5EF4-FFF2-40B4-BE49-F238E27FC236}">
                    <a16:creationId xmlns:a16="http://schemas.microsoft.com/office/drawing/2014/main" id="{61CFB168-B74C-4A40-8193-699DADD1D6C0}"/>
                  </a:ext>
                </a:extLst>
              </p:cNvPr>
              <p:cNvSpPr/>
              <p:nvPr/>
            </p:nvSpPr>
            <p:spPr>
              <a:xfrm>
                <a:off x="10627202" y="4985054"/>
                <a:ext cx="548983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0" name="Triangle 149">
                <a:extLst>
                  <a:ext uri="{FF2B5EF4-FFF2-40B4-BE49-F238E27FC236}">
                    <a16:creationId xmlns:a16="http://schemas.microsoft.com/office/drawing/2014/main" id="{74B667A1-1874-9246-A78F-677299CBA6A8}"/>
                  </a:ext>
                </a:extLst>
              </p:cNvPr>
              <p:cNvSpPr/>
              <p:nvPr/>
            </p:nvSpPr>
            <p:spPr>
              <a:xfrm>
                <a:off x="10627202" y="4030251"/>
                <a:ext cx="54898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2" name="Triangle 151">
                <a:extLst>
                  <a:ext uri="{FF2B5EF4-FFF2-40B4-BE49-F238E27FC236}">
                    <a16:creationId xmlns:a16="http://schemas.microsoft.com/office/drawing/2014/main" id="{7E1D33AC-798F-FB44-9AB6-3BD139C89079}"/>
                  </a:ext>
                </a:extLst>
              </p:cNvPr>
              <p:cNvSpPr/>
              <p:nvPr/>
            </p:nvSpPr>
            <p:spPr>
              <a:xfrm>
                <a:off x="11085817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92F49D0-B65A-C949-946C-515D7D21AD54}"/>
                  </a:ext>
                </a:extLst>
              </p:cNvPr>
              <p:cNvSpPr/>
              <p:nvPr/>
            </p:nvSpPr>
            <p:spPr>
              <a:xfrm>
                <a:off x="7550192" y="167322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6C1DCDE-CA20-3843-954D-B8D23C81A2D8}"/>
                  </a:ext>
                </a:extLst>
              </p:cNvPr>
              <p:cNvSpPr/>
              <p:nvPr/>
            </p:nvSpPr>
            <p:spPr>
              <a:xfrm>
                <a:off x="8096915" y="1410307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3300B23-7706-8341-A15F-85291B201049}"/>
                  </a:ext>
                </a:extLst>
              </p:cNvPr>
              <p:cNvSpPr/>
              <p:nvPr/>
            </p:nvSpPr>
            <p:spPr>
              <a:xfrm>
                <a:off x="8659453" y="1156615"/>
                <a:ext cx="544463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1938EE5-B7DB-D24C-AB31-1BD73DC33692}"/>
                  </a:ext>
                </a:extLst>
              </p:cNvPr>
              <p:cNvSpPr/>
              <p:nvPr/>
            </p:nvSpPr>
            <p:spPr>
              <a:xfrm>
                <a:off x="8139840" y="831428"/>
                <a:ext cx="544463" cy="50969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F33099F-8A8F-8347-BA9F-91D0DD9F6BF6}"/>
                  </a:ext>
                </a:extLst>
              </p:cNvPr>
              <p:cNvSpPr/>
              <p:nvPr/>
            </p:nvSpPr>
            <p:spPr>
              <a:xfrm>
                <a:off x="7568266" y="110126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60133E0-DA9B-5544-8269-6EAF3D4CAD37}"/>
                  </a:ext>
                </a:extLst>
              </p:cNvPr>
              <p:cNvSpPr/>
              <p:nvPr/>
            </p:nvSpPr>
            <p:spPr>
              <a:xfrm>
                <a:off x="7037358" y="778384"/>
                <a:ext cx="54220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CC694C99-A2F2-AC41-86ED-E9A5D7FB7BE8}"/>
                  </a:ext>
                </a:extLst>
              </p:cNvPr>
              <p:cNvCxnSpPr/>
              <p:nvPr/>
            </p:nvCxnSpPr>
            <p:spPr>
              <a:xfrm>
                <a:off x="1524947" y="2561144"/>
                <a:ext cx="0" cy="12131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CFD922-5629-BB4F-9611-E2FDB4FE1FF6}"/>
                  </a:ext>
                </a:extLst>
              </p:cNvPr>
              <p:cNvSpPr/>
              <p:nvPr/>
            </p:nvSpPr>
            <p:spPr>
              <a:xfrm>
                <a:off x="609977" y="3859586"/>
                <a:ext cx="1829940" cy="183349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5ACA5CA-CD7B-4B47-9D68-E26653386A24}"/>
                  </a:ext>
                </a:extLst>
              </p:cNvPr>
              <p:cNvSpPr/>
              <p:nvPr/>
            </p:nvSpPr>
            <p:spPr>
              <a:xfrm>
                <a:off x="7595376" y="526998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C491D6B-D8D3-8B46-9D8F-7F8E06E05D23}"/>
                  </a:ext>
                </a:extLst>
              </p:cNvPr>
              <p:cNvCxnSpPr/>
              <p:nvPr/>
            </p:nvCxnSpPr>
            <p:spPr>
              <a:xfrm>
                <a:off x="1524947" y="5822236"/>
                <a:ext cx="0" cy="51660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C5265A0-8A12-9949-900D-58BE16D9F2E3}"/>
                  </a:ext>
                </a:extLst>
              </p:cNvPr>
              <p:cNvCxnSpPr/>
              <p:nvPr/>
            </p:nvCxnSpPr>
            <p:spPr>
              <a:xfrm>
                <a:off x="1506874" y="6322702"/>
                <a:ext cx="893055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3B87B55-390A-3D4F-87BD-4528B141F627}"/>
                  </a:ext>
                </a:extLst>
              </p:cNvPr>
              <p:cNvCxnSpPr/>
              <p:nvPr/>
            </p:nvCxnSpPr>
            <p:spPr>
              <a:xfrm>
                <a:off x="10437431" y="5492438"/>
                <a:ext cx="0" cy="84179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31992B93-0392-2F49-BC7B-947DBCFBA47C}"/>
                  </a:ext>
                </a:extLst>
              </p:cNvPr>
              <p:cNvCxnSpPr/>
              <p:nvPr/>
            </p:nvCxnSpPr>
            <p:spPr>
              <a:xfrm>
                <a:off x="2652280" y="1463351"/>
                <a:ext cx="480302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208165-56D2-4144-9457-9CD83B78F84F}"/>
              </a:ext>
            </a:extLst>
          </p:cNvPr>
          <p:cNvCxnSpPr/>
          <p:nvPr/>
        </p:nvCxnSpPr>
        <p:spPr>
          <a:xfrm flipV="1">
            <a:off x="5172075" y="5399089"/>
            <a:ext cx="0" cy="471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9D0AA20-3DFA-644E-9601-E441F8FADC53}"/>
              </a:ext>
            </a:extLst>
          </p:cNvPr>
          <p:cNvSpPr txBox="1"/>
          <p:nvPr/>
        </p:nvSpPr>
        <p:spPr>
          <a:xfrm>
            <a:off x="1912939" y="4195764"/>
            <a:ext cx="1273175" cy="103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Auxiliary</a:t>
            </a:r>
          </a:p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Info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(e.g., distance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matrix)</a:t>
            </a:r>
          </a:p>
        </p:txBody>
      </p:sp>
      <p:sp>
        <p:nvSpPr>
          <p:cNvPr id="37892" name="TextBox 1">
            <a:extLst>
              <a:ext uri="{FF2B5EF4-FFF2-40B4-BE49-F238E27FC236}">
                <a16:creationId xmlns:a16="http://schemas.microsoft.com/office/drawing/2014/main" id="{E24BD09D-8EAF-4146-B763-F336FF8AE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53" y="238126"/>
            <a:ext cx="97602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432FF"/>
                </a:solidFill>
              </a:rPr>
              <a:t>Divide-and-Conquer using Disjoint Tree Mergers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59C58-F803-D849-82C9-79EB191AD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294" y="204787"/>
            <a:ext cx="1408614" cy="1477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B96351-35F1-D34D-B229-0930A61A50EE}"/>
              </a:ext>
            </a:extLst>
          </p:cNvPr>
          <p:cNvSpPr txBox="1"/>
          <p:nvPr/>
        </p:nvSpPr>
        <p:spPr>
          <a:xfrm>
            <a:off x="8232418" y="1167473"/>
            <a:ext cx="1764697" cy="1477328"/>
          </a:xfrm>
          <a:prstGeom prst="rect">
            <a:avLst/>
          </a:prstGeom>
          <a:solidFill>
            <a:srgbClr val="FFFF00">
              <a:alpha val="73000"/>
            </a:srgbClr>
          </a:solidFill>
          <a:ln w="25400">
            <a:solidFill>
              <a:schemeClr val="accent1">
                <a:alpha val="69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Note: use most accurate method on subsets, and treat as </a:t>
            </a:r>
            <a:r>
              <a:rPr lang="en-US" b="1" dirty="0">
                <a:solidFill>
                  <a:srgbClr val="0432FF"/>
                </a:solidFill>
              </a:rPr>
              <a:t>absolute constraints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91642E-2B55-4D41-833A-0CECB2781879}"/>
              </a:ext>
            </a:extLst>
          </p:cNvPr>
          <p:cNvCxnSpPr/>
          <p:nvPr/>
        </p:nvCxnSpPr>
        <p:spPr>
          <a:xfrm flipH="1">
            <a:off x="7298838" y="6280877"/>
            <a:ext cx="163328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9362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oup 25">
            <a:extLst>
              <a:ext uri="{FF2B5EF4-FFF2-40B4-BE49-F238E27FC236}">
                <a16:creationId xmlns:a16="http://schemas.microsoft.com/office/drawing/2014/main" id="{D2C90EE0-945C-6747-B52D-58DFFD030D30}"/>
              </a:ext>
            </a:extLst>
          </p:cNvPr>
          <p:cNvGrpSpPr>
            <a:grpSpLocks/>
          </p:cNvGrpSpPr>
          <p:nvPr/>
        </p:nvGrpSpPr>
        <p:grpSpPr bwMode="auto">
          <a:xfrm>
            <a:off x="1912938" y="1624010"/>
            <a:ext cx="7933191" cy="4973639"/>
            <a:chOff x="580608" y="-291734"/>
            <a:chExt cx="11873157" cy="7700697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B143DD0-660E-3B49-BE66-8AD61571B81D}"/>
                </a:ext>
              </a:extLst>
            </p:cNvPr>
            <p:cNvCxnSpPr/>
            <p:nvPr/>
          </p:nvCxnSpPr>
          <p:spPr>
            <a:xfrm>
              <a:off x="8225689" y="1991492"/>
              <a:ext cx="1360029" cy="23408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894" name="Group 24">
              <a:extLst>
                <a:ext uri="{FF2B5EF4-FFF2-40B4-BE49-F238E27FC236}">
                  <a16:creationId xmlns:a16="http://schemas.microsoft.com/office/drawing/2014/main" id="{87028ED6-0DDB-264E-B453-4C2AAEF54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608" y="-291734"/>
              <a:ext cx="11873157" cy="7700697"/>
              <a:chOff x="580608" y="-291734"/>
              <a:chExt cx="11873157" cy="7700697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71A7464-8824-C849-84A8-CFFC0A24555F}"/>
                  </a:ext>
                </a:extLst>
              </p:cNvPr>
              <p:cNvSpPr/>
              <p:nvPr/>
            </p:nvSpPr>
            <p:spPr>
              <a:xfrm>
                <a:off x="580608" y="497017"/>
                <a:ext cx="1942899" cy="19257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" name="Triangle 53">
                <a:extLst>
                  <a:ext uri="{FF2B5EF4-FFF2-40B4-BE49-F238E27FC236}">
                    <a16:creationId xmlns:a16="http://schemas.microsoft.com/office/drawing/2014/main" id="{FB4E97FC-6865-D147-B36C-9A952A860C24}"/>
                  </a:ext>
                </a:extLst>
              </p:cNvPr>
              <p:cNvSpPr/>
              <p:nvPr/>
            </p:nvSpPr>
            <p:spPr>
              <a:xfrm>
                <a:off x="3982940" y="3741964"/>
                <a:ext cx="2078450" cy="185886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7897" name="TextBox 104">
                <a:extLst>
                  <a:ext uri="{FF2B5EF4-FFF2-40B4-BE49-F238E27FC236}">
                    <a16:creationId xmlns:a16="http://schemas.microsoft.com/office/drawing/2014/main" id="{F6D3C4A4-1FC1-D045-92D6-5BC88CBE12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1262" y="-291734"/>
                <a:ext cx="3293096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Helvetica Neue" panose="02000503000000020004" pitchFamily="2" charset="0"/>
                  </a:rPr>
                  <a:t>Decompose species set into </a:t>
                </a:r>
                <a:r>
                  <a:rPr lang="en-US" altLang="en-US" sz="1800" i="1">
                    <a:latin typeface="Helvetica Neue" panose="02000503000000020004" pitchFamily="2" charset="0"/>
                  </a:rPr>
                  <a:t>pairwise disjoint </a:t>
                </a:r>
                <a:r>
                  <a:rPr lang="en-US" altLang="en-US" sz="1800">
                    <a:latin typeface="Helvetica Neue" panose="02000503000000020004" pitchFamily="2" charset="0"/>
                  </a:rPr>
                  <a:t>subsets.</a:t>
                </a:r>
              </a:p>
            </p:txBody>
          </p:sp>
          <p:sp>
            <p:nvSpPr>
              <p:cNvPr id="37898" name="TextBox 109">
                <a:extLst>
                  <a:ext uri="{FF2B5EF4-FFF2-40B4-BE49-F238E27FC236}">
                    <a16:creationId xmlns:a16="http://schemas.microsoft.com/office/drawing/2014/main" id="{A25BE617-985B-164C-A6C8-7379EA5B60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7896" y="913304"/>
                <a:ext cx="1467299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set</a:t>
                </a:r>
              </a:p>
            </p:txBody>
          </p:sp>
          <p:sp>
            <p:nvSpPr>
              <p:cNvPr id="116" name="Triangle 115">
                <a:extLst>
                  <a:ext uri="{FF2B5EF4-FFF2-40B4-BE49-F238E27FC236}">
                    <a16:creationId xmlns:a16="http://schemas.microsoft.com/office/drawing/2014/main" id="{C9E4E1C0-F178-824E-9CB0-0DB9B946CF58}"/>
                  </a:ext>
                </a:extLst>
              </p:cNvPr>
              <p:cNvSpPr/>
              <p:nvPr/>
            </p:nvSpPr>
            <p:spPr>
              <a:xfrm>
                <a:off x="9660271" y="4980442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37900" name="TextBox 120">
                <a:extLst>
                  <a:ext uri="{FF2B5EF4-FFF2-40B4-BE49-F238E27FC236}">
                    <a16:creationId xmlns:a16="http://schemas.microsoft.com/office/drawing/2014/main" id="{493BDFF6-0DAD-D34C-89E2-C4846B7399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69307" y="2767656"/>
                <a:ext cx="3384458" cy="9389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Build a tree on each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subset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E0DA62C-C738-AC48-8083-90D4A072E54E}"/>
                  </a:ext>
                </a:extLst>
              </p:cNvPr>
              <p:cNvSpPr txBox="1"/>
              <p:nvPr/>
            </p:nvSpPr>
            <p:spPr>
              <a:xfrm>
                <a:off x="2523507" y="6537186"/>
                <a:ext cx="6287311" cy="8717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650" b="1" dirty="0">
                    <a:solidFill>
                      <a:srgbClr val="0432F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Compute tree on entire set of species using “Disjoint Tree Merger” method</a:t>
                </a:r>
                <a:endParaRPr lang="en-US" sz="1650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7902" name="TextBox 136">
                <a:extLst>
                  <a:ext uri="{FF2B5EF4-FFF2-40B4-BE49-F238E27FC236}">
                    <a16:creationId xmlns:a16="http://schemas.microsoft.com/office/drawing/2014/main" id="{2CC884C6-9B22-B045-96C7-EF2AD53E52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1808" y="4339705"/>
                <a:ext cx="2039892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Tree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on 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 set</a:t>
                </a:r>
              </a:p>
            </p:txBody>
          </p:sp>
          <p:sp>
            <p:nvSpPr>
              <p:cNvPr id="139" name="Triangle 138">
                <a:extLst>
                  <a:ext uri="{FF2B5EF4-FFF2-40B4-BE49-F238E27FC236}">
                    <a16:creationId xmlns:a16="http://schemas.microsoft.com/office/drawing/2014/main" id="{4D2ABEF4-04F9-F84E-AD10-2874845F13DA}"/>
                  </a:ext>
                </a:extLst>
              </p:cNvPr>
              <p:cNvSpPr/>
              <p:nvPr/>
            </p:nvSpPr>
            <p:spPr>
              <a:xfrm>
                <a:off x="9233286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1" name="Triangle 140">
                <a:extLst>
                  <a:ext uri="{FF2B5EF4-FFF2-40B4-BE49-F238E27FC236}">
                    <a16:creationId xmlns:a16="http://schemas.microsoft.com/office/drawing/2014/main" id="{ED71DB30-D00E-E94F-9691-AE93153CE0DF}"/>
                  </a:ext>
                </a:extLst>
              </p:cNvPr>
              <p:cNvSpPr/>
              <p:nvPr/>
            </p:nvSpPr>
            <p:spPr>
              <a:xfrm>
                <a:off x="9660271" y="4030251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3" name="Triangle 142">
                <a:extLst>
                  <a:ext uri="{FF2B5EF4-FFF2-40B4-BE49-F238E27FC236}">
                    <a16:creationId xmlns:a16="http://schemas.microsoft.com/office/drawing/2014/main" id="{70C5DD8C-3DA3-144E-824A-52A1C314E59C}"/>
                  </a:ext>
                </a:extLst>
              </p:cNvPr>
              <p:cNvSpPr/>
              <p:nvPr/>
            </p:nvSpPr>
            <p:spPr>
              <a:xfrm>
                <a:off x="10150515" y="4496121"/>
                <a:ext cx="548981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5" name="Triangle 144">
                <a:extLst>
                  <a:ext uri="{FF2B5EF4-FFF2-40B4-BE49-F238E27FC236}">
                    <a16:creationId xmlns:a16="http://schemas.microsoft.com/office/drawing/2014/main" id="{61CFB168-B74C-4A40-8193-699DADD1D6C0}"/>
                  </a:ext>
                </a:extLst>
              </p:cNvPr>
              <p:cNvSpPr/>
              <p:nvPr/>
            </p:nvSpPr>
            <p:spPr>
              <a:xfrm>
                <a:off x="10627202" y="4985054"/>
                <a:ext cx="548983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0" name="Triangle 149">
                <a:extLst>
                  <a:ext uri="{FF2B5EF4-FFF2-40B4-BE49-F238E27FC236}">
                    <a16:creationId xmlns:a16="http://schemas.microsoft.com/office/drawing/2014/main" id="{74B667A1-1874-9246-A78F-677299CBA6A8}"/>
                  </a:ext>
                </a:extLst>
              </p:cNvPr>
              <p:cNvSpPr/>
              <p:nvPr/>
            </p:nvSpPr>
            <p:spPr>
              <a:xfrm>
                <a:off x="10627202" y="4030251"/>
                <a:ext cx="54898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2" name="Triangle 151">
                <a:extLst>
                  <a:ext uri="{FF2B5EF4-FFF2-40B4-BE49-F238E27FC236}">
                    <a16:creationId xmlns:a16="http://schemas.microsoft.com/office/drawing/2014/main" id="{7E1D33AC-798F-FB44-9AB6-3BD139C89079}"/>
                  </a:ext>
                </a:extLst>
              </p:cNvPr>
              <p:cNvSpPr/>
              <p:nvPr/>
            </p:nvSpPr>
            <p:spPr>
              <a:xfrm>
                <a:off x="11085817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92F49D0-B65A-C949-946C-515D7D21AD54}"/>
                  </a:ext>
                </a:extLst>
              </p:cNvPr>
              <p:cNvSpPr/>
              <p:nvPr/>
            </p:nvSpPr>
            <p:spPr>
              <a:xfrm>
                <a:off x="7550192" y="167322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6C1DCDE-CA20-3843-954D-B8D23C81A2D8}"/>
                  </a:ext>
                </a:extLst>
              </p:cNvPr>
              <p:cNvSpPr/>
              <p:nvPr/>
            </p:nvSpPr>
            <p:spPr>
              <a:xfrm>
                <a:off x="8096915" y="1410307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3300B23-7706-8341-A15F-85291B201049}"/>
                  </a:ext>
                </a:extLst>
              </p:cNvPr>
              <p:cNvSpPr/>
              <p:nvPr/>
            </p:nvSpPr>
            <p:spPr>
              <a:xfrm>
                <a:off x="8659453" y="1156615"/>
                <a:ext cx="544463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1938EE5-B7DB-D24C-AB31-1BD73DC33692}"/>
                  </a:ext>
                </a:extLst>
              </p:cNvPr>
              <p:cNvSpPr/>
              <p:nvPr/>
            </p:nvSpPr>
            <p:spPr>
              <a:xfrm>
                <a:off x="8139840" y="831428"/>
                <a:ext cx="544463" cy="50969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F33099F-8A8F-8347-BA9F-91D0DD9F6BF6}"/>
                  </a:ext>
                </a:extLst>
              </p:cNvPr>
              <p:cNvSpPr/>
              <p:nvPr/>
            </p:nvSpPr>
            <p:spPr>
              <a:xfrm>
                <a:off x="7568266" y="110126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60133E0-DA9B-5544-8269-6EAF3D4CAD37}"/>
                  </a:ext>
                </a:extLst>
              </p:cNvPr>
              <p:cNvSpPr/>
              <p:nvPr/>
            </p:nvSpPr>
            <p:spPr>
              <a:xfrm>
                <a:off x="7037358" y="778384"/>
                <a:ext cx="54220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CC694C99-A2F2-AC41-86ED-E9A5D7FB7BE8}"/>
                  </a:ext>
                </a:extLst>
              </p:cNvPr>
              <p:cNvCxnSpPr/>
              <p:nvPr/>
            </p:nvCxnSpPr>
            <p:spPr>
              <a:xfrm>
                <a:off x="1524947" y="2561144"/>
                <a:ext cx="0" cy="12131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CFD922-5629-BB4F-9611-E2FDB4FE1FF6}"/>
                  </a:ext>
                </a:extLst>
              </p:cNvPr>
              <p:cNvSpPr/>
              <p:nvPr/>
            </p:nvSpPr>
            <p:spPr>
              <a:xfrm>
                <a:off x="609977" y="3859586"/>
                <a:ext cx="1829940" cy="183349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5ACA5CA-CD7B-4B47-9D68-E26653386A24}"/>
                  </a:ext>
                </a:extLst>
              </p:cNvPr>
              <p:cNvSpPr/>
              <p:nvPr/>
            </p:nvSpPr>
            <p:spPr>
              <a:xfrm>
                <a:off x="7595376" y="526998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C491D6B-D8D3-8B46-9D8F-7F8E06E05D23}"/>
                  </a:ext>
                </a:extLst>
              </p:cNvPr>
              <p:cNvCxnSpPr/>
              <p:nvPr/>
            </p:nvCxnSpPr>
            <p:spPr>
              <a:xfrm>
                <a:off x="1524947" y="5822236"/>
                <a:ext cx="0" cy="51660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C5265A0-8A12-9949-900D-58BE16D9F2E3}"/>
                  </a:ext>
                </a:extLst>
              </p:cNvPr>
              <p:cNvCxnSpPr/>
              <p:nvPr/>
            </p:nvCxnSpPr>
            <p:spPr>
              <a:xfrm>
                <a:off x="1506874" y="6322702"/>
                <a:ext cx="893055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3B87B55-390A-3D4F-87BD-4528B141F627}"/>
                  </a:ext>
                </a:extLst>
              </p:cNvPr>
              <p:cNvCxnSpPr/>
              <p:nvPr/>
            </p:nvCxnSpPr>
            <p:spPr>
              <a:xfrm>
                <a:off x="10437431" y="5492438"/>
                <a:ext cx="0" cy="84179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31992B93-0392-2F49-BC7B-947DBCFBA47C}"/>
                  </a:ext>
                </a:extLst>
              </p:cNvPr>
              <p:cNvCxnSpPr/>
              <p:nvPr/>
            </p:nvCxnSpPr>
            <p:spPr>
              <a:xfrm>
                <a:off x="2652280" y="1463351"/>
                <a:ext cx="480302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208165-56D2-4144-9457-9CD83B78F84F}"/>
              </a:ext>
            </a:extLst>
          </p:cNvPr>
          <p:cNvCxnSpPr/>
          <p:nvPr/>
        </p:nvCxnSpPr>
        <p:spPr>
          <a:xfrm flipV="1">
            <a:off x="5172075" y="5399089"/>
            <a:ext cx="0" cy="471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9D0AA20-3DFA-644E-9601-E441F8FADC53}"/>
              </a:ext>
            </a:extLst>
          </p:cNvPr>
          <p:cNvSpPr txBox="1"/>
          <p:nvPr/>
        </p:nvSpPr>
        <p:spPr>
          <a:xfrm>
            <a:off x="1912939" y="4195764"/>
            <a:ext cx="1273175" cy="103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Auxiliary</a:t>
            </a:r>
          </a:p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Info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(e.g., distance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matrix)</a:t>
            </a:r>
          </a:p>
        </p:txBody>
      </p:sp>
      <p:sp>
        <p:nvSpPr>
          <p:cNvPr id="37892" name="TextBox 1">
            <a:extLst>
              <a:ext uri="{FF2B5EF4-FFF2-40B4-BE49-F238E27FC236}">
                <a16:creationId xmlns:a16="http://schemas.microsoft.com/office/drawing/2014/main" id="{E24BD09D-8EAF-4146-B763-F336FF8AE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53" y="238126"/>
            <a:ext cx="97602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432FF"/>
                </a:solidFill>
              </a:rPr>
              <a:t>Divide-and-Conquer using Disjoint Tree Mergers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59C58-F803-D849-82C9-79EB191AD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294" y="204787"/>
            <a:ext cx="1408614" cy="1477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B96351-35F1-D34D-B229-0930A61A50EE}"/>
              </a:ext>
            </a:extLst>
          </p:cNvPr>
          <p:cNvSpPr txBox="1"/>
          <p:nvPr/>
        </p:nvSpPr>
        <p:spPr>
          <a:xfrm>
            <a:off x="8232418" y="1167473"/>
            <a:ext cx="1764697" cy="1477328"/>
          </a:xfrm>
          <a:prstGeom prst="rect">
            <a:avLst/>
          </a:prstGeom>
          <a:solidFill>
            <a:srgbClr val="FFFF00">
              <a:alpha val="73000"/>
            </a:srgbClr>
          </a:solidFill>
          <a:ln w="25400">
            <a:solidFill>
              <a:schemeClr val="accent1">
                <a:alpha val="69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Note: use most accurate method on subsets, and treat as </a:t>
            </a:r>
            <a:r>
              <a:rPr lang="en-US" b="1" dirty="0">
                <a:solidFill>
                  <a:srgbClr val="0432FF"/>
                </a:solidFill>
              </a:rPr>
              <a:t>absolute constraints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2C8528-62AA-9344-9DA8-18E1BCAD38D0}"/>
              </a:ext>
            </a:extLst>
          </p:cNvPr>
          <p:cNvSpPr txBox="1"/>
          <p:nvPr/>
        </p:nvSpPr>
        <p:spPr>
          <a:xfrm>
            <a:off x="9114766" y="6034596"/>
            <a:ext cx="2946897" cy="523220"/>
          </a:xfrm>
          <a:prstGeom prst="rect">
            <a:avLst/>
          </a:prstGeom>
          <a:solidFill>
            <a:srgbClr val="FFFF00">
              <a:alpha val="71000"/>
            </a:srgbClr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TreeMerge or GTM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91642E-2B55-4D41-833A-0CECB2781879}"/>
              </a:ext>
            </a:extLst>
          </p:cNvPr>
          <p:cNvCxnSpPr/>
          <p:nvPr/>
        </p:nvCxnSpPr>
        <p:spPr>
          <a:xfrm flipH="1">
            <a:off x="7298838" y="6280877"/>
            <a:ext cx="163328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BC645BC-2E7D-764D-9509-88D9D45CFE7F}"/>
              </a:ext>
            </a:extLst>
          </p:cNvPr>
          <p:cNvSpPr txBox="1"/>
          <p:nvPr/>
        </p:nvSpPr>
        <p:spPr>
          <a:xfrm>
            <a:off x="10238282" y="3040938"/>
            <a:ext cx="1285095" cy="523220"/>
          </a:xfrm>
          <a:prstGeom prst="rect">
            <a:avLst/>
          </a:prstGeom>
          <a:solidFill>
            <a:srgbClr val="FFFF00">
              <a:alpha val="69000"/>
            </a:srgb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ASTRAL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BFE1A9-7CC8-4C4F-9D7B-D01623CFE816}"/>
              </a:ext>
            </a:extLst>
          </p:cNvPr>
          <p:cNvCxnSpPr/>
          <p:nvPr/>
        </p:nvCxnSpPr>
        <p:spPr>
          <a:xfrm flipH="1">
            <a:off x="9297417" y="3377222"/>
            <a:ext cx="780862" cy="222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1180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oup 25">
            <a:extLst>
              <a:ext uri="{FF2B5EF4-FFF2-40B4-BE49-F238E27FC236}">
                <a16:creationId xmlns:a16="http://schemas.microsoft.com/office/drawing/2014/main" id="{D2C90EE0-945C-6747-B52D-58DFFD030D30}"/>
              </a:ext>
            </a:extLst>
          </p:cNvPr>
          <p:cNvGrpSpPr>
            <a:grpSpLocks/>
          </p:cNvGrpSpPr>
          <p:nvPr/>
        </p:nvGrpSpPr>
        <p:grpSpPr bwMode="auto">
          <a:xfrm>
            <a:off x="1912938" y="1624010"/>
            <a:ext cx="7933191" cy="4973639"/>
            <a:chOff x="580608" y="-291734"/>
            <a:chExt cx="11873157" cy="7700697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B143DD0-660E-3B49-BE66-8AD61571B81D}"/>
                </a:ext>
              </a:extLst>
            </p:cNvPr>
            <p:cNvCxnSpPr/>
            <p:nvPr/>
          </p:nvCxnSpPr>
          <p:spPr>
            <a:xfrm>
              <a:off x="8225689" y="1991492"/>
              <a:ext cx="1360029" cy="23408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894" name="Group 24">
              <a:extLst>
                <a:ext uri="{FF2B5EF4-FFF2-40B4-BE49-F238E27FC236}">
                  <a16:creationId xmlns:a16="http://schemas.microsoft.com/office/drawing/2014/main" id="{87028ED6-0DDB-264E-B453-4C2AAEF54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608" y="-291734"/>
              <a:ext cx="11873157" cy="7700697"/>
              <a:chOff x="580608" y="-291734"/>
              <a:chExt cx="11873157" cy="7700697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71A7464-8824-C849-84A8-CFFC0A24555F}"/>
                  </a:ext>
                </a:extLst>
              </p:cNvPr>
              <p:cNvSpPr/>
              <p:nvPr/>
            </p:nvSpPr>
            <p:spPr>
              <a:xfrm>
                <a:off x="580608" y="497017"/>
                <a:ext cx="1942899" cy="192575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" name="Triangle 53">
                <a:extLst>
                  <a:ext uri="{FF2B5EF4-FFF2-40B4-BE49-F238E27FC236}">
                    <a16:creationId xmlns:a16="http://schemas.microsoft.com/office/drawing/2014/main" id="{FB4E97FC-6865-D147-B36C-9A952A860C24}"/>
                  </a:ext>
                </a:extLst>
              </p:cNvPr>
              <p:cNvSpPr/>
              <p:nvPr/>
            </p:nvSpPr>
            <p:spPr>
              <a:xfrm>
                <a:off x="3982940" y="3741964"/>
                <a:ext cx="2078450" cy="185886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37897" name="TextBox 104">
                <a:extLst>
                  <a:ext uri="{FF2B5EF4-FFF2-40B4-BE49-F238E27FC236}">
                    <a16:creationId xmlns:a16="http://schemas.microsoft.com/office/drawing/2014/main" id="{F6D3C4A4-1FC1-D045-92D6-5BC88CBE12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1262" y="-291734"/>
                <a:ext cx="3293096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Helvetica Neue" panose="02000503000000020004" pitchFamily="2" charset="0"/>
                  </a:rPr>
                  <a:t>Decompose species set into </a:t>
                </a:r>
                <a:r>
                  <a:rPr lang="en-US" altLang="en-US" sz="1800" i="1">
                    <a:latin typeface="Helvetica Neue" panose="02000503000000020004" pitchFamily="2" charset="0"/>
                  </a:rPr>
                  <a:t>pairwise disjoint </a:t>
                </a:r>
                <a:r>
                  <a:rPr lang="en-US" altLang="en-US" sz="1800">
                    <a:latin typeface="Helvetica Neue" panose="02000503000000020004" pitchFamily="2" charset="0"/>
                  </a:rPr>
                  <a:t>subsets.</a:t>
                </a:r>
              </a:p>
            </p:txBody>
          </p:sp>
          <p:sp>
            <p:nvSpPr>
              <p:cNvPr id="37898" name="TextBox 109">
                <a:extLst>
                  <a:ext uri="{FF2B5EF4-FFF2-40B4-BE49-F238E27FC236}">
                    <a16:creationId xmlns:a16="http://schemas.microsoft.com/office/drawing/2014/main" id="{A25BE617-985B-164C-A6C8-7379EA5B60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7896" y="913304"/>
                <a:ext cx="1467299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set</a:t>
                </a:r>
              </a:p>
            </p:txBody>
          </p:sp>
          <p:sp>
            <p:nvSpPr>
              <p:cNvPr id="116" name="Triangle 115">
                <a:extLst>
                  <a:ext uri="{FF2B5EF4-FFF2-40B4-BE49-F238E27FC236}">
                    <a16:creationId xmlns:a16="http://schemas.microsoft.com/office/drawing/2014/main" id="{C9E4E1C0-F178-824E-9CB0-0DB9B946CF58}"/>
                  </a:ext>
                </a:extLst>
              </p:cNvPr>
              <p:cNvSpPr/>
              <p:nvPr/>
            </p:nvSpPr>
            <p:spPr>
              <a:xfrm>
                <a:off x="9660271" y="4980442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37900" name="TextBox 120">
                <a:extLst>
                  <a:ext uri="{FF2B5EF4-FFF2-40B4-BE49-F238E27FC236}">
                    <a16:creationId xmlns:a16="http://schemas.microsoft.com/office/drawing/2014/main" id="{493BDFF6-0DAD-D34C-89E2-C4846B7399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69307" y="2767656"/>
                <a:ext cx="3384458" cy="9389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Build a tree on each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432FF"/>
                    </a:solidFill>
                    <a:latin typeface="Helvetica Neue" panose="02000503000000020004" pitchFamily="2" charset="0"/>
                  </a:rPr>
                  <a:t>subset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E0DA62C-C738-AC48-8083-90D4A072E54E}"/>
                  </a:ext>
                </a:extLst>
              </p:cNvPr>
              <p:cNvSpPr txBox="1"/>
              <p:nvPr/>
            </p:nvSpPr>
            <p:spPr>
              <a:xfrm>
                <a:off x="2523507" y="6537186"/>
                <a:ext cx="6287311" cy="8717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650" b="1" dirty="0">
                    <a:solidFill>
                      <a:srgbClr val="0432F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Compute tree on entire set of species using “Disjoint Tree Merger” method</a:t>
                </a:r>
                <a:endParaRPr lang="en-US" sz="1650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7902" name="TextBox 136">
                <a:extLst>
                  <a:ext uri="{FF2B5EF4-FFF2-40B4-BE49-F238E27FC236}">
                    <a16:creationId xmlns:a16="http://schemas.microsoft.com/office/drawing/2014/main" id="{2CC884C6-9B22-B045-96C7-EF2AD53E52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1808" y="4339705"/>
                <a:ext cx="2039892" cy="134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Tree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on full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chemeClr val="bg1"/>
                    </a:solidFill>
                    <a:latin typeface="Helvetica Neue" panose="02000503000000020004" pitchFamily="2" charset="0"/>
                  </a:rPr>
                  <a:t>species set</a:t>
                </a:r>
              </a:p>
            </p:txBody>
          </p:sp>
          <p:sp>
            <p:nvSpPr>
              <p:cNvPr id="139" name="Triangle 138">
                <a:extLst>
                  <a:ext uri="{FF2B5EF4-FFF2-40B4-BE49-F238E27FC236}">
                    <a16:creationId xmlns:a16="http://schemas.microsoft.com/office/drawing/2014/main" id="{4D2ABEF4-04F9-F84E-AD10-2874845F13DA}"/>
                  </a:ext>
                </a:extLst>
              </p:cNvPr>
              <p:cNvSpPr/>
              <p:nvPr/>
            </p:nvSpPr>
            <p:spPr>
              <a:xfrm>
                <a:off x="9233286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1" name="Triangle 140">
                <a:extLst>
                  <a:ext uri="{FF2B5EF4-FFF2-40B4-BE49-F238E27FC236}">
                    <a16:creationId xmlns:a16="http://schemas.microsoft.com/office/drawing/2014/main" id="{ED71DB30-D00E-E94F-9691-AE93153CE0DF}"/>
                  </a:ext>
                </a:extLst>
              </p:cNvPr>
              <p:cNvSpPr/>
              <p:nvPr/>
            </p:nvSpPr>
            <p:spPr>
              <a:xfrm>
                <a:off x="9660271" y="4030251"/>
                <a:ext cx="54672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3" name="Triangle 142">
                <a:extLst>
                  <a:ext uri="{FF2B5EF4-FFF2-40B4-BE49-F238E27FC236}">
                    <a16:creationId xmlns:a16="http://schemas.microsoft.com/office/drawing/2014/main" id="{70C5DD8C-3DA3-144E-824A-52A1C314E59C}"/>
                  </a:ext>
                </a:extLst>
              </p:cNvPr>
              <p:cNvSpPr/>
              <p:nvPr/>
            </p:nvSpPr>
            <p:spPr>
              <a:xfrm>
                <a:off x="10150515" y="4496121"/>
                <a:ext cx="548981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45" name="Triangle 144">
                <a:extLst>
                  <a:ext uri="{FF2B5EF4-FFF2-40B4-BE49-F238E27FC236}">
                    <a16:creationId xmlns:a16="http://schemas.microsoft.com/office/drawing/2014/main" id="{61CFB168-B74C-4A40-8193-699DADD1D6C0}"/>
                  </a:ext>
                </a:extLst>
              </p:cNvPr>
              <p:cNvSpPr/>
              <p:nvPr/>
            </p:nvSpPr>
            <p:spPr>
              <a:xfrm>
                <a:off x="10627202" y="4985054"/>
                <a:ext cx="548983" cy="50968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0" name="Triangle 149">
                <a:extLst>
                  <a:ext uri="{FF2B5EF4-FFF2-40B4-BE49-F238E27FC236}">
                    <a16:creationId xmlns:a16="http://schemas.microsoft.com/office/drawing/2014/main" id="{74B667A1-1874-9246-A78F-677299CBA6A8}"/>
                  </a:ext>
                </a:extLst>
              </p:cNvPr>
              <p:cNvSpPr/>
              <p:nvPr/>
            </p:nvSpPr>
            <p:spPr>
              <a:xfrm>
                <a:off x="10627202" y="4030251"/>
                <a:ext cx="548983" cy="511996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152" name="Triangle 151">
                <a:extLst>
                  <a:ext uri="{FF2B5EF4-FFF2-40B4-BE49-F238E27FC236}">
                    <a16:creationId xmlns:a16="http://schemas.microsoft.com/office/drawing/2014/main" id="{7E1D33AC-798F-FB44-9AB6-3BD139C89079}"/>
                  </a:ext>
                </a:extLst>
              </p:cNvPr>
              <p:cNvSpPr/>
              <p:nvPr/>
            </p:nvSpPr>
            <p:spPr>
              <a:xfrm>
                <a:off x="11085817" y="4493814"/>
                <a:ext cx="546723" cy="50969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92F49D0-B65A-C949-946C-515D7D21AD54}"/>
                  </a:ext>
                </a:extLst>
              </p:cNvPr>
              <p:cNvSpPr/>
              <p:nvPr/>
            </p:nvSpPr>
            <p:spPr>
              <a:xfrm>
                <a:off x="7550192" y="167322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6C1DCDE-CA20-3843-954D-B8D23C81A2D8}"/>
                  </a:ext>
                </a:extLst>
              </p:cNvPr>
              <p:cNvSpPr/>
              <p:nvPr/>
            </p:nvSpPr>
            <p:spPr>
              <a:xfrm>
                <a:off x="8096915" y="1410307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3300B23-7706-8341-A15F-85291B201049}"/>
                  </a:ext>
                </a:extLst>
              </p:cNvPr>
              <p:cNvSpPr/>
              <p:nvPr/>
            </p:nvSpPr>
            <p:spPr>
              <a:xfrm>
                <a:off x="8659453" y="1156615"/>
                <a:ext cx="544463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1938EE5-B7DB-D24C-AB31-1BD73DC33692}"/>
                  </a:ext>
                </a:extLst>
              </p:cNvPr>
              <p:cNvSpPr/>
              <p:nvPr/>
            </p:nvSpPr>
            <p:spPr>
              <a:xfrm>
                <a:off x="8139840" y="831428"/>
                <a:ext cx="544463" cy="50969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F33099F-8A8F-8347-BA9F-91D0DD9F6BF6}"/>
                  </a:ext>
                </a:extLst>
              </p:cNvPr>
              <p:cNvSpPr/>
              <p:nvPr/>
            </p:nvSpPr>
            <p:spPr>
              <a:xfrm>
                <a:off x="7568266" y="1101264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60133E0-DA9B-5544-8269-6EAF3D4CAD37}"/>
                  </a:ext>
                </a:extLst>
              </p:cNvPr>
              <p:cNvSpPr/>
              <p:nvPr/>
            </p:nvSpPr>
            <p:spPr>
              <a:xfrm>
                <a:off x="7037358" y="778384"/>
                <a:ext cx="54220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CC694C99-A2F2-AC41-86ED-E9A5D7FB7BE8}"/>
                  </a:ext>
                </a:extLst>
              </p:cNvPr>
              <p:cNvCxnSpPr/>
              <p:nvPr/>
            </p:nvCxnSpPr>
            <p:spPr>
              <a:xfrm>
                <a:off x="1524947" y="2561144"/>
                <a:ext cx="0" cy="12131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CFD922-5629-BB4F-9611-E2FDB4FE1FF6}"/>
                  </a:ext>
                </a:extLst>
              </p:cNvPr>
              <p:cNvSpPr/>
              <p:nvPr/>
            </p:nvSpPr>
            <p:spPr>
              <a:xfrm>
                <a:off x="609977" y="3859586"/>
                <a:ext cx="1829940" cy="183349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5ACA5CA-CD7B-4B47-9D68-E26653386A24}"/>
                  </a:ext>
                </a:extLst>
              </p:cNvPr>
              <p:cNvSpPr/>
              <p:nvPr/>
            </p:nvSpPr>
            <p:spPr>
              <a:xfrm>
                <a:off x="7595376" y="526998"/>
                <a:ext cx="544464" cy="50738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C491D6B-D8D3-8B46-9D8F-7F8E06E05D23}"/>
                  </a:ext>
                </a:extLst>
              </p:cNvPr>
              <p:cNvCxnSpPr/>
              <p:nvPr/>
            </p:nvCxnSpPr>
            <p:spPr>
              <a:xfrm>
                <a:off x="1524947" y="5822236"/>
                <a:ext cx="0" cy="51660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C5265A0-8A12-9949-900D-58BE16D9F2E3}"/>
                  </a:ext>
                </a:extLst>
              </p:cNvPr>
              <p:cNvCxnSpPr/>
              <p:nvPr/>
            </p:nvCxnSpPr>
            <p:spPr>
              <a:xfrm>
                <a:off x="1506874" y="6322702"/>
                <a:ext cx="893055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3B87B55-390A-3D4F-87BD-4528B141F627}"/>
                  </a:ext>
                </a:extLst>
              </p:cNvPr>
              <p:cNvCxnSpPr/>
              <p:nvPr/>
            </p:nvCxnSpPr>
            <p:spPr>
              <a:xfrm>
                <a:off x="10437431" y="5492438"/>
                <a:ext cx="0" cy="84179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31992B93-0392-2F49-BC7B-947DBCFBA47C}"/>
                  </a:ext>
                </a:extLst>
              </p:cNvPr>
              <p:cNvCxnSpPr/>
              <p:nvPr/>
            </p:nvCxnSpPr>
            <p:spPr>
              <a:xfrm>
                <a:off x="2652280" y="1463351"/>
                <a:ext cx="480302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208165-56D2-4144-9457-9CD83B78F84F}"/>
              </a:ext>
            </a:extLst>
          </p:cNvPr>
          <p:cNvCxnSpPr/>
          <p:nvPr/>
        </p:nvCxnSpPr>
        <p:spPr>
          <a:xfrm flipV="1">
            <a:off x="5172075" y="5399089"/>
            <a:ext cx="0" cy="471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9D0AA20-3DFA-644E-9601-E441F8FADC53}"/>
              </a:ext>
            </a:extLst>
          </p:cNvPr>
          <p:cNvSpPr txBox="1"/>
          <p:nvPr/>
        </p:nvSpPr>
        <p:spPr>
          <a:xfrm>
            <a:off x="1912939" y="4195764"/>
            <a:ext cx="1273175" cy="103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Auxiliary</a:t>
            </a:r>
          </a:p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Info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(e.g., distance</a:t>
            </a:r>
          </a:p>
          <a:p>
            <a:pPr algn="ctr">
              <a:defRPr/>
            </a:pPr>
            <a:r>
              <a:rPr lang="en-US" sz="1275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matrix)</a:t>
            </a:r>
          </a:p>
        </p:txBody>
      </p:sp>
      <p:sp>
        <p:nvSpPr>
          <p:cNvPr id="37892" name="TextBox 1">
            <a:extLst>
              <a:ext uri="{FF2B5EF4-FFF2-40B4-BE49-F238E27FC236}">
                <a16:creationId xmlns:a16="http://schemas.microsoft.com/office/drawing/2014/main" id="{E24BD09D-8EAF-4146-B763-F336FF8AE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53" y="238126"/>
            <a:ext cx="97602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432FF"/>
                </a:solidFill>
              </a:rPr>
              <a:t>Divide-and-Conquer using Disjoint Tree Mergers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59C58-F803-D849-82C9-79EB191AD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294" y="204787"/>
            <a:ext cx="1408614" cy="1477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B96351-35F1-D34D-B229-0930A61A50EE}"/>
              </a:ext>
            </a:extLst>
          </p:cNvPr>
          <p:cNvSpPr txBox="1"/>
          <p:nvPr/>
        </p:nvSpPr>
        <p:spPr>
          <a:xfrm>
            <a:off x="8232418" y="1167473"/>
            <a:ext cx="1764697" cy="1477328"/>
          </a:xfrm>
          <a:prstGeom prst="rect">
            <a:avLst/>
          </a:prstGeom>
          <a:solidFill>
            <a:srgbClr val="FFFF00">
              <a:alpha val="73000"/>
            </a:srgbClr>
          </a:solidFill>
          <a:ln w="25400">
            <a:solidFill>
              <a:schemeClr val="accent1">
                <a:alpha val="69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Note: use most accurate method on subsets, and treat as </a:t>
            </a:r>
            <a:r>
              <a:rPr lang="en-US" b="1" dirty="0">
                <a:solidFill>
                  <a:srgbClr val="0432FF"/>
                </a:solidFill>
              </a:rPr>
              <a:t>absolute constraints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2C8528-62AA-9344-9DA8-18E1BCAD38D0}"/>
              </a:ext>
            </a:extLst>
          </p:cNvPr>
          <p:cNvSpPr txBox="1"/>
          <p:nvPr/>
        </p:nvSpPr>
        <p:spPr>
          <a:xfrm>
            <a:off x="9114766" y="6034596"/>
            <a:ext cx="2946897" cy="523220"/>
          </a:xfrm>
          <a:prstGeom prst="rect">
            <a:avLst/>
          </a:prstGeom>
          <a:solidFill>
            <a:srgbClr val="FFFF00">
              <a:alpha val="71000"/>
            </a:srgbClr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TreeMerge or GTM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91642E-2B55-4D41-833A-0CECB2781879}"/>
              </a:ext>
            </a:extLst>
          </p:cNvPr>
          <p:cNvCxnSpPr/>
          <p:nvPr/>
        </p:nvCxnSpPr>
        <p:spPr>
          <a:xfrm flipH="1">
            <a:off x="7298838" y="6280877"/>
            <a:ext cx="163328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BC645BC-2E7D-764D-9509-88D9D45CFE7F}"/>
              </a:ext>
            </a:extLst>
          </p:cNvPr>
          <p:cNvSpPr txBox="1"/>
          <p:nvPr/>
        </p:nvSpPr>
        <p:spPr>
          <a:xfrm>
            <a:off x="10238282" y="3040938"/>
            <a:ext cx="1285095" cy="523220"/>
          </a:xfrm>
          <a:prstGeom prst="rect">
            <a:avLst/>
          </a:prstGeom>
          <a:solidFill>
            <a:srgbClr val="FFFF00">
              <a:alpha val="69000"/>
            </a:srgb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ASTRAL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BFE1A9-7CC8-4C4F-9D7B-D01623CFE816}"/>
              </a:ext>
            </a:extLst>
          </p:cNvPr>
          <p:cNvCxnSpPr/>
          <p:nvPr/>
        </p:nvCxnSpPr>
        <p:spPr>
          <a:xfrm flipH="1">
            <a:off x="9297417" y="3377222"/>
            <a:ext cx="780862" cy="222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0D82AD0-CEE9-6E4B-BA0D-0573A54FBB72}"/>
              </a:ext>
            </a:extLst>
          </p:cNvPr>
          <p:cNvSpPr txBox="1"/>
          <p:nvPr/>
        </p:nvSpPr>
        <p:spPr>
          <a:xfrm>
            <a:off x="3757295" y="2378411"/>
            <a:ext cx="4609137" cy="29238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Theorem: </a:t>
            </a:r>
            <a:r>
              <a:rPr lang="en-US" sz="3200" dirty="0" err="1"/>
              <a:t>TreeMerge+ASTRAL</a:t>
            </a:r>
            <a:r>
              <a:rPr lang="en-US" sz="3200" dirty="0"/>
              <a:t> and GTM+ASTRAL are both</a:t>
            </a:r>
          </a:p>
          <a:p>
            <a:r>
              <a:rPr lang="en-US" sz="3200" b="1" dirty="0">
                <a:solidFill>
                  <a:srgbClr val="0432FF"/>
                </a:solidFill>
              </a:rPr>
              <a:t>statistically consistent </a:t>
            </a:r>
            <a:r>
              <a:rPr lang="en-US" sz="3200" dirty="0"/>
              <a:t>and </a:t>
            </a:r>
            <a:r>
              <a:rPr lang="en-US" sz="3200" b="1" dirty="0">
                <a:solidFill>
                  <a:srgbClr val="0432FF"/>
                </a:solidFill>
              </a:rPr>
              <a:t>polynomial time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2422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Footer Placeholder 3">
            <a:extLst>
              <a:ext uri="{FF2B5EF4-FFF2-40B4-BE49-F238E27FC236}">
                <a16:creationId xmlns:a16="http://schemas.microsoft.com/office/drawing/2014/main" id="{DFAD8A22-553A-A14D-A38B-B64682C21E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1524000" y="5994400"/>
            <a:ext cx="7677150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0" tIns="0" rIns="180000" bIns="0" numCol="1" rtlCol="0" anchor="ctr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l" fontAlgn="base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000">
                <a:solidFill>
                  <a:srgbClr val="333333"/>
                </a:solidFill>
              </a:rPr>
              <a:t>Bioinformatics, Volume 35, Issue 14, July 2019, Pages i417–i426, https://doi.org/10.1093/bioinformatics/btz344</a:t>
            </a:r>
          </a:p>
          <a:p>
            <a:pPr algn="l" fontAlgn="base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800">
                <a:solidFill>
                  <a:srgbClr val="2A2A2A"/>
                </a:solidFill>
              </a:rPr>
              <a:t>The content of this slide may be subject to copyright: please see the slide notes for details.</a:t>
            </a:r>
            <a:endParaRPr lang="en-US" altLang="en-US" sz="800">
              <a:solidFill>
                <a:srgbClr val="333333"/>
              </a:solidFill>
            </a:endParaRPr>
          </a:p>
        </p:txBody>
      </p:sp>
      <p:sp>
        <p:nvSpPr>
          <p:cNvPr id="69634" name="Title 1">
            <a:extLst>
              <a:ext uri="{FF2B5EF4-FFF2-40B4-BE49-F238E27FC236}">
                <a16:creationId xmlns:a16="http://schemas.microsoft.com/office/drawing/2014/main" id="{D8977D93-5E25-EE41-A861-AA8FEF9B6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25451"/>
            <a:ext cx="8686800" cy="612775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altLang="en-US" sz="1800" b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Impact of using TreeMerge with ASTRAL-III on 1000 species and 1000 genes</a:t>
            </a:r>
          </a:p>
        </p:txBody>
      </p:sp>
      <p:pic>
        <p:nvPicPr>
          <p:cNvPr id="69635" name="Picture 4">
            <a:extLst>
              <a:ext uri="{FF2B5EF4-FFF2-40B4-BE49-F238E27FC236}">
                <a16:creationId xmlns:a16="http://schemas.microsoft.com/office/drawing/2014/main" id="{6832EC42-CE19-F74C-8B27-D1E486A6F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163" y="6267450"/>
            <a:ext cx="105886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New picture">
            <a:extLst>
              <a:ext uri="{FF2B5EF4-FFF2-40B4-BE49-F238E27FC236}">
                <a16:creationId xmlns:a16="http://schemas.microsoft.com/office/drawing/2014/main" id="{3475D0A8-B515-EB46-9EA8-714E47C91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442" y="1371600"/>
            <a:ext cx="4560888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B149EC-1905-DE47-ADFE-64A72BA38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0943" y="216613"/>
            <a:ext cx="1408565" cy="14772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76F399-EA91-1341-8F92-704376B85302}"/>
              </a:ext>
            </a:extLst>
          </p:cNvPr>
          <p:cNvSpPr txBox="1"/>
          <p:nvPr/>
        </p:nvSpPr>
        <p:spPr>
          <a:xfrm>
            <a:off x="7768694" y="1859905"/>
            <a:ext cx="3318937" cy="3477875"/>
          </a:xfrm>
          <a:prstGeom prst="rect">
            <a:avLst/>
          </a:prstGeom>
          <a:solidFill>
            <a:srgbClr val="FFFF00">
              <a:alpha val="10000"/>
            </a:srgbClr>
          </a:solidFill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Th</a:t>
            </a:r>
            <a:r>
              <a:rPr lang="en-US" sz="2400" dirty="0"/>
              <a:t>eorem: </a:t>
            </a:r>
            <a:r>
              <a:rPr lang="en-US" sz="2400" dirty="0" err="1"/>
              <a:t>TreeMerge+ASTRAL</a:t>
            </a:r>
            <a:endParaRPr lang="en-US" sz="2400" dirty="0"/>
          </a:p>
          <a:p>
            <a:r>
              <a:rPr lang="en-US" sz="2400" dirty="0"/>
              <a:t>is </a:t>
            </a:r>
            <a:r>
              <a:rPr lang="en-US" sz="2400" b="1" dirty="0">
                <a:solidFill>
                  <a:srgbClr val="0432FF"/>
                </a:solidFill>
              </a:rPr>
              <a:t>statistically consistent </a:t>
            </a:r>
            <a:r>
              <a:rPr lang="en-US" sz="2400" dirty="0"/>
              <a:t>and </a:t>
            </a:r>
            <a:r>
              <a:rPr lang="en-US" sz="2400" b="1" dirty="0">
                <a:solidFill>
                  <a:srgbClr val="0432FF"/>
                </a:solidFill>
              </a:rPr>
              <a:t>polynomial time</a:t>
            </a:r>
          </a:p>
          <a:p>
            <a:endParaRPr lang="en-US" sz="2400" dirty="0"/>
          </a:p>
          <a:p>
            <a:r>
              <a:rPr lang="en-US" sz="2400" dirty="0"/>
              <a:t>Empirical: TreeMerge maintains accuracy, reduces running time, and improves scalability</a:t>
            </a:r>
          </a:p>
        </p:txBody>
      </p:sp>
    </p:spTree>
    <p:extLst>
      <p:ext uri="{BB962C8B-B14F-4D97-AF65-F5344CB8AC3E}">
        <p14:creationId xmlns:p14="http://schemas.microsoft.com/office/powerpoint/2010/main" val="1110380799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ADEFAE23-7E83-8348-A93C-C7C374060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Guide Tree Merger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E3980-E5C0-7B45-8296-5CB424AE9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16075"/>
            <a:ext cx="8326438" cy="4838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Smirnov and Warnow, RECOMB-Comparative Genomics</a:t>
            </a:r>
          </a:p>
          <a:p>
            <a:pPr>
              <a:defRPr/>
            </a:pPr>
            <a:r>
              <a:rPr lang="en-US" sz="2400" dirty="0"/>
              <a:t>Guide Tree Merger (GTM): Another Disjoint Tree Merger method… unlike TreeMerge, it </a:t>
            </a:r>
            <a:r>
              <a:rPr lang="en-US" sz="2400" dirty="0">
                <a:solidFill>
                  <a:srgbClr val="0432FF"/>
                </a:solidFill>
              </a:rPr>
              <a:t>does not allow blending</a:t>
            </a:r>
          </a:p>
          <a:p>
            <a:pPr>
              <a:defRPr/>
            </a:pPr>
            <a:r>
              <a:rPr lang="en-US" sz="2400" dirty="0"/>
              <a:t>Github site: </a:t>
            </a:r>
            <a:r>
              <a:rPr lang="en-US" sz="2400" dirty="0">
                <a:hlinkClick r:id="rId2"/>
              </a:rPr>
              <a:t>https://github.com/vlasmirnov/GTM</a:t>
            </a:r>
            <a:r>
              <a:rPr lang="en-US" sz="2400" dirty="0"/>
              <a:t> </a:t>
            </a:r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Algorithmic strategy:</a:t>
            </a:r>
          </a:p>
          <a:p>
            <a:pPr>
              <a:defRPr/>
            </a:pPr>
            <a:r>
              <a:rPr lang="en-US" sz="2400" dirty="0"/>
              <a:t>divide species set into disjoint subsets, </a:t>
            </a:r>
          </a:p>
          <a:p>
            <a:pPr>
              <a:defRPr/>
            </a:pPr>
            <a:r>
              <a:rPr lang="en-US" sz="2400" dirty="0"/>
              <a:t>compute species trees on the subsets using selected species tree method, and </a:t>
            </a:r>
          </a:p>
          <a:p>
            <a:pPr>
              <a:defRPr/>
            </a:pPr>
            <a:r>
              <a:rPr lang="en-US" sz="2400" dirty="0"/>
              <a:t>connect subset trees by adding edges (no blending!), so as to minimize distance to the given guide tree (polynomial time!)</a:t>
            </a:r>
          </a:p>
        </p:txBody>
      </p:sp>
      <p:pic>
        <p:nvPicPr>
          <p:cNvPr id="80899" name="Picture 3">
            <a:extLst>
              <a:ext uri="{FF2B5EF4-FFF2-40B4-BE49-F238E27FC236}">
                <a16:creationId xmlns:a16="http://schemas.microsoft.com/office/drawing/2014/main" id="{904BAB2E-B04D-FD45-BB6B-C182A89C1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4" y="106363"/>
            <a:ext cx="2014537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0560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>
            <a:extLst>
              <a:ext uri="{FF2B5EF4-FFF2-40B4-BE49-F238E27FC236}">
                <a16:creationId xmlns:a16="http://schemas.microsoft.com/office/drawing/2014/main" id="{E51383B5-B6C8-FB46-806A-C08E6EA65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ASTRAL+GTM: better than ASTRAL!</a:t>
            </a:r>
          </a:p>
        </p:txBody>
      </p:sp>
      <p:pic>
        <p:nvPicPr>
          <p:cNvPr id="117762" name="Picture 4">
            <a:extLst>
              <a:ext uri="{FF2B5EF4-FFF2-40B4-BE49-F238E27FC236}">
                <a16:creationId xmlns:a16="http://schemas.microsoft.com/office/drawing/2014/main" id="{56C3B982-F99F-3540-A380-9018AA612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52550"/>
            <a:ext cx="9144000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3322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7FE767-5FB2-9C40-925B-6295AEA4E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263" y="602673"/>
            <a:ext cx="5874629" cy="5574290"/>
          </a:xfrm>
        </p:spPr>
      </p:pic>
    </p:spTree>
    <p:extLst>
      <p:ext uri="{BB962C8B-B14F-4D97-AF65-F5344CB8AC3E}">
        <p14:creationId xmlns:p14="http://schemas.microsoft.com/office/powerpoint/2010/main" val="1126357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3194066" y="595314"/>
            <a:ext cx="61343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/>
              <a:t>Estimating the Tree of Life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99874" y="1780942"/>
            <a:ext cx="40144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Large datasets!</a:t>
            </a:r>
          </a:p>
          <a:p>
            <a:r>
              <a:rPr lang="en-US" sz="2000" dirty="0"/>
              <a:t>	Millions of species</a:t>
            </a:r>
          </a:p>
          <a:p>
            <a:r>
              <a:rPr lang="en-US" sz="2000" dirty="0"/>
              <a:t>	thousands of genes</a:t>
            </a:r>
          </a:p>
          <a:p>
            <a:r>
              <a:rPr lang="en-US" sz="2000" dirty="0"/>
              <a:t>	</a:t>
            </a:r>
          </a:p>
          <a:p>
            <a:r>
              <a:rPr lang="en-US" sz="2000" dirty="0"/>
              <a:t>NP-hard optimization problems</a:t>
            </a:r>
          </a:p>
          <a:p>
            <a:r>
              <a:rPr lang="en-US" sz="2000" dirty="0"/>
              <a:t>	Exact solutions infeasible</a:t>
            </a:r>
          </a:p>
          <a:p>
            <a:r>
              <a:rPr lang="en-US" sz="2000" dirty="0"/>
              <a:t>	Approximation algorithms </a:t>
            </a:r>
          </a:p>
          <a:p>
            <a:r>
              <a:rPr lang="en-US" sz="2000" dirty="0"/>
              <a:t>	Heuristics</a:t>
            </a:r>
          </a:p>
          <a:p>
            <a:r>
              <a:rPr lang="en-US" sz="2000" dirty="0"/>
              <a:t>	Multiple optima</a:t>
            </a:r>
          </a:p>
          <a:p>
            <a:endParaRPr lang="en-US" sz="2000" dirty="0"/>
          </a:p>
          <a:p>
            <a:r>
              <a:rPr lang="en-US" sz="2000" dirty="0"/>
              <a:t>High Performance Computing:</a:t>
            </a:r>
          </a:p>
          <a:p>
            <a:r>
              <a:rPr lang="en-US" sz="2000" dirty="0"/>
              <a:t>	necessary </a:t>
            </a:r>
          </a:p>
          <a:p>
            <a:r>
              <a:rPr lang="en-US" sz="2000" dirty="0"/>
              <a:t>	but not sufficient</a:t>
            </a:r>
          </a:p>
          <a:p>
            <a:r>
              <a:rPr lang="en-US" sz="2000" dirty="0"/>
              <a:t>	</a:t>
            </a:r>
          </a:p>
        </p:txBody>
      </p:sp>
      <p:pic>
        <p:nvPicPr>
          <p:cNvPr id="4" name="Picture 3" descr="900px-Phylogenetic_tre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6009" y="1218727"/>
            <a:ext cx="3408563" cy="44110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4750" y="4707706"/>
            <a:ext cx="42765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Figure from</a:t>
            </a:r>
          </a:p>
          <a:p>
            <a:r>
              <a:rPr lang="en-US" sz="1600" dirty="0"/>
              <a:t> https://</a:t>
            </a:r>
            <a:r>
              <a:rPr lang="en-US" sz="1600" dirty="0" err="1"/>
              <a:t>en.wikipedia.org</a:t>
            </a:r>
            <a:r>
              <a:rPr lang="en-US" sz="1600" dirty="0"/>
              <a:t>/wiki/</a:t>
            </a:r>
            <a:r>
              <a:rPr lang="en-US" sz="1600" dirty="0" err="1"/>
              <a:t>Common_descent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15140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242" name="Group 2">
            <a:extLst>
              <a:ext uri="{FF2B5EF4-FFF2-40B4-BE49-F238E27FC236}">
                <a16:creationId xmlns:a16="http://schemas.microsoft.com/office/drawing/2014/main" id="{8138198A-C1F0-7340-9511-0BA4C01747B8}"/>
              </a:ext>
            </a:extLst>
          </p:cNvPr>
          <p:cNvGrpSpPr>
            <a:grpSpLocks/>
          </p:cNvGrpSpPr>
          <p:nvPr/>
        </p:nvGrpSpPr>
        <p:grpSpPr bwMode="auto">
          <a:xfrm>
            <a:off x="2078038" y="3725863"/>
            <a:ext cx="4703762" cy="2728912"/>
            <a:chOff x="349" y="2347"/>
            <a:chExt cx="2963" cy="1719"/>
          </a:xfrm>
        </p:grpSpPr>
        <p:sp>
          <p:nvSpPr>
            <p:cNvPr id="394243" name="Line 3">
              <a:extLst>
                <a:ext uri="{FF2B5EF4-FFF2-40B4-BE49-F238E27FC236}">
                  <a16:creationId xmlns:a16="http://schemas.microsoft.com/office/drawing/2014/main" id="{457042EE-DF8F-B345-82AC-4884A23817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1" y="2347"/>
              <a:ext cx="0" cy="86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44" name="Line 4">
              <a:extLst>
                <a:ext uri="{FF2B5EF4-FFF2-40B4-BE49-F238E27FC236}">
                  <a16:creationId xmlns:a16="http://schemas.microsoft.com/office/drawing/2014/main" id="{B84DA199-9744-2D4C-9CA0-0AF8AC0C02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3" y="2348"/>
              <a:ext cx="0" cy="869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45" name="Line 5">
              <a:extLst>
                <a:ext uri="{FF2B5EF4-FFF2-40B4-BE49-F238E27FC236}">
                  <a16:creationId xmlns:a16="http://schemas.microsoft.com/office/drawing/2014/main" id="{7122DC73-C9AF-3741-9B4B-0735B2AB3D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5" y="2348"/>
              <a:ext cx="0" cy="869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46" name="Text Box 6">
              <a:extLst>
                <a:ext uri="{FF2B5EF4-FFF2-40B4-BE49-F238E27FC236}">
                  <a16:creationId xmlns:a16="http://schemas.microsoft.com/office/drawing/2014/main" id="{CE64016E-8DEE-974F-B5F7-AEB561A905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3" y="3712"/>
              <a:ext cx="3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Helvetica" charset="0"/>
                </a:rPr>
                <a:t>. . .</a:t>
              </a:r>
            </a:p>
          </p:txBody>
        </p:sp>
        <p:sp>
          <p:nvSpPr>
            <p:cNvPr id="394247" name="Line 7">
              <a:extLst>
                <a:ext uri="{FF2B5EF4-FFF2-40B4-BE49-F238E27FC236}">
                  <a16:creationId xmlns:a16="http://schemas.microsoft.com/office/drawing/2014/main" id="{EC20288C-AAC2-8C4C-BF8E-8618583CE8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9" y="3562"/>
              <a:ext cx="362" cy="489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48" name="Line 8">
              <a:extLst>
                <a:ext uri="{FF2B5EF4-FFF2-40B4-BE49-F238E27FC236}">
                  <a16:creationId xmlns:a16="http://schemas.microsoft.com/office/drawing/2014/main" id="{C2E617A1-B830-E44E-9FBF-B6BF8E574DB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475779" flipH="1">
              <a:off x="1416" y="3573"/>
              <a:ext cx="220" cy="50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49" name="Line 9">
              <a:extLst>
                <a:ext uri="{FF2B5EF4-FFF2-40B4-BE49-F238E27FC236}">
                  <a16:creationId xmlns:a16="http://schemas.microsoft.com/office/drawing/2014/main" id="{0ADE5D38-4D7F-B64B-8783-C997757248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" y="3562"/>
              <a:ext cx="294" cy="49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50" name="Line 10">
              <a:extLst>
                <a:ext uri="{FF2B5EF4-FFF2-40B4-BE49-F238E27FC236}">
                  <a16:creationId xmlns:a16="http://schemas.microsoft.com/office/drawing/2014/main" id="{05844FE6-2906-DC46-8986-73C949D5A4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19" y="3599"/>
              <a:ext cx="285" cy="45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51" name="Line 11">
              <a:extLst>
                <a:ext uri="{FF2B5EF4-FFF2-40B4-BE49-F238E27FC236}">
                  <a16:creationId xmlns:a16="http://schemas.microsoft.com/office/drawing/2014/main" id="{E9D34693-707E-A947-AA69-5D09B737FD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83" y="3811"/>
              <a:ext cx="140" cy="25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52" name="Line 12">
              <a:extLst>
                <a:ext uri="{FF2B5EF4-FFF2-40B4-BE49-F238E27FC236}">
                  <a16:creationId xmlns:a16="http://schemas.microsoft.com/office/drawing/2014/main" id="{3E0A7A44-D107-494F-81CD-8A99D39DBD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16" y="3935"/>
              <a:ext cx="64" cy="121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53" name="Line 13">
              <a:extLst>
                <a:ext uri="{FF2B5EF4-FFF2-40B4-BE49-F238E27FC236}">
                  <a16:creationId xmlns:a16="http://schemas.microsoft.com/office/drawing/2014/main" id="{5C1336B9-D69F-9648-98B3-529B173535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" y="3633"/>
              <a:ext cx="246" cy="417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54" name="Line 14">
              <a:extLst>
                <a:ext uri="{FF2B5EF4-FFF2-40B4-BE49-F238E27FC236}">
                  <a16:creationId xmlns:a16="http://schemas.microsoft.com/office/drawing/2014/main" id="{9E9B792D-1C0C-1949-B5A2-86F6AD8712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" y="3786"/>
              <a:ext cx="85" cy="268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55" name="Line 15">
              <a:extLst>
                <a:ext uri="{FF2B5EF4-FFF2-40B4-BE49-F238E27FC236}">
                  <a16:creationId xmlns:a16="http://schemas.microsoft.com/office/drawing/2014/main" id="{95C37566-37A3-7747-A87C-A1FFC8CB02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" y="3902"/>
              <a:ext cx="59" cy="149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56" name="Line 16">
              <a:extLst>
                <a:ext uri="{FF2B5EF4-FFF2-40B4-BE49-F238E27FC236}">
                  <a16:creationId xmlns:a16="http://schemas.microsoft.com/office/drawing/2014/main" id="{A9442D4F-999F-754B-B9B7-090D84FF78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2" y="3862"/>
              <a:ext cx="78" cy="188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57" name="Line 17">
              <a:extLst>
                <a:ext uri="{FF2B5EF4-FFF2-40B4-BE49-F238E27FC236}">
                  <a16:creationId xmlns:a16="http://schemas.microsoft.com/office/drawing/2014/main" id="{B881AAE6-7C83-8647-8763-B65A770A78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2" y="3955"/>
              <a:ext cx="47" cy="10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58" name="Line 18">
              <a:extLst>
                <a:ext uri="{FF2B5EF4-FFF2-40B4-BE49-F238E27FC236}">
                  <a16:creationId xmlns:a16="http://schemas.microsoft.com/office/drawing/2014/main" id="{764AE9C2-4677-3D4D-9491-FABCBB8F1CE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475779" flipH="1">
              <a:off x="2242" y="3716"/>
              <a:ext cx="167" cy="355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59" name="Line 19">
              <a:extLst>
                <a:ext uri="{FF2B5EF4-FFF2-40B4-BE49-F238E27FC236}">
                  <a16:creationId xmlns:a16="http://schemas.microsoft.com/office/drawing/2014/main" id="{C8E87AAB-4B94-2749-B3CB-9B558A9B55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5" y="3553"/>
              <a:ext cx="267" cy="508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60" name="Line 20">
              <a:extLst>
                <a:ext uri="{FF2B5EF4-FFF2-40B4-BE49-F238E27FC236}">
                  <a16:creationId xmlns:a16="http://schemas.microsoft.com/office/drawing/2014/main" id="{F8CE568A-A062-7648-A26E-1CA18B4F37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87" y="3951"/>
              <a:ext cx="65" cy="11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61" name="Line 21">
              <a:extLst>
                <a:ext uri="{FF2B5EF4-FFF2-40B4-BE49-F238E27FC236}">
                  <a16:creationId xmlns:a16="http://schemas.microsoft.com/office/drawing/2014/main" id="{37DA28D0-182C-4741-9886-3AA851A67D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2" y="3942"/>
              <a:ext cx="57" cy="119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62" name="Line 22">
              <a:extLst>
                <a:ext uri="{FF2B5EF4-FFF2-40B4-BE49-F238E27FC236}">
                  <a16:creationId xmlns:a16="http://schemas.microsoft.com/office/drawing/2014/main" id="{F69174CD-4AE5-BB46-A1FE-5A2F0F2F8F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3" y="3560"/>
              <a:ext cx="272" cy="493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63" name="Text Box 23">
              <a:extLst>
                <a:ext uri="{FF2B5EF4-FFF2-40B4-BE49-F238E27FC236}">
                  <a16:creationId xmlns:a16="http://schemas.microsoft.com/office/drawing/2014/main" id="{892343E1-69A5-EB4C-A5A1-71E19CB5C2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8" y="2552"/>
              <a:ext cx="85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>
                  <a:latin typeface="Helvetica" charset="0"/>
                </a:rPr>
                <a:t>Analyze</a:t>
              </a:r>
            </a:p>
            <a:p>
              <a:pPr algn="ctr">
                <a:defRPr/>
              </a:pPr>
              <a:r>
                <a:rPr lang="en-US" sz="2000">
                  <a:latin typeface="Helvetica" charset="0"/>
                </a:rPr>
                <a:t>separately</a:t>
              </a:r>
            </a:p>
          </p:txBody>
        </p:sp>
        <p:sp>
          <p:nvSpPr>
            <p:cNvPr id="394264" name="Line 24">
              <a:extLst>
                <a:ext uri="{FF2B5EF4-FFF2-40B4-BE49-F238E27FC236}">
                  <a16:creationId xmlns:a16="http://schemas.microsoft.com/office/drawing/2014/main" id="{9ABCD13B-7904-4D43-8A85-3F9589DE16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7" y="3978"/>
              <a:ext cx="37" cy="77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65" name="Line 25">
              <a:extLst>
                <a:ext uri="{FF2B5EF4-FFF2-40B4-BE49-F238E27FC236}">
                  <a16:creationId xmlns:a16="http://schemas.microsoft.com/office/drawing/2014/main" id="{0CFDF6C6-6FBA-8449-B63B-4971998198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5" y="3710"/>
              <a:ext cx="209" cy="35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66" name="Line 26">
              <a:extLst>
                <a:ext uri="{FF2B5EF4-FFF2-40B4-BE49-F238E27FC236}">
                  <a16:creationId xmlns:a16="http://schemas.microsoft.com/office/drawing/2014/main" id="{5FD66BEF-D2AC-5B43-A9A7-104ECDEA7B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6" y="3843"/>
              <a:ext cx="120" cy="223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94267" name="Group 27">
            <a:extLst>
              <a:ext uri="{FF2B5EF4-FFF2-40B4-BE49-F238E27FC236}">
                <a16:creationId xmlns:a16="http://schemas.microsoft.com/office/drawing/2014/main" id="{722D2423-7CDB-5548-8307-14EA839FC89C}"/>
              </a:ext>
            </a:extLst>
          </p:cNvPr>
          <p:cNvGrpSpPr>
            <a:grpSpLocks/>
          </p:cNvGrpSpPr>
          <p:nvPr/>
        </p:nvGrpSpPr>
        <p:grpSpPr bwMode="auto">
          <a:xfrm>
            <a:off x="5491164" y="4348164"/>
            <a:ext cx="5253037" cy="2128837"/>
            <a:chOff x="2499" y="2739"/>
            <a:chExt cx="3309" cy="1341"/>
          </a:xfrm>
        </p:grpSpPr>
        <p:grpSp>
          <p:nvGrpSpPr>
            <p:cNvPr id="43051" name="Group 28">
              <a:extLst>
                <a:ext uri="{FF2B5EF4-FFF2-40B4-BE49-F238E27FC236}">
                  <a16:creationId xmlns:a16="http://schemas.microsoft.com/office/drawing/2014/main" id="{541BF4F0-67CF-A44E-A20D-1C73156E76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3" y="2739"/>
              <a:ext cx="1835" cy="1341"/>
              <a:chOff x="2108" y="2832"/>
              <a:chExt cx="1835" cy="1493"/>
            </a:xfrm>
          </p:grpSpPr>
          <p:sp>
            <p:nvSpPr>
              <p:cNvPr id="394269" name="Line 29">
                <a:extLst>
                  <a:ext uri="{FF2B5EF4-FFF2-40B4-BE49-F238E27FC236}">
                    <a16:creationId xmlns:a16="http://schemas.microsoft.com/office/drawing/2014/main" id="{D4140712-42A5-4C42-A19D-5B7D6120BF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08" y="2832"/>
                <a:ext cx="741" cy="1493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4270" name="Line 30">
                <a:extLst>
                  <a:ext uri="{FF2B5EF4-FFF2-40B4-BE49-F238E27FC236}">
                    <a16:creationId xmlns:a16="http://schemas.microsoft.com/office/drawing/2014/main" id="{A7E6E1D6-9866-0944-800C-EBF6CFFD60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475779" flipH="1">
                <a:off x="2834" y="2832"/>
                <a:ext cx="740" cy="1478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4271" name="Line 31">
                <a:extLst>
                  <a:ext uri="{FF2B5EF4-FFF2-40B4-BE49-F238E27FC236}">
                    <a16:creationId xmlns:a16="http://schemas.microsoft.com/office/drawing/2014/main" id="{8D78D68B-CB03-0A42-BFC4-FB6A89C6A3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1" y="3237"/>
                <a:ext cx="332" cy="1088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4272" name="Line 32">
                <a:extLst>
                  <a:ext uri="{FF2B5EF4-FFF2-40B4-BE49-F238E27FC236}">
                    <a16:creationId xmlns:a16="http://schemas.microsoft.com/office/drawing/2014/main" id="{EB05A821-6502-A547-8FAB-EB74DE0C91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7" y="3793"/>
                <a:ext cx="172" cy="529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4273" name="Line 33">
                <a:extLst>
                  <a:ext uri="{FF2B5EF4-FFF2-40B4-BE49-F238E27FC236}">
                    <a16:creationId xmlns:a16="http://schemas.microsoft.com/office/drawing/2014/main" id="{3CDD8245-BDDE-704B-81D5-EBC1AF5393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8" y="4106"/>
                <a:ext cx="84" cy="215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4274" name="Line 34">
                <a:extLst>
                  <a:ext uri="{FF2B5EF4-FFF2-40B4-BE49-F238E27FC236}">
                    <a16:creationId xmlns:a16="http://schemas.microsoft.com/office/drawing/2014/main" id="{2D3F51DC-FFF0-3144-8147-AAF307DD04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06" y="4122"/>
                <a:ext cx="57" cy="198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4275" name="Line 35">
                <a:extLst>
                  <a:ext uri="{FF2B5EF4-FFF2-40B4-BE49-F238E27FC236}">
                    <a16:creationId xmlns:a16="http://schemas.microsoft.com/office/drawing/2014/main" id="{DFF7A0FE-C1EA-3241-9A2D-B4F5D92ACF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9" y="3455"/>
                <a:ext cx="250" cy="865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4276" name="Line 36">
                <a:extLst>
                  <a:ext uri="{FF2B5EF4-FFF2-40B4-BE49-F238E27FC236}">
                    <a16:creationId xmlns:a16="http://schemas.microsoft.com/office/drawing/2014/main" id="{464FD7E0-8546-1F4B-86AD-EBA514BAFD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6" y="3893"/>
                <a:ext cx="117" cy="428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4277" name="Line 37">
                <a:extLst>
                  <a:ext uri="{FF2B5EF4-FFF2-40B4-BE49-F238E27FC236}">
                    <a16:creationId xmlns:a16="http://schemas.microsoft.com/office/drawing/2014/main" id="{9BCFFC65-010B-8C45-8E97-9A5FCBA20D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9" y="4085"/>
                <a:ext cx="80" cy="236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4278" name="Line 38">
                <a:extLst>
                  <a:ext uri="{FF2B5EF4-FFF2-40B4-BE49-F238E27FC236}">
                    <a16:creationId xmlns:a16="http://schemas.microsoft.com/office/drawing/2014/main" id="{CD106707-110E-D949-9DA8-303C157DE5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0" y="3738"/>
                <a:ext cx="183" cy="586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4279" name="Line 39">
                <a:extLst>
                  <a:ext uri="{FF2B5EF4-FFF2-40B4-BE49-F238E27FC236}">
                    <a16:creationId xmlns:a16="http://schemas.microsoft.com/office/drawing/2014/main" id="{440BB146-0A52-554D-A15F-9EF91C2189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78" y="4145"/>
                <a:ext cx="64" cy="176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94280" name="Line 40">
              <a:extLst>
                <a:ext uri="{FF2B5EF4-FFF2-40B4-BE49-F238E27FC236}">
                  <a16:creationId xmlns:a16="http://schemas.microsoft.com/office/drawing/2014/main" id="{B15D47A1-6D2E-D94B-8D7E-D2EBE4331F2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383472">
              <a:off x="3326" y="3230"/>
              <a:ext cx="3" cy="833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81" name="Text Box 41">
              <a:extLst>
                <a:ext uri="{FF2B5EF4-FFF2-40B4-BE49-F238E27FC236}">
                  <a16:creationId xmlns:a16="http://schemas.microsoft.com/office/drawing/2014/main" id="{A60ABF6C-499E-B94E-B595-4DE49F8507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9" y="3719"/>
              <a:ext cx="143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latin typeface="Helvetica" charset="0"/>
                </a:rPr>
                <a:t> Summary Method</a:t>
              </a:r>
            </a:p>
          </p:txBody>
        </p:sp>
      </p:grpSp>
      <p:sp>
        <p:nvSpPr>
          <p:cNvPr id="43011" name="Rectangle 42">
            <a:extLst>
              <a:ext uri="{FF2B5EF4-FFF2-40B4-BE49-F238E27FC236}">
                <a16:creationId xmlns:a16="http://schemas.microsoft.com/office/drawing/2014/main" id="{F9A06CF6-AFF9-DB49-AB17-6D366BED5B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Main competing approaches </a:t>
            </a:r>
          </a:p>
        </p:txBody>
      </p:sp>
      <p:grpSp>
        <p:nvGrpSpPr>
          <p:cNvPr id="43012" name="Group 43">
            <a:extLst>
              <a:ext uri="{FF2B5EF4-FFF2-40B4-BE49-F238E27FC236}">
                <a16:creationId xmlns:a16="http://schemas.microsoft.com/office/drawing/2014/main" id="{2C65C2D1-E12E-2648-91B7-423DB084454B}"/>
              </a:ext>
            </a:extLst>
          </p:cNvPr>
          <p:cNvGrpSpPr>
            <a:grpSpLocks/>
          </p:cNvGrpSpPr>
          <p:nvPr/>
        </p:nvGrpSpPr>
        <p:grpSpPr bwMode="auto">
          <a:xfrm>
            <a:off x="1697039" y="1473200"/>
            <a:ext cx="4173537" cy="1955800"/>
            <a:chOff x="109" y="928"/>
            <a:chExt cx="2629" cy="1232"/>
          </a:xfrm>
        </p:grpSpPr>
        <p:sp>
          <p:nvSpPr>
            <p:cNvPr id="394284" name="Line 44">
              <a:extLst>
                <a:ext uri="{FF2B5EF4-FFF2-40B4-BE49-F238E27FC236}">
                  <a16:creationId xmlns:a16="http://schemas.microsoft.com/office/drawing/2014/main" id="{850FAD18-7DA9-8E4D-8092-9943FFCA2D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" y="928"/>
              <a:ext cx="0" cy="12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85" name="Line 45">
              <a:extLst>
                <a:ext uri="{FF2B5EF4-FFF2-40B4-BE49-F238E27FC236}">
                  <a16:creationId xmlns:a16="http://schemas.microsoft.com/office/drawing/2014/main" id="{3E204351-7970-2242-92F2-2F2A30BD9B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" y="1128"/>
              <a:ext cx="262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86" name="Text Box 46">
              <a:extLst>
                <a:ext uri="{FF2B5EF4-FFF2-40B4-BE49-F238E27FC236}">
                  <a16:creationId xmlns:a16="http://schemas.microsoft.com/office/drawing/2014/main" id="{E9811B48-CA19-0D4D-9136-8A156E5447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" y="935"/>
              <a:ext cx="21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E68435"/>
                  </a:solidFill>
                  <a:latin typeface="Helvetica" charset="0"/>
                </a:rPr>
                <a:t> </a:t>
              </a:r>
              <a:r>
                <a:rPr lang="en-US">
                  <a:solidFill>
                    <a:schemeClr val="folHlink"/>
                  </a:solidFill>
                  <a:latin typeface="Helvetica" charset="0"/>
                </a:rPr>
                <a:t>gene 1</a:t>
              </a:r>
              <a:r>
                <a:rPr lang="en-US">
                  <a:latin typeface="Helvetica" charset="0"/>
                </a:rPr>
                <a:t>     </a:t>
              </a:r>
              <a:r>
                <a:rPr lang="en-US">
                  <a:solidFill>
                    <a:schemeClr val="accent1"/>
                  </a:solidFill>
                  <a:latin typeface="Helvetica" charset="0"/>
                </a:rPr>
                <a:t>gene 2</a:t>
              </a:r>
              <a:r>
                <a:rPr lang="en-US">
                  <a:latin typeface="Helvetica" charset="0"/>
                </a:rPr>
                <a:t>   . . .     </a:t>
              </a:r>
              <a:r>
                <a:rPr lang="en-US">
                  <a:solidFill>
                    <a:srgbClr val="CC0000"/>
                  </a:solidFill>
                  <a:latin typeface="Helvetica" charset="0"/>
                </a:rPr>
                <a:t>gene </a:t>
              </a:r>
              <a:r>
                <a:rPr lang="en-US" i="1">
                  <a:solidFill>
                    <a:srgbClr val="CC0000"/>
                  </a:solidFill>
                  <a:latin typeface="Helvetica" charset="0"/>
                </a:rPr>
                <a:t>k</a:t>
              </a:r>
              <a:endParaRPr lang="en-US">
                <a:latin typeface="Helvetica" charset="0"/>
              </a:endParaRPr>
            </a:p>
          </p:txBody>
        </p:sp>
        <p:sp>
          <p:nvSpPr>
            <p:cNvPr id="394287" name="Line 47">
              <a:extLst>
                <a:ext uri="{FF2B5EF4-FFF2-40B4-BE49-F238E27FC236}">
                  <a16:creationId xmlns:a16="http://schemas.microsoft.com/office/drawing/2014/main" id="{DA740180-A13D-3E4E-8C7A-D3DDBC28C1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" y="1243"/>
              <a:ext cx="521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88" name="Line 48">
              <a:extLst>
                <a:ext uri="{FF2B5EF4-FFF2-40B4-BE49-F238E27FC236}">
                  <a16:creationId xmlns:a16="http://schemas.microsoft.com/office/drawing/2014/main" id="{DE276253-6E8A-4640-878C-0FB060F7BF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" y="1329"/>
              <a:ext cx="521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89" name="Line 49">
              <a:extLst>
                <a:ext uri="{FF2B5EF4-FFF2-40B4-BE49-F238E27FC236}">
                  <a16:creationId xmlns:a16="http://schemas.microsoft.com/office/drawing/2014/main" id="{11D1E2FD-6E85-FC41-BEDB-D4616301EC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" y="1416"/>
              <a:ext cx="521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90" name="Line 50">
              <a:extLst>
                <a:ext uri="{FF2B5EF4-FFF2-40B4-BE49-F238E27FC236}">
                  <a16:creationId xmlns:a16="http://schemas.microsoft.com/office/drawing/2014/main" id="{286E187A-BE3C-5E4C-88B1-D2D5B60AA6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" y="1502"/>
              <a:ext cx="521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91" name="Line 51">
              <a:extLst>
                <a:ext uri="{FF2B5EF4-FFF2-40B4-BE49-F238E27FC236}">
                  <a16:creationId xmlns:a16="http://schemas.microsoft.com/office/drawing/2014/main" id="{6781C444-B611-B842-9FAF-966511F9E6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" y="1588"/>
              <a:ext cx="521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92" name="Line 52">
              <a:extLst>
                <a:ext uri="{FF2B5EF4-FFF2-40B4-BE49-F238E27FC236}">
                  <a16:creationId xmlns:a16="http://schemas.microsoft.com/office/drawing/2014/main" id="{0E799631-0991-6D4B-9543-F4D3B9FBB3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" y="1933"/>
              <a:ext cx="521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93" name="Line 53">
              <a:extLst>
                <a:ext uri="{FF2B5EF4-FFF2-40B4-BE49-F238E27FC236}">
                  <a16:creationId xmlns:a16="http://schemas.microsoft.com/office/drawing/2014/main" id="{4790E862-99B4-DF46-B0B3-E86411BC81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" y="2019"/>
              <a:ext cx="521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94" name="Line 54">
              <a:extLst>
                <a:ext uri="{FF2B5EF4-FFF2-40B4-BE49-F238E27FC236}">
                  <a16:creationId xmlns:a16="http://schemas.microsoft.com/office/drawing/2014/main" id="{9E81C34E-13F6-1149-8B5D-2A1A7D1AD4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" y="2105"/>
              <a:ext cx="521" cy="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95" name="Line 55">
              <a:extLst>
                <a:ext uri="{FF2B5EF4-FFF2-40B4-BE49-F238E27FC236}">
                  <a16:creationId xmlns:a16="http://schemas.microsoft.com/office/drawing/2014/main" id="{B5AC7FF9-9BED-F74E-A7AD-2F7DA44DCA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2" y="1588"/>
              <a:ext cx="521" cy="0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96" name="Line 56">
              <a:extLst>
                <a:ext uri="{FF2B5EF4-FFF2-40B4-BE49-F238E27FC236}">
                  <a16:creationId xmlns:a16="http://schemas.microsoft.com/office/drawing/2014/main" id="{5F4A2721-9988-0F44-9868-05FD14ED0A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2" y="1674"/>
              <a:ext cx="521" cy="0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97" name="Line 57">
              <a:extLst>
                <a:ext uri="{FF2B5EF4-FFF2-40B4-BE49-F238E27FC236}">
                  <a16:creationId xmlns:a16="http://schemas.microsoft.com/office/drawing/2014/main" id="{C002E0ED-98F1-3042-ABBE-D36274500E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2" y="1760"/>
              <a:ext cx="521" cy="0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98" name="Line 58">
              <a:extLst>
                <a:ext uri="{FF2B5EF4-FFF2-40B4-BE49-F238E27FC236}">
                  <a16:creationId xmlns:a16="http://schemas.microsoft.com/office/drawing/2014/main" id="{6D5C1F16-4EB6-974E-901F-790AEAF64E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2" y="1847"/>
              <a:ext cx="521" cy="0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299" name="Line 59">
              <a:extLst>
                <a:ext uri="{FF2B5EF4-FFF2-40B4-BE49-F238E27FC236}">
                  <a16:creationId xmlns:a16="http://schemas.microsoft.com/office/drawing/2014/main" id="{72DEF25F-E6AB-AA4E-9491-3FD2DC8713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2" y="1933"/>
              <a:ext cx="521" cy="0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300" name="Line 60">
              <a:extLst>
                <a:ext uri="{FF2B5EF4-FFF2-40B4-BE49-F238E27FC236}">
                  <a16:creationId xmlns:a16="http://schemas.microsoft.com/office/drawing/2014/main" id="{CA75A05F-D70E-1345-A5BB-56DE56E37F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2" y="1243"/>
              <a:ext cx="521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301" name="Line 61">
              <a:extLst>
                <a:ext uri="{FF2B5EF4-FFF2-40B4-BE49-F238E27FC236}">
                  <a16:creationId xmlns:a16="http://schemas.microsoft.com/office/drawing/2014/main" id="{070E6C47-55E6-CC41-9624-F4D161A049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2" y="1502"/>
              <a:ext cx="521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302" name="Line 62">
              <a:extLst>
                <a:ext uri="{FF2B5EF4-FFF2-40B4-BE49-F238E27FC236}">
                  <a16:creationId xmlns:a16="http://schemas.microsoft.com/office/drawing/2014/main" id="{36081A08-3E2C-F947-A588-BC4EBD6761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2" y="1588"/>
              <a:ext cx="521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303" name="Line 63">
              <a:extLst>
                <a:ext uri="{FF2B5EF4-FFF2-40B4-BE49-F238E27FC236}">
                  <a16:creationId xmlns:a16="http://schemas.microsoft.com/office/drawing/2014/main" id="{9E4ABF61-75BC-A542-9AB1-59C98CE42B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2" y="1674"/>
              <a:ext cx="521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304" name="Line 64">
              <a:extLst>
                <a:ext uri="{FF2B5EF4-FFF2-40B4-BE49-F238E27FC236}">
                  <a16:creationId xmlns:a16="http://schemas.microsoft.com/office/drawing/2014/main" id="{A92631A0-0822-7848-8F93-70FB5C57F0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2" y="2019"/>
              <a:ext cx="521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305" name="Line 65">
              <a:extLst>
                <a:ext uri="{FF2B5EF4-FFF2-40B4-BE49-F238E27FC236}">
                  <a16:creationId xmlns:a16="http://schemas.microsoft.com/office/drawing/2014/main" id="{F792934B-7EAD-294F-98D6-C99866A641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2" y="2105"/>
              <a:ext cx="521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306" name="Text Box 66">
              <a:extLst>
                <a:ext uri="{FF2B5EF4-FFF2-40B4-BE49-F238E27FC236}">
                  <a16:creationId xmlns:a16="http://schemas.microsoft.com/office/drawing/2014/main" id="{66BE1892-C472-2F4E-9E8A-80AA18998D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6" y="1450"/>
              <a:ext cx="3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Helvetica" charset="0"/>
                </a:rPr>
                <a:t>. . .</a:t>
              </a:r>
            </a:p>
          </p:txBody>
        </p:sp>
      </p:grpSp>
      <p:grpSp>
        <p:nvGrpSpPr>
          <p:cNvPr id="43013" name="Group 67">
            <a:extLst>
              <a:ext uri="{FF2B5EF4-FFF2-40B4-BE49-F238E27FC236}">
                <a16:creationId xmlns:a16="http://schemas.microsoft.com/office/drawing/2014/main" id="{C2A96111-4CD0-1844-90F4-302016736629}"/>
              </a:ext>
            </a:extLst>
          </p:cNvPr>
          <p:cNvGrpSpPr>
            <a:grpSpLocks/>
          </p:cNvGrpSpPr>
          <p:nvPr/>
        </p:nvGrpSpPr>
        <p:grpSpPr bwMode="auto">
          <a:xfrm>
            <a:off x="7840664" y="1460500"/>
            <a:ext cx="2903537" cy="2120900"/>
            <a:chOff x="3934" y="2837"/>
            <a:chExt cx="1829" cy="1488"/>
          </a:xfrm>
        </p:grpSpPr>
        <p:sp>
          <p:nvSpPr>
            <p:cNvPr id="394308" name="Line 68">
              <a:extLst>
                <a:ext uri="{FF2B5EF4-FFF2-40B4-BE49-F238E27FC236}">
                  <a16:creationId xmlns:a16="http://schemas.microsoft.com/office/drawing/2014/main" id="{137F3E8A-59A8-5C49-8FA5-E0760DEEDE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4" y="2837"/>
              <a:ext cx="741" cy="1482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309" name="Line 69">
              <a:extLst>
                <a:ext uri="{FF2B5EF4-FFF2-40B4-BE49-F238E27FC236}">
                  <a16:creationId xmlns:a16="http://schemas.microsoft.com/office/drawing/2014/main" id="{6ECC5FD9-4C63-7E46-937F-462F246D3B0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475779" flipH="1">
              <a:off x="4663" y="2839"/>
              <a:ext cx="732" cy="1468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310" name="Line 70">
              <a:extLst>
                <a:ext uri="{FF2B5EF4-FFF2-40B4-BE49-F238E27FC236}">
                  <a16:creationId xmlns:a16="http://schemas.microsoft.com/office/drawing/2014/main" id="{CB73CBF6-C16C-7945-8095-2DFEDCBC9C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7" y="3242"/>
              <a:ext cx="332" cy="1078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311" name="Line 71">
              <a:extLst>
                <a:ext uri="{FF2B5EF4-FFF2-40B4-BE49-F238E27FC236}">
                  <a16:creationId xmlns:a16="http://schemas.microsoft.com/office/drawing/2014/main" id="{256842BB-B1E7-D34E-BDD3-C31C331E21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69" y="3735"/>
              <a:ext cx="134" cy="586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312" name="Line 72">
              <a:extLst>
                <a:ext uri="{FF2B5EF4-FFF2-40B4-BE49-F238E27FC236}">
                  <a16:creationId xmlns:a16="http://schemas.microsoft.com/office/drawing/2014/main" id="{258AC48D-C5EF-ED4F-B860-83A61F01EC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18" y="3935"/>
              <a:ext cx="77" cy="378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313" name="Line 73">
              <a:extLst>
                <a:ext uri="{FF2B5EF4-FFF2-40B4-BE49-F238E27FC236}">
                  <a16:creationId xmlns:a16="http://schemas.microsoft.com/office/drawing/2014/main" id="{ECFCC0C0-5096-1545-B684-73DD0E2D8F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52" y="4127"/>
              <a:ext cx="42" cy="194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314" name="Line 74">
              <a:extLst>
                <a:ext uri="{FF2B5EF4-FFF2-40B4-BE49-F238E27FC236}">
                  <a16:creationId xmlns:a16="http://schemas.microsoft.com/office/drawing/2014/main" id="{41525A72-372C-144B-BF7D-80B12AD700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6" y="3444"/>
              <a:ext cx="239" cy="881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315" name="Line 75">
              <a:extLst>
                <a:ext uri="{FF2B5EF4-FFF2-40B4-BE49-F238E27FC236}">
                  <a16:creationId xmlns:a16="http://schemas.microsoft.com/office/drawing/2014/main" id="{2A21232D-10DB-6242-A30E-C9C2B24536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7" y="3871"/>
              <a:ext cx="144" cy="454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316" name="Line 76">
              <a:extLst>
                <a:ext uri="{FF2B5EF4-FFF2-40B4-BE49-F238E27FC236}">
                  <a16:creationId xmlns:a16="http://schemas.microsoft.com/office/drawing/2014/main" id="{AA239638-BF30-D744-A4C8-754E3F37AB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4090"/>
              <a:ext cx="80" cy="235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317" name="Line 77">
              <a:extLst>
                <a:ext uri="{FF2B5EF4-FFF2-40B4-BE49-F238E27FC236}">
                  <a16:creationId xmlns:a16="http://schemas.microsoft.com/office/drawing/2014/main" id="{AF05F1E7-A1B1-3449-8245-0A79CF0181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98" y="3951"/>
              <a:ext cx="116" cy="362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318" name="Line 78">
              <a:extLst>
                <a:ext uri="{FF2B5EF4-FFF2-40B4-BE49-F238E27FC236}">
                  <a16:creationId xmlns:a16="http://schemas.microsoft.com/office/drawing/2014/main" id="{376EE8E1-16BB-E14C-A578-9BD5B05001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04" y="4149"/>
              <a:ext cx="64" cy="176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94319" name="Line 79">
            <a:extLst>
              <a:ext uri="{FF2B5EF4-FFF2-40B4-BE49-F238E27FC236}">
                <a16:creationId xmlns:a16="http://schemas.microsoft.com/office/drawing/2014/main" id="{255C973D-4801-054D-AAED-7E9132446B6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2209800"/>
            <a:ext cx="1676400" cy="1588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94320" name="Text Box 80">
            <a:extLst>
              <a:ext uri="{FF2B5EF4-FFF2-40B4-BE49-F238E27FC236}">
                <a16:creationId xmlns:a16="http://schemas.microsoft.com/office/drawing/2014/main" id="{2C8C26B8-C8B3-AE40-BBA4-3DF47EE5D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064" y="2338388"/>
            <a:ext cx="18383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Helvetica" charset="0"/>
              </a:rPr>
              <a:t>Concatenation</a:t>
            </a:r>
          </a:p>
        </p:txBody>
      </p:sp>
      <p:sp>
        <p:nvSpPr>
          <p:cNvPr id="43016" name="Text Box 81">
            <a:extLst>
              <a:ext uri="{FF2B5EF4-FFF2-40B4-BE49-F238E27FC236}">
                <a16:creationId xmlns:a16="http://schemas.microsoft.com/office/drawing/2014/main" id="{C03CB0D5-0F26-8349-BBDA-F38FF78DF92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473939" y="1797814"/>
            <a:ext cx="9637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Species</a:t>
            </a:r>
          </a:p>
        </p:txBody>
      </p:sp>
    </p:spTree>
    <p:extLst>
      <p:ext uri="{BB962C8B-B14F-4D97-AF65-F5344CB8AC3E}">
        <p14:creationId xmlns:p14="http://schemas.microsoft.com/office/powerpoint/2010/main" val="384410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siavash-astral2-talk 11.pdf">
            <a:extLst>
              <a:ext uri="{FF2B5EF4-FFF2-40B4-BE49-F238E27FC236}">
                <a16:creationId xmlns:a16="http://schemas.microsoft.com/office/drawing/2014/main" id="{BD47FAC7-CCCA-144A-B78E-84419151A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9397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35F6B907-A4FA-8B48-80C1-ED9B4BC6C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9526"/>
            <a:ext cx="7886700" cy="1325563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Impact of Gene Tree Estimation Error</a:t>
            </a:r>
            <a:br>
              <a:rPr lang="en-US" altLang="en-US" sz="3600">
                <a:ea typeface="ＭＳ Ｐゴシック" panose="020B0600070205080204" pitchFamily="34" charset="-128"/>
              </a:rPr>
            </a:br>
            <a:r>
              <a:rPr lang="en-US" altLang="en-US" sz="2400">
                <a:ea typeface="ＭＳ Ｐゴシック" panose="020B0600070205080204" pitchFamily="34" charset="-128"/>
              </a:rPr>
              <a:t>(from Molloy and Warnow 2017)</a:t>
            </a:r>
          </a:p>
        </p:txBody>
      </p:sp>
      <p:grpSp>
        <p:nvGrpSpPr>
          <p:cNvPr id="65538" name="Group 14">
            <a:extLst>
              <a:ext uri="{FF2B5EF4-FFF2-40B4-BE49-F238E27FC236}">
                <a16:creationId xmlns:a16="http://schemas.microsoft.com/office/drawing/2014/main" id="{8189777B-0914-F747-B9F4-D746AB9EEA01}"/>
              </a:ext>
            </a:extLst>
          </p:cNvPr>
          <p:cNvGrpSpPr>
            <a:grpSpLocks/>
          </p:cNvGrpSpPr>
          <p:nvPr/>
        </p:nvGrpSpPr>
        <p:grpSpPr bwMode="auto">
          <a:xfrm>
            <a:off x="1895475" y="5607050"/>
            <a:ext cx="8401050" cy="1036638"/>
            <a:chOff x="371517" y="5708788"/>
            <a:chExt cx="8400965" cy="1035944"/>
          </a:xfrm>
        </p:grpSpPr>
        <p:pic>
          <p:nvPicPr>
            <p:cNvPr id="65546" name="Picture 8">
              <a:extLst>
                <a:ext uri="{FF2B5EF4-FFF2-40B4-BE49-F238E27FC236}">
                  <a16:creationId xmlns:a16="http://schemas.microsoft.com/office/drawing/2014/main" id="{F987A378-B6D7-8C49-ABAF-1283FF3CD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517" y="5708788"/>
              <a:ext cx="8400965" cy="398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9EE1A1A4-5049-3747-8681-6E7D720FA9FD}"/>
                </a:ext>
              </a:extLst>
            </p:cNvPr>
            <p:cNvSpPr/>
            <p:nvPr/>
          </p:nvSpPr>
          <p:spPr>
            <a:xfrm rot="16200000">
              <a:off x="2557611" y="3806676"/>
              <a:ext cx="387091" cy="4733877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5548" name="TextBox 11">
              <a:extLst>
                <a:ext uri="{FF2B5EF4-FFF2-40B4-BE49-F238E27FC236}">
                  <a16:creationId xmlns:a16="http://schemas.microsoft.com/office/drawing/2014/main" id="{5B14F0A8-D047-AB4B-94F9-99ADBDE846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4477" y="6375400"/>
              <a:ext cx="19733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Summary Methods</a:t>
              </a:r>
            </a:p>
          </p:txBody>
        </p:sp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B11744B4-1005-0943-A8F6-CF8863D9ABB0}"/>
                </a:ext>
              </a:extLst>
            </p:cNvPr>
            <p:cNvSpPr/>
            <p:nvPr/>
          </p:nvSpPr>
          <p:spPr>
            <a:xfrm rot="16200000">
              <a:off x="6132624" y="5248111"/>
              <a:ext cx="387091" cy="1851006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5550" name="TextBox 13">
              <a:extLst>
                <a:ext uri="{FF2B5EF4-FFF2-40B4-BE49-F238E27FC236}">
                  <a16:creationId xmlns:a16="http://schemas.microsoft.com/office/drawing/2014/main" id="{D8EF3D41-070E-EC4D-93C9-243826D3FE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1135" y="6375400"/>
              <a:ext cx="19701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Site-based Method</a:t>
              </a:r>
            </a:p>
          </p:txBody>
        </p:sp>
      </p:grpSp>
      <p:grpSp>
        <p:nvGrpSpPr>
          <p:cNvPr id="65539" name="Group 3">
            <a:extLst>
              <a:ext uri="{FF2B5EF4-FFF2-40B4-BE49-F238E27FC236}">
                <a16:creationId xmlns:a16="http://schemas.microsoft.com/office/drawing/2014/main" id="{97AC3973-7E86-6941-8EB2-E09C12F8DBB9}"/>
              </a:ext>
            </a:extLst>
          </p:cNvPr>
          <p:cNvGrpSpPr>
            <a:grpSpLocks/>
          </p:cNvGrpSpPr>
          <p:nvPr/>
        </p:nvGrpSpPr>
        <p:grpSpPr bwMode="auto">
          <a:xfrm>
            <a:off x="2987675" y="1209675"/>
            <a:ext cx="6216650" cy="4260850"/>
            <a:chOff x="1219200" y="1206500"/>
            <a:chExt cx="6216650" cy="4260988"/>
          </a:xfrm>
        </p:grpSpPr>
        <p:grpSp>
          <p:nvGrpSpPr>
            <p:cNvPr id="65542" name="Group 7">
              <a:extLst>
                <a:ext uri="{FF2B5EF4-FFF2-40B4-BE49-F238E27FC236}">
                  <a16:creationId xmlns:a16="http://schemas.microsoft.com/office/drawing/2014/main" id="{696744B9-B013-2C4A-A3A1-1CE3CE7871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08150" y="1206500"/>
              <a:ext cx="5727700" cy="4260988"/>
              <a:chOff x="1708150" y="1409700"/>
              <a:chExt cx="5727700" cy="4260988"/>
            </a:xfrm>
          </p:grpSpPr>
          <p:pic>
            <p:nvPicPr>
              <p:cNvPr id="65544" name="Picture 5">
                <a:extLst>
                  <a:ext uri="{FF2B5EF4-FFF2-40B4-BE49-F238E27FC236}">
                    <a16:creationId xmlns:a16="http://schemas.microsoft.com/office/drawing/2014/main" id="{BA7EB1AC-11B6-014A-9823-073EA7C1A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8150" y="1409700"/>
                <a:ext cx="5727700" cy="4260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FAA8FEF-F4E7-6343-951A-1C6B0C43F44E}"/>
                  </a:ext>
                </a:extLst>
              </p:cNvPr>
              <p:cNvSpPr/>
              <p:nvPr/>
            </p:nvSpPr>
            <p:spPr>
              <a:xfrm>
                <a:off x="3327400" y="1538292"/>
                <a:ext cx="292100" cy="3556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pic>
          <p:nvPicPr>
            <p:cNvPr id="65543" name="Picture 2">
              <a:extLst>
                <a:ext uri="{FF2B5EF4-FFF2-40B4-BE49-F238E27FC236}">
                  <a16:creationId xmlns:a16="http://schemas.microsoft.com/office/drawing/2014/main" id="{89A92A43-D031-4048-AD4B-BC7278EBE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2061914"/>
              <a:ext cx="488950" cy="234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540" name="TextBox 1">
            <a:extLst>
              <a:ext uri="{FF2B5EF4-FFF2-40B4-BE49-F238E27FC236}">
                <a16:creationId xmlns:a16="http://schemas.microsoft.com/office/drawing/2014/main" id="{34992618-A8C3-8745-93FE-E68B528B4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76" y="2247901"/>
            <a:ext cx="1477963" cy="10779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Error is fraction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of bipartitions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that are not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recovered</a:t>
            </a:r>
          </a:p>
        </p:txBody>
      </p:sp>
      <p:sp>
        <p:nvSpPr>
          <p:cNvPr id="65541" name="TextBox 2">
            <a:extLst>
              <a:ext uri="{FF2B5EF4-FFF2-40B4-BE49-F238E27FC236}">
                <a16:creationId xmlns:a16="http://schemas.microsoft.com/office/drawing/2014/main" id="{61C4CCD5-925C-254D-8FBF-CD75B2D12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7026" y="1927226"/>
            <a:ext cx="1319213" cy="23082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Note: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Summary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methods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better than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CA-ML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for low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GTEE,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then worse!</a:t>
            </a:r>
          </a:p>
        </p:txBody>
      </p:sp>
    </p:spTree>
    <p:extLst>
      <p:ext uri="{BB962C8B-B14F-4D97-AF65-F5344CB8AC3E}">
        <p14:creationId xmlns:p14="http://schemas.microsoft.com/office/powerpoint/2010/main" val="24980409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0F71C7-AADB-E242-B118-77568A3A4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9292" y="82756"/>
            <a:ext cx="5075956" cy="682020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D4EF7A-9E83-E34B-B57A-B723831A9CF4}"/>
              </a:ext>
            </a:extLst>
          </p:cNvPr>
          <p:cNvSpPr txBox="1"/>
          <p:nvPr/>
        </p:nvSpPr>
        <p:spPr>
          <a:xfrm>
            <a:off x="8146474" y="1911927"/>
            <a:ext cx="3429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GTM pipeline used with RAxML</a:t>
            </a:r>
          </a:p>
          <a:p>
            <a:r>
              <a:rPr lang="en-US" sz="2800" dirty="0"/>
              <a:t>on subsets matches accuracy with</a:t>
            </a:r>
          </a:p>
          <a:p>
            <a:r>
              <a:rPr lang="en-US" sz="2800" dirty="0"/>
              <a:t>RAxML, but is much faster</a:t>
            </a:r>
          </a:p>
        </p:txBody>
      </p:sp>
    </p:spTree>
    <p:extLst>
      <p:ext uri="{BB962C8B-B14F-4D97-AF65-F5344CB8AC3E}">
        <p14:creationId xmlns:p14="http://schemas.microsoft.com/office/powerpoint/2010/main" val="29593846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B97CE8B0-A386-2D48-BB9E-6BCBF99B3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Summary about phylogenetic tree estimation</a:t>
            </a:r>
          </a:p>
        </p:txBody>
      </p:sp>
      <p:sp>
        <p:nvSpPr>
          <p:cNvPr id="86018" name="Content Placeholder 2">
            <a:extLst>
              <a:ext uri="{FF2B5EF4-FFF2-40B4-BE49-F238E27FC236}">
                <a16:creationId xmlns:a16="http://schemas.microsoft.com/office/drawing/2014/main" id="{6BE7C7AD-749D-E845-B28F-1E9E8020A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6913"/>
            <a:ext cx="9695007" cy="4525962"/>
          </a:xfrm>
        </p:spPr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best tree estimation methods are computationally intensive, and tree-space grows exponentially.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Divide-and-Conquer pipelines we are developing (especially GTM) maintain statistical consistency, maintain or improve accuracy and are much faster. 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addition, they naturally enable parallel implementations.</a:t>
            </a:r>
          </a:p>
        </p:txBody>
      </p:sp>
    </p:spTree>
    <p:extLst>
      <p:ext uri="{BB962C8B-B14F-4D97-AF65-F5344CB8AC3E}">
        <p14:creationId xmlns:p14="http://schemas.microsoft.com/office/powerpoint/2010/main" val="30069505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ADB4C-EF41-7B4E-8382-2866E7EC8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Community Detection?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4934A-4017-FE4E-8AA3-4D5B85434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also work on community detection in large networks, largely in the context of Scientometrics </a:t>
            </a:r>
          </a:p>
          <a:p>
            <a:r>
              <a:rPr lang="en-US" dirty="0"/>
              <a:t>Our recent paper (Park et al., Complex Networks 2023) addresses failure of standard community detection methods (aka clustering methods) to produce well-connected clusters.</a:t>
            </a:r>
          </a:p>
          <a:p>
            <a:r>
              <a:rPr lang="en-US" dirty="0"/>
              <a:t>See </a:t>
            </a:r>
            <a:r>
              <a:rPr lang="en-US" dirty="0">
                <a:hlinkClick r:id="rId2"/>
              </a:rPr>
              <a:t>https://tandy.cs.illinois.edu/bibliometrics.html</a:t>
            </a:r>
            <a:r>
              <a:rPr lang="en-US" dirty="0"/>
              <a:t> for papers</a:t>
            </a:r>
          </a:p>
        </p:txBody>
      </p:sp>
    </p:spTree>
    <p:extLst>
      <p:ext uri="{BB962C8B-B14F-4D97-AF65-F5344CB8AC3E}">
        <p14:creationId xmlns:p14="http://schemas.microsoft.com/office/powerpoint/2010/main" val="24833728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69342-D59E-7E41-9486-CED0C18ED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Networks we studied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9A735F-F210-CA4B-ADA1-B79E37329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42606"/>
            <a:ext cx="10515600" cy="4117375"/>
          </a:xfrm>
        </p:spPr>
      </p:pic>
    </p:spTree>
    <p:extLst>
      <p:ext uri="{BB962C8B-B14F-4D97-AF65-F5344CB8AC3E}">
        <p14:creationId xmlns:p14="http://schemas.microsoft.com/office/powerpoint/2010/main" val="33857571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6CC4A-5F60-C047-B005-6540A2E1E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small edge cuts in Leiden clusters on real-world networks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D57703-F1F5-894A-BDA7-EC139E81EE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8382000" cy="42545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4961BD-CEBE-FD43-96C8-0511BF92815F}"/>
              </a:ext>
            </a:extLst>
          </p:cNvPr>
          <p:cNvSpPr txBox="1"/>
          <p:nvPr/>
        </p:nvSpPr>
        <p:spPr>
          <a:xfrm>
            <a:off x="8819034" y="2000588"/>
            <a:ext cx="293593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Leiden optimizing the</a:t>
            </a:r>
          </a:p>
          <a:p>
            <a:r>
              <a:rPr lang="en-US" dirty="0"/>
              <a:t>Constant Potts Model (CPM)</a:t>
            </a:r>
          </a:p>
          <a:p>
            <a:r>
              <a:rPr lang="en-US" dirty="0"/>
              <a:t>or  modularity (mod)</a:t>
            </a:r>
          </a:p>
          <a:p>
            <a:endParaRPr lang="en-US" dirty="0"/>
          </a:p>
          <a:p>
            <a:r>
              <a:rPr lang="en-US" dirty="0"/>
              <a:t>Results using other clustering</a:t>
            </a:r>
          </a:p>
          <a:p>
            <a:r>
              <a:rPr lang="en-US" dirty="0"/>
              <a:t>methods are similar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8353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BAF1E-BFF0-D049-AD8E-7AE638EF8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Connectivity Modifier (CM) Pipeline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5B6A85-33B8-5643-B2A8-7B0FBA746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83464"/>
            <a:ext cx="10515600" cy="403566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E2A8BB-F0FA-D146-9A61-7E295A78BA18}"/>
              </a:ext>
            </a:extLst>
          </p:cNvPr>
          <p:cNvSpPr txBox="1"/>
          <p:nvPr/>
        </p:nvSpPr>
        <p:spPr>
          <a:xfrm>
            <a:off x="8350828" y="2105561"/>
            <a:ext cx="3501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Defaults used in our study: </a:t>
            </a:r>
          </a:p>
          <a:p>
            <a:r>
              <a:rPr lang="en-US" sz="2000" dirty="0"/>
              <a:t>all clusters have min cuts above log</a:t>
            </a:r>
            <a:r>
              <a:rPr lang="en-US" sz="2000" baseline="-25000" dirty="0"/>
              <a:t>10 </a:t>
            </a:r>
            <a:r>
              <a:rPr lang="en-US" sz="2000" dirty="0"/>
              <a:t>n, where n is cluster size, and have size at least 11</a:t>
            </a:r>
          </a:p>
        </p:txBody>
      </p:sp>
    </p:spTree>
    <p:extLst>
      <p:ext uri="{BB962C8B-B14F-4D97-AF65-F5344CB8AC3E}">
        <p14:creationId xmlns:p14="http://schemas.microsoft.com/office/powerpoint/2010/main" val="32414755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FD1AC-9D8C-AF46-A421-868D1A47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054" y="281998"/>
            <a:ext cx="8763001" cy="1325563"/>
          </a:xfrm>
        </p:spPr>
        <p:txBody>
          <a:bodyPr>
            <a:normAutofit/>
          </a:bodyPr>
          <a:lstStyle/>
          <a:p>
            <a:r>
              <a:rPr lang="en-US" dirty="0"/>
              <a:t>Impact of the Connectivity Modifier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7B8187-7266-0E45-B630-953FDE3C61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4310" y="1820108"/>
            <a:ext cx="6263636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B0145-578C-B34A-9605-D1A6E4452937}"/>
              </a:ext>
            </a:extLst>
          </p:cNvPr>
          <p:cNvSpPr txBox="1"/>
          <p:nvPr/>
        </p:nvSpPr>
        <p:spPr>
          <a:xfrm>
            <a:off x="8167946" y="1820108"/>
            <a:ext cx="35737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CPM clustering is impacted by the resolution parameter: small values give high node coverage, but many of these clusters are poorly connected (even trees).</a:t>
            </a:r>
          </a:p>
          <a:p>
            <a:br>
              <a:rPr lang="en-US" dirty="0"/>
            </a:br>
            <a:r>
              <a:rPr lang="en-US" dirty="0"/>
              <a:t>Modularity-optimization is similar to CPM with a small resolution parameter.</a:t>
            </a:r>
          </a:p>
          <a:p>
            <a:endParaRPr lang="en-US" dirty="0"/>
          </a:p>
          <a:p>
            <a:r>
              <a:rPr lang="en-US" dirty="0"/>
              <a:t>Using CM reduces node coverage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691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6A714-B6BA-974F-8EBF-F5BAE162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of this </a:t>
            </a:r>
            <a:r>
              <a:rPr lang="en-US" dirty="0" err="1"/>
              <a:t>PPoSS</a:t>
            </a:r>
            <a:r>
              <a:rPr lang="en-US" dirty="0"/>
              <a:t> project (</a:t>
            </a:r>
            <a:r>
              <a:rPr lang="en-US" dirty="0" err="1"/>
              <a:t>wrt</a:t>
            </a:r>
            <a:r>
              <a:rPr lang="en-US" dirty="0"/>
              <a:t> Phylogeny)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37AF7-7570-4D49-98FE-83AC7831E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Phylogeny estimation can be seen as a statistical estimation problem.</a:t>
            </a:r>
          </a:p>
          <a:p>
            <a:r>
              <a:rPr lang="en-US" dirty="0"/>
              <a:t>We want fast and accurate methods that are scalable to large datasets (thousands to hundreds of thousands of species, and genome-scale data).</a:t>
            </a:r>
          </a:p>
          <a:p>
            <a:r>
              <a:rPr lang="en-US" dirty="0"/>
              <a:t>We also want these methods to have statistical guarantees (provably statistically consistent).</a:t>
            </a:r>
          </a:p>
          <a:p>
            <a:r>
              <a:rPr lang="en-US" dirty="0"/>
              <a:t>The basic technique we will use is </a:t>
            </a:r>
            <a:r>
              <a:rPr lang="en-US" dirty="0">
                <a:solidFill>
                  <a:srgbClr val="0432FF"/>
                </a:solidFill>
              </a:rPr>
              <a:t>divide-and-conquer: using the best methods on subsets.</a:t>
            </a:r>
          </a:p>
        </p:txBody>
      </p:sp>
    </p:spTree>
    <p:extLst>
      <p:ext uri="{BB962C8B-B14F-4D97-AF65-F5344CB8AC3E}">
        <p14:creationId xmlns:p14="http://schemas.microsoft.com/office/powerpoint/2010/main" val="20576830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A627A-AA07-EB41-A875-BF56673C0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927" y="337380"/>
            <a:ext cx="8368145" cy="1325563"/>
          </a:xfrm>
        </p:spPr>
        <p:txBody>
          <a:bodyPr/>
          <a:lstStyle/>
          <a:p>
            <a:r>
              <a:rPr lang="en-US" dirty="0"/>
              <a:t>The CM pipeline improves accuracy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B21373-B039-1B43-B9E6-4D6FA7A43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4636" y="1471431"/>
            <a:ext cx="9027259" cy="326682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B47D77-9D5D-1C43-B35A-7EB22CCCB81E}"/>
              </a:ext>
            </a:extLst>
          </p:cNvPr>
          <p:cNvSpPr txBox="1"/>
          <p:nvPr/>
        </p:nvSpPr>
        <p:spPr>
          <a:xfrm>
            <a:off x="855074" y="6058955"/>
            <a:ext cx="10057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Results for NMI accuracy on LFR networks.  Results for other criteria are similar.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0759DD-37FE-4841-8575-25059B89F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105" y="5095065"/>
            <a:ext cx="9261186" cy="9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56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93AF6-25CA-0448-AD46-F8CF3B73A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3824C-179B-6845-852B-E05254F99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tendency for standard clustering methods to have poorly connected clusters (or else have low node coverage) is striking.</a:t>
            </a:r>
          </a:p>
          <a:p>
            <a:r>
              <a:rPr lang="en-US" dirty="0"/>
              <a:t>CM ensures that all returned clusters are well-connected, according to the user specified  bound</a:t>
            </a:r>
          </a:p>
          <a:p>
            <a:r>
              <a:rPr lang="en-US" dirty="0"/>
              <a:t>CM improves accuracy on LFR networks  </a:t>
            </a:r>
          </a:p>
          <a:p>
            <a:r>
              <a:rPr lang="en-US" dirty="0"/>
              <a:t>But after CM, there is a drop in node coverage that can be large.</a:t>
            </a:r>
          </a:p>
          <a:p>
            <a:r>
              <a:rPr lang="en-US" dirty="0"/>
              <a:t> How do we explain the drop in node coverage? </a:t>
            </a:r>
          </a:p>
          <a:p>
            <a:pPr lvl="1"/>
            <a:r>
              <a:rPr lang="en-US" dirty="0"/>
              <a:t>Perhaps not the case that the entire network is covered by communities?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208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“Boosters”, or “Meta-Methods”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Meta-methods use divide-and-conquer and iteration (or other techniques) to 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boost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 the performance of base methods (phylogeny reconstruction, alignment estimation, </a:t>
            </a:r>
            <a:r>
              <a:rPr lang="en-US" altLang="ja-JP" dirty="0" err="1">
                <a:latin typeface="Arial" charset="0"/>
                <a:ea typeface="ＭＳ Ｐゴシック" charset="0"/>
                <a:cs typeface="ＭＳ Ｐゴシック" charset="0"/>
              </a:rPr>
              <a:t>etc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2324" name="Rectangle 4"/>
          <p:cNvSpPr>
            <a:spLocks noChangeArrowheads="1"/>
          </p:cNvSpPr>
          <p:nvPr/>
        </p:nvSpPr>
        <p:spPr bwMode="auto">
          <a:xfrm>
            <a:off x="5638800" y="4724400"/>
            <a:ext cx="17526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latin typeface="Times" charset="0"/>
              </a:rPr>
              <a:t>Meta-method</a:t>
            </a:r>
          </a:p>
        </p:txBody>
      </p:sp>
      <p:sp>
        <p:nvSpPr>
          <p:cNvPr id="312325" name="Line 5"/>
          <p:cNvSpPr>
            <a:spLocks noChangeShapeType="1"/>
          </p:cNvSpPr>
          <p:nvPr/>
        </p:nvSpPr>
        <p:spPr bwMode="auto">
          <a:xfrm>
            <a:off x="4267200" y="51816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2326" name="Line 6"/>
          <p:cNvSpPr>
            <a:spLocks noChangeShapeType="1"/>
          </p:cNvSpPr>
          <p:nvPr/>
        </p:nvSpPr>
        <p:spPr bwMode="auto">
          <a:xfrm>
            <a:off x="7543800" y="51816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2327" name="Text Box 7"/>
          <p:cNvSpPr txBox="1">
            <a:spLocks noChangeArrowheads="1"/>
          </p:cNvSpPr>
          <p:nvPr/>
        </p:nvSpPr>
        <p:spPr bwMode="auto">
          <a:xfrm>
            <a:off x="2209800" y="4953000"/>
            <a:ext cx="2362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Times" charset="0"/>
              </a:rPr>
              <a:t>Base method M</a:t>
            </a:r>
          </a:p>
        </p:txBody>
      </p:sp>
      <p:sp>
        <p:nvSpPr>
          <p:cNvPr id="312328" name="Text Box 8"/>
          <p:cNvSpPr txBox="1">
            <a:spLocks noChangeArrowheads="1"/>
          </p:cNvSpPr>
          <p:nvPr/>
        </p:nvSpPr>
        <p:spPr bwMode="auto">
          <a:xfrm>
            <a:off x="8556626" y="4953000"/>
            <a:ext cx="17303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Times" charset="0"/>
              </a:rPr>
              <a:t>M*</a:t>
            </a:r>
          </a:p>
        </p:txBody>
      </p:sp>
    </p:spTree>
    <p:extLst>
      <p:ext uri="{BB962C8B-B14F-4D97-AF65-F5344CB8AC3E}">
        <p14:creationId xmlns:p14="http://schemas.microsoft.com/office/powerpoint/2010/main" val="1789036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AF62C819-31F4-604C-9F66-5DE87F563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Today’s </a:t>
            </a:r>
            <a:r>
              <a:rPr lang="en-US" altLang="en-US" b="1" i="1" dirty="0">
                <a:ea typeface="ＭＳ Ｐゴシック" panose="020B0600070205080204" pitchFamily="34" charset="-128"/>
              </a:rPr>
              <a:t>Fast</a:t>
            </a:r>
            <a:r>
              <a:rPr lang="en-US" altLang="en-US" dirty="0">
                <a:ea typeface="ＭＳ Ｐゴシック" panose="020B0600070205080204" pitchFamily="34" charset="-128"/>
              </a:rPr>
              <a:t> Intro to Phylogenetics Research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EA82EB48-264A-3C4C-88A8-A8A95AB65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Models of evolution, identifiability, statistical consistency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Trees, additive matrices, and chordal graphs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Divide-and-conquer phylogeny estimation: overlapping vs disjoint subsets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Genome-scale phylogeny: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Incomplete lineage sorting and species tree estimation under the Multi-Species Coalescent model (MSC)</a:t>
            </a:r>
          </a:p>
          <a:p>
            <a:pPr lvl="1"/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ASTRAL</a:t>
            </a:r>
            <a:r>
              <a:rPr lang="en-US" altLang="en-US" dirty="0">
                <a:ea typeface="ＭＳ Ｐゴシック" panose="020B0600070205080204" pitchFamily="34" charset="-128"/>
              </a:rPr>
              <a:t>: non-parametric accurate and statistically consistent species tree estimation under the MSC</a:t>
            </a:r>
          </a:p>
          <a:p>
            <a:pPr lvl="1"/>
            <a:r>
              <a:rPr lang="en-US" altLang="en-US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TreeMerge/GTM</a:t>
            </a:r>
            <a:r>
              <a:rPr lang="en-US" altLang="en-US" dirty="0">
                <a:ea typeface="ＭＳ Ｐゴシック" panose="020B0600070205080204" pitchFamily="34" charset="-128"/>
              </a:rPr>
              <a:t>: scaling species tree methods to large datasets</a:t>
            </a:r>
          </a:p>
        </p:txBody>
      </p:sp>
    </p:spTree>
    <p:extLst>
      <p:ext uri="{BB962C8B-B14F-4D97-AF65-F5344CB8AC3E}">
        <p14:creationId xmlns:p14="http://schemas.microsoft.com/office/powerpoint/2010/main" val="2761421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E6460A26-E4BB-F84D-A391-E05D084BB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Phyogenomic Pipeline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A4661A8C-67CD-194A-B865-713DB48BC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Assemble and annotate genomes (e.g., determine orthologs)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Compute multiple sequence alignments of individual loci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Construct gene trees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Construct species tree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Perform post-tree analyses (e.g., estimate dates, infer selection, etc.)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7867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1422</TotalTime>
  <Words>3092</Words>
  <Application>Microsoft Macintosh PowerPoint</Application>
  <PresentationFormat>Widescreen</PresentationFormat>
  <Paragraphs>417</Paragraphs>
  <Slides>61</Slides>
  <Notes>20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2" baseType="lpstr">
      <vt:lpstr>Arial</vt:lpstr>
      <vt:lpstr>Calibri</vt:lpstr>
      <vt:lpstr>Calibri Light</vt:lpstr>
      <vt:lpstr>Helvetica</vt:lpstr>
      <vt:lpstr>Helvetica Neue</vt:lpstr>
      <vt:lpstr>Helvetica Neue Light</vt:lpstr>
      <vt:lpstr>Times</vt:lpstr>
      <vt:lpstr>Times New Roman</vt:lpstr>
      <vt:lpstr>Verdana</vt:lpstr>
      <vt:lpstr>Wingdings</vt:lpstr>
      <vt:lpstr>Office Theme</vt:lpstr>
      <vt:lpstr> PPoSS Talk, Nov 2, 2023</vt:lpstr>
      <vt:lpstr>Phylogeny (evolutionary tree)</vt:lpstr>
      <vt:lpstr>PowerPoint Presentation</vt:lpstr>
      <vt:lpstr>PowerPoint Presentation</vt:lpstr>
      <vt:lpstr>PowerPoint Presentation</vt:lpstr>
      <vt:lpstr>Goal of this PPoSS project (wrt Phylogeny)</vt:lpstr>
      <vt:lpstr>“Boosters”, or “Meta-Methods”</vt:lpstr>
      <vt:lpstr>Today’s Fast Intro to Phylogenetics Research</vt:lpstr>
      <vt:lpstr>Phyogenomic Pipeline</vt:lpstr>
      <vt:lpstr>Phyogenomic Pipeline</vt:lpstr>
      <vt:lpstr>DNA Sequence Evolution (Idealized)</vt:lpstr>
      <vt:lpstr>Phylogeny Problem</vt:lpstr>
      <vt:lpstr>Markov Models of Sequence Evolution</vt:lpstr>
      <vt:lpstr>PowerPoint Presentation</vt:lpstr>
      <vt:lpstr>Is method M statistically consistent under model G?</vt:lpstr>
      <vt:lpstr>Questions </vt:lpstr>
      <vt:lpstr>Answers for Gene Tree Evolution?</vt:lpstr>
      <vt:lpstr>Genome-scale data?</vt:lpstr>
      <vt:lpstr>PowerPoint Presentation</vt:lpstr>
      <vt:lpstr>PowerPoint Presentation</vt:lpstr>
      <vt:lpstr> Gene Trees inside the Species Tree (Multi-Species Coalescent)</vt:lpstr>
      <vt:lpstr> Gene Trees inside the Species Tree (Multi-Species Coalescent)</vt:lpstr>
      <vt:lpstr>1KP: Thousand Transcriptome Project</vt:lpstr>
      <vt:lpstr>PowerPoint Presentation</vt:lpstr>
      <vt:lpstr>Hierarchical Model: MSC+GTR</vt:lpstr>
      <vt:lpstr>PowerPoint Presentation</vt:lpstr>
      <vt:lpstr>PowerPoint Presentation</vt:lpstr>
      <vt:lpstr>PowerPoint Presentation</vt:lpstr>
      <vt:lpstr>PowerPoint Presentation</vt:lpstr>
      <vt:lpstr>How to estimate a 4-leaf species tree</vt:lpstr>
      <vt:lpstr>How to estimate a 4-leaf species tree</vt:lpstr>
      <vt:lpstr>Species tree estimation from unrooted gene trees</vt:lpstr>
      <vt:lpstr>    Species tree estimation from           unrooted gene trees</vt:lpstr>
      <vt:lpstr>PowerPoint Presentation</vt:lpstr>
      <vt:lpstr>ASTRAL</vt:lpstr>
      <vt:lpstr>PowerPoint Presentation</vt:lpstr>
      <vt:lpstr>PowerPoint Presentation</vt:lpstr>
      <vt:lpstr>ASTRAL – great, but…</vt:lpstr>
      <vt:lpstr>The alternatives are worse</vt:lpstr>
      <vt:lpstr>Goal of this PPoSS project (wrt Phylogeny)</vt:lpstr>
      <vt:lpstr>Divide-and-conquer using Chordal Graphs</vt:lpstr>
      <vt:lpstr>Divide-and-conquer using Chordal Graphs</vt:lpstr>
      <vt:lpstr>PowerPoint Presentation</vt:lpstr>
      <vt:lpstr>PowerPoint Presentation</vt:lpstr>
      <vt:lpstr>PowerPoint Presentation</vt:lpstr>
      <vt:lpstr>Impact of using TreeMerge with ASTRAL-III on 1000 species and 1000 genes</vt:lpstr>
      <vt:lpstr>Guide Tree Merger</vt:lpstr>
      <vt:lpstr>ASTRAL+GTM: better than ASTRAL!</vt:lpstr>
      <vt:lpstr>PowerPoint Presentation</vt:lpstr>
      <vt:lpstr>Main competing approaches </vt:lpstr>
      <vt:lpstr>PowerPoint Presentation</vt:lpstr>
      <vt:lpstr>Impact of Gene Tree Estimation Error (from Molloy and Warnow 2017)</vt:lpstr>
      <vt:lpstr>PowerPoint Presentation</vt:lpstr>
      <vt:lpstr>Summary about phylogenetic tree estimation</vt:lpstr>
      <vt:lpstr>What about Community Detection?</vt:lpstr>
      <vt:lpstr>Networks we studied</vt:lpstr>
      <vt:lpstr>Many small edge cuts in Leiden clusters on real-world networks</vt:lpstr>
      <vt:lpstr>The Connectivity Modifier (CM) Pipeline</vt:lpstr>
      <vt:lpstr>Impact of the Connectivity Modifier</vt:lpstr>
      <vt:lpstr>The CM pipeline improves accuracy  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and Discrete Algorithms for Reconstructing the Tree of Life</dc:title>
  <dc:creator>Warnow, Tandy</dc:creator>
  <cp:lastModifiedBy>Warnow, Tandy</cp:lastModifiedBy>
  <cp:revision>40</cp:revision>
  <cp:lastPrinted>2023-08-22T18:38:37Z</cp:lastPrinted>
  <dcterms:created xsi:type="dcterms:W3CDTF">2019-11-20T16:51:19Z</dcterms:created>
  <dcterms:modified xsi:type="dcterms:W3CDTF">2023-11-02T09:39:26Z</dcterms:modified>
</cp:coreProperties>
</file>