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4"/>
  </p:notesMasterIdLst>
  <p:sldIdLst>
    <p:sldId id="818" r:id="rId2"/>
    <p:sldId id="286" r:id="rId3"/>
    <p:sldId id="488" r:id="rId4"/>
    <p:sldId id="823" r:id="rId5"/>
    <p:sldId id="854" r:id="rId6"/>
    <p:sldId id="489" r:id="rId7"/>
    <p:sldId id="843" r:id="rId8"/>
    <p:sldId id="523" r:id="rId9"/>
    <p:sldId id="829" r:id="rId10"/>
    <p:sldId id="819" r:id="rId11"/>
    <p:sldId id="491" r:id="rId12"/>
    <p:sldId id="443" r:id="rId13"/>
    <p:sldId id="493" r:id="rId14"/>
    <p:sldId id="844" r:id="rId15"/>
    <p:sldId id="849" r:id="rId16"/>
    <p:sldId id="848" r:id="rId17"/>
    <p:sldId id="845" r:id="rId18"/>
    <p:sldId id="842" r:id="rId19"/>
    <p:sldId id="495" r:id="rId20"/>
    <p:sldId id="258" r:id="rId21"/>
    <p:sldId id="759" r:id="rId22"/>
    <p:sldId id="503" r:id="rId23"/>
    <p:sldId id="521" r:id="rId24"/>
    <p:sldId id="768" r:id="rId25"/>
    <p:sldId id="579" r:id="rId26"/>
    <p:sldId id="380" r:id="rId27"/>
    <p:sldId id="811" r:id="rId28"/>
    <p:sldId id="734" r:id="rId29"/>
    <p:sldId id="831" r:id="rId30"/>
    <p:sldId id="836" r:id="rId31"/>
    <p:sldId id="837" r:id="rId32"/>
    <p:sldId id="269" r:id="rId33"/>
    <p:sldId id="840" r:id="rId34"/>
    <p:sldId id="841" r:id="rId35"/>
    <p:sldId id="833" r:id="rId36"/>
    <p:sldId id="740" r:id="rId37"/>
    <p:sldId id="792" r:id="rId38"/>
    <p:sldId id="564" r:id="rId39"/>
    <p:sldId id="834" r:id="rId40"/>
    <p:sldId id="850" r:id="rId41"/>
    <p:sldId id="847" r:id="rId42"/>
    <p:sldId id="838" r:id="rId43"/>
    <p:sldId id="839" r:id="rId44"/>
    <p:sldId id="855" r:id="rId45"/>
    <p:sldId id="856" r:id="rId46"/>
    <p:sldId id="857" r:id="rId47"/>
    <p:sldId id="851" r:id="rId48"/>
    <p:sldId id="852" r:id="rId49"/>
    <p:sldId id="846" r:id="rId50"/>
    <p:sldId id="853" r:id="rId51"/>
    <p:sldId id="722" r:id="rId52"/>
    <p:sldId id="835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0489"/>
    <p:restoredTop sz="94686"/>
  </p:normalViewPr>
  <p:slideViewPr>
    <p:cSldViewPr snapToGrid="0" snapToObjects="1">
      <p:cViewPr varScale="1">
        <p:scale>
          <a:sx n="80" d="100"/>
          <a:sy n="80" d="100"/>
        </p:scale>
        <p:origin x="192" y="1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E9FC6C-9432-7944-BF45-4C3F8857C52B}" type="datetimeFigureOut">
              <a:rPr lang="en-US" smtClean="0"/>
              <a:t>12/14/21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317AC0-4A16-B843-9EBE-36C678817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281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>
            <a:extLst>
              <a:ext uri="{FF2B5EF4-FFF2-40B4-BE49-F238E27FC236}">
                <a16:creationId xmlns:a16="http://schemas.microsoft.com/office/drawing/2014/main" id="{3F3E538C-1B74-9B48-BB62-F60F0C340E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85F2FB4-A436-D146-9BD7-8B48E458AE81}" type="slidenum">
              <a:rPr lang="en-US" altLang="en-US"/>
              <a:pPr>
                <a:spcBef>
                  <a:spcPct val="0"/>
                </a:spcBef>
              </a:pPr>
              <a:t>2</a:t>
            </a:fld>
            <a:endParaRPr lang="en-US" altLang="en-US"/>
          </a:p>
        </p:txBody>
      </p:sp>
      <p:sp>
        <p:nvSpPr>
          <p:cNvPr id="17410" name="Rectangle 1026">
            <a:extLst>
              <a:ext uri="{FF2B5EF4-FFF2-40B4-BE49-F238E27FC236}">
                <a16:creationId xmlns:a16="http://schemas.microsoft.com/office/drawing/2014/main" id="{3E6DFAD6-0409-E445-92C2-B5A896A169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Rectangle 1027">
            <a:extLst>
              <a:ext uri="{FF2B5EF4-FFF2-40B4-BE49-F238E27FC236}">
                <a16:creationId xmlns:a16="http://schemas.microsoft.com/office/drawing/2014/main" id="{58EBF146-8288-9D40-B2E2-EEF8B9D6D6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6269aabdc3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6269aabdc3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3516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6269aabdc3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6269aabdc3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17042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>
            <a:extLst>
              <a:ext uri="{FF2B5EF4-FFF2-40B4-BE49-F238E27FC236}">
                <a16:creationId xmlns:a16="http://schemas.microsoft.com/office/drawing/2014/main" id="{0726C8D3-D19F-5E40-83A9-A7F0F0C4A7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4" name="Notes Placeholder 2">
            <a:extLst>
              <a:ext uri="{FF2B5EF4-FFF2-40B4-BE49-F238E27FC236}">
                <a16:creationId xmlns:a16="http://schemas.microsoft.com/office/drawing/2014/main" id="{D936F5EE-2066-C446-A11C-5F3A90CA94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8915" name="Slide Number Placeholder 3">
            <a:extLst>
              <a:ext uri="{FF2B5EF4-FFF2-40B4-BE49-F238E27FC236}">
                <a16:creationId xmlns:a16="http://schemas.microsoft.com/office/drawing/2014/main" id="{B61C0109-388C-E24B-8428-F7F448F66E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784C3756-76AF-2D49-9D25-72C818CC3F8D}" type="slidenum">
              <a:rPr lang="en-US" altLang="en-US" smtClean="0"/>
              <a:pPr/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38078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>
            <a:extLst>
              <a:ext uri="{FF2B5EF4-FFF2-40B4-BE49-F238E27FC236}">
                <a16:creationId xmlns:a16="http://schemas.microsoft.com/office/drawing/2014/main" id="{0726C8D3-D19F-5E40-83A9-A7F0F0C4A7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4" name="Notes Placeholder 2">
            <a:extLst>
              <a:ext uri="{FF2B5EF4-FFF2-40B4-BE49-F238E27FC236}">
                <a16:creationId xmlns:a16="http://schemas.microsoft.com/office/drawing/2014/main" id="{D936F5EE-2066-C446-A11C-5F3A90CA94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8915" name="Slide Number Placeholder 3">
            <a:extLst>
              <a:ext uri="{FF2B5EF4-FFF2-40B4-BE49-F238E27FC236}">
                <a16:creationId xmlns:a16="http://schemas.microsoft.com/office/drawing/2014/main" id="{B61C0109-388C-E24B-8428-F7F448F66E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784C3756-76AF-2D49-9D25-72C818CC3F8D}" type="slidenum">
              <a:rPr lang="en-US" altLang="en-US" smtClean="0"/>
              <a:pPr/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84525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>
            <a:extLst>
              <a:ext uri="{FF2B5EF4-FFF2-40B4-BE49-F238E27FC236}">
                <a16:creationId xmlns:a16="http://schemas.microsoft.com/office/drawing/2014/main" id="{0726C8D3-D19F-5E40-83A9-A7F0F0C4A7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4" name="Notes Placeholder 2">
            <a:extLst>
              <a:ext uri="{FF2B5EF4-FFF2-40B4-BE49-F238E27FC236}">
                <a16:creationId xmlns:a16="http://schemas.microsoft.com/office/drawing/2014/main" id="{D936F5EE-2066-C446-A11C-5F3A90CA94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8915" name="Slide Number Placeholder 3">
            <a:extLst>
              <a:ext uri="{FF2B5EF4-FFF2-40B4-BE49-F238E27FC236}">
                <a16:creationId xmlns:a16="http://schemas.microsoft.com/office/drawing/2014/main" id="{B61C0109-388C-E24B-8428-F7F448F66E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784C3756-76AF-2D49-9D25-72C818CC3F8D}" type="slidenum">
              <a:rPr lang="en-US" altLang="en-US" smtClean="0"/>
              <a:pPr/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3018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>
            <a:extLst>
              <a:ext uri="{FF2B5EF4-FFF2-40B4-BE49-F238E27FC236}">
                <a16:creationId xmlns:a16="http://schemas.microsoft.com/office/drawing/2014/main" id="{0726C8D3-D19F-5E40-83A9-A7F0F0C4A7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4" name="Notes Placeholder 2">
            <a:extLst>
              <a:ext uri="{FF2B5EF4-FFF2-40B4-BE49-F238E27FC236}">
                <a16:creationId xmlns:a16="http://schemas.microsoft.com/office/drawing/2014/main" id="{D936F5EE-2066-C446-A11C-5F3A90CA94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8915" name="Slide Number Placeholder 3">
            <a:extLst>
              <a:ext uri="{FF2B5EF4-FFF2-40B4-BE49-F238E27FC236}">
                <a16:creationId xmlns:a16="http://schemas.microsoft.com/office/drawing/2014/main" id="{B61C0109-388C-E24B-8428-F7F448F66E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784C3756-76AF-2D49-9D25-72C818CC3F8D}" type="slidenum">
              <a:rPr lang="en-US" altLang="en-US" smtClean="0"/>
              <a:pPr/>
              <a:t>42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34147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>
            <a:extLst>
              <a:ext uri="{FF2B5EF4-FFF2-40B4-BE49-F238E27FC236}">
                <a16:creationId xmlns:a16="http://schemas.microsoft.com/office/drawing/2014/main" id="{0726C8D3-D19F-5E40-83A9-A7F0F0C4A7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4" name="Notes Placeholder 2">
            <a:extLst>
              <a:ext uri="{FF2B5EF4-FFF2-40B4-BE49-F238E27FC236}">
                <a16:creationId xmlns:a16="http://schemas.microsoft.com/office/drawing/2014/main" id="{D936F5EE-2066-C446-A11C-5F3A90CA94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8915" name="Slide Number Placeholder 3">
            <a:extLst>
              <a:ext uri="{FF2B5EF4-FFF2-40B4-BE49-F238E27FC236}">
                <a16:creationId xmlns:a16="http://schemas.microsoft.com/office/drawing/2014/main" id="{B61C0109-388C-E24B-8428-F7F448F66E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784C3756-76AF-2D49-9D25-72C818CC3F8D}" type="slidenum">
              <a:rPr lang="en-US" altLang="en-US" smtClean="0"/>
              <a:pPr/>
              <a:t>48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8257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>
            <a:extLst>
              <a:ext uri="{FF2B5EF4-FFF2-40B4-BE49-F238E27FC236}">
                <a16:creationId xmlns:a16="http://schemas.microsoft.com/office/drawing/2014/main" id="{89B25AFE-CEF9-714C-A20F-7B4B92E7A98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2D9FE5B-D02A-C345-848E-459D4DBB060C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51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C0B94708-BDD5-AC4F-BEDE-4CF3CB3FB4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346A9B82-F0BD-B64B-9C9F-696E63CB76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366271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>
            <a:extLst>
              <a:ext uri="{FF2B5EF4-FFF2-40B4-BE49-F238E27FC236}">
                <a16:creationId xmlns:a16="http://schemas.microsoft.com/office/drawing/2014/main" id="{00CB7826-BAE9-DD45-94A1-FF761E8BE60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D7935B0-028E-8740-B16A-7212F3BBCA92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52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99331" name="Text Box 2">
            <a:extLst>
              <a:ext uri="{FF2B5EF4-FFF2-40B4-BE49-F238E27FC236}">
                <a16:creationId xmlns:a16="http://schemas.microsoft.com/office/drawing/2014/main" id="{74E6A565-ED17-3F41-83D9-4C7EE9692F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93738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8835" name="Text Box 3">
            <a:extLst>
              <a:ext uri="{FF2B5EF4-FFF2-40B4-BE49-F238E27FC236}">
                <a16:creationId xmlns:a16="http://schemas.microsoft.com/office/drawing/2014/main" id="{8B7F260C-2681-2845-9C27-FD73CD8D48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1813"/>
            <a:ext cx="5487988" cy="41148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numCol="1" anchor="ctr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3434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>
            <a:extLst>
              <a:ext uri="{FF2B5EF4-FFF2-40B4-BE49-F238E27FC236}">
                <a16:creationId xmlns:a16="http://schemas.microsoft.com/office/drawing/2014/main" id="{0BDCE09B-58D3-2E47-A137-172A53BA12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233E959-557A-6640-8153-6E84937031A2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8AF42D80-26F9-5545-B1BF-EBA06252C2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D3A86908-C748-4E41-97F6-4606A4E14F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21012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>
            <a:extLst>
              <a:ext uri="{FF2B5EF4-FFF2-40B4-BE49-F238E27FC236}">
                <a16:creationId xmlns:a16="http://schemas.microsoft.com/office/drawing/2014/main" id="{4CC1128B-145E-8547-BD12-1FCEABD39A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639F4EA-72F8-2A4C-80B7-C771D21E66D6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BC296586-9025-3E43-9497-25658DE585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0E24D07C-F645-854A-B5BF-4D4B6EDBC7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>
            <a:extLst>
              <a:ext uri="{FF2B5EF4-FFF2-40B4-BE49-F238E27FC236}">
                <a16:creationId xmlns:a16="http://schemas.microsoft.com/office/drawing/2014/main" id="{5EE62F0A-A718-B74F-9397-C7D762A103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37F465BF-0EB4-1F44-B87D-52C742D8DE48}" type="slidenum">
              <a:rPr lang="en-US" altLang="en-US" smtClean="0">
                <a:latin typeface="Arial" panose="020B0604020202020204" pitchFamily="34" charset="0"/>
              </a:rPr>
              <a:pPr/>
              <a:t>7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B5091884-D895-5F40-84DF-FEB584A40B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621848A6-3A54-3542-B402-15B64C7CA3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654541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>
            <a:extLst>
              <a:ext uri="{FF2B5EF4-FFF2-40B4-BE49-F238E27FC236}">
                <a16:creationId xmlns:a16="http://schemas.microsoft.com/office/drawing/2014/main" id="{BDDE6711-C78B-0D4C-AB43-32EAD2F44B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FC4CB37-2C26-D242-B129-0EA679FB4E96}" type="slidenum">
              <a:rPr lang="en-US" altLang="en-US"/>
              <a:pPr>
                <a:spcBef>
                  <a:spcPct val="0"/>
                </a:spcBef>
              </a:pPr>
              <a:t>8</a:t>
            </a:fld>
            <a:endParaRPr lang="en-US" altLang="en-US"/>
          </a:p>
        </p:txBody>
      </p:sp>
      <p:sp>
        <p:nvSpPr>
          <p:cNvPr id="25602" name="Rectangle 1026">
            <a:extLst>
              <a:ext uri="{FF2B5EF4-FFF2-40B4-BE49-F238E27FC236}">
                <a16:creationId xmlns:a16="http://schemas.microsoft.com/office/drawing/2014/main" id="{5471529B-7146-B544-974A-DA5D3B3526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Rectangle 1027">
            <a:extLst>
              <a:ext uri="{FF2B5EF4-FFF2-40B4-BE49-F238E27FC236}">
                <a16:creationId xmlns:a16="http://schemas.microsoft.com/office/drawing/2014/main" id="{F61C2867-30A6-3944-B032-ADF99EBDF5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>
            <a:extLst>
              <a:ext uri="{FF2B5EF4-FFF2-40B4-BE49-F238E27FC236}">
                <a16:creationId xmlns:a16="http://schemas.microsoft.com/office/drawing/2014/main" id="{087DF992-5802-B84B-86CF-9D20BE96F5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DD94225-0B78-CD40-B108-1D751D087BDD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18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96361C05-22EC-C844-AA46-336409B274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796597D5-CDB7-9649-9062-2B6D2E20EC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>
            <a:extLst>
              <a:ext uri="{FF2B5EF4-FFF2-40B4-BE49-F238E27FC236}">
                <a16:creationId xmlns:a16="http://schemas.microsoft.com/office/drawing/2014/main" id="{C53ACC70-E9EE-8240-AE24-D175C6B35C0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4BD2926-AE94-0643-9D5E-469E11DA1684}" type="slidenum">
              <a:rPr lang="en-US" altLang="en-US"/>
              <a:pPr>
                <a:spcBef>
                  <a:spcPct val="0"/>
                </a:spcBef>
              </a:pPr>
              <a:t>23</a:t>
            </a:fld>
            <a:endParaRPr lang="en-US" altLang="en-US"/>
          </a:p>
        </p:txBody>
      </p:sp>
      <p:sp>
        <p:nvSpPr>
          <p:cNvPr id="36866" name="Rectangle 1026">
            <a:extLst>
              <a:ext uri="{FF2B5EF4-FFF2-40B4-BE49-F238E27FC236}">
                <a16:creationId xmlns:a16="http://schemas.microsoft.com/office/drawing/2014/main" id="{840ECAA0-5D07-3E4B-8C97-B72739F9FA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Rectangle 1027">
            <a:extLst>
              <a:ext uri="{FF2B5EF4-FFF2-40B4-BE49-F238E27FC236}">
                <a16:creationId xmlns:a16="http://schemas.microsoft.com/office/drawing/2014/main" id="{893D7324-1E75-3F47-8BBE-54E566B7D1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F6DDB55C-A4B2-2747-8289-22631E2513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B53215B-1C46-D84A-8614-7E2EF9E84336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26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8915" name="Text Box 2">
            <a:extLst>
              <a:ext uri="{FF2B5EF4-FFF2-40B4-BE49-F238E27FC236}">
                <a16:creationId xmlns:a16="http://schemas.microsoft.com/office/drawing/2014/main" id="{AC98CA65-99EC-4847-91B8-4119CAA5AD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93738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8835" name="Text Box 3">
            <a:extLst>
              <a:ext uri="{FF2B5EF4-FFF2-40B4-BE49-F238E27FC236}">
                <a16:creationId xmlns:a16="http://schemas.microsoft.com/office/drawing/2014/main" id="{81B5CACE-119C-1B4F-A908-D9CF7116D7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1813"/>
            <a:ext cx="5487988" cy="41148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numCol="1" anchor="ctr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>
            <a:extLst>
              <a:ext uri="{FF2B5EF4-FFF2-40B4-BE49-F238E27FC236}">
                <a16:creationId xmlns:a16="http://schemas.microsoft.com/office/drawing/2014/main" id="{0726C8D3-D19F-5E40-83A9-A7F0F0C4A7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4" name="Notes Placeholder 2">
            <a:extLst>
              <a:ext uri="{FF2B5EF4-FFF2-40B4-BE49-F238E27FC236}">
                <a16:creationId xmlns:a16="http://schemas.microsoft.com/office/drawing/2014/main" id="{D936F5EE-2066-C446-A11C-5F3A90CA94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8915" name="Slide Number Placeholder 3">
            <a:extLst>
              <a:ext uri="{FF2B5EF4-FFF2-40B4-BE49-F238E27FC236}">
                <a16:creationId xmlns:a16="http://schemas.microsoft.com/office/drawing/2014/main" id="{B61C0109-388C-E24B-8428-F7F448F66E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784C3756-76AF-2D49-9D25-72C818CC3F8D}" type="slidenum">
              <a:rPr lang="en-US" altLang="en-US" smtClean="0"/>
              <a:pPr/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8574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5AE4C-2342-A64D-947C-DE5C8C2A88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1474C0-2F84-DB48-8C0F-28EDE30706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F0CFBD-C4B9-1141-B742-788732B05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88F67-4DF5-9443-8232-F7F7B9C8A05E}" type="datetimeFigureOut">
              <a:rPr lang="en-US" smtClean="0"/>
              <a:t>12/14/21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106927-EF5B-404F-AC4E-5AD8A6E10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433E3C-36BF-9143-9CC3-28F02819D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9EEBE-11D8-2941-8B2A-C3D7B19EE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213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C3BBF-DF3F-EC49-8177-9368CDF43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EC7909-9C05-1044-AA45-34B578A775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F53513-656E-884D-9EF6-07A62C3E1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88F67-4DF5-9443-8232-F7F7B9C8A05E}" type="datetimeFigureOut">
              <a:rPr lang="en-US" smtClean="0"/>
              <a:t>12/14/21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3F738-8036-334E-A62C-3AD3CD488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5B3CB-3FBB-CC47-B369-E79859580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9EEBE-11D8-2941-8B2A-C3D7B19EE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041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4CA952-EEE5-134A-9551-A05872C88A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D0E940-4F3F-5147-878D-AD1A08122F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698882-C2EC-0E47-9B83-BB8E04970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88F67-4DF5-9443-8232-F7F7B9C8A05E}" type="datetimeFigureOut">
              <a:rPr lang="en-US" smtClean="0"/>
              <a:t>12/14/21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778EBF-2222-D942-A1CE-9AC3B1500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D63C2-14EF-FE4D-A9BA-DCACF5FD0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9EEBE-11D8-2941-8B2A-C3D7B19EE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5501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914400" y="4114800"/>
            <a:ext cx="103632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D0BD34F-12D1-4147-8EB5-59ECE12EE4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D369DF1-39C9-AC42-8910-5B7B58857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104DD29-C6DA-1A40-BE6D-C8AE29734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BB9C2F-51F6-9B4D-A255-1760087459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32497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11855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07246-4494-204B-BECE-33E11D416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E59185-7AB8-7F47-A240-02C9038591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C42E68-AABC-CC43-922F-919D20285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88F67-4DF5-9443-8232-F7F7B9C8A05E}" type="datetimeFigureOut">
              <a:rPr lang="en-US" smtClean="0"/>
              <a:t>12/14/21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7601E3-AAE7-A54A-8EE3-B058D5A43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1806D0-AB7F-7544-84EB-B0265E7A2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9EEBE-11D8-2941-8B2A-C3D7B19EE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197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15114-9CE9-E14D-9AEE-19EACBFAF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E450B2-1003-1241-88B1-90172F182F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5C193-D905-9248-B898-647C2B100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88F67-4DF5-9443-8232-F7F7B9C8A05E}" type="datetimeFigureOut">
              <a:rPr lang="en-US" smtClean="0"/>
              <a:t>12/14/21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7C61E9-3A65-4C48-A180-61EBA4441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15223E-F31B-E44D-8E93-AAA563612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9EEBE-11D8-2941-8B2A-C3D7B19EE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47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23DA3-A0AE-E045-8A72-46CB4A33D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38741-8BE1-1740-8F69-92580026ED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533107-B321-9D4E-BBFA-690CE9E4EB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84D0B0-DA94-C04A-A391-FDEC040EB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88F67-4DF5-9443-8232-F7F7B9C8A05E}" type="datetimeFigureOut">
              <a:rPr lang="en-US" smtClean="0"/>
              <a:t>12/14/21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763FB1-F060-294B-A816-BA8555EFB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C59ED6-EB59-5C4A-A85C-4B6F03BA2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9EEBE-11D8-2941-8B2A-C3D7B19EE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252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B74BB-5083-444E-8134-E550D6B0D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4C5CF6-6998-EB4C-904F-B8D1C7FAA8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1B53EA-62CB-0E4D-97C9-B0F25FC04D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6A6A79-0B5F-8440-8964-831B43AE23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8F20AC-085B-EE4E-AF12-0734FF12EC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AB62F5-DF35-6741-ADC4-7C0CCF764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88F67-4DF5-9443-8232-F7F7B9C8A05E}" type="datetimeFigureOut">
              <a:rPr lang="en-US" smtClean="0"/>
              <a:t>12/14/21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0FF550-5EC2-E54D-9BFC-9C4D4BF88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8D2F6F-7D9E-B24D-9EE2-C237F2120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9EEBE-11D8-2941-8B2A-C3D7B19EE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20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18A14-5811-E344-8011-BBCA0B122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1BB8E4-69DD-EC42-8664-B0508BD74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88F67-4DF5-9443-8232-F7F7B9C8A05E}" type="datetimeFigureOut">
              <a:rPr lang="en-US" smtClean="0"/>
              <a:t>12/14/21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69465B-E54F-E54E-9695-D9FEEB8A9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6255C4-FF76-5240-A499-D9658075D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9EEBE-11D8-2941-8B2A-C3D7B19EE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556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EEE62D-6051-FE40-BB38-DEE9BE182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88F67-4DF5-9443-8232-F7F7B9C8A05E}" type="datetimeFigureOut">
              <a:rPr lang="en-US" smtClean="0"/>
              <a:t>12/14/21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03EE2E-152E-CC43-B417-80A05B64F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8CA23-E3B3-B949-A5D2-FFBB70675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9EEBE-11D8-2941-8B2A-C3D7B19EE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997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6BA11-E61F-EE44-8460-36E44DC55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BA746D-4E35-E64C-AA8C-AF439EAA99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C1DEED-D0CC-F446-8A5A-0B1392ABE2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1D21E1-22F8-8943-A839-B41F0E1AB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88F67-4DF5-9443-8232-F7F7B9C8A05E}" type="datetimeFigureOut">
              <a:rPr lang="en-US" smtClean="0"/>
              <a:t>12/14/21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F497D6-41E0-974B-A847-58FE78DD9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7772A4-969E-EE49-A469-CEFE31A15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9EEBE-11D8-2941-8B2A-C3D7B19EE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680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4FB9A-6C3D-0F48-8F69-431F6A08C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C72867-60AE-4C47-A643-CA6DB45C7A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D7E290-1ED9-9F47-B04A-0039354E7D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BE7503-914A-9944-8951-88E57DB75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88F67-4DF5-9443-8232-F7F7B9C8A05E}" type="datetimeFigureOut">
              <a:rPr lang="en-US" smtClean="0"/>
              <a:t>12/14/21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3A1B52-1644-0144-A6F7-DA0FBDA98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63812D-5DB3-DA42-A81E-DB2F7C0EF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9EEBE-11D8-2941-8B2A-C3D7B19EE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484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4EC3A4-E17E-0848-930E-1D0F68191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0473BA-419F-CD4F-AF57-8B21AEC39D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DD2B25-19C0-F747-8FC1-C81E64D18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288F67-4DF5-9443-8232-F7F7B9C8A05E}" type="datetimeFigureOut">
              <a:rPr lang="en-US" smtClean="0"/>
              <a:t>12/14/21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9B1464-92C9-9B4B-9692-F16DED3232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673E7-D6BA-684F-8531-308250F84B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B9EEBE-11D8-2941-8B2A-C3D7B19EE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987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hyperlink" Target="http://tandy.cs.illinois.edu/papers.html" TargetMode="External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jpeg"/><Relationship Id="rId5" Type="http://schemas.openxmlformats.org/officeDocument/2006/relationships/hyperlink" Target="http://tandy.cs.illinois.edu/software.html" TargetMode="External"/><Relationship Id="rId10" Type="http://schemas.openxmlformats.org/officeDocument/2006/relationships/image" Target="../media/image34.jpg"/><Relationship Id="rId4" Type="http://schemas.openxmlformats.org/officeDocument/2006/relationships/hyperlink" Target="http://tandy.cs.illinois.edu/talks.html" TargetMode="External"/><Relationship Id="rId9" Type="http://schemas.openxmlformats.org/officeDocument/2006/relationships/image" Target="../media/image33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673E42-CE58-B842-A50D-37CA4B5183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440"/>
          <a:stretch/>
        </p:blipFill>
        <p:spPr>
          <a:xfrm>
            <a:off x="20" y="10"/>
            <a:ext cx="4637226" cy="6857990"/>
          </a:xfrm>
          <a:prstGeom prst="rect">
            <a:avLst/>
          </a:prstGeom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B9951BD9-0868-4CDB-ACD6-9C4209B5E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637247" y="0"/>
            <a:ext cx="755475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61" name="Title 1">
            <a:extLst>
              <a:ext uri="{FF2B5EF4-FFF2-40B4-BE49-F238E27FC236}">
                <a16:creationId xmlns:a16="http://schemas.microsoft.com/office/drawing/2014/main" id="{FF858444-B544-7948-B0E7-6234641FA6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7328" y="43735"/>
            <a:ext cx="6274591" cy="3351602"/>
          </a:xfrm>
        </p:spPr>
        <p:txBody>
          <a:bodyPr>
            <a:normAutofit/>
          </a:bodyPr>
          <a:lstStyle/>
          <a:p>
            <a:pPr algn="l"/>
            <a:r>
              <a:rPr lang="en-US" altLang="en-US" sz="5100" b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Scalable divide-and-conquer strategies for phylogeny estimation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204DFA-1939-2B45-8BFF-35D489D6A0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77327" y="4156276"/>
            <a:ext cx="6274592" cy="2061645"/>
          </a:xfrm>
        </p:spPr>
        <p:txBody>
          <a:bodyPr rtlCol="0">
            <a:normAutofit/>
          </a:bodyPr>
          <a:lstStyle/>
          <a:p>
            <a:pPr algn="l">
              <a:defRPr/>
            </a:pPr>
            <a:r>
              <a:rPr lang="en-US">
                <a:solidFill>
                  <a:schemeClr val="bg1"/>
                </a:solidFill>
                <a:ea typeface="+mn-ea"/>
                <a:cs typeface="+mn-cs"/>
              </a:rPr>
              <a:t>Tandy Warnow</a:t>
            </a:r>
          </a:p>
          <a:p>
            <a:pPr algn="l">
              <a:defRPr/>
            </a:pPr>
            <a:r>
              <a:rPr lang="en-US">
                <a:solidFill>
                  <a:schemeClr val="bg1"/>
                </a:solidFill>
                <a:ea typeface="+mn-ea"/>
                <a:cs typeface="+mn-cs"/>
              </a:rPr>
              <a:t>The University of Illinois</a:t>
            </a:r>
          </a:p>
        </p:txBody>
      </p:sp>
    </p:spTree>
    <p:extLst>
      <p:ext uri="{BB962C8B-B14F-4D97-AF65-F5344CB8AC3E}">
        <p14:creationId xmlns:p14="http://schemas.microsoft.com/office/powerpoint/2010/main" val="2260573749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E79A7-47B3-8B43-B260-1E87EEC39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talk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FA646-B089-1448-9B38-30730775F7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Fast introduction to statistical phylogenetic estimation </a:t>
            </a:r>
          </a:p>
          <a:p>
            <a:r>
              <a:rPr lang="en-US" dirty="0">
                <a:solidFill>
                  <a:srgbClr val="0432FF"/>
                </a:solidFill>
              </a:rPr>
              <a:t>Disjoint Tree Mergers (DTMs)</a:t>
            </a:r>
            <a:r>
              <a:rPr lang="en-US" dirty="0"/>
              <a:t> </a:t>
            </a:r>
          </a:p>
          <a:p>
            <a:r>
              <a:rPr lang="en-US" dirty="0"/>
              <a:t>DTM pipelines used for </a:t>
            </a:r>
            <a:r>
              <a:rPr lang="en-US" dirty="0">
                <a:solidFill>
                  <a:srgbClr val="0432FF"/>
                </a:solidFill>
              </a:rPr>
              <a:t>species tree estimation </a:t>
            </a:r>
          </a:p>
          <a:p>
            <a:r>
              <a:rPr lang="en-US" dirty="0"/>
              <a:t>DTM pipelines used for </a:t>
            </a:r>
            <a:r>
              <a:rPr lang="en-US" dirty="0">
                <a:solidFill>
                  <a:srgbClr val="0432FF"/>
                </a:solidFill>
              </a:rPr>
              <a:t>gene tree estimation</a:t>
            </a:r>
          </a:p>
          <a:p>
            <a:r>
              <a:rPr lang="en-US" dirty="0"/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15293621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7E03A5A9-BE8A-DF41-83A5-05F492C67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Questions </a:t>
            </a:r>
          </a:p>
        </p:txBody>
      </p:sp>
      <p:sp>
        <p:nvSpPr>
          <p:cNvPr id="27650" name="Content Placeholder 2">
            <a:extLst>
              <a:ext uri="{FF2B5EF4-FFF2-40B4-BE49-F238E27FC236}">
                <a16:creationId xmlns:a16="http://schemas.microsoft.com/office/drawing/2014/main" id="{30DC3459-71F9-2E4D-8CFD-AD0733C8EF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Theory questions: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Is the model tree </a:t>
            </a:r>
            <a:r>
              <a:rPr lang="en-US" altLang="en-US" dirty="0">
                <a:solidFill>
                  <a:srgbClr val="0000FF"/>
                </a:solidFill>
                <a:ea typeface="ＭＳ Ｐゴシック" panose="020B0600070205080204" pitchFamily="34" charset="-128"/>
              </a:rPr>
              <a:t>identifiable</a:t>
            </a:r>
            <a:r>
              <a:rPr lang="en-US" altLang="en-US" dirty="0">
                <a:ea typeface="ＭＳ Ｐゴシック" panose="020B0600070205080204" pitchFamily="34" charset="-128"/>
              </a:rPr>
              <a:t>?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Is the estimation method  </a:t>
            </a:r>
            <a:r>
              <a:rPr lang="en-US" altLang="en-US" dirty="0">
                <a:solidFill>
                  <a:srgbClr val="0000FF"/>
                </a:solidFill>
                <a:ea typeface="ＭＳ Ｐゴシック" panose="020B0600070205080204" pitchFamily="34" charset="-128"/>
              </a:rPr>
              <a:t>statistically consistent </a:t>
            </a:r>
            <a:r>
              <a:rPr lang="en-US" altLang="en-US" dirty="0">
                <a:ea typeface="ＭＳ Ｐゴシック" panose="020B0600070205080204" pitchFamily="34" charset="-128"/>
              </a:rPr>
              <a:t>under this model?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What is the </a:t>
            </a:r>
            <a:r>
              <a:rPr lang="en-US" altLang="en-US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sample complexity </a:t>
            </a:r>
            <a:r>
              <a:rPr lang="en-US" altLang="en-US" dirty="0">
                <a:ea typeface="ＭＳ Ｐゴシック" panose="020B0600070205080204" pitchFamily="34" charset="-128"/>
              </a:rPr>
              <a:t>for the method?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How </a:t>
            </a:r>
            <a:r>
              <a:rPr lang="en-US" altLang="en-US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robust </a:t>
            </a:r>
            <a:r>
              <a:rPr lang="en-US" altLang="en-US" dirty="0">
                <a:ea typeface="ＭＳ Ｐゴシック" panose="020B0600070205080204" pitchFamily="34" charset="-128"/>
              </a:rPr>
              <a:t>is the method to model misspecification?</a:t>
            </a:r>
          </a:p>
          <a:p>
            <a:pPr marL="0" indent="0"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Empirical questions: 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What is the </a:t>
            </a:r>
            <a:r>
              <a:rPr lang="en-US" altLang="en-US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accuracy of the method on finite data </a:t>
            </a:r>
            <a:r>
              <a:rPr lang="en-US" altLang="en-US" dirty="0">
                <a:ea typeface="ＭＳ Ｐゴシック" panose="020B0600070205080204" pitchFamily="34" charset="-128"/>
              </a:rPr>
              <a:t>(evaluated using simulations)?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What are the </a:t>
            </a:r>
            <a:r>
              <a:rPr lang="en-US" altLang="en-US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computational requirements </a:t>
            </a:r>
            <a:r>
              <a:rPr lang="en-US" altLang="en-US" dirty="0">
                <a:ea typeface="ＭＳ Ｐゴシック" panose="020B0600070205080204" pitchFamily="34" charset="-128"/>
              </a:rPr>
              <a:t>for the method?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 Neue Light" charset="0"/>
                <a:ea typeface="Helvetica Neue Light" charset="0"/>
                <a:cs typeface="Helvetica Neue Light" charset="0"/>
              </a:rPr>
              <a:t>Is method M statistically consistent under model G?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865126" y="2069513"/>
            <a:ext cx="7818108" cy="3533149"/>
            <a:chOff x="2397045" y="1666120"/>
            <a:chExt cx="7818108" cy="3533149"/>
          </a:xfrm>
        </p:grpSpPr>
        <p:grpSp>
          <p:nvGrpSpPr>
            <p:cNvPr id="10" name="Group 9"/>
            <p:cNvGrpSpPr/>
            <p:nvPr/>
          </p:nvGrpSpPr>
          <p:grpSpPr>
            <a:xfrm>
              <a:off x="2520451" y="2040799"/>
              <a:ext cx="7227298" cy="3005001"/>
              <a:chOff x="2844165" y="2429148"/>
              <a:chExt cx="6619875" cy="2443163"/>
            </a:xfrm>
          </p:grpSpPr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5DEE10E7-90D4-6042-9C66-CB5B3B0840A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870291" y="2429148"/>
                <a:ext cx="0" cy="2443163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AAC1E9F0-1020-D541-9C6D-D01679189DD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844165" y="4872311"/>
                <a:ext cx="6619875" cy="0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41F6D699-3B63-ED4F-BC11-2C0CF0F1EC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7460" y="2514079"/>
                <a:ext cx="6300788" cy="2273300"/>
              </a:xfrm>
              <a:custGeom>
                <a:avLst/>
                <a:gdLst>
                  <a:gd name="T0" fmla="*/ 0 w 6301575"/>
                  <a:gd name="T1" fmla="*/ 0 h 2272554"/>
                  <a:gd name="T2" fmla="*/ 512855 w 6301575"/>
                  <a:gd name="T3" fmla="*/ 1588303 h 2272554"/>
                  <a:gd name="T4" fmla="*/ 2564275 w 6301575"/>
                  <a:gd name="T5" fmla="*/ 2174754 h 2272554"/>
                  <a:gd name="T6" fmla="*/ 6300788 w 6301575"/>
                  <a:gd name="T7" fmla="*/ 2272496 h 22725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301575" h="2272554">
                    <a:moveTo>
                      <a:pt x="0" y="0"/>
                    </a:moveTo>
                    <a:cubicBezTo>
                      <a:pt x="42743" y="612721"/>
                      <a:pt x="85487" y="1225442"/>
                      <a:pt x="512919" y="1587782"/>
                    </a:cubicBezTo>
                    <a:cubicBezTo>
                      <a:pt x="940351" y="1950122"/>
                      <a:pt x="1599819" y="2060045"/>
                      <a:pt x="2564595" y="2174040"/>
                    </a:cubicBezTo>
                    <a:cubicBezTo>
                      <a:pt x="3529371" y="2288035"/>
                      <a:pt x="6301575" y="2271750"/>
                      <a:pt x="6301575" y="2271750"/>
                    </a:cubicBezTo>
                  </a:path>
                </a:pathLst>
              </a:custGeom>
              <a:noFill/>
              <a:ln w="38100" cap="flat" cmpd="sng">
                <a:solidFill>
                  <a:schemeClr val="bg1">
                    <a:lumMod val="50000"/>
                  </a:scheme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</p:grpSp>
        <p:sp>
          <p:nvSpPr>
            <p:cNvPr id="11" name="Triangle 10"/>
            <p:cNvSpPr/>
            <p:nvPr/>
          </p:nvSpPr>
          <p:spPr>
            <a:xfrm rot="5400000">
              <a:off x="9827983" y="4812098"/>
              <a:ext cx="306936" cy="467405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riangle 11"/>
            <p:cNvSpPr/>
            <p:nvPr/>
          </p:nvSpPr>
          <p:spPr>
            <a:xfrm>
              <a:off x="2397045" y="1666120"/>
              <a:ext cx="303857" cy="442421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309931" y="3017969"/>
            <a:ext cx="193330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 Neue" charset="0"/>
                <a:ea typeface="Helvetica Neue" charset="0"/>
                <a:cs typeface="Helvetica Neue" charset="0"/>
              </a:rPr>
              <a:t>Error</a:t>
            </a:r>
          </a:p>
          <a:p>
            <a:r>
              <a:rPr lang="en-US" i="1" dirty="0">
                <a:latin typeface="Helvetica Neue Light" charset="0"/>
                <a:ea typeface="Helvetica Neue Light" charset="0"/>
                <a:cs typeface="Helvetica Neue Light" charset="0"/>
              </a:rPr>
              <a:t>in species tree inferred by  method 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54942" y="5617598"/>
            <a:ext cx="34944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 Neue Light" charset="0"/>
                <a:ea typeface="Helvetica Neue Light" charset="0"/>
                <a:cs typeface="Helvetica Neue Light" charset="0"/>
              </a:rPr>
              <a:t>Amount of data</a:t>
            </a:r>
          </a:p>
          <a:p>
            <a:r>
              <a:rPr lang="en-US" i="1" dirty="0">
                <a:latin typeface="Helvetica Neue Light" charset="0"/>
                <a:ea typeface="Helvetica Neue Light" charset="0"/>
                <a:cs typeface="Helvetica Neue Light" charset="0"/>
              </a:rPr>
              <a:t>generated under model G and then given to method M as input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305171" y="2169978"/>
            <a:ext cx="3184303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17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 Neue Light" charset="0"/>
                <a:ea typeface="Helvetica Neue Light" charset="0"/>
                <a:cs typeface="Helvetica Neue Light" charset="0"/>
              </a:rPr>
              <a:t>Question answered by mathematical proof</a:t>
            </a:r>
          </a:p>
        </p:txBody>
      </p:sp>
    </p:spTree>
    <p:extLst>
      <p:ext uri="{BB962C8B-B14F-4D97-AF65-F5344CB8AC3E}">
        <p14:creationId xmlns:p14="http://schemas.microsoft.com/office/powerpoint/2010/main" val="29088632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3D553159-40D7-C54B-80E2-9D8F064D0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Answers?</a:t>
            </a:r>
          </a:p>
        </p:txBody>
      </p:sp>
      <p:sp>
        <p:nvSpPr>
          <p:cNvPr id="80898" name="Content Placeholder 2">
            <a:extLst>
              <a:ext uri="{FF2B5EF4-FFF2-40B4-BE49-F238E27FC236}">
                <a16:creationId xmlns:a16="http://schemas.microsoft.com/office/drawing/2014/main" id="{FF4B23B6-FF5E-9D4E-92CA-5CFC6B21FD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291" y="1690688"/>
            <a:ext cx="10280073" cy="4756150"/>
          </a:xfrm>
        </p:spPr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</a:rPr>
              <a:t>We know a lot about which site evolution models are identifiable, and which methods are statistically consistent.</a:t>
            </a:r>
          </a:p>
          <a:p>
            <a:pPr marL="0" indent="0">
              <a:buNone/>
              <a:defRPr/>
            </a:pPr>
            <a:endParaRPr lang="en-US" dirty="0">
              <a:solidFill>
                <a:srgbClr val="000000"/>
              </a:solidFill>
            </a:endParaRP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</a:rPr>
              <a:t>We know a little bit about the sample complexity for standard methods.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D1135-3DD4-F84C-82EF-88E5B512C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Maximum likelihood for gene tree estimation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3D8CC1-0B2F-1C45-8140-41435488E0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Theory:</a:t>
            </a:r>
          </a:p>
          <a:p>
            <a:pPr lvl="1"/>
            <a:r>
              <a:rPr lang="en-US" dirty="0"/>
              <a:t>Statistically consistent </a:t>
            </a:r>
          </a:p>
          <a:p>
            <a:pPr lvl="1"/>
            <a:r>
              <a:rPr lang="en-US" dirty="0"/>
              <a:t>Low sample complexity (Roch &amp; Sly, Prob. Theory and Related Fields, 2017): phase transition (logarithmic then polynomial)  </a:t>
            </a:r>
          </a:p>
          <a:p>
            <a:pPr lvl="1"/>
            <a:r>
              <a:rPr lang="en-US" dirty="0"/>
              <a:t>NP-hard </a:t>
            </a:r>
          </a:p>
          <a:p>
            <a:r>
              <a:rPr lang="en-US" dirty="0"/>
              <a:t>Empirical (based on heuristics)</a:t>
            </a:r>
          </a:p>
          <a:p>
            <a:pPr lvl="1"/>
            <a:r>
              <a:rPr lang="en-US" dirty="0"/>
              <a:t>Outstanding accuracy on simulated data</a:t>
            </a:r>
          </a:p>
          <a:p>
            <a:pPr lvl="1"/>
            <a:r>
              <a:rPr lang="en-US" dirty="0"/>
              <a:t>Challenging on large datasets (best methods can take CPU years or fail to run on large datasets)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5105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D1135-3DD4-F84C-82EF-88E5B512C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Maximum likelihood for gene tree estimation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3D8CC1-0B2F-1C45-8140-41435488E0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ML is a dominant method for phylogeny estimation</a:t>
            </a:r>
          </a:p>
          <a:p>
            <a:r>
              <a:rPr lang="en-US" dirty="0"/>
              <a:t>Leading heuristics: </a:t>
            </a:r>
            <a:r>
              <a:rPr lang="en-US" dirty="0" err="1">
                <a:solidFill>
                  <a:srgbClr val="0432FF"/>
                </a:solidFill>
              </a:rPr>
              <a:t>RAxML</a:t>
            </a:r>
            <a:r>
              <a:rPr lang="en-US" dirty="0"/>
              <a:t> and </a:t>
            </a:r>
            <a:r>
              <a:rPr lang="en-US" dirty="0">
                <a:solidFill>
                  <a:srgbClr val="0432FF"/>
                </a:solidFill>
              </a:rPr>
              <a:t>IQ-TREE</a:t>
            </a:r>
          </a:p>
          <a:p>
            <a:r>
              <a:rPr lang="en-US" dirty="0" err="1">
                <a:solidFill>
                  <a:srgbClr val="0432FF"/>
                </a:solidFill>
              </a:rPr>
              <a:t>FastTree</a:t>
            </a:r>
            <a:r>
              <a:rPr lang="en-US" dirty="0">
                <a:solidFill>
                  <a:srgbClr val="0432FF"/>
                </a:solidFill>
              </a:rPr>
              <a:t> 2</a:t>
            </a:r>
            <a:r>
              <a:rPr lang="en-US" dirty="0"/>
              <a:t> used for very large datasets (but isn’t as accurate as </a:t>
            </a:r>
            <a:r>
              <a:rPr lang="en-US" dirty="0" err="1"/>
              <a:t>RAxML</a:t>
            </a:r>
            <a:r>
              <a:rPr lang="en-US" dirty="0"/>
              <a:t> or IQ-TREE)</a:t>
            </a:r>
          </a:p>
          <a:p>
            <a:r>
              <a:rPr lang="en-US" dirty="0"/>
              <a:t>Parallelism focused on scaling with the length of the input alignment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3162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3BD56-5B60-B242-8C37-F03053AB9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DNNs useful for phylogeny estimation?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9F671E-B3C9-C349-B38F-DBFD23FA35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Sequence evolution models are </a:t>
            </a:r>
            <a:r>
              <a:rPr lang="en-US" dirty="0">
                <a:solidFill>
                  <a:srgbClr val="0432FF"/>
                </a:solidFill>
              </a:rPr>
              <a:t>simplistic</a:t>
            </a:r>
            <a:r>
              <a:rPr lang="en-US" dirty="0"/>
              <a:t> (to enable statistical identifiability and consistency)</a:t>
            </a:r>
          </a:p>
          <a:p>
            <a:r>
              <a:rPr lang="en-US" dirty="0"/>
              <a:t>Biological data is more complex, and includes </a:t>
            </a:r>
            <a:r>
              <a:rPr lang="en-US" dirty="0" err="1">
                <a:solidFill>
                  <a:srgbClr val="0432FF"/>
                </a:solidFill>
              </a:rPr>
              <a:t>heterotachy</a:t>
            </a:r>
            <a:r>
              <a:rPr lang="en-US" dirty="0">
                <a:solidFill>
                  <a:srgbClr val="0432FF"/>
                </a:solidFill>
              </a:rPr>
              <a:t> </a:t>
            </a:r>
            <a:r>
              <a:rPr lang="en-US" dirty="0"/>
              <a:t>(changes across the sites and across the tree)?</a:t>
            </a:r>
          </a:p>
          <a:p>
            <a:r>
              <a:rPr lang="en-US" dirty="0"/>
              <a:t>Two papers introduced </a:t>
            </a:r>
            <a:r>
              <a:rPr lang="en-US" dirty="0">
                <a:solidFill>
                  <a:srgbClr val="0432FF"/>
                </a:solidFill>
              </a:rPr>
              <a:t>DNNs</a:t>
            </a:r>
            <a:r>
              <a:rPr lang="en-US" dirty="0"/>
              <a:t> for </a:t>
            </a:r>
            <a:r>
              <a:rPr lang="en-US" dirty="0">
                <a:solidFill>
                  <a:srgbClr val="0432FF"/>
                </a:solidFill>
              </a:rPr>
              <a:t>quartet tree estimation </a:t>
            </a:r>
            <a:r>
              <a:rPr lang="en-US" dirty="0"/>
              <a:t>to try to improve phylogeny estimation under complex models</a:t>
            </a:r>
          </a:p>
          <a:p>
            <a:pPr lvl="1"/>
            <a:r>
              <a:rPr lang="en-US" dirty="0"/>
              <a:t>Suvorov et al., Systematic Biology 2020</a:t>
            </a:r>
          </a:p>
          <a:p>
            <a:pPr lvl="1"/>
            <a:r>
              <a:rPr lang="en-US" dirty="0"/>
              <a:t>Zou et al., Molecular Biology and Evolution, 2020</a:t>
            </a:r>
          </a:p>
          <a:p>
            <a:r>
              <a:rPr lang="en-US" dirty="0"/>
              <a:t>Zaharias et al. (RECOMB 2021) compared DNNs to standard methods based on simple models</a:t>
            </a:r>
          </a:p>
        </p:txBody>
      </p:sp>
    </p:spTree>
    <p:extLst>
      <p:ext uri="{BB962C8B-B14F-4D97-AF65-F5344CB8AC3E}">
        <p14:creationId xmlns:p14="http://schemas.microsoft.com/office/powerpoint/2010/main" val="23066825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A8F26C-4B39-5C4C-AF76-A510525B91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090" y="985872"/>
            <a:ext cx="9063370" cy="60422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AAE943-5F4F-2047-9D29-3F032F066DD5}"/>
              </a:ext>
            </a:extLst>
          </p:cNvPr>
          <p:cNvSpPr txBox="1"/>
          <p:nvPr/>
        </p:nvSpPr>
        <p:spPr>
          <a:xfrm>
            <a:off x="1727313" y="351235"/>
            <a:ext cx="76799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ML is more accurate than DNNs and other methods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E7B5B1-4858-154B-82B4-859D1A2A5392}"/>
              </a:ext>
            </a:extLst>
          </p:cNvPr>
          <p:cNvSpPr txBox="1"/>
          <p:nvPr/>
        </p:nvSpPr>
        <p:spPr>
          <a:xfrm>
            <a:off x="9407236" y="1720840"/>
            <a:ext cx="235527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from </a:t>
            </a:r>
          </a:p>
          <a:p>
            <a:r>
              <a:rPr lang="en-US" dirty="0"/>
              <a:t>Zaharias et al., RECOMB 2021</a:t>
            </a:r>
          </a:p>
          <a:p>
            <a:endParaRPr lang="en-US" dirty="0"/>
          </a:p>
          <a:p>
            <a:r>
              <a:rPr lang="en-US" dirty="0"/>
              <a:t>20-sequence datasets generated under complex AA models (lots of </a:t>
            </a:r>
            <a:r>
              <a:rPr lang="en-US" dirty="0" err="1"/>
              <a:t>heterotachy</a:t>
            </a:r>
            <a:r>
              <a:rPr lang="en-US" dirty="0"/>
              <a:t>)</a:t>
            </a:r>
          </a:p>
          <a:p>
            <a:br>
              <a:rPr lang="en-US" dirty="0"/>
            </a:br>
            <a:r>
              <a:rPr lang="en-US" dirty="0"/>
              <a:t>Same models used to train DNNs (from Zou et al., MBE 2020)</a:t>
            </a:r>
          </a:p>
          <a:p>
            <a:endParaRPr lang="en-US" dirty="0"/>
          </a:p>
          <a:p>
            <a:r>
              <a:rPr lang="en-US" dirty="0"/>
              <a:t>IQ-TREE used for maximum likelihood estimation</a:t>
            </a:r>
          </a:p>
        </p:txBody>
      </p:sp>
    </p:spTree>
    <p:extLst>
      <p:ext uri="{BB962C8B-B14F-4D97-AF65-F5344CB8AC3E}">
        <p14:creationId xmlns:p14="http://schemas.microsoft.com/office/powerpoint/2010/main" val="39478192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nature-reviews-tree-of-life">
            <a:extLst>
              <a:ext uri="{FF2B5EF4-FFF2-40B4-BE49-F238E27FC236}">
                <a16:creationId xmlns:a16="http://schemas.microsoft.com/office/drawing/2014/main" id="{F49B5E89-9E35-294F-9083-970E11494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426" y="1681164"/>
            <a:ext cx="4049713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 Box 4">
            <a:extLst>
              <a:ext uri="{FF2B5EF4-FFF2-40B4-BE49-F238E27FC236}">
                <a16:creationId xmlns:a16="http://schemas.microsoft.com/office/drawing/2014/main" id="{787B77F8-5B7C-2B4E-A7E6-C7D450A72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2936" y="403413"/>
            <a:ext cx="7740382" cy="128014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en-US" sz="2800" dirty="0"/>
              <a:t>				        </a:t>
            </a:r>
            <a:r>
              <a:rPr lang="en-US" sz="4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Phylogenomics</a:t>
            </a:r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</a:p>
        </p:txBody>
      </p:sp>
      <p:pic>
        <p:nvPicPr>
          <p:cNvPr id="30723" name="Picture 1" descr="genome-10K.jpg">
            <a:extLst>
              <a:ext uri="{FF2B5EF4-FFF2-40B4-BE49-F238E27FC236}">
                <a16:creationId xmlns:a16="http://schemas.microsoft.com/office/drawing/2014/main" id="{1DBA4E14-5FE3-0143-B626-F93372296A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789" y="1747839"/>
            <a:ext cx="3227387" cy="322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extBox 2">
            <a:extLst>
              <a:ext uri="{FF2B5EF4-FFF2-40B4-BE49-F238E27FC236}">
                <a16:creationId xmlns:a16="http://schemas.microsoft.com/office/drawing/2014/main" id="{A81595A8-6E29-0A4C-9263-0307B44756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1014" y="5715001"/>
            <a:ext cx="8916987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/>
              <a:t>Phylogeny + genomics = genome-scale phylogeny estimation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.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>
            <a:extLst>
              <a:ext uri="{FF2B5EF4-FFF2-40B4-BE49-F238E27FC236}">
                <a16:creationId xmlns:a16="http://schemas.microsoft.com/office/drawing/2014/main" id="{7C514C5C-79EA-6F42-9A7D-93ADD2970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Genome-scale data?</a:t>
            </a:r>
          </a:p>
        </p:txBody>
      </p:sp>
      <p:sp>
        <p:nvSpPr>
          <p:cNvPr id="46082" name="Content Placeholder 2">
            <a:extLst>
              <a:ext uri="{FF2B5EF4-FFF2-40B4-BE49-F238E27FC236}">
                <a16:creationId xmlns:a16="http://schemas.microsoft.com/office/drawing/2014/main" id="{F1F0BDF2-7FD8-BF43-97BD-F05FA4D2A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2846" y="2637437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error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3FFBCF6-74B3-134C-937D-3F92B4F2940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09925" y="2076451"/>
            <a:ext cx="0" cy="2443163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6C09E32-653B-B049-B206-B2422B4462B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57551" y="4519613"/>
            <a:ext cx="6619875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085" name="TextBox 7">
            <a:extLst>
              <a:ext uri="{FF2B5EF4-FFF2-40B4-BE49-F238E27FC236}">
                <a16:creationId xmlns:a16="http://schemas.microsoft.com/office/drawing/2014/main" id="{53E93885-33F1-3342-9D16-1F0D1B9A40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0522" y="4813106"/>
            <a:ext cx="43104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/>
              <a:t>Length of the genome 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E392FC83-AA74-DA49-B092-62D2C264E6F6}"/>
              </a:ext>
            </a:extLst>
          </p:cNvPr>
          <p:cNvSpPr>
            <a:spLocks/>
          </p:cNvSpPr>
          <p:nvPr/>
        </p:nvSpPr>
        <p:spPr bwMode="auto">
          <a:xfrm>
            <a:off x="3673475" y="2149475"/>
            <a:ext cx="6300788" cy="2273300"/>
          </a:xfrm>
          <a:custGeom>
            <a:avLst/>
            <a:gdLst>
              <a:gd name="T0" fmla="*/ 0 w 6301575"/>
              <a:gd name="T1" fmla="*/ 0 h 2272554"/>
              <a:gd name="T2" fmla="*/ 512855 w 6301575"/>
              <a:gd name="T3" fmla="*/ 1588303 h 2272554"/>
              <a:gd name="T4" fmla="*/ 2564275 w 6301575"/>
              <a:gd name="T5" fmla="*/ 2174754 h 2272554"/>
              <a:gd name="T6" fmla="*/ 6300788 w 6301575"/>
              <a:gd name="T7" fmla="*/ 2272496 h 227255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301575" h="2272554">
                <a:moveTo>
                  <a:pt x="0" y="0"/>
                </a:moveTo>
                <a:cubicBezTo>
                  <a:pt x="42743" y="612721"/>
                  <a:pt x="85487" y="1225442"/>
                  <a:pt x="512919" y="1587782"/>
                </a:cubicBezTo>
                <a:cubicBezTo>
                  <a:pt x="940351" y="1950122"/>
                  <a:pt x="1599819" y="2060045"/>
                  <a:pt x="2564595" y="2174040"/>
                </a:cubicBezTo>
                <a:cubicBezTo>
                  <a:pt x="3529371" y="2288035"/>
                  <a:pt x="6301575" y="2271750"/>
                  <a:pt x="6301575" y="2271750"/>
                </a:cubicBez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168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5" name="Group 1026">
            <a:extLst>
              <a:ext uri="{FF2B5EF4-FFF2-40B4-BE49-F238E27FC236}">
                <a16:creationId xmlns:a16="http://schemas.microsoft.com/office/drawing/2014/main" id="{0521FA37-C9AF-DC4E-80FF-9630F3027E99}"/>
              </a:ext>
            </a:extLst>
          </p:cNvPr>
          <p:cNvGrpSpPr>
            <a:grpSpLocks/>
          </p:cNvGrpSpPr>
          <p:nvPr/>
        </p:nvGrpSpPr>
        <p:grpSpPr bwMode="auto">
          <a:xfrm>
            <a:off x="3048000" y="1981200"/>
            <a:ext cx="5943600" cy="1447800"/>
            <a:chOff x="1104" y="1200"/>
            <a:chExt cx="3456" cy="1728"/>
          </a:xfrm>
        </p:grpSpPr>
        <p:sp>
          <p:nvSpPr>
            <p:cNvPr id="705539" name="Line 1027">
              <a:extLst>
                <a:ext uri="{FF2B5EF4-FFF2-40B4-BE49-F238E27FC236}">
                  <a16:creationId xmlns:a16="http://schemas.microsoft.com/office/drawing/2014/main" id="{04E2EE01-5270-D94C-9D1F-6C3138D2618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1200"/>
              <a:ext cx="1728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05540" name="Line 1028">
              <a:extLst>
                <a:ext uri="{FF2B5EF4-FFF2-40B4-BE49-F238E27FC236}">
                  <a16:creationId xmlns:a16="http://schemas.microsoft.com/office/drawing/2014/main" id="{DC34B173-51D6-9047-918D-41F94B49A4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832" y="1200"/>
              <a:ext cx="1728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05541" name="Line 1029">
              <a:extLst>
                <a:ext uri="{FF2B5EF4-FFF2-40B4-BE49-F238E27FC236}">
                  <a16:creationId xmlns:a16="http://schemas.microsoft.com/office/drawing/2014/main" id="{1C18A910-0529-6A42-B9A5-83AD3A826EC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56" y="1776"/>
              <a:ext cx="1152" cy="115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05542" name="Line 1030">
              <a:extLst>
                <a:ext uri="{FF2B5EF4-FFF2-40B4-BE49-F238E27FC236}">
                  <a16:creationId xmlns:a16="http://schemas.microsoft.com/office/drawing/2014/main" id="{397D162F-FC4B-C746-B01A-FD8A0E618D1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08" y="2352"/>
              <a:ext cx="576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pic>
        <p:nvPicPr>
          <p:cNvPr id="16386" name="Picture 1031" descr="orang2">
            <a:extLst>
              <a:ext uri="{FF2B5EF4-FFF2-40B4-BE49-F238E27FC236}">
                <a16:creationId xmlns:a16="http://schemas.microsoft.com/office/drawing/2014/main" id="{A4C9E0EB-4FFE-9542-98DC-71B8375AC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1" y="3824288"/>
            <a:ext cx="1425575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1032" descr="chimp3">
            <a:extLst>
              <a:ext uri="{FF2B5EF4-FFF2-40B4-BE49-F238E27FC236}">
                <a16:creationId xmlns:a16="http://schemas.microsoft.com/office/drawing/2014/main" id="{E514D0F3-E826-874E-BE5B-6B0089EB5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150" y="3849688"/>
            <a:ext cx="1441450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5545" name="Text Box 1033">
            <a:extLst>
              <a:ext uri="{FF2B5EF4-FFF2-40B4-BE49-F238E27FC236}">
                <a16:creationId xmlns:a16="http://schemas.microsoft.com/office/drawing/2014/main" id="{C9838FF9-53E4-7248-BEF0-88D4FFFF97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1" y="3355975"/>
            <a:ext cx="1363663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200">
                <a:latin typeface="Times New Roman" charset="0"/>
              </a:rPr>
              <a:t>Orangutan</a:t>
            </a:r>
          </a:p>
        </p:txBody>
      </p:sp>
      <p:sp>
        <p:nvSpPr>
          <p:cNvPr id="705546" name="Text Box 1034">
            <a:extLst>
              <a:ext uri="{FF2B5EF4-FFF2-40B4-BE49-F238E27FC236}">
                <a16:creationId xmlns:a16="http://schemas.microsoft.com/office/drawing/2014/main" id="{AFD63395-9271-5346-9D63-B4BA773D98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1" y="3370264"/>
            <a:ext cx="976313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200">
                <a:latin typeface="Times New Roman" charset="0"/>
              </a:rPr>
              <a:t>Gorilla</a:t>
            </a:r>
          </a:p>
        </p:txBody>
      </p:sp>
      <p:sp>
        <p:nvSpPr>
          <p:cNvPr id="705547" name="Text Box 1035">
            <a:extLst>
              <a:ext uri="{FF2B5EF4-FFF2-40B4-BE49-F238E27FC236}">
                <a16:creationId xmlns:a16="http://schemas.microsoft.com/office/drawing/2014/main" id="{2F6E7A75-DC2D-9E45-9989-7845AB4821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3370264"/>
            <a:ext cx="158115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200">
                <a:latin typeface="Times New Roman" charset="0"/>
              </a:rPr>
              <a:t>Chimpanzee</a:t>
            </a:r>
          </a:p>
        </p:txBody>
      </p:sp>
      <p:sp>
        <p:nvSpPr>
          <p:cNvPr id="705548" name="Text Box 1036">
            <a:extLst>
              <a:ext uri="{FF2B5EF4-FFF2-40B4-BE49-F238E27FC236}">
                <a16:creationId xmlns:a16="http://schemas.microsoft.com/office/drawing/2014/main" id="{A4268CFC-70A8-F945-929B-E9B47D8554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6939" y="3355975"/>
            <a:ext cx="100647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200">
                <a:latin typeface="Times New Roman" charset="0"/>
              </a:rPr>
              <a:t>Human</a:t>
            </a:r>
          </a:p>
        </p:txBody>
      </p:sp>
      <p:pic>
        <p:nvPicPr>
          <p:cNvPr id="16392" name="Picture 1037" descr="gorilla2">
            <a:extLst>
              <a:ext uri="{FF2B5EF4-FFF2-40B4-BE49-F238E27FC236}">
                <a16:creationId xmlns:a16="http://schemas.microsoft.com/office/drawing/2014/main" id="{2DF20186-5BB0-164F-8B44-A0A59895E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088" y="3835400"/>
            <a:ext cx="1458912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5550" name="Text Box 1038">
            <a:extLst>
              <a:ext uri="{FF2B5EF4-FFF2-40B4-BE49-F238E27FC236}">
                <a16:creationId xmlns:a16="http://schemas.microsoft.com/office/drawing/2014/main" id="{4D8810FC-1F4F-BE49-8135-AA0DC1C078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3391" y="6172200"/>
            <a:ext cx="194957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1000" i="1">
                <a:latin typeface="Times New Roman" charset="0"/>
              </a:rPr>
              <a:t>From the Tree of the Life Website,</a:t>
            </a:r>
            <a:br>
              <a:rPr lang="en-US" sz="1000" i="1">
                <a:latin typeface="Times New Roman" charset="0"/>
              </a:rPr>
            </a:br>
            <a:r>
              <a:rPr lang="en-US" sz="1000" i="1">
                <a:latin typeface="Times New Roman" charset="0"/>
              </a:rPr>
              <a:t>University of Arizona</a:t>
            </a:r>
          </a:p>
        </p:txBody>
      </p:sp>
      <p:sp>
        <p:nvSpPr>
          <p:cNvPr id="705551" name="Rectangle 1039">
            <a:extLst>
              <a:ext uri="{FF2B5EF4-FFF2-40B4-BE49-F238E27FC236}">
                <a16:creationId xmlns:a16="http://schemas.microsoft.com/office/drawing/2014/main" id="{417F734F-1A55-784A-B5C3-B32EB4918A7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209800" y="457200"/>
            <a:ext cx="7772400" cy="11430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dirty="0">
                <a:ea typeface="+mj-ea"/>
                <a:cs typeface="+mj-cs"/>
              </a:rPr>
              <a:t>Phylogeny (evolutionary tree)</a:t>
            </a:r>
          </a:p>
        </p:txBody>
      </p:sp>
      <p:pic>
        <p:nvPicPr>
          <p:cNvPr id="16395" name="Picture 1040" descr="mountain_icecream_cropped_2">
            <a:extLst>
              <a:ext uri="{FF2B5EF4-FFF2-40B4-BE49-F238E27FC236}">
                <a16:creationId xmlns:a16="http://schemas.microsoft.com/office/drawing/2014/main" id="{BE5C7E19-B1C7-9542-8EE9-104705757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3886200"/>
            <a:ext cx="148113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 descr="siavash-astral2-talk 3.pdf">
            <a:extLst>
              <a:ext uri="{FF2B5EF4-FFF2-40B4-BE49-F238E27FC236}">
                <a16:creationId xmlns:a16="http://schemas.microsoft.com/office/drawing/2014/main" id="{7532FC6E-9996-EB4C-BBCB-8C4676A8A9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TextBox 2">
            <a:extLst>
              <a:ext uri="{FF2B5EF4-FFF2-40B4-BE49-F238E27FC236}">
                <a16:creationId xmlns:a16="http://schemas.microsoft.com/office/drawing/2014/main" id="{FD41742E-D4C5-9948-83CD-C9A83D66E6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9876" y="2014538"/>
            <a:ext cx="404812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/>
              <a:t>Multiple causes for discord, including </a:t>
            </a:r>
          </a:p>
          <a:p>
            <a:pPr marL="342900" indent="-342900">
              <a:spcBef>
                <a:spcPct val="0"/>
              </a:spcBef>
              <a:defRPr/>
            </a:pPr>
            <a:r>
              <a:rPr lang="en-US" altLang="en-US" sz="2000" dirty="0"/>
              <a:t>Incomplete Lineage Sorting (ILS), </a:t>
            </a:r>
          </a:p>
          <a:p>
            <a:pPr marL="342900" indent="-342900">
              <a:spcBef>
                <a:spcPct val="0"/>
              </a:spcBef>
              <a:defRPr/>
            </a:pPr>
            <a:r>
              <a:rPr lang="en-US" altLang="en-US" sz="2000" dirty="0"/>
              <a:t>Gene Duplication and Loss (GDL), and</a:t>
            </a:r>
          </a:p>
          <a:p>
            <a:pPr marL="342900" indent="-342900">
              <a:spcBef>
                <a:spcPct val="0"/>
              </a:spcBef>
              <a:defRPr/>
            </a:pPr>
            <a:r>
              <a:rPr lang="en-US" altLang="en-US" sz="2000" dirty="0"/>
              <a:t>Horizontal Gene Transfer (HGT)</a:t>
            </a:r>
          </a:p>
        </p:txBody>
      </p:sp>
    </p:spTree>
    <p:extLst>
      <p:ext uri="{BB962C8B-B14F-4D97-AF65-F5344CB8AC3E}">
        <p14:creationId xmlns:p14="http://schemas.microsoft.com/office/powerpoint/2010/main" val="42618050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 descr="siavash-astral2-talk 3.pdf">
            <a:extLst>
              <a:ext uri="{FF2B5EF4-FFF2-40B4-BE49-F238E27FC236}">
                <a16:creationId xmlns:a16="http://schemas.microsoft.com/office/drawing/2014/main" id="{7532FC6E-9996-EB4C-BBCB-8C4676A8A9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TextBox 2">
            <a:extLst>
              <a:ext uri="{FF2B5EF4-FFF2-40B4-BE49-F238E27FC236}">
                <a16:creationId xmlns:a16="http://schemas.microsoft.com/office/drawing/2014/main" id="{FD41742E-D4C5-9948-83CD-C9A83D66E6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9876" y="2014538"/>
            <a:ext cx="404812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/>
              <a:t>Multiple causes for discord, including </a:t>
            </a:r>
          </a:p>
          <a:p>
            <a:pPr marL="342900" indent="-342900">
              <a:spcBef>
                <a:spcPct val="0"/>
              </a:spcBef>
              <a:defRPr/>
            </a:pPr>
            <a:r>
              <a:rPr lang="en-US" altLang="en-US" sz="2000" dirty="0">
                <a:solidFill>
                  <a:srgbClr val="0432FF"/>
                </a:solidFill>
              </a:rPr>
              <a:t>Incomplete Lineage Sorting (ILS), </a:t>
            </a:r>
          </a:p>
          <a:p>
            <a:pPr marL="342900" indent="-342900">
              <a:spcBef>
                <a:spcPct val="0"/>
              </a:spcBef>
              <a:defRPr/>
            </a:pPr>
            <a:r>
              <a:rPr lang="en-US" altLang="en-US" sz="2000" dirty="0"/>
              <a:t>Gene Duplication and Loss (GDL), and</a:t>
            </a:r>
          </a:p>
          <a:p>
            <a:pPr marL="342900" indent="-342900">
              <a:spcBef>
                <a:spcPct val="0"/>
              </a:spcBef>
              <a:defRPr/>
            </a:pPr>
            <a:r>
              <a:rPr lang="en-US" altLang="en-US" sz="2000" dirty="0"/>
              <a:t>Horizontal Gene Transfer (HGT)</a:t>
            </a:r>
          </a:p>
        </p:txBody>
      </p:sp>
    </p:spTree>
    <p:extLst>
      <p:ext uri="{BB962C8B-B14F-4D97-AF65-F5344CB8AC3E}">
        <p14:creationId xmlns:p14="http://schemas.microsoft.com/office/powerpoint/2010/main" val="38715563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 descr="warnow-bigdata-jan8 19.pdf">
            <a:extLst>
              <a:ext uri="{FF2B5EF4-FFF2-40B4-BE49-F238E27FC236}">
                <a16:creationId xmlns:a16="http://schemas.microsoft.com/office/drawing/2014/main" id="{C45046B8-7C84-9748-AF14-5907592D0C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317500"/>
            <a:ext cx="9372600" cy="724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AEDE71-6046-E348-830E-4E1917467056}"/>
              </a:ext>
            </a:extLst>
          </p:cNvPr>
          <p:cNvSpPr txBox="1"/>
          <p:nvPr/>
        </p:nvSpPr>
        <p:spPr>
          <a:xfrm>
            <a:off x="1758950" y="5046664"/>
            <a:ext cx="8750300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0000FF"/>
                </a:solidFill>
              </a:rPr>
              <a:t>Major challenge: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solidFill>
                  <a:srgbClr val="0000FF"/>
                </a:solidFill>
              </a:rPr>
              <a:t>Maximum likelihood tree on concatenated alignments: 250 CPU years 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solidFill>
                  <a:srgbClr val="0000FF"/>
                </a:solidFill>
              </a:rPr>
              <a:t>Massive gene tree heterogeneity consistent with ILS.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6" name="Rectangle 2">
            <a:extLst>
              <a:ext uri="{FF2B5EF4-FFF2-40B4-BE49-F238E27FC236}">
                <a16:creationId xmlns:a16="http://schemas.microsoft.com/office/drawing/2014/main" id="{DBE6D8E6-B04B-1245-87E6-BF7A5E262C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3600">
                <a:ea typeface="ＭＳ Ｐゴシック" panose="020B0600070205080204" pitchFamily="34" charset="-128"/>
              </a:rPr>
              <a:t>Gene trees inside the species tree (Coalescent Process)</a:t>
            </a:r>
            <a:endParaRPr lang="he-IL" altLang="en-US" sz="36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625668" name="AutoShape 4">
            <a:extLst>
              <a:ext uri="{FF2B5EF4-FFF2-40B4-BE49-F238E27FC236}">
                <a16:creationId xmlns:a16="http://schemas.microsoft.com/office/drawing/2014/main" id="{315AA086-3B40-BB4A-84C1-D508F1FCEB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338" y="2051050"/>
            <a:ext cx="685800" cy="2057400"/>
          </a:xfrm>
          <a:prstGeom prst="upArrow">
            <a:avLst>
              <a:gd name="adj1" fmla="val 45428"/>
              <a:gd name="adj2" fmla="val 95578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/>
          </a:extLst>
        </p:spPr>
        <p:txBody>
          <a:bodyPr vert="eaVert"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25669" name="Rectangle 5">
            <a:extLst>
              <a:ext uri="{FF2B5EF4-FFF2-40B4-BE49-F238E27FC236}">
                <a16:creationId xmlns:a16="http://schemas.microsoft.com/office/drawing/2014/main" id="{234B24B6-33BC-D44E-BCBC-884A612CB8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7938" y="4138613"/>
            <a:ext cx="971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en-US">
                <a:cs typeface="Arial" charset="0"/>
              </a:rPr>
              <a:t>Present</a:t>
            </a:r>
          </a:p>
        </p:txBody>
      </p:sp>
      <p:sp>
        <p:nvSpPr>
          <p:cNvPr id="35844" name="Rectangle 6">
            <a:extLst>
              <a:ext uri="{FF2B5EF4-FFF2-40B4-BE49-F238E27FC236}">
                <a16:creationId xmlns:a16="http://schemas.microsoft.com/office/drawing/2014/main" id="{4A760EA7-68E7-AF40-B801-80C21A2055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2089" y="1622425"/>
            <a:ext cx="5731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rtl="1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Arial" panose="020B0604020202020204" pitchFamily="34" charset="0"/>
              </a:rPr>
              <a:t>Past</a:t>
            </a:r>
            <a:endParaRPr lang="he-IL" altLang="en-US" sz="1800">
              <a:latin typeface="Arial" panose="020B0604020202020204" pitchFamily="34" charset="0"/>
            </a:endParaRPr>
          </a:p>
        </p:txBody>
      </p:sp>
      <p:pic>
        <p:nvPicPr>
          <p:cNvPr id="35845" name="Picture 7">
            <a:extLst>
              <a:ext uri="{FF2B5EF4-FFF2-40B4-BE49-F238E27FC236}">
                <a16:creationId xmlns:a16="http://schemas.microsoft.com/office/drawing/2014/main" id="{F3266943-C67D-AD4A-8177-4B907E8A2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138" y="869950"/>
            <a:ext cx="5029200" cy="502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Text Box 14">
            <a:extLst>
              <a:ext uri="{FF2B5EF4-FFF2-40B4-BE49-F238E27FC236}">
                <a16:creationId xmlns:a16="http://schemas.microsoft.com/office/drawing/2014/main" id="{7DF2368B-E47E-644F-9955-CE3DC92CC7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8050" y="4479926"/>
            <a:ext cx="18303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/>
              <a:t>Courtesy James Degnan</a:t>
            </a:r>
          </a:p>
        </p:txBody>
      </p:sp>
      <p:sp>
        <p:nvSpPr>
          <p:cNvPr id="35847" name="TextBox 1">
            <a:extLst>
              <a:ext uri="{FF2B5EF4-FFF2-40B4-BE49-F238E27FC236}">
                <a16:creationId xmlns:a16="http://schemas.microsoft.com/office/drawing/2014/main" id="{58334DD1-7DA7-6648-9E15-6E3FD81416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6813" y="5884863"/>
            <a:ext cx="5670550" cy="6461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Gorilla and Orangutan are not siblings in the species tree, but they are in the gene tree.</a:t>
            </a:r>
          </a:p>
        </p:txBody>
      </p:sp>
      <p:pic>
        <p:nvPicPr>
          <p:cNvPr id="35848" name="image.jpg">
            <a:extLst>
              <a:ext uri="{FF2B5EF4-FFF2-40B4-BE49-F238E27FC236}">
                <a16:creationId xmlns:a16="http://schemas.microsoft.com/office/drawing/2014/main" id="{C6599AF2-F8C7-EC4A-A339-1E53A828A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42"/>
          <a:stretch>
            <a:fillRect/>
          </a:stretch>
        </p:blipFill>
        <p:spPr bwMode="auto">
          <a:xfrm>
            <a:off x="7691438" y="4514850"/>
            <a:ext cx="90805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35849" name="image.jpg">
            <a:extLst>
              <a:ext uri="{FF2B5EF4-FFF2-40B4-BE49-F238E27FC236}">
                <a16:creationId xmlns:a16="http://schemas.microsoft.com/office/drawing/2014/main" id="{1C520E38-4B9C-FF47-BBC1-D18415614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05"/>
          <a:stretch>
            <a:fillRect/>
          </a:stretch>
        </p:blipFill>
        <p:spPr bwMode="auto">
          <a:xfrm>
            <a:off x="5441951" y="4505326"/>
            <a:ext cx="919163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35850" name="image.jpg">
            <a:extLst>
              <a:ext uri="{FF2B5EF4-FFF2-40B4-BE49-F238E27FC236}">
                <a16:creationId xmlns:a16="http://schemas.microsoft.com/office/drawing/2014/main" id="{3CC01797-007B-0A47-A990-E6FDC2707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51"/>
          <a:stretch>
            <a:fillRect/>
          </a:stretch>
        </p:blipFill>
        <p:spPr bwMode="auto">
          <a:xfrm>
            <a:off x="6686550" y="4510088"/>
            <a:ext cx="928688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35851" name="image.png">
            <a:extLst>
              <a:ext uri="{FF2B5EF4-FFF2-40B4-BE49-F238E27FC236}">
                <a16:creationId xmlns:a16="http://schemas.microsoft.com/office/drawing/2014/main" id="{F37CEBC3-5640-C94F-8504-73253A246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13"/>
          <a:stretch>
            <a:fillRect/>
          </a:stretch>
        </p:blipFill>
        <p:spPr bwMode="auto">
          <a:xfrm>
            <a:off x="4222751" y="4489450"/>
            <a:ext cx="874713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5852" name="TextBox 1">
            <a:extLst>
              <a:ext uri="{FF2B5EF4-FFF2-40B4-BE49-F238E27FC236}">
                <a16:creationId xmlns:a16="http://schemas.microsoft.com/office/drawing/2014/main" id="{C2C31625-3F47-3C4B-AD1C-585891B8B3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2888" y="1554164"/>
            <a:ext cx="2633662" cy="1754187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Deep coalescence  =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INCOMPLETE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LINEAGE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SORTING (ILS):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gene tree can be different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from the species tree</a:t>
            </a: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4">
            <a:extLst>
              <a:ext uri="{FF2B5EF4-FFF2-40B4-BE49-F238E27FC236}">
                <a16:creationId xmlns:a16="http://schemas.microsoft.com/office/drawing/2014/main" id="{D8682BD6-5F78-AC4C-93CE-0BAD0192A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33407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2">
            <a:extLst>
              <a:ext uri="{FF2B5EF4-FFF2-40B4-BE49-F238E27FC236}">
                <a16:creationId xmlns:a16="http://schemas.microsoft.com/office/drawing/2014/main" id="{15511678-14B6-FE40-B023-D6AF49D83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51129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>
            <a:extLst>
              <a:ext uri="{FF2B5EF4-FFF2-40B4-BE49-F238E27FC236}">
                <a16:creationId xmlns:a16="http://schemas.microsoft.com/office/drawing/2014/main" id="{1914E789-74BE-7249-82D0-A0197E9454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130175"/>
            <a:ext cx="7773988" cy="1144588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vert="horz" lIns="0" tIns="35203" rIns="0" bIns="0" rtlCol="0" anchor="ctr">
            <a:normAutofit fontScale="90000"/>
          </a:bodyPr>
          <a:lstStyle/>
          <a:p>
            <a: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en-US" dirty="0">
                <a:ea typeface="+mj-ea"/>
                <a:cs typeface="+mj-cs"/>
              </a:rPr>
              <a:t>1KP: Thousand </a:t>
            </a:r>
            <a:r>
              <a:rPr lang="en-US" dirty="0" err="1">
                <a:ea typeface="+mj-ea"/>
                <a:cs typeface="+mj-cs"/>
              </a:rPr>
              <a:t>Transcriptome</a:t>
            </a:r>
            <a:r>
              <a:rPr lang="en-US" dirty="0">
                <a:ea typeface="+mj-ea"/>
                <a:cs typeface="+mj-cs"/>
              </a:rPr>
              <a:t> Project</a:t>
            </a:r>
          </a:p>
        </p:txBody>
      </p:sp>
      <p:sp>
        <p:nvSpPr>
          <p:cNvPr id="247811" name="Rectangle 3">
            <a:extLst>
              <a:ext uri="{FF2B5EF4-FFF2-40B4-BE49-F238E27FC236}">
                <a16:creationId xmlns:a16="http://schemas.microsoft.com/office/drawing/2014/main" id="{DCE8A685-A2A8-5746-916F-E1415CB682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05026" y="3140075"/>
            <a:ext cx="7878763" cy="1112838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vert="horz" lIns="0" tIns="25602" rIns="0" bIns="0" rtlCol="0">
            <a:normAutofit/>
          </a:bodyPr>
          <a:lstStyle/>
          <a:p>
            <a:pPr marL="431800" indent="-323850" defTabSz="449263"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en-US" altLang="en-US" sz="2000" dirty="0">
                <a:ea typeface="ＭＳ Ｐゴシック" panose="020B0600070205080204" pitchFamily="34" charset="-128"/>
              </a:rPr>
              <a:t>103 plant transcriptomes, 400-800 single copy “genes”</a:t>
            </a:r>
          </a:p>
          <a:p>
            <a:pPr marL="431800" indent="-323850" defTabSz="449263"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en-US" altLang="en-US" sz="2000" dirty="0">
                <a:ea typeface="ＭＳ Ｐゴシック" panose="020B0600070205080204" pitchFamily="34" charset="-128"/>
              </a:rPr>
              <a:t>Next phase will be much bigger</a:t>
            </a:r>
          </a:p>
          <a:p>
            <a:pPr marL="431800" indent="-323850" defTabSz="449263"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en-US" altLang="en-US" sz="2000" dirty="0" err="1">
                <a:ea typeface="ＭＳ Ｐゴシック" panose="020B0600070205080204" pitchFamily="34" charset="-128"/>
              </a:rPr>
              <a:t>Wickett</a:t>
            </a:r>
            <a:r>
              <a:rPr lang="en-US" altLang="en-US" sz="2000" dirty="0">
                <a:ea typeface="ＭＳ Ｐゴシック" panose="020B0600070205080204" pitchFamily="34" charset="-128"/>
              </a:rPr>
              <a:t>, Mirarab et al.</a:t>
            </a:r>
            <a:r>
              <a:rPr lang="en-US" altLang="en-US" sz="2000" i="1" dirty="0">
                <a:ea typeface="ＭＳ Ｐゴシック" panose="020B0600070205080204" pitchFamily="34" charset="-128"/>
              </a:rPr>
              <a:t>, PNAS </a:t>
            </a:r>
            <a:r>
              <a:rPr lang="en-US" altLang="en-US" sz="2000" dirty="0">
                <a:ea typeface="ＭＳ Ｐゴシック" panose="020B0600070205080204" pitchFamily="34" charset="-128"/>
              </a:rPr>
              <a:t>2014</a:t>
            </a:r>
          </a:p>
        </p:txBody>
      </p:sp>
      <p:pic>
        <p:nvPicPr>
          <p:cNvPr id="37891" name="Picture 4">
            <a:extLst>
              <a:ext uri="{FF2B5EF4-FFF2-40B4-BE49-F238E27FC236}">
                <a16:creationId xmlns:a16="http://schemas.microsoft.com/office/drawing/2014/main" id="{B2A3E990-04AF-C044-BEDB-8C3637FF9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1292226"/>
            <a:ext cx="803275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5">
            <a:extLst>
              <a:ext uri="{FF2B5EF4-FFF2-40B4-BE49-F238E27FC236}">
                <a16:creationId xmlns:a16="http://schemas.microsoft.com/office/drawing/2014/main" id="{F73494ED-B132-5A44-BCCD-1F98E0CDA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051" y="1282701"/>
            <a:ext cx="968375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6">
            <a:extLst>
              <a:ext uri="{FF2B5EF4-FFF2-40B4-BE49-F238E27FC236}">
                <a16:creationId xmlns:a16="http://schemas.microsoft.com/office/drawing/2014/main" id="{3D98799C-A074-7E40-B5B0-AA07B6DB6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614" y="1358901"/>
            <a:ext cx="712787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4" name="Text Box 7">
            <a:extLst>
              <a:ext uri="{FF2B5EF4-FFF2-40B4-BE49-F238E27FC236}">
                <a16:creationId xmlns:a16="http://schemas.microsoft.com/office/drawing/2014/main" id="{598772F6-E71C-704B-B093-B6B90D40DD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2633663"/>
            <a:ext cx="1409700" cy="39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50420" rIns="81639" bIns="40820"/>
          <a:lstStyle>
            <a:lvl1pPr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674688" indent="-260350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036638" indent="-207963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450975" indent="-206375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1866900" indent="-207963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00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G. Ka-Shu Wong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00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U Alberta</a:t>
            </a:r>
          </a:p>
        </p:txBody>
      </p:sp>
      <p:sp>
        <p:nvSpPr>
          <p:cNvPr id="37895" name="Text Box 8">
            <a:extLst>
              <a:ext uri="{FF2B5EF4-FFF2-40B4-BE49-F238E27FC236}">
                <a16:creationId xmlns:a16="http://schemas.microsoft.com/office/drawing/2014/main" id="{2719BD2C-21B4-2743-AB48-7B6284A979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1300" y="2654301"/>
            <a:ext cx="1219200" cy="39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50420" rIns="81639" bIns="40820"/>
          <a:lstStyle>
            <a:lvl1pPr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674688" indent="-260350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036638" indent="-207963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450975" indent="-206375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1866900" indent="-207963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00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N. Wickett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00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Northwestern</a:t>
            </a:r>
          </a:p>
        </p:txBody>
      </p:sp>
      <p:sp>
        <p:nvSpPr>
          <p:cNvPr id="37896" name="Text Box 9">
            <a:extLst>
              <a:ext uri="{FF2B5EF4-FFF2-40B4-BE49-F238E27FC236}">
                <a16:creationId xmlns:a16="http://schemas.microsoft.com/office/drawing/2014/main" id="{2E245364-230B-324E-B48D-C7A3759179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1463" y="2662239"/>
            <a:ext cx="132715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50420" rIns="81639" bIns="40820"/>
          <a:lstStyle>
            <a:lvl1pPr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674688" indent="-260350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036638" indent="-207963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450975" indent="-206375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1866900" indent="-207963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00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J. Leebens-Mack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00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U Georgia</a:t>
            </a:r>
          </a:p>
        </p:txBody>
      </p:sp>
      <p:pic>
        <p:nvPicPr>
          <p:cNvPr id="37897" name="Picture 10">
            <a:extLst>
              <a:ext uri="{FF2B5EF4-FFF2-40B4-BE49-F238E27FC236}">
                <a16:creationId xmlns:a16="http://schemas.microsoft.com/office/drawing/2014/main" id="{0601245D-D6E4-6746-89CF-056815CC2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0" y="1358900"/>
            <a:ext cx="1042988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8" name="Text Box 11">
            <a:extLst>
              <a:ext uri="{FF2B5EF4-FFF2-40B4-BE49-F238E27FC236}">
                <a16:creationId xmlns:a16="http://schemas.microsoft.com/office/drawing/2014/main" id="{2A35E71E-6690-DF48-8F94-FABFAF1E8B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6351" y="2665413"/>
            <a:ext cx="874713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50420" rIns="81639" bIns="40820"/>
          <a:lstStyle>
            <a:lvl1pPr defTabSz="407988">
              <a:tabLst>
                <a:tab pos="657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674688" indent="-260350" defTabSz="407988">
              <a:tabLst>
                <a:tab pos="657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036638" indent="-207963" defTabSz="407988">
              <a:tabLst>
                <a:tab pos="657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450975" indent="-206375" defTabSz="407988">
              <a:tabLst>
                <a:tab pos="657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1866900" indent="-207963" defTabSz="407988">
              <a:tabLst>
                <a:tab pos="657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00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N. Matasci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00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iPlant</a:t>
            </a:r>
          </a:p>
        </p:txBody>
      </p:sp>
      <p:pic>
        <p:nvPicPr>
          <p:cNvPr id="37899" name="Picture 12" descr="siavash">
            <a:extLst>
              <a:ext uri="{FF2B5EF4-FFF2-40B4-BE49-F238E27FC236}">
                <a16:creationId xmlns:a16="http://schemas.microsoft.com/office/drawing/2014/main" id="{231FDC5C-E96C-994D-92FF-70B01466F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839" y="1373189"/>
            <a:ext cx="896937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0" name="Picture 13" descr="warnow">
            <a:extLst>
              <a:ext uri="{FF2B5EF4-FFF2-40B4-BE49-F238E27FC236}">
                <a16:creationId xmlns:a16="http://schemas.microsoft.com/office/drawing/2014/main" id="{12EE21BE-1773-FA43-8736-0541FBD1E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913" y="1373189"/>
            <a:ext cx="779462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01" name="Text Box 14">
            <a:extLst>
              <a:ext uri="{FF2B5EF4-FFF2-40B4-BE49-F238E27FC236}">
                <a16:creationId xmlns:a16="http://schemas.microsoft.com/office/drawing/2014/main" id="{1C613405-330E-194B-8E31-3C8270144E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1064" y="2616200"/>
            <a:ext cx="43640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T. Warnow,                S. Mirarab,                N. Nguyen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UT-Austin                  UT-Austin                 UT-Austin</a:t>
            </a:r>
          </a:p>
        </p:txBody>
      </p:sp>
      <p:pic>
        <p:nvPicPr>
          <p:cNvPr id="37902" name="Picture 2" descr="nam-nguyen.jpg">
            <a:extLst>
              <a:ext uri="{FF2B5EF4-FFF2-40B4-BE49-F238E27FC236}">
                <a16:creationId xmlns:a16="http://schemas.microsoft.com/office/drawing/2014/main" id="{4CBA06FA-0FD2-8445-96D5-DBF1A6FA6C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6" y="1433514"/>
            <a:ext cx="104457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5AF728-C1C2-B443-B7AC-DB653A65837A}"/>
              </a:ext>
            </a:extLst>
          </p:cNvPr>
          <p:cNvSpPr txBox="1"/>
          <p:nvPr/>
        </p:nvSpPr>
        <p:spPr>
          <a:xfrm>
            <a:off x="2105026" y="4487863"/>
            <a:ext cx="8220075" cy="8302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0000FF"/>
                </a:solidFill>
              </a:rPr>
              <a:t>Major Challenge: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2400" dirty="0">
                <a:solidFill>
                  <a:srgbClr val="0000FF"/>
                </a:solidFill>
              </a:rPr>
              <a:t>Massive gene tree heterogeneity consistent with ILS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3" descr="siavash-michigan-opt-problem.pdf">
            <a:extLst>
              <a:ext uri="{FF2B5EF4-FFF2-40B4-BE49-F238E27FC236}">
                <a16:creationId xmlns:a16="http://schemas.microsoft.com/office/drawing/2014/main" id="{603EF19C-1B82-954F-9E03-392ABFDD23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0" name="Picture 2">
            <a:extLst>
              <a:ext uri="{FF2B5EF4-FFF2-40B4-BE49-F238E27FC236}">
                <a16:creationId xmlns:a16="http://schemas.microsoft.com/office/drawing/2014/main" id="{A17CD7B0-2C9D-9448-9FB6-82DE3049D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0825" y="190500"/>
            <a:ext cx="11557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6D3885-8636-8440-A493-186B6ECE5B3C}"/>
              </a:ext>
            </a:extLst>
          </p:cNvPr>
          <p:cNvSpPr txBox="1"/>
          <p:nvPr/>
        </p:nvSpPr>
        <p:spPr>
          <a:xfrm>
            <a:off x="10434181" y="2542784"/>
            <a:ext cx="1628383" cy="2862322"/>
          </a:xfrm>
          <a:prstGeom prst="rect">
            <a:avLst/>
          </a:prstGeom>
          <a:noFill/>
          <a:ln w="2222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ASTRAL uses dynamic programming to solve a constrained version of this problem, and is provably statistically consistent</a:t>
            </a:r>
          </a:p>
        </p:txBody>
      </p:sp>
    </p:spTree>
    <p:extLst>
      <p:ext uri="{BB962C8B-B14F-4D97-AF65-F5344CB8AC3E}">
        <p14:creationId xmlns:p14="http://schemas.microsoft.com/office/powerpoint/2010/main" val="7645791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1">
            <a:extLst>
              <a:ext uri="{FF2B5EF4-FFF2-40B4-BE49-F238E27FC236}">
                <a16:creationId xmlns:a16="http://schemas.microsoft.com/office/drawing/2014/main" id="{072F5B20-DB20-7243-9D72-4459A09F0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ASTRAL – pros and cons</a:t>
            </a:r>
          </a:p>
        </p:txBody>
      </p:sp>
      <p:sp>
        <p:nvSpPr>
          <p:cNvPr id="72706" name="Content Placeholder 2">
            <a:extLst>
              <a:ext uri="{FF2B5EF4-FFF2-40B4-BE49-F238E27FC236}">
                <a16:creationId xmlns:a16="http://schemas.microsoft.com/office/drawing/2014/main" id="{3CB8AA85-41E3-CE4E-A111-E3BE0D1BB2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The good: ASTRAL is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Very popular statistically consistent method for species tree estimation 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Very fast for many datasets (much faster than concatenation) 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The mixed: 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Concatenation can be more accurate under some conditions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The bad: </a:t>
            </a:r>
          </a:p>
          <a:p>
            <a:pPr lvl="1"/>
            <a:r>
              <a:rPr lang="en-US" altLang="en-US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ASTRAL can fail to complete on large enough datasets within reasonable time frames (days of computation)</a:t>
            </a:r>
          </a:p>
        </p:txBody>
      </p:sp>
    </p:spTree>
    <p:extLst>
      <p:ext uri="{BB962C8B-B14F-4D97-AF65-F5344CB8AC3E}">
        <p14:creationId xmlns:p14="http://schemas.microsoft.com/office/powerpoint/2010/main" val="2547978314"/>
      </p:ext>
    </p:extLst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>
            <a:extLst>
              <a:ext uri="{FF2B5EF4-FFF2-40B4-BE49-F238E27FC236}">
                <a16:creationId xmlns:a16="http://schemas.microsoft.com/office/drawing/2014/main" id="{FC7D88A3-6FCD-2548-AB9B-E29A88C6B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Alternatives to ASTRAL</a:t>
            </a:r>
          </a:p>
        </p:txBody>
      </p:sp>
      <p:sp>
        <p:nvSpPr>
          <p:cNvPr id="73730" name="Content Placeholder 2">
            <a:extLst>
              <a:ext uri="{FF2B5EF4-FFF2-40B4-BE49-F238E27FC236}">
                <a16:creationId xmlns:a16="http://schemas.microsoft.com/office/drawing/2014/main" id="{AB25056E-ADA9-F24E-BAC3-14BA3DABED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Concatenation Analyses (e.g., using maximum likelihood): 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most commonly used method, not statistically consistent, sometimes more accurate than summary methods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computationally intensive (e.g., </a:t>
            </a:r>
            <a:r>
              <a:rPr lang="en-US" altLang="en-US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250 CPU years </a:t>
            </a:r>
            <a:r>
              <a:rPr lang="en-US" altLang="en-US" dirty="0">
                <a:ea typeface="ＭＳ Ｐゴシック" panose="020B0600070205080204" pitchFamily="34" charset="-128"/>
              </a:rPr>
              <a:t>for the Avian Phylogenomics project with only 48 species) and </a:t>
            </a:r>
            <a:r>
              <a:rPr lang="en-US" altLang="en-US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do not scale to large numbers of species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Co-estimation of gene trees and species trees: too expensive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Other statistically consistent methods: not as accurate as ASTRAL</a:t>
            </a:r>
          </a:p>
          <a:p>
            <a:pPr marL="0" indent="0">
              <a:buNone/>
            </a:pPr>
            <a:endParaRPr lang="en-US" altLang="en-US" sz="2400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en-US" altLang="en-US" sz="3200" b="1" i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So we need to make ASTRAL and Concatenation Analyses truly scalable to large datasets!</a:t>
            </a:r>
          </a:p>
        </p:txBody>
      </p:sp>
    </p:spTree>
    <p:extLst>
      <p:ext uri="{BB962C8B-B14F-4D97-AF65-F5344CB8AC3E}">
        <p14:creationId xmlns:p14="http://schemas.microsoft.com/office/powerpoint/2010/main" val="3342125599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nature-reviews-tree-of-life">
            <a:extLst>
              <a:ext uri="{FF2B5EF4-FFF2-40B4-BE49-F238E27FC236}">
                <a16:creationId xmlns:a16="http://schemas.microsoft.com/office/drawing/2014/main" id="{2773805F-4F91-1843-BE8F-EC699E081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426" y="1681164"/>
            <a:ext cx="4049713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 Box 4">
            <a:extLst>
              <a:ext uri="{FF2B5EF4-FFF2-40B4-BE49-F238E27FC236}">
                <a16:creationId xmlns:a16="http://schemas.microsoft.com/office/drawing/2014/main" id="{787B77F8-5B7C-2B4E-A7E6-C7D450A72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3314" y="131936"/>
            <a:ext cx="7740382" cy="128014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en-US" sz="2800" dirty="0"/>
              <a:t>				        </a:t>
            </a:r>
            <a:r>
              <a:rPr lang="en-US" sz="4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Phylogenomics</a:t>
            </a:r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</a:p>
        </p:txBody>
      </p:sp>
      <p:pic>
        <p:nvPicPr>
          <p:cNvPr id="21507" name="Picture 1" descr="genome-10K.jpg">
            <a:extLst>
              <a:ext uri="{FF2B5EF4-FFF2-40B4-BE49-F238E27FC236}">
                <a16:creationId xmlns:a16="http://schemas.microsoft.com/office/drawing/2014/main" id="{3918933F-6F62-0A45-AF3D-5ED14E37C7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789" y="1747839"/>
            <a:ext cx="3227387" cy="322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Box 2">
            <a:extLst>
              <a:ext uri="{FF2B5EF4-FFF2-40B4-BE49-F238E27FC236}">
                <a16:creationId xmlns:a16="http://schemas.microsoft.com/office/drawing/2014/main" id="{F6FD4CEB-B0CA-874C-8CF8-4E5355BB96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1014" y="5715001"/>
            <a:ext cx="8916987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/>
              <a:t>Phylogeny + genomics = genome-scale phylogeny estimation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222016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>
            <a:extLst>
              <a:ext uri="{FF2B5EF4-FFF2-40B4-BE49-F238E27FC236}">
                <a16:creationId xmlns:a16="http://schemas.microsoft.com/office/drawing/2014/main" id="{FC7D88A3-6FCD-2548-AB9B-E29A88C6B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Alternatives to ASTRAL</a:t>
            </a:r>
          </a:p>
        </p:txBody>
      </p:sp>
      <p:sp>
        <p:nvSpPr>
          <p:cNvPr id="73730" name="Content Placeholder 2">
            <a:extLst>
              <a:ext uri="{FF2B5EF4-FFF2-40B4-BE49-F238E27FC236}">
                <a16:creationId xmlns:a16="http://schemas.microsoft.com/office/drawing/2014/main" id="{AB25056E-ADA9-F24E-BAC3-14BA3DABED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Concatenation Analyses (e.g., using maximum likelihood): 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most commonly used method, not statistically consistent, sometimes more accurate than summary methods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computationally intensive (e.g., </a:t>
            </a:r>
            <a:r>
              <a:rPr lang="en-US" altLang="en-US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250 CPU years </a:t>
            </a:r>
            <a:r>
              <a:rPr lang="en-US" altLang="en-US" dirty="0">
                <a:ea typeface="ＭＳ Ｐゴシック" panose="020B0600070205080204" pitchFamily="34" charset="-128"/>
              </a:rPr>
              <a:t>for the Avian Phylogenomics project with only 48 species) and </a:t>
            </a:r>
            <a:r>
              <a:rPr lang="en-US" altLang="en-US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do not scale to large numbers of species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Co-estimation of gene trees and species trees: too expensive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Other statistically consistent methods: not as accurate as ASTRAL</a:t>
            </a:r>
          </a:p>
          <a:p>
            <a:pPr marL="0" indent="0">
              <a:buNone/>
            </a:pPr>
            <a:endParaRPr lang="en-US" altLang="en-US" sz="2400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en-US" altLang="en-US" sz="3200" b="1" i="1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So we need to make ASTRAL and Concatenation Analyses truly scalable to large datasets!</a:t>
            </a:r>
          </a:p>
        </p:txBody>
      </p:sp>
    </p:spTree>
    <p:extLst>
      <p:ext uri="{BB962C8B-B14F-4D97-AF65-F5344CB8AC3E}">
        <p14:creationId xmlns:p14="http://schemas.microsoft.com/office/powerpoint/2010/main" val="2204923988"/>
      </p:ext>
    </p:extLst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89" name="Group 25">
            <a:extLst>
              <a:ext uri="{FF2B5EF4-FFF2-40B4-BE49-F238E27FC236}">
                <a16:creationId xmlns:a16="http://schemas.microsoft.com/office/drawing/2014/main" id="{D2C90EE0-945C-6747-B52D-58DFFD030D30}"/>
              </a:ext>
            </a:extLst>
          </p:cNvPr>
          <p:cNvGrpSpPr>
            <a:grpSpLocks/>
          </p:cNvGrpSpPr>
          <p:nvPr/>
        </p:nvGrpSpPr>
        <p:grpSpPr bwMode="auto">
          <a:xfrm>
            <a:off x="1912938" y="1624010"/>
            <a:ext cx="7933191" cy="4973639"/>
            <a:chOff x="580608" y="-291734"/>
            <a:chExt cx="11873157" cy="7700697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FB143DD0-660E-3B49-BE66-8AD61571B81D}"/>
                </a:ext>
              </a:extLst>
            </p:cNvPr>
            <p:cNvCxnSpPr/>
            <p:nvPr/>
          </p:nvCxnSpPr>
          <p:spPr>
            <a:xfrm>
              <a:off x="8225689" y="1991492"/>
              <a:ext cx="1360029" cy="234088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894" name="Group 24">
              <a:extLst>
                <a:ext uri="{FF2B5EF4-FFF2-40B4-BE49-F238E27FC236}">
                  <a16:creationId xmlns:a16="http://schemas.microsoft.com/office/drawing/2014/main" id="{87028ED6-0DDB-264E-B453-4C2AAEF547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0608" y="-291734"/>
              <a:ext cx="11873157" cy="7700697"/>
              <a:chOff x="580608" y="-291734"/>
              <a:chExt cx="11873157" cy="7700697"/>
            </a:xfrm>
          </p:grpSpPr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671A7464-8824-C849-84A8-CFFC0A24555F}"/>
                  </a:ext>
                </a:extLst>
              </p:cNvPr>
              <p:cNvSpPr/>
              <p:nvPr/>
            </p:nvSpPr>
            <p:spPr>
              <a:xfrm>
                <a:off x="580608" y="497017"/>
                <a:ext cx="1942899" cy="192575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4" name="Triangle 53">
                <a:extLst>
                  <a:ext uri="{FF2B5EF4-FFF2-40B4-BE49-F238E27FC236}">
                    <a16:creationId xmlns:a16="http://schemas.microsoft.com/office/drawing/2014/main" id="{FB4E97FC-6865-D147-B36C-9A952A860C24}"/>
                  </a:ext>
                </a:extLst>
              </p:cNvPr>
              <p:cNvSpPr/>
              <p:nvPr/>
            </p:nvSpPr>
            <p:spPr>
              <a:xfrm>
                <a:off x="3982940" y="3741964"/>
                <a:ext cx="2078450" cy="1858869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37897" name="TextBox 104">
                <a:extLst>
                  <a:ext uri="{FF2B5EF4-FFF2-40B4-BE49-F238E27FC236}">
                    <a16:creationId xmlns:a16="http://schemas.microsoft.com/office/drawing/2014/main" id="{F6D3C4A4-1FC1-D045-92D6-5BC88CBE12F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21262" y="-291734"/>
                <a:ext cx="3293096" cy="13413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latin typeface="Helvetica Neue" panose="02000503000000020004" pitchFamily="2" charset="0"/>
                  </a:rPr>
                  <a:t>Decompose species set into </a:t>
                </a:r>
                <a:r>
                  <a:rPr lang="en-US" altLang="en-US" sz="1800" i="1">
                    <a:latin typeface="Helvetica Neue" panose="02000503000000020004" pitchFamily="2" charset="0"/>
                  </a:rPr>
                  <a:t>pairwise disjoint </a:t>
                </a:r>
                <a:r>
                  <a:rPr lang="en-US" altLang="en-US" sz="1800">
                    <a:latin typeface="Helvetica Neue" panose="02000503000000020004" pitchFamily="2" charset="0"/>
                  </a:rPr>
                  <a:t>subsets.</a:t>
                </a:r>
              </a:p>
            </p:txBody>
          </p:sp>
          <p:sp>
            <p:nvSpPr>
              <p:cNvPr id="37898" name="TextBox 109">
                <a:extLst>
                  <a:ext uri="{FF2B5EF4-FFF2-40B4-BE49-F238E27FC236}">
                    <a16:creationId xmlns:a16="http://schemas.microsoft.com/office/drawing/2014/main" id="{A25BE617-985B-164C-A6C8-7379EA5B60D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17896" y="913304"/>
                <a:ext cx="1467299" cy="13413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chemeClr val="bg1"/>
                    </a:solidFill>
                    <a:latin typeface="Helvetica Neue" panose="02000503000000020004" pitchFamily="2" charset="0"/>
                  </a:rPr>
                  <a:t>Full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chemeClr val="bg1"/>
                    </a:solidFill>
                    <a:latin typeface="Helvetica Neue" panose="02000503000000020004" pitchFamily="2" charset="0"/>
                  </a:rPr>
                  <a:t>species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chemeClr val="bg1"/>
                    </a:solidFill>
                    <a:latin typeface="Helvetica Neue" panose="02000503000000020004" pitchFamily="2" charset="0"/>
                  </a:rPr>
                  <a:t>set</a:t>
                </a:r>
              </a:p>
            </p:txBody>
          </p:sp>
          <p:sp>
            <p:nvSpPr>
              <p:cNvPr id="116" name="Triangle 115">
                <a:extLst>
                  <a:ext uri="{FF2B5EF4-FFF2-40B4-BE49-F238E27FC236}">
                    <a16:creationId xmlns:a16="http://schemas.microsoft.com/office/drawing/2014/main" id="{C9E4E1C0-F178-824E-9CB0-0DB9B946CF58}"/>
                  </a:ext>
                </a:extLst>
              </p:cNvPr>
              <p:cNvSpPr/>
              <p:nvPr/>
            </p:nvSpPr>
            <p:spPr>
              <a:xfrm>
                <a:off x="9660271" y="4980442"/>
                <a:ext cx="546723" cy="511996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 dirty="0"/>
              </a:p>
            </p:txBody>
          </p:sp>
          <p:sp>
            <p:nvSpPr>
              <p:cNvPr id="37900" name="TextBox 120">
                <a:extLst>
                  <a:ext uri="{FF2B5EF4-FFF2-40B4-BE49-F238E27FC236}">
                    <a16:creationId xmlns:a16="http://schemas.microsoft.com/office/drawing/2014/main" id="{493BDFF6-0DAD-D34C-89E2-C4846B7399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069307" y="2767656"/>
                <a:ext cx="3384458" cy="9389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rgbClr val="0432FF"/>
                    </a:solidFill>
                    <a:latin typeface="Helvetica Neue" panose="02000503000000020004" pitchFamily="2" charset="0"/>
                  </a:rPr>
                  <a:t>Build a tree on each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rgbClr val="0432FF"/>
                    </a:solidFill>
                    <a:latin typeface="Helvetica Neue" panose="02000503000000020004" pitchFamily="2" charset="0"/>
                  </a:rPr>
                  <a:t>subset</a:t>
                </a:r>
              </a:p>
            </p:txBody>
          </p:sp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4E0DA62C-C738-AC48-8083-90D4A072E54E}"/>
                  </a:ext>
                </a:extLst>
              </p:cNvPr>
              <p:cNvSpPr txBox="1"/>
              <p:nvPr/>
            </p:nvSpPr>
            <p:spPr>
              <a:xfrm>
                <a:off x="2523507" y="6537186"/>
                <a:ext cx="6287311" cy="871777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1650" b="1" dirty="0">
                    <a:solidFill>
                      <a:srgbClr val="0432FF"/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Compute tree on entire set of species using “Disjoint Tree Merger” method</a:t>
                </a:r>
                <a:endParaRPr lang="en-US" sz="1650" dirty="0"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37902" name="TextBox 136">
                <a:extLst>
                  <a:ext uri="{FF2B5EF4-FFF2-40B4-BE49-F238E27FC236}">
                    <a16:creationId xmlns:a16="http://schemas.microsoft.com/office/drawing/2014/main" id="{2CC884C6-9B22-B045-96C7-EF2AD53E524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01808" y="4339705"/>
                <a:ext cx="2039892" cy="13413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chemeClr val="bg1"/>
                    </a:solidFill>
                    <a:latin typeface="Helvetica Neue" panose="02000503000000020004" pitchFamily="2" charset="0"/>
                  </a:rPr>
                  <a:t>Tree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chemeClr val="bg1"/>
                    </a:solidFill>
                    <a:latin typeface="Helvetica Neue" panose="02000503000000020004" pitchFamily="2" charset="0"/>
                  </a:rPr>
                  <a:t>on full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chemeClr val="bg1"/>
                    </a:solidFill>
                    <a:latin typeface="Helvetica Neue" panose="02000503000000020004" pitchFamily="2" charset="0"/>
                  </a:rPr>
                  <a:t>species set</a:t>
                </a:r>
              </a:p>
            </p:txBody>
          </p:sp>
          <p:sp>
            <p:nvSpPr>
              <p:cNvPr id="139" name="Triangle 138">
                <a:extLst>
                  <a:ext uri="{FF2B5EF4-FFF2-40B4-BE49-F238E27FC236}">
                    <a16:creationId xmlns:a16="http://schemas.microsoft.com/office/drawing/2014/main" id="{4D2ABEF4-04F9-F84E-AD10-2874845F13DA}"/>
                  </a:ext>
                </a:extLst>
              </p:cNvPr>
              <p:cNvSpPr/>
              <p:nvPr/>
            </p:nvSpPr>
            <p:spPr>
              <a:xfrm>
                <a:off x="9233286" y="4493814"/>
                <a:ext cx="546723" cy="509691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 dirty="0"/>
              </a:p>
            </p:txBody>
          </p:sp>
          <p:sp>
            <p:nvSpPr>
              <p:cNvPr id="141" name="Triangle 140">
                <a:extLst>
                  <a:ext uri="{FF2B5EF4-FFF2-40B4-BE49-F238E27FC236}">
                    <a16:creationId xmlns:a16="http://schemas.microsoft.com/office/drawing/2014/main" id="{ED71DB30-D00E-E94F-9691-AE93153CE0DF}"/>
                  </a:ext>
                </a:extLst>
              </p:cNvPr>
              <p:cNvSpPr/>
              <p:nvPr/>
            </p:nvSpPr>
            <p:spPr>
              <a:xfrm>
                <a:off x="9660271" y="4030251"/>
                <a:ext cx="546723" cy="511996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 dirty="0"/>
              </a:p>
            </p:txBody>
          </p:sp>
          <p:sp>
            <p:nvSpPr>
              <p:cNvPr id="143" name="Triangle 142">
                <a:extLst>
                  <a:ext uri="{FF2B5EF4-FFF2-40B4-BE49-F238E27FC236}">
                    <a16:creationId xmlns:a16="http://schemas.microsoft.com/office/drawing/2014/main" id="{70C5DD8C-3DA3-144E-824A-52A1C314E59C}"/>
                  </a:ext>
                </a:extLst>
              </p:cNvPr>
              <p:cNvSpPr/>
              <p:nvPr/>
            </p:nvSpPr>
            <p:spPr>
              <a:xfrm>
                <a:off x="10150515" y="4496121"/>
                <a:ext cx="548981" cy="509689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 dirty="0"/>
              </a:p>
            </p:txBody>
          </p:sp>
          <p:sp>
            <p:nvSpPr>
              <p:cNvPr id="145" name="Triangle 144">
                <a:extLst>
                  <a:ext uri="{FF2B5EF4-FFF2-40B4-BE49-F238E27FC236}">
                    <a16:creationId xmlns:a16="http://schemas.microsoft.com/office/drawing/2014/main" id="{61CFB168-B74C-4A40-8193-699DADD1D6C0}"/>
                  </a:ext>
                </a:extLst>
              </p:cNvPr>
              <p:cNvSpPr/>
              <p:nvPr/>
            </p:nvSpPr>
            <p:spPr>
              <a:xfrm>
                <a:off x="10627202" y="4985054"/>
                <a:ext cx="548983" cy="509689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 dirty="0"/>
              </a:p>
            </p:txBody>
          </p:sp>
          <p:sp>
            <p:nvSpPr>
              <p:cNvPr id="150" name="Triangle 149">
                <a:extLst>
                  <a:ext uri="{FF2B5EF4-FFF2-40B4-BE49-F238E27FC236}">
                    <a16:creationId xmlns:a16="http://schemas.microsoft.com/office/drawing/2014/main" id="{74B667A1-1874-9246-A78F-677299CBA6A8}"/>
                  </a:ext>
                </a:extLst>
              </p:cNvPr>
              <p:cNvSpPr/>
              <p:nvPr/>
            </p:nvSpPr>
            <p:spPr>
              <a:xfrm>
                <a:off x="10627202" y="4030251"/>
                <a:ext cx="548983" cy="511996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 dirty="0"/>
              </a:p>
            </p:txBody>
          </p:sp>
          <p:sp>
            <p:nvSpPr>
              <p:cNvPr id="152" name="Triangle 151">
                <a:extLst>
                  <a:ext uri="{FF2B5EF4-FFF2-40B4-BE49-F238E27FC236}">
                    <a16:creationId xmlns:a16="http://schemas.microsoft.com/office/drawing/2014/main" id="{7E1D33AC-798F-FB44-9AB6-3BD139C89079}"/>
                  </a:ext>
                </a:extLst>
              </p:cNvPr>
              <p:cNvSpPr/>
              <p:nvPr/>
            </p:nvSpPr>
            <p:spPr>
              <a:xfrm>
                <a:off x="11085817" y="4493814"/>
                <a:ext cx="546723" cy="509691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 dirty="0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792F49D0-B65A-C949-946C-515D7D21AD54}"/>
                  </a:ext>
                </a:extLst>
              </p:cNvPr>
              <p:cNvSpPr/>
              <p:nvPr/>
            </p:nvSpPr>
            <p:spPr>
              <a:xfrm>
                <a:off x="7550192" y="1673224"/>
                <a:ext cx="544464" cy="5073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56C1DCDE-CA20-3843-954D-B8D23C81A2D8}"/>
                  </a:ext>
                </a:extLst>
              </p:cNvPr>
              <p:cNvSpPr/>
              <p:nvPr/>
            </p:nvSpPr>
            <p:spPr>
              <a:xfrm>
                <a:off x="8096915" y="1410307"/>
                <a:ext cx="544464" cy="5073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D3300B23-7706-8341-A15F-85291B201049}"/>
                  </a:ext>
                </a:extLst>
              </p:cNvPr>
              <p:cNvSpPr/>
              <p:nvPr/>
            </p:nvSpPr>
            <p:spPr>
              <a:xfrm>
                <a:off x="8659453" y="1156615"/>
                <a:ext cx="544463" cy="5073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71938EE5-B7DB-D24C-AB31-1BD73DC33692}"/>
                  </a:ext>
                </a:extLst>
              </p:cNvPr>
              <p:cNvSpPr/>
              <p:nvPr/>
            </p:nvSpPr>
            <p:spPr>
              <a:xfrm>
                <a:off x="8139840" y="831428"/>
                <a:ext cx="544463" cy="509691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6F33099F-8A8F-8347-BA9F-91D0DD9F6BF6}"/>
                  </a:ext>
                </a:extLst>
              </p:cNvPr>
              <p:cNvSpPr/>
              <p:nvPr/>
            </p:nvSpPr>
            <p:spPr>
              <a:xfrm>
                <a:off x="7568266" y="1101264"/>
                <a:ext cx="544464" cy="5073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760133E0-DA9B-5544-8269-6EAF3D4CAD37}"/>
                  </a:ext>
                </a:extLst>
              </p:cNvPr>
              <p:cNvSpPr/>
              <p:nvPr/>
            </p:nvSpPr>
            <p:spPr>
              <a:xfrm>
                <a:off x="7037358" y="778384"/>
                <a:ext cx="542204" cy="5073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CC694C99-A2F2-AC41-86ED-E9A5D7FB7BE8}"/>
                  </a:ext>
                </a:extLst>
              </p:cNvPr>
              <p:cNvCxnSpPr/>
              <p:nvPr/>
            </p:nvCxnSpPr>
            <p:spPr>
              <a:xfrm>
                <a:off x="1524947" y="2561144"/>
                <a:ext cx="0" cy="1213108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2CFD922-5629-BB4F-9611-E2FDB4FE1FF6}"/>
                  </a:ext>
                </a:extLst>
              </p:cNvPr>
              <p:cNvSpPr/>
              <p:nvPr/>
            </p:nvSpPr>
            <p:spPr>
              <a:xfrm>
                <a:off x="609977" y="3859586"/>
                <a:ext cx="1829940" cy="1833499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95ACA5CA-CD7B-4B47-9D68-E26653386A24}"/>
                  </a:ext>
                </a:extLst>
              </p:cNvPr>
              <p:cNvSpPr/>
              <p:nvPr/>
            </p:nvSpPr>
            <p:spPr>
              <a:xfrm>
                <a:off x="7595376" y="526998"/>
                <a:ext cx="544464" cy="5073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CC491D6B-D8D3-8B46-9D8F-7F8E06E05D23}"/>
                  </a:ext>
                </a:extLst>
              </p:cNvPr>
              <p:cNvCxnSpPr/>
              <p:nvPr/>
            </p:nvCxnSpPr>
            <p:spPr>
              <a:xfrm>
                <a:off x="1524947" y="5822236"/>
                <a:ext cx="0" cy="516609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AC5265A0-8A12-9949-900D-58BE16D9F2E3}"/>
                  </a:ext>
                </a:extLst>
              </p:cNvPr>
              <p:cNvCxnSpPr/>
              <p:nvPr/>
            </p:nvCxnSpPr>
            <p:spPr>
              <a:xfrm>
                <a:off x="1506874" y="6322702"/>
                <a:ext cx="893055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F3B87B55-390A-3D4F-87BD-4528B141F627}"/>
                  </a:ext>
                </a:extLst>
              </p:cNvPr>
              <p:cNvCxnSpPr/>
              <p:nvPr/>
            </p:nvCxnSpPr>
            <p:spPr>
              <a:xfrm>
                <a:off x="10437431" y="5492438"/>
                <a:ext cx="0" cy="84179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Straight Arrow Connector 4">
                <a:extLst>
                  <a:ext uri="{FF2B5EF4-FFF2-40B4-BE49-F238E27FC236}">
                    <a16:creationId xmlns:a16="http://schemas.microsoft.com/office/drawing/2014/main" id="{31992B93-0392-2F49-BC7B-947DBCFBA47C}"/>
                  </a:ext>
                </a:extLst>
              </p:cNvPr>
              <p:cNvCxnSpPr/>
              <p:nvPr/>
            </p:nvCxnSpPr>
            <p:spPr>
              <a:xfrm>
                <a:off x="2652280" y="1463351"/>
                <a:ext cx="4803027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A208165-56D2-4144-9457-9CD83B78F84F}"/>
              </a:ext>
            </a:extLst>
          </p:cNvPr>
          <p:cNvCxnSpPr/>
          <p:nvPr/>
        </p:nvCxnSpPr>
        <p:spPr>
          <a:xfrm flipV="1">
            <a:off x="5172075" y="5399089"/>
            <a:ext cx="0" cy="4714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C9D0AA20-3DFA-644E-9601-E441F8FADC53}"/>
              </a:ext>
            </a:extLst>
          </p:cNvPr>
          <p:cNvSpPr txBox="1"/>
          <p:nvPr/>
        </p:nvSpPr>
        <p:spPr>
          <a:xfrm>
            <a:off x="1912939" y="4195764"/>
            <a:ext cx="1273175" cy="1038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Auxiliary</a:t>
            </a:r>
          </a:p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Info</a:t>
            </a:r>
          </a:p>
          <a:p>
            <a:pPr algn="ctr">
              <a:defRPr/>
            </a:pPr>
            <a:r>
              <a:rPr lang="en-US" sz="1275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(e.g., distance</a:t>
            </a:r>
          </a:p>
          <a:p>
            <a:pPr algn="ctr">
              <a:defRPr/>
            </a:pPr>
            <a:r>
              <a:rPr lang="en-US" sz="1275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matrix)</a:t>
            </a:r>
          </a:p>
        </p:txBody>
      </p:sp>
      <p:sp>
        <p:nvSpPr>
          <p:cNvPr id="37892" name="TextBox 1">
            <a:extLst>
              <a:ext uri="{FF2B5EF4-FFF2-40B4-BE49-F238E27FC236}">
                <a16:creationId xmlns:a16="http://schemas.microsoft.com/office/drawing/2014/main" id="{E24BD09D-8EAF-4146-B763-F336FF8AE2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053" y="238126"/>
            <a:ext cx="976022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432FF"/>
                </a:solidFill>
              </a:rPr>
              <a:t>Divide-and-Conquer using Disjoint Tree Mergers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E59C58-F803-D849-82C9-79EB191AD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5294" y="204787"/>
            <a:ext cx="1408614" cy="14773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B96351-35F1-D34D-B229-0930A61A50EE}"/>
              </a:ext>
            </a:extLst>
          </p:cNvPr>
          <p:cNvSpPr txBox="1"/>
          <p:nvPr/>
        </p:nvSpPr>
        <p:spPr>
          <a:xfrm>
            <a:off x="8232418" y="1167473"/>
            <a:ext cx="1764697" cy="1477328"/>
          </a:xfrm>
          <a:prstGeom prst="rect">
            <a:avLst/>
          </a:prstGeom>
          <a:noFill/>
          <a:ln w="2222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Note: use most accurate method on subsets, and treat as absolute constraints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30C90F-7376-644D-82E1-FDE91E5D740E}"/>
              </a:ext>
            </a:extLst>
          </p:cNvPr>
          <p:cNvSpPr txBox="1"/>
          <p:nvPr/>
        </p:nvSpPr>
        <p:spPr>
          <a:xfrm>
            <a:off x="10363559" y="1737372"/>
            <a:ext cx="16103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Erin Molloy,</a:t>
            </a:r>
          </a:p>
          <a:p>
            <a:r>
              <a:rPr lang="en-US" dirty="0"/>
              <a:t>Introduced this</a:t>
            </a:r>
          </a:p>
          <a:p>
            <a:r>
              <a:rPr lang="en-US" dirty="0"/>
              <a:t>approach</a:t>
            </a:r>
          </a:p>
        </p:txBody>
      </p:sp>
    </p:spTree>
    <p:extLst>
      <p:ext uri="{BB962C8B-B14F-4D97-AF65-F5344CB8AC3E}">
        <p14:creationId xmlns:p14="http://schemas.microsoft.com/office/powerpoint/2010/main" val="19787728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26"/>
          <p:cNvSpPr txBox="1">
            <a:spLocks noGrp="1"/>
          </p:cNvSpPr>
          <p:nvPr>
            <p:ph type="body" idx="1"/>
          </p:nvPr>
        </p:nvSpPr>
        <p:spPr>
          <a:xfrm>
            <a:off x="415600" y="1356967"/>
            <a:ext cx="11506106" cy="5250867"/>
          </a:xfrm>
          <a:prstGeom prst="rect">
            <a:avLst/>
          </a:prstGeom>
        </p:spPr>
        <p:txBody>
          <a:bodyPr spcFirstLastPara="1" vert="horz" wrap="square" lIns="91425" tIns="91425" rIns="91425" bIns="91425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" b="1" dirty="0"/>
              <a:t>NJMerge </a:t>
            </a:r>
            <a:r>
              <a:rPr lang="en" dirty="0"/>
              <a:t>(Molloy &amp; Warnow, Algorithms for Molecular Biology 2019)</a:t>
            </a:r>
            <a:endParaRPr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" b="1" dirty="0"/>
              <a:t>TreeMerge </a:t>
            </a:r>
            <a:r>
              <a:rPr lang="en" dirty="0"/>
              <a:t>(Molloy &amp; Warnow, Bioinformatics 2019)</a:t>
            </a:r>
            <a:endParaRPr b="1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" b="1" dirty="0"/>
              <a:t>Constrained INC </a:t>
            </a:r>
            <a:r>
              <a:rPr lang="en" dirty="0"/>
              <a:t>(Zhang, Rao, &amp; Warnow, Algorithms for Molecular Biology 2019; also Le et al., TCBB 2020)</a:t>
            </a:r>
            <a:endParaRPr b="1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" b="1" dirty="0"/>
              <a:t>Guide Tree Merger </a:t>
            </a:r>
            <a:r>
              <a:rPr lang="en" dirty="0"/>
              <a:t>(Smirnov &amp; Warnow, 2020, BMC Genomics 2020)</a:t>
            </a:r>
          </a:p>
          <a:p>
            <a:endParaRPr lang="en" dirty="0"/>
          </a:p>
          <a:p>
            <a:pPr marL="114300" indent="0">
              <a:buNone/>
            </a:pPr>
            <a:endParaRPr lang="en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2C7453-5580-B04E-92CF-4A45370B1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DTM Methods</a:t>
            </a:r>
          </a:p>
        </p:txBody>
      </p:sp>
    </p:spTree>
    <p:extLst>
      <p:ext uri="{BB962C8B-B14F-4D97-AF65-F5344CB8AC3E}">
        <p14:creationId xmlns:p14="http://schemas.microsoft.com/office/powerpoint/2010/main" val="31910181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26"/>
          <p:cNvSpPr txBox="1">
            <a:spLocks noGrp="1"/>
          </p:cNvSpPr>
          <p:nvPr>
            <p:ph type="body" idx="1"/>
          </p:nvPr>
        </p:nvSpPr>
        <p:spPr>
          <a:xfrm>
            <a:off x="415600" y="1356967"/>
            <a:ext cx="11506106" cy="5250867"/>
          </a:xfrm>
          <a:prstGeom prst="rect">
            <a:avLst/>
          </a:prstGeom>
        </p:spPr>
        <p:txBody>
          <a:bodyPr spcFirstLastPara="1" vert="horz" wrap="square" lIns="91425" tIns="91425" rIns="91425" bIns="91425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" b="1" dirty="0"/>
              <a:t>NJMerge </a:t>
            </a:r>
            <a:r>
              <a:rPr lang="en" dirty="0"/>
              <a:t>(Molloy &amp; Warnow, Algorithms for Molecular Biology 2019)</a:t>
            </a:r>
            <a:endParaRPr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" b="1" dirty="0"/>
              <a:t>TreeMerge </a:t>
            </a:r>
            <a:r>
              <a:rPr lang="en" dirty="0"/>
              <a:t>(Molloy &amp; Warnow, Bioinformatics 2019)</a:t>
            </a:r>
            <a:endParaRPr b="1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" b="1" dirty="0"/>
              <a:t>Constrained INC </a:t>
            </a:r>
            <a:r>
              <a:rPr lang="en" dirty="0"/>
              <a:t>(Zhang, Rao, &amp; Warnow, Algorithms for Molecular Biology 2019; also Le et al., TCBB 2020)</a:t>
            </a:r>
            <a:endParaRPr b="1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" b="1" dirty="0"/>
              <a:t>Guide Tree Merger </a:t>
            </a:r>
            <a:r>
              <a:rPr lang="en" dirty="0"/>
              <a:t>(Smirnov &amp; Warnow, 2020, BMC Genomics 2020)</a:t>
            </a:r>
          </a:p>
          <a:p>
            <a:pPr marL="114300" indent="0">
              <a:spcBef>
                <a:spcPts val="600"/>
              </a:spcBef>
              <a:spcAft>
                <a:spcPts val="600"/>
              </a:spcAft>
              <a:buNone/>
            </a:pPr>
            <a:endParaRPr lang="en" sz="3200" dirty="0"/>
          </a:p>
          <a:p>
            <a:pPr marL="11430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" sz="3200" dirty="0"/>
              <a:t>All papers available at https:// </a:t>
            </a:r>
            <a:r>
              <a:rPr lang="en" sz="3200" dirty="0" err="1"/>
              <a:t>tandy.cs</a:t>
            </a:r>
            <a:r>
              <a:rPr lang="en" sz="3200" dirty="0"/>
              <a:t>.</a:t>
            </a:r>
            <a:r>
              <a:rPr lang="en-US" sz="3200" dirty="0"/>
              <a:t>I</a:t>
            </a:r>
            <a:r>
              <a:rPr lang="en" sz="3200" dirty="0" err="1"/>
              <a:t>llinois.edu</a:t>
            </a:r>
            <a:r>
              <a:rPr lang="en" sz="3200" dirty="0"/>
              <a:t>/</a:t>
            </a:r>
            <a:r>
              <a:rPr lang="en" sz="3200" dirty="0" err="1"/>
              <a:t>papers.html</a:t>
            </a:r>
            <a:r>
              <a:rPr lang="en" sz="3200" dirty="0"/>
              <a:t> </a:t>
            </a:r>
          </a:p>
          <a:p>
            <a:endParaRPr lang="en" dirty="0"/>
          </a:p>
          <a:p>
            <a:pPr marL="114300" indent="0">
              <a:buNone/>
            </a:pPr>
            <a:endParaRPr lang="en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2C7453-5580-B04E-92CF-4A45370B1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DTM Methods</a:t>
            </a:r>
          </a:p>
        </p:txBody>
      </p:sp>
    </p:spTree>
    <p:extLst>
      <p:ext uri="{BB962C8B-B14F-4D97-AF65-F5344CB8AC3E}">
        <p14:creationId xmlns:p14="http://schemas.microsoft.com/office/powerpoint/2010/main" val="23878287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89" name="Group 25">
            <a:extLst>
              <a:ext uri="{FF2B5EF4-FFF2-40B4-BE49-F238E27FC236}">
                <a16:creationId xmlns:a16="http://schemas.microsoft.com/office/drawing/2014/main" id="{D2C90EE0-945C-6747-B52D-58DFFD030D30}"/>
              </a:ext>
            </a:extLst>
          </p:cNvPr>
          <p:cNvGrpSpPr>
            <a:grpSpLocks/>
          </p:cNvGrpSpPr>
          <p:nvPr/>
        </p:nvGrpSpPr>
        <p:grpSpPr bwMode="auto">
          <a:xfrm>
            <a:off x="1912938" y="1624010"/>
            <a:ext cx="7933191" cy="4973639"/>
            <a:chOff x="580608" y="-291734"/>
            <a:chExt cx="11873157" cy="7700697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FB143DD0-660E-3B49-BE66-8AD61571B81D}"/>
                </a:ext>
              </a:extLst>
            </p:cNvPr>
            <p:cNvCxnSpPr/>
            <p:nvPr/>
          </p:nvCxnSpPr>
          <p:spPr>
            <a:xfrm>
              <a:off x="8225689" y="1991492"/>
              <a:ext cx="1360029" cy="234088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894" name="Group 24">
              <a:extLst>
                <a:ext uri="{FF2B5EF4-FFF2-40B4-BE49-F238E27FC236}">
                  <a16:creationId xmlns:a16="http://schemas.microsoft.com/office/drawing/2014/main" id="{87028ED6-0DDB-264E-B453-4C2AAEF547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0608" y="-291734"/>
              <a:ext cx="11873157" cy="7700697"/>
              <a:chOff x="580608" y="-291734"/>
              <a:chExt cx="11873157" cy="7700697"/>
            </a:xfrm>
          </p:grpSpPr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671A7464-8824-C849-84A8-CFFC0A24555F}"/>
                  </a:ext>
                </a:extLst>
              </p:cNvPr>
              <p:cNvSpPr/>
              <p:nvPr/>
            </p:nvSpPr>
            <p:spPr>
              <a:xfrm>
                <a:off x="580608" y="497017"/>
                <a:ext cx="1942899" cy="192575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4" name="Triangle 53">
                <a:extLst>
                  <a:ext uri="{FF2B5EF4-FFF2-40B4-BE49-F238E27FC236}">
                    <a16:creationId xmlns:a16="http://schemas.microsoft.com/office/drawing/2014/main" id="{FB4E97FC-6865-D147-B36C-9A952A860C24}"/>
                  </a:ext>
                </a:extLst>
              </p:cNvPr>
              <p:cNvSpPr/>
              <p:nvPr/>
            </p:nvSpPr>
            <p:spPr>
              <a:xfrm>
                <a:off x="3982940" y="3741964"/>
                <a:ext cx="2078450" cy="1858869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37897" name="TextBox 104">
                <a:extLst>
                  <a:ext uri="{FF2B5EF4-FFF2-40B4-BE49-F238E27FC236}">
                    <a16:creationId xmlns:a16="http://schemas.microsoft.com/office/drawing/2014/main" id="{F6D3C4A4-1FC1-D045-92D6-5BC88CBE12F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21262" y="-291734"/>
                <a:ext cx="3293096" cy="13413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latin typeface="Helvetica Neue" panose="02000503000000020004" pitchFamily="2" charset="0"/>
                  </a:rPr>
                  <a:t>Decompose species set into </a:t>
                </a:r>
                <a:r>
                  <a:rPr lang="en-US" altLang="en-US" sz="1800" i="1">
                    <a:latin typeface="Helvetica Neue" panose="02000503000000020004" pitchFamily="2" charset="0"/>
                  </a:rPr>
                  <a:t>pairwise disjoint </a:t>
                </a:r>
                <a:r>
                  <a:rPr lang="en-US" altLang="en-US" sz="1800">
                    <a:latin typeface="Helvetica Neue" panose="02000503000000020004" pitchFamily="2" charset="0"/>
                  </a:rPr>
                  <a:t>subsets.</a:t>
                </a:r>
              </a:p>
            </p:txBody>
          </p:sp>
          <p:sp>
            <p:nvSpPr>
              <p:cNvPr id="37898" name="TextBox 109">
                <a:extLst>
                  <a:ext uri="{FF2B5EF4-FFF2-40B4-BE49-F238E27FC236}">
                    <a16:creationId xmlns:a16="http://schemas.microsoft.com/office/drawing/2014/main" id="{A25BE617-985B-164C-A6C8-7379EA5B60D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17896" y="913304"/>
                <a:ext cx="1467299" cy="13413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chemeClr val="bg1"/>
                    </a:solidFill>
                    <a:latin typeface="Helvetica Neue" panose="02000503000000020004" pitchFamily="2" charset="0"/>
                  </a:rPr>
                  <a:t>Full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chemeClr val="bg1"/>
                    </a:solidFill>
                    <a:latin typeface="Helvetica Neue" panose="02000503000000020004" pitchFamily="2" charset="0"/>
                  </a:rPr>
                  <a:t>species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chemeClr val="bg1"/>
                    </a:solidFill>
                    <a:latin typeface="Helvetica Neue" panose="02000503000000020004" pitchFamily="2" charset="0"/>
                  </a:rPr>
                  <a:t>set</a:t>
                </a:r>
              </a:p>
            </p:txBody>
          </p:sp>
          <p:sp>
            <p:nvSpPr>
              <p:cNvPr id="116" name="Triangle 115">
                <a:extLst>
                  <a:ext uri="{FF2B5EF4-FFF2-40B4-BE49-F238E27FC236}">
                    <a16:creationId xmlns:a16="http://schemas.microsoft.com/office/drawing/2014/main" id="{C9E4E1C0-F178-824E-9CB0-0DB9B946CF58}"/>
                  </a:ext>
                </a:extLst>
              </p:cNvPr>
              <p:cNvSpPr/>
              <p:nvPr/>
            </p:nvSpPr>
            <p:spPr>
              <a:xfrm>
                <a:off x="9660271" y="4980442"/>
                <a:ext cx="546723" cy="511996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 dirty="0"/>
              </a:p>
            </p:txBody>
          </p:sp>
          <p:sp>
            <p:nvSpPr>
              <p:cNvPr id="37900" name="TextBox 120">
                <a:extLst>
                  <a:ext uri="{FF2B5EF4-FFF2-40B4-BE49-F238E27FC236}">
                    <a16:creationId xmlns:a16="http://schemas.microsoft.com/office/drawing/2014/main" id="{493BDFF6-0DAD-D34C-89E2-C4846B7399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069307" y="2767656"/>
                <a:ext cx="3384458" cy="9389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rgbClr val="0432FF"/>
                    </a:solidFill>
                    <a:latin typeface="Helvetica Neue" panose="02000503000000020004" pitchFamily="2" charset="0"/>
                  </a:rPr>
                  <a:t>Build a tree on each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rgbClr val="0432FF"/>
                    </a:solidFill>
                    <a:latin typeface="Helvetica Neue" panose="02000503000000020004" pitchFamily="2" charset="0"/>
                  </a:rPr>
                  <a:t>subset</a:t>
                </a:r>
              </a:p>
            </p:txBody>
          </p:sp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4E0DA62C-C738-AC48-8083-90D4A072E54E}"/>
                  </a:ext>
                </a:extLst>
              </p:cNvPr>
              <p:cNvSpPr txBox="1"/>
              <p:nvPr/>
            </p:nvSpPr>
            <p:spPr>
              <a:xfrm>
                <a:off x="2523507" y="6537186"/>
                <a:ext cx="6287311" cy="871777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1650" b="1" dirty="0">
                    <a:solidFill>
                      <a:srgbClr val="0432FF"/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Compute tree on entire set of species using “Disjoint Tree Merger” method</a:t>
                </a:r>
                <a:endParaRPr lang="en-US" sz="1650" dirty="0"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37902" name="TextBox 136">
                <a:extLst>
                  <a:ext uri="{FF2B5EF4-FFF2-40B4-BE49-F238E27FC236}">
                    <a16:creationId xmlns:a16="http://schemas.microsoft.com/office/drawing/2014/main" id="{2CC884C6-9B22-B045-96C7-EF2AD53E524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01808" y="4339705"/>
                <a:ext cx="2039892" cy="13413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chemeClr val="bg1"/>
                    </a:solidFill>
                    <a:latin typeface="Helvetica Neue" panose="02000503000000020004" pitchFamily="2" charset="0"/>
                  </a:rPr>
                  <a:t>Tree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chemeClr val="bg1"/>
                    </a:solidFill>
                    <a:latin typeface="Helvetica Neue" panose="02000503000000020004" pitchFamily="2" charset="0"/>
                  </a:rPr>
                  <a:t>on full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chemeClr val="bg1"/>
                    </a:solidFill>
                    <a:latin typeface="Helvetica Neue" panose="02000503000000020004" pitchFamily="2" charset="0"/>
                  </a:rPr>
                  <a:t>species set</a:t>
                </a:r>
              </a:p>
            </p:txBody>
          </p:sp>
          <p:sp>
            <p:nvSpPr>
              <p:cNvPr id="139" name="Triangle 138">
                <a:extLst>
                  <a:ext uri="{FF2B5EF4-FFF2-40B4-BE49-F238E27FC236}">
                    <a16:creationId xmlns:a16="http://schemas.microsoft.com/office/drawing/2014/main" id="{4D2ABEF4-04F9-F84E-AD10-2874845F13DA}"/>
                  </a:ext>
                </a:extLst>
              </p:cNvPr>
              <p:cNvSpPr/>
              <p:nvPr/>
            </p:nvSpPr>
            <p:spPr>
              <a:xfrm>
                <a:off x="9233286" y="4493814"/>
                <a:ext cx="546723" cy="509691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 dirty="0"/>
              </a:p>
            </p:txBody>
          </p:sp>
          <p:sp>
            <p:nvSpPr>
              <p:cNvPr id="141" name="Triangle 140">
                <a:extLst>
                  <a:ext uri="{FF2B5EF4-FFF2-40B4-BE49-F238E27FC236}">
                    <a16:creationId xmlns:a16="http://schemas.microsoft.com/office/drawing/2014/main" id="{ED71DB30-D00E-E94F-9691-AE93153CE0DF}"/>
                  </a:ext>
                </a:extLst>
              </p:cNvPr>
              <p:cNvSpPr/>
              <p:nvPr/>
            </p:nvSpPr>
            <p:spPr>
              <a:xfrm>
                <a:off x="9660271" y="4030251"/>
                <a:ext cx="546723" cy="511996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 dirty="0"/>
              </a:p>
            </p:txBody>
          </p:sp>
          <p:sp>
            <p:nvSpPr>
              <p:cNvPr id="143" name="Triangle 142">
                <a:extLst>
                  <a:ext uri="{FF2B5EF4-FFF2-40B4-BE49-F238E27FC236}">
                    <a16:creationId xmlns:a16="http://schemas.microsoft.com/office/drawing/2014/main" id="{70C5DD8C-3DA3-144E-824A-52A1C314E59C}"/>
                  </a:ext>
                </a:extLst>
              </p:cNvPr>
              <p:cNvSpPr/>
              <p:nvPr/>
            </p:nvSpPr>
            <p:spPr>
              <a:xfrm>
                <a:off x="10150515" y="4496121"/>
                <a:ext cx="548981" cy="509689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 dirty="0"/>
              </a:p>
            </p:txBody>
          </p:sp>
          <p:sp>
            <p:nvSpPr>
              <p:cNvPr id="145" name="Triangle 144">
                <a:extLst>
                  <a:ext uri="{FF2B5EF4-FFF2-40B4-BE49-F238E27FC236}">
                    <a16:creationId xmlns:a16="http://schemas.microsoft.com/office/drawing/2014/main" id="{61CFB168-B74C-4A40-8193-699DADD1D6C0}"/>
                  </a:ext>
                </a:extLst>
              </p:cNvPr>
              <p:cNvSpPr/>
              <p:nvPr/>
            </p:nvSpPr>
            <p:spPr>
              <a:xfrm>
                <a:off x="10627202" y="4985054"/>
                <a:ext cx="548983" cy="509689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 dirty="0"/>
              </a:p>
            </p:txBody>
          </p:sp>
          <p:sp>
            <p:nvSpPr>
              <p:cNvPr id="150" name="Triangle 149">
                <a:extLst>
                  <a:ext uri="{FF2B5EF4-FFF2-40B4-BE49-F238E27FC236}">
                    <a16:creationId xmlns:a16="http://schemas.microsoft.com/office/drawing/2014/main" id="{74B667A1-1874-9246-A78F-677299CBA6A8}"/>
                  </a:ext>
                </a:extLst>
              </p:cNvPr>
              <p:cNvSpPr/>
              <p:nvPr/>
            </p:nvSpPr>
            <p:spPr>
              <a:xfrm>
                <a:off x="10627202" y="4030251"/>
                <a:ext cx="548983" cy="511996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 dirty="0"/>
              </a:p>
            </p:txBody>
          </p:sp>
          <p:sp>
            <p:nvSpPr>
              <p:cNvPr id="152" name="Triangle 151">
                <a:extLst>
                  <a:ext uri="{FF2B5EF4-FFF2-40B4-BE49-F238E27FC236}">
                    <a16:creationId xmlns:a16="http://schemas.microsoft.com/office/drawing/2014/main" id="{7E1D33AC-798F-FB44-9AB6-3BD139C89079}"/>
                  </a:ext>
                </a:extLst>
              </p:cNvPr>
              <p:cNvSpPr/>
              <p:nvPr/>
            </p:nvSpPr>
            <p:spPr>
              <a:xfrm>
                <a:off x="11085817" y="4493814"/>
                <a:ext cx="546723" cy="509691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 dirty="0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792F49D0-B65A-C949-946C-515D7D21AD54}"/>
                  </a:ext>
                </a:extLst>
              </p:cNvPr>
              <p:cNvSpPr/>
              <p:nvPr/>
            </p:nvSpPr>
            <p:spPr>
              <a:xfrm>
                <a:off x="7550192" y="1673224"/>
                <a:ext cx="544464" cy="5073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56C1DCDE-CA20-3843-954D-B8D23C81A2D8}"/>
                  </a:ext>
                </a:extLst>
              </p:cNvPr>
              <p:cNvSpPr/>
              <p:nvPr/>
            </p:nvSpPr>
            <p:spPr>
              <a:xfrm>
                <a:off x="8096915" y="1410307"/>
                <a:ext cx="544464" cy="5073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D3300B23-7706-8341-A15F-85291B201049}"/>
                  </a:ext>
                </a:extLst>
              </p:cNvPr>
              <p:cNvSpPr/>
              <p:nvPr/>
            </p:nvSpPr>
            <p:spPr>
              <a:xfrm>
                <a:off x="8659453" y="1156615"/>
                <a:ext cx="544463" cy="5073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71938EE5-B7DB-D24C-AB31-1BD73DC33692}"/>
                  </a:ext>
                </a:extLst>
              </p:cNvPr>
              <p:cNvSpPr/>
              <p:nvPr/>
            </p:nvSpPr>
            <p:spPr>
              <a:xfrm>
                <a:off x="8139840" y="831428"/>
                <a:ext cx="544463" cy="509691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6F33099F-8A8F-8347-BA9F-91D0DD9F6BF6}"/>
                  </a:ext>
                </a:extLst>
              </p:cNvPr>
              <p:cNvSpPr/>
              <p:nvPr/>
            </p:nvSpPr>
            <p:spPr>
              <a:xfrm>
                <a:off x="7568266" y="1101264"/>
                <a:ext cx="544464" cy="5073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760133E0-DA9B-5544-8269-6EAF3D4CAD37}"/>
                  </a:ext>
                </a:extLst>
              </p:cNvPr>
              <p:cNvSpPr/>
              <p:nvPr/>
            </p:nvSpPr>
            <p:spPr>
              <a:xfrm>
                <a:off x="7037358" y="778384"/>
                <a:ext cx="542204" cy="5073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CC694C99-A2F2-AC41-86ED-E9A5D7FB7BE8}"/>
                  </a:ext>
                </a:extLst>
              </p:cNvPr>
              <p:cNvCxnSpPr/>
              <p:nvPr/>
            </p:nvCxnSpPr>
            <p:spPr>
              <a:xfrm>
                <a:off x="1524947" y="2561144"/>
                <a:ext cx="0" cy="1213108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2CFD922-5629-BB4F-9611-E2FDB4FE1FF6}"/>
                  </a:ext>
                </a:extLst>
              </p:cNvPr>
              <p:cNvSpPr/>
              <p:nvPr/>
            </p:nvSpPr>
            <p:spPr>
              <a:xfrm>
                <a:off x="609977" y="3859586"/>
                <a:ext cx="1829940" cy="1833499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95ACA5CA-CD7B-4B47-9D68-E26653386A24}"/>
                  </a:ext>
                </a:extLst>
              </p:cNvPr>
              <p:cNvSpPr/>
              <p:nvPr/>
            </p:nvSpPr>
            <p:spPr>
              <a:xfrm>
                <a:off x="7595376" y="526998"/>
                <a:ext cx="544464" cy="5073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CC491D6B-D8D3-8B46-9D8F-7F8E06E05D23}"/>
                  </a:ext>
                </a:extLst>
              </p:cNvPr>
              <p:cNvCxnSpPr/>
              <p:nvPr/>
            </p:nvCxnSpPr>
            <p:spPr>
              <a:xfrm>
                <a:off x="1524947" y="5822236"/>
                <a:ext cx="0" cy="516609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AC5265A0-8A12-9949-900D-58BE16D9F2E3}"/>
                  </a:ext>
                </a:extLst>
              </p:cNvPr>
              <p:cNvCxnSpPr/>
              <p:nvPr/>
            </p:nvCxnSpPr>
            <p:spPr>
              <a:xfrm>
                <a:off x="1506874" y="6322702"/>
                <a:ext cx="893055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F3B87B55-390A-3D4F-87BD-4528B141F627}"/>
                  </a:ext>
                </a:extLst>
              </p:cNvPr>
              <p:cNvCxnSpPr/>
              <p:nvPr/>
            </p:nvCxnSpPr>
            <p:spPr>
              <a:xfrm>
                <a:off x="10437431" y="5492438"/>
                <a:ext cx="0" cy="84179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Straight Arrow Connector 4">
                <a:extLst>
                  <a:ext uri="{FF2B5EF4-FFF2-40B4-BE49-F238E27FC236}">
                    <a16:creationId xmlns:a16="http://schemas.microsoft.com/office/drawing/2014/main" id="{31992B93-0392-2F49-BC7B-947DBCFBA47C}"/>
                  </a:ext>
                </a:extLst>
              </p:cNvPr>
              <p:cNvCxnSpPr/>
              <p:nvPr/>
            </p:nvCxnSpPr>
            <p:spPr>
              <a:xfrm>
                <a:off x="2652280" y="1463351"/>
                <a:ext cx="4803027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A208165-56D2-4144-9457-9CD83B78F84F}"/>
              </a:ext>
            </a:extLst>
          </p:cNvPr>
          <p:cNvCxnSpPr/>
          <p:nvPr/>
        </p:nvCxnSpPr>
        <p:spPr>
          <a:xfrm flipV="1">
            <a:off x="5172075" y="5399089"/>
            <a:ext cx="0" cy="4714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C9D0AA20-3DFA-644E-9601-E441F8FADC53}"/>
              </a:ext>
            </a:extLst>
          </p:cNvPr>
          <p:cNvSpPr txBox="1"/>
          <p:nvPr/>
        </p:nvSpPr>
        <p:spPr>
          <a:xfrm>
            <a:off x="1912939" y="4195764"/>
            <a:ext cx="1273175" cy="1038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Auxiliary</a:t>
            </a:r>
          </a:p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Info</a:t>
            </a:r>
          </a:p>
          <a:p>
            <a:pPr algn="ctr">
              <a:defRPr/>
            </a:pPr>
            <a:r>
              <a:rPr lang="en-US" sz="1275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(e.g., distance</a:t>
            </a:r>
          </a:p>
          <a:p>
            <a:pPr algn="ctr">
              <a:defRPr/>
            </a:pPr>
            <a:r>
              <a:rPr lang="en-US" sz="1275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matrix)</a:t>
            </a:r>
          </a:p>
        </p:txBody>
      </p:sp>
      <p:sp>
        <p:nvSpPr>
          <p:cNvPr id="37892" name="TextBox 1">
            <a:extLst>
              <a:ext uri="{FF2B5EF4-FFF2-40B4-BE49-F238E27FC236}">
                <a16:creationId xmlns:a16="http://schemas.microsoft.com/office/drawing/2014/main" id="{E24BD09D-8EAF-4146-B763-F336FF8AE2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053" y="238126"/>
            <a:ext cx="976022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432FF"/>
                </a:solidFill>
              </a:rPr>
              <a:t>Divide-and-Conquer using Disjoint Tree Mergers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E59C58-F803-D849-82C9-79EB191AD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5294" y="204787"/>
            <a:ext cx="1408614" cy="14773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B96351-35F1-D34D-B229-0930A61A50EE}"/>
              </a:ext>
            </a:extLst>
          </p:cNvPr>
          <p:cNvSpPr txBox="1"/>
          <p:nvPr/>
        </p:nvSpPr>
        <p:spPr>
          <a:xfrm>
            <a:off x="7710588" y="938773"/>
            <a:ext cx="2751112" cy="2031325"/>
          </a:xfrm>
          <a:prstGeom prst="rect">
            <a:avLst/>
          </a:prstGeom>
          <a:noFill/>
          <a:ln w="2222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Theorem: DTM pipelines </a:t>
            </a:r>
            <a:r>
              <a:rPr lang="en-US" dirty="0">
                <a:solidFill>
                  <a:srgbClr val="0432FF"/>
                </a:solidFill>
              </a:rPr>
              <a:t>maintain statistical consistency </a:t>
            </a:r>
            <a:r>
              <a:rPr lang="en-US" dirty="0"/>
              <a:t>for phylogeny estimation (assuming subset trees computed using statistically consistent methods)</a:t>
            </a:r>
          </a:p>
        </p:txBody>
      </p:sp>
    </p:spTree>
    <p:extLst>
      <p:ext uri="{BB962C8B-B14F-4D97-AF65-F5344CB8AC3E}">
        <p14:creationId xmlns:p14="http://schemas.microsoft.com/office/powerpoint/2010/main" val="9284835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89" name="Group 25">
            <a:extLst>
              <a:ext uri="{FF2B5EF4-FFF2-40B4-BE49-F238E27FC236}">
                <a16:creationId xmlns:a16="http://schemas.microsoft.com/office/drawing/2014/main" id="{D2C90EE0-945C-6747-B52D-58DFFD030D30}"/>
              </a:ext>
            </a:extLst>
          </p:cNvPr>
          <p:cNvGrpSpPr>
            <a:grpSpLocks/>
          </p:cNvGrpSpPr>
          <p:nvPr/>
        </p:nvGrpSpPr>
        <p:grpSpPr bwMode="auto">
          <a:xfrm>
            <a:off x="1912938" y="1624010"/>
            <a:ext cx="7933191" cy="4973639"/>
            <a:chOff x="580608" y="-291734"/>
            <a:chExt cx="11873157" cy="7700697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FB143DD0-660E-3B49-BE66-8AD61571B81D}"/>
                </a:ext>
              </a:extLst>
            </p:cNvPr>
            <p:cNvCxnSpPr/>
            <p:nvPr/>
          </p:nvCxnSpPr>
          <p:spPr>
            <a:xfrm>
              <a:off x="8225689" y="1991492"/>
              <a:ext cx="1360029" cy="234088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894" name="Group 24">
              <a:extLst>
                <a:ext uri="{FF2B5EF4-FFF2-40B4-BE49-F238E27FC236}">
                  <a16:creationId xmlns:a16="http://schemas.microsoft.com/office/drawing/2014/main" id="{87028ED6-0DDB-264E-B453-4C2AAEF547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0608" y="-291734"/>
              <a:ext cx="11873157" cy="7700697"/>
              <a:chOff x="580608" y="-291734"/>
              <a:chExt cx="11873157" cy="7700697"/>
            </a:xfrm>
          </p:grpSpPr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671A7464-8824-C849-84A8-CFFC0A24555F}"/>
                  </a:ext>
                </a:extLst>
              </p:cNvPr>
              <p:cNvSpPr/>
              <p:nvPr/>
            </p:nvSpPr>
            <p:spPr>
              <a:xfrm>
                <a:off x="580608" y="497017"/>
                <a:ext cx="1942899" cy="192575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4" name="Triangle 53">
                <a:extLst>
                  <a:ext uri="{FF2B5EF4-FFF2-40B4-BE49-F238E27FC236}">
                    <a16:creationId xmlns:a16="http://schemas.microsoft.com/office/drawing/2014/main" id="{FB4E97FC-6865-D147-B36C-9A952A860C24}"/>
                  </a:ext>
                </a:extLst>
              </p:cNvPr>
              <p:cNvSpPr/>
              <p:nvPr/>
            </p:nvSpPr>
            <p:spPr>
              <a:xfrm>
                <a:off x="3982940" y="3741964"/>
                <a:ext cx="2078450" cy="1858869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37897" name="TextBox 104">
                <a:extLst>
                  <a:ext uri="{FF2B5EF4-FFF2-40B4-BE49-F238E27FC236}">
                    <a16:creationId xmlns:a16="http://schemas.microsoft.com/office/drawing/2014/main" id="{F6D3C4A4-1FC1-D045-92D6-5BC88CBE12F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21262" y="-291734"/>
                <a:ext cx="3293096" cy="13413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latin typeface="Helvetica Neue" panose="02000503000000020004" pitchFamily="2" charset="0"/>
                  </a:rPr>
                  <a:t>Decompose species set into </a:t>
                </a:r>
                <a:r>
                  <a:rPr lang="en-US" altLang="en-US" sz="1800" i="1">
                    <a:latin typeface="Helvetica Neue" panose="02000503000000020004" pitchFamily="2" charset="0"/>
                  </a:rPr>
                  <a:t>pairwise disjoint </a:t>
                </a:r>
                <a:r>
                  <a:rPr lang="en-US" altLang="en-US" sz="1800">
                    <a:latin typeface="Helvetica Neue" panose="02000503000000020004" pitchFamily="2" charset="0"/>
                  </a:rPr>
                  <a:t>subsets.</a:t>
                </a:r>
              </a:p>
            </p:txBody>
          </p:sp>
          <p:sp>
            <p:nvSpPr>
              <p:cNvPr id="37898" name="TextBox 109">
                <a:extLst>
                  <a:ext uri="{FF2B5EF4-FFF2-40B4-BE49-F238E27FC236}">
                    <a16:creationId xmlns:a16="http://schemas.microsoft.com/office/drawing/2014/main" id="{A25BE617-985B-164C-A6C8-7379EA5B60D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17896" y="913304"/>
                <a:ext cx="1467299" cy="13413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chemeClr val="bg1"/>
                    </a:solidFill>
                    <a:latin typeface="Helvetica Neue" panose="02000503000000020004" pitchFamily="2" charset="0"/>
                  </a:rPr>
                  <a:t>Full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chemeClr val="bg1"/>
                    </a:solidFill>
                    <a:latin typeface="Helvetica Neue" panose="02000503000000020004" pitchFamily="2" charset="0"/>
                  </a:rPr>
                  <a:t>species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chemeClr val="bg1"/>
                    </a:solidFill>
                    <a:latin typeface="Helvetica Neue" panose="02000503000000020004" pitchFamily="2" charset="0"/>
                  </a:rPr>
                  <a:t>set</a:t>
                </a:r>
              </a:p>
            </p:txBody>
          </p:sp>
          <p:sp>
            <p:nvSpPr>
              <p:cNvPr id="116" name="Triangle 115">
                <a:extLst>
                  <a:ext uri="{FF2B5EF4-FFF2-40B4-BE49-F238E27FC236}">
                    <a16:creationId xmlns:a16="http://schemas.microsoft.com/office/drawing/2014/main" id="{C9E4E1C0-F178-824E-9CB0-0DB9B946CF58}"/>
                  </a:ext>
                </a:extLst>
              </p:cNvPr>
              <p:cNvSpPr/>
              <p:nvPr/>
            </p:nvSpPr>
            <p:spPr>
              <a:xfrm>
                <a:off x="9660271" y="4980442"/>
                <a:ext cx="546723" cy="511996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 dirty="0"/>
              </a:p>
            </p:txBody>
          </p:sp>
          <p:sp>
            <p:nvSpPr>
              <p:cNvPr id="37900" name="TextBox 120">
                <a:extLst>
                  <a:ext uri="{FF2B5EF4-FFF2-40B4-BE49-F238E27FC236}">
                    <a16:creationId xmlns:a16="http://schemas.microsoft.com/office/drawing/2014/main" id="{493BDFF6-0DAD-D34C-89E2-C4846B7399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069307" y="2767656"/>
                <a:ext cx="3384458" cy="9389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rgbClr val="0432FF"/>
                    </a:solidFill>
                    <a:latin typeface="Helvetica Neue" panose="02000503000000020004" pitchFamily="2" charset="0"/>
                  </a:rPr>
                  <a:t>Build a tree on each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rgbClr val="0432FF"/>
                    </a:solidFill>
                    <a:latin typeface="Helvetica Neue" panose="02000503000000020004" pitchFamily="2" charset="0"/>
                  </a:rPr>
                  <a:t>subset</a:t>
                </a:r>
              </a:p>
            </p:txBody>
          </p:sp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4E0DA62C-C738-AC48-8083-90D4A072E54E}"/>
                  </a:ext>
                </a:extLst>
              </p:cNvPr>
              <p:cNvSpPr txBox="1"/>
              <p:nvPr/>
            </p:nvSpPr>
            <p:spPr>
              <a:xfrm>
                <a:off x="2523507" y="6537186"/>
                <a:ext cx="6287311" cy="871777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1650" b="1" dirty="0">
                    <a:solidFill>
                      <a:srgbClr val="0432FF"/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Compute tree on entire set of species using “Disjoint Tree Merger” method</a:t>
                </a:r>
                <a:endParaRPr lang="en-US" sz="1650" dirty="0"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37902" name="TextBox 136">
                <a:extLst>
                  <a:ext uri="{FF2B5EF4-FFF2-40B4-BE49-F238E27FC236}">
                    <a16:creationId xmlns:a16="http://schemas.microsoft.com/office/drawing/2014/main" id="{2CC884C6-9B22-B045-96C7-EF2AD53E524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01808" y="4339705"/>
                <a:ext cx="2039892" cy="13413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chemeClr val="bg1"/>
                    </a:solidFill>
                    <a:latin typeface="Helvetica Neue" panose="02000503000000020004" pitchFamily="2" charset="0"/>
                  </a:rPr>
                  <a:t>Tree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chemeClr val="bg1"/>
                    </a:solidFill>
                    <a:latin typeface="Helvetica Neue" panose="02000503000000020004" pitchFamily="2" charset="0"/>
                  </a:rPr>
                  <a:t>on full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chemeClr val="bg1"/>
                    </a:solidFill>
                    <a:latin typeface="Helvetica Neue" panose="02000503000000020004" pitchFamily="2" charset="0"/>
                  </a:rPr>
                  <a:t>species set</a:t>
                </a:r>
              </a:p>
            </p:txBody>
          </p:sp>
          <p:sp>
            <p:nvSpPr>
              <p:cNvPr id="139" name="Triangle 138">
                <a:extLst>
                  <a:ext uri="{FF2B5EF4-FFF2-40B4-BE49-F238E27FC236}">
                    <a16:creationId xmlns:a16="http://schemas.microsoft.com/office/drawing/2014/main" id="{4D2ABEF4-04F9-F84E-AD10-2874845F13DA}"/>
                  </a:ext>
                </a:extLst>
              </p:cNvPr>
              <p:cNvSpPr/>
              <p:nvPr/>
            </p:nvSpPr>
            <p:spPr>
              <a:xfrm>
                <a:off x="9233286" y="4493814"/>
                <a:ext cx="546723" cy="509691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 dirty="0"/>
              </a:p>
            </p:txBody>
          </p:sp>
          <p:sp>
            <p:nvSpPr>
              <p:cNvPr id="141" name="Triangle 140">
                <a:extLst>
                  <a:ext uri="{FF2B5EF4-FFF2-40B4-BE49-F238E27FC236}">
                    <a16:creationId xmlns:a16="http://schemas.microsoft.com/office/drawing/2014/main" id="{ED71DB30-D00E-E94F-9691-AE93153CE0DF}"/>
                  </a:ext>
                </a:extLst>
              </p:cNvPr>
              <p:cNvSpPr/>
              <p:nvPr/>
            </p:nvSpPr>
            <p:spPr>
              <a:xfrm>
                <a:off x="9660271" y="4030251"/>
                <a:ext cx="546723" cy="511996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 dirty="0"/>
              </a:p>
            </p:txBody>
          </p:sp>
          <p:sp>
            <p:nvSpPr>
              <p:cNvPr id="143" name="Triangle 142">
                <a:extLst>
                  <a:ext uri="{FF2B5EF4-FFF2-40B4-BE49-F238E27FC236}">
                    <a16:creationId xmlns:a16="http://schemas.microsoft.com/office/drawing/2014/main" id="{70C5DD8C-3DA3-144E-824A-52A1C314E59C}"/>
                  </a:ext>
                </a:extLst>
              </p:cNvPr>
              <p:cNvSpPr/>
              <p:nvPr/>
            </p:nvSpPr>
            <p:spPr>
              <a:xfrm>
                <a:off x="10150515" y="4496121"/>
                <a:ext cx="548981" cy="509689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 dirty="0"/>
              </a:p>
            </p:txBody>
          </p:sp>
          <p:sp>
            <p:nvSpPr>
              <p:cNvPr id="145" name="Triangle 144">
                <a:extLst>
                  <a:ext uri="{FF2B5EF4-FFF2-40B4-BE49-F238E27FC236}">
                    <a16:creationId xmlns:a16="http://schemas.microsoft.com/office/drawing/2014/main" id="{61CFB168-B74C-4A40-8193-699DADD1D6C0}"/>
                  </a:ext>
                </a:extLst>
              </p:cNvPr>
              <p:cNvSpPr/>
              <p:nvPr/>
            </p:nvSpPr>
            <p:spPr>
              <a:xfrm>
                <a:off x="10627202" y="4985054"/>
                <a:ext cx="548983" cy="509689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 dirty="0"/>
              </a:p>
            </p:txBody>
          </p:sp>
          <p:sp>
            <p:nvSpPr>
              <p:cNvPr id="150" name="Triangle 149">
                <a:extLst>
                  <a:ext uri="{FF2B5EF4-FFF2-40B4-BE49-F238E27FC236}">
                    <a16:creationId xmlns:a16="http://schemas.microsoft.com/office/drawing/2014/main" id="{74B667A1-1874-9246-A78F-677299CBA6A8}"/>
                  </a:ext>
                </a:extLst>
              </p:cNvPr>
              <p:cNvSpPr/>
              <p:nvPr/>
            </p:nvSpPr>
            <p:spPr>
              <a:xfrm>
                <a:off x="10627202" y="4030251"/>
                <a:ext cx="548983" cy="511996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 dirty="0"/>
              </a:p>
            </p:txBody>
          </p:sp>
          <p:sp>
            <p:nvSpPr>
              <p:cNvPr id="152" name="Triangle 151">
                <a:extLst>
                  <a:ext uri="{FF2B5EF4-FFF2-40B4-BE49-F238E27FC236}">
                    <a16:creationId xmlns:a16="http://schemas.microsoft.com/office/drawing/2014/main" id="{7E1D33AC-798F-FB44-9AB6-3BD139C89079}"/>
                  </a:ext>
                </a:extLst>
              </p:cNvPr>
              <p:cNvSpPr/>
              <p:nvPr/>
            </p:nvSpPr>
            <p:spPr>
              <a:xfrm>
                <a:off x="11085817" y="4493814"/>
                <a:ext cx="546723" cy="509691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 dirty="0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792F49D0-B65A-C949-946C-515D7D21AD54}"/>
                  </a:ext>
                </a:extLst>
              </p:cNvPr>
              <p:cNvSpPr/>
              <p:nvPr/>
            </p:nvSpPr>
            <p:spPr>
              <a:xfrm>
                <a:off x="7550192" y="1673224"/>
                <a:ext cx="544464" cy="5073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56C1DCDE-CA20-3843-954D-B8D23C81A2D8}"/>
                  </a:ext>
                </a:extLst>
              </p:cNvPr>
              <p:cNvSpPr/>
              <p:nvPr/>
            </p:nvSpPr>
            <p:spPr>
              <a:xfrm>
                <a:off x="8096915" y="1410307"/>
                <a:ext cx="544464" cy="5073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D3300B23-7706-8341-A15F-85291B201049}"/>
                  </a:ext>
                </a:extLst>
              </p:cNvPr>
              <p:cNvSpPr/>
              <p:nvPr/>
            </p:nvSpPr>
            <p:spPr>
              <a:xfrm>
                <a:off x="8659453" y="1156615"/>
                <a:ext cx="544463" cy="5073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71938EE5-B7DB-D24C-AB31-1BD73DC33692}"/>
                  </a:ext>
                </a:extLst>
              </p:cNvPr>
              <p:cNvSpPr/>
              <p:nvPr/>
            </p:nvSpPr>
            <p:spPr>
              <a:xfrm>
                <a:off x="8139840" y="831428"/>
                <a:ext cx="544463" cy="509691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6F33099F-8A8F-8347-BA9F-91D0DD9F6BF6}"/>
                  </a:ext>
                </a:extLst>
              </p:cNvPr>
              <p:cNvSpPr/>
              <p:nvPr/>
            </p:nvSpPr>
            <p:spPr>
              <a:xfrm>
                <a:off x="7568266" y="1101264"/>
                <a:ext cx="544464" cy="5073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760133E0-DA9B-5544-8269-6EAF3D4CAD37}"/>
                  </a:ext>
                </a:extLst>
              </p:cNvPr>
              <p:cNvSpPr/>
              <p:nvPr/>
            </p:nvSpPr>
            <p:spPr>
              <a:xfrm>
                <a:off x="7037358" y="778384"/>
                <a:ext cx="542204" cy="5073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CC694C99-A2F2-AC41-86ED-E9A5D7FB7BE8}"/>
                  </a:ext>
                </a:extLst>
              </p:cNvPr>
              <p:cNvCxnSpPr/>
              <p:nvPr/>
            </p:nvCxnSpPr>
            <p:spPr>
              <a:xfrm>
                <a:off x="1524947" y="2561144"/>
                <a:ext cx="0" cy="1213108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2CFD922-5629-BB4F-9611-E2FDB4FE1FF6}"/>
                  </a:ext>
                </a:extLst>
              </p:cNvPr>
              <p:cNvSpPr/>
              <p:nvPr/>
            </p:nvSpPr>
            <p:spPr>
              <a:xfrm>
                <a:off x="609977" y="3859586"/>
                <a:ext cx="1829940" cy="1833499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95ACA5CA-CD7B-4B47-9D68-E26653386A24}"/>
                  </a:ext>
                </a:extLst>
              </p:cNvPr>
              <p:cNvSpPr/>
              <p:nvPr/>
            </p:nvSpPr>
            <p:spPr>
              <a:xfrm>
                <a:off x="7595376" y="526998"/>
                <a:ext cx="544464" cy="5073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CC491D6B-D8D3-8B46-9D8F-7F8E06E05D23}"/>
                  </a:ext>
                </a:extLst>
              </p:cNvPr>
              <p:cNvCxnSpPr/>
              <p:nvPr/>
            </p:nvCxnSpPr>
            <p:spPr>
              <a:xfrm>
                <a:off x="1524947" y="5822236"/>
                <a:ext cx="0" cy="516609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AC5265A0-8A12-9949-900D-58BE16D9F2E3}"/>
                  </a:ext>
                </a:extLst>
              </p:cNvPr>
              <p:cNvCxnSpPr/>
              <p:nvPr/>
            </p:nvCxnSpPr>
            <p:spPr>
              <a:xfrm>
                <a:off x="1506874" y="6322702"/>
                <a:ext cx="893055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F3B87B55-390A-3D4F-87BD-4528B141F627}"/>
                  </a:ext>
                </a:extLst>
              </p:cNvPr>
              <p:cNvCxnSpPr/>
              <p:nvPr/>
            </p:nvCxnSpPr>
            <p:spPr>
              <a:xfrm>
                <a:off x="10437431" y="5492438"/>
                <a:ext cx="0" cy="84179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Straight Arrow Connector 4">
                <a:extLst>
                  <a:ext uri="{FF2B5EF4-FFF2-40B4-BE49-F238E27FC236}">
                    <a16:creationId xmlns:a16="http://schemas.microsoft.com/office/drawing/2014/main" id="{31992B93-0392-2F49-BC7B-947DBCFBA47C}"/>
                  </a:ext>
                </a:extLst>
              </p:cNvPr>
              <p:cNvCxnSpPr/>
              <p:nvPr/>
            </p:nvCxnSpPr>
            <p:spPr>
              <a:xfrm>
                <a:off x="2652280" y="1463351"/>
                <a:ext cx="4803027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A208165-56D2-4144-9457-9CD83B78F84F}"/>
              </a:ext>
            </a:extLst>
          </p:cNvPr>
          <p:cNvCxnSpPr/>
          <p:nvPr/>
        </p:nvCxnSpPr>
        <p:spPr>
          <a:xfrm flipV="1">
            <a:off x="5172075" y="5399089"/>
            <a:ext cx="0" cy="4714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C9D0AA20-3DFA-644E-9601-E441F8FADC53}"/>
              </a:ext>
            </a:extLst>
          </p:cNvPr>
          <p:cNvSpPr txBox="1"/>
          <p:nvPr/>
        </p:nvSpPr>
        <p:spPr>
          <a:xfrm>
            <a:off x="1912939" y="4195764"/>
            <a:ext cx="1273175" cy="1038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Auxiliary</a:t>
            </a:r>
          </a:p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Info</a:t>
            </a:r>
          </a:p>
          <a:p>
            <a:pPr algn="ctr">
              <a:defRPr/>
            </a:pPr>
            <a:r>
              <a:rPr lang="en-US" sz="1275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(e.g., distance</a:t>
            </a:r>
          </a:p>
          <a:p>
            <a:pPr algn="ctr">
              <a:defRPr/>
            </a:pPr>
            <a:r>
              <a:rPr lang="en-US" sz="1275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matrix)</a:t>
            </a:r>
          </a:p>
        </p:txBody>
      </p:sp>
      <p:sp>
        <p:nvSpPr>
          <p:cNvPr id="37892" name="TextBox 1">
            <a:extLst>
              <a:ext uri="{FF2B5EF4-FFF2-40B4-BE49-F238E27FC236}">
                <a16:creationId xmlns:a16="http://schemas.microsoft.com/office/drawing/2014/main" id="{E24BD09D-8EAF-4146-B763-F336FF8AE2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053" y="238126"/>
            <a:ext cx="976022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432FF"/>
                </a:solidFill>
              </a:rPr>
              <a:t>Divide-and-Conquer Species Tree Estimation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B96351-35F1-D34D-B229-0930A61A50EE}"/>
              </a:ext>
            </a:extLst>
          </p:cNvPr>
          <p:cNvSpPr txBox="1"/>
          <p:nvPr/>
        </p:nvSpPr>
        <p:spPr>
          <a:xfrm>
            <a:off x="8232418" y="1167473"/>
            <a:ext cx="1764697" cy="1477328"/>
          </a:xfrm>
          <a:prstGeom prst="rect">
            <a:avLst/>
          </a:prstGeom>
          <a:solidFill>
            <a:srgbClr val="FFFF00">
              <a:alpha val="73000"/>
            </a:srgbClr>
          </a:solidFill>
          <a:ln w="25400">
            <a:solidFill>
              <a:schemeClr val="accent1">
                <a:alpha val="69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Note: use most accurate method on subsets, and treat as </a:t>
            </a:r>
            <a:r>
              <a:rPr lang="en-US" b="1" dirty="0">
                <a:solidFill>
                  <a:srgbClr val="0432FF"/>
                </a:solidFill>
              </a:rPr>
              <a:t>absolute constraints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2C8528-62AA-9344-9DA8-18E1BCAD38D0}"/>
              </a:ext>
            </a:extLst>
          </p:cNvPr>
          <p:cNvSpPr txBox="1"/>
          <p:nvPr/>
        </p:nvSpPr>
        <p:spPr>
          <a:xfrm>
            <a:off x="9114766" y="6034596"/>
            <a:ext cx="2914965" cy="523220"/>
          </a:xfrm>
          <a:prstGeom prst="rect">
            <a:avLst/>
          </a:prstGeom>
          <a:solidFill>
            <a:srgbClr val="FFFF00">
              <a:alpha val="71000"/>
            </a:srgbClr>
          </a:solidFill>
          <a:ln w="254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Guide Tree Merger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991642E-2B55-4D41-833A-0CECB2781879}"/>
              </a:ext>
            </a:extLst>
          </p:cNvPr>
          <p:cNvCxnSpPr/>
          <p:nvPr/>
        </p:nvCxnSpPr>
        <p:spPr>
          <a:xfrm flipH="1">
            <a:off x="7298838" y="6280877"/>
            <a:ext cx="1633280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BC645BC-2E7D-764D-9509-88D9D45CFE7F}"/>
              </a:ext>
            </a:extLst>
          </p:cNvPr>
          <p:cNvSpPr txBox="1"/>
          <p:nvPr/>
        </p:nvSpPr>
        <p:spPr>
          <a:xfrm>
            <a:off x="10238282" y="3040938"/>
            <a:ext cx="1285095" cy="523220"/>
          </a:xfrm>
          <a:prstGeom prst="rect">
            <a:avLst/>
          </a:prstGeom>
          <a:solidFill>
            <a:srgbClr val="FFFF00">
              <a:alpha val="69000"/>
            </a:srgb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ASTRAL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8BFE1A9-7CC8-4C4F-9D7B-D01623CFE816}"/>
              </a:ext>
            </a:extLst>
          </p:cNvPr>
          <p:cNvCxnSpPr/>
          <p:nvPr/>
        </p:nvCxnSpPr>
        <p:spPr>
          <a:xfrm flipH="1">
            <a:off x="9297417" y="3377222"/>
            <a:ext cx="780862" cy="2227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84057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2C068-6777-D348-B68B-22912DC67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6370" y="305269"/>
            <a:ext cx="6973882" cy="763600"/>
          </a:xfrm>
        </p:spPr>
        <p:txBody>
          <a:bodyPr/>
          <a:lstStyle/>
          <a:p>
            <a:r>
              <a:rPr lang="en-US" dirty="0"/>
              <a:t>GTM-ASTRAL vs ASTRAL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29B7BD-06A3-5241-A227-FD68929794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494" y="2144763"/>
            <a:ext cx="7086806" cy="3540196"/>
          </a:xfrm>
          <a:prstGeom prst="rect">
            <a:avLst/>
          </a:prstGeom>
        </p:spPr>
      </p:pic>
      <p:pic>
        <p:nvPicPr>
          <p:cNvPr id="4" name="Picture 3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DF53EF2D-9658-F44A-98BB-A32BFBA49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7289" y="45707"/>
            <a:ext cx="1624711" cy="17297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D43309E-F608-774C-B214-55DEA7F1FB1B}"/>
              </a:ext>
            </a:extLst>
          </p:cNvPr>
          <p:cNvSpPr txBox="1"/>
          <p:nvPr/>
        </p:nvSpPr>
        <p:spPr>
          <a:xfrm>
            <a:off x="6910087" y="2437533"/>
            <a:ext cx="487294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GTM-pipeline vs ASTRAL (seconds) on 1000 species (after gene trees estimated):</a:t>
            </a:r>
          </a:p>
          <a:p>
            <a:endParaRPr lang="en-US" sz="2400" dirty="0"/>
          </a:p>
          <a:p>
            <a:r>
              <a:rPr lang="en-US" sz="2400" dirty="0"/>
              <a:t>                               GTM            ASTRAL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10 genes:           98    vs        8,656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25 genes:         175    vs        5,539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1000 genes:  7,949   vs    153,046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2605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89" name="Group 25">
            <a:extLst>
              <a:ext uri="{FF2B5EF4-FFF2-40B4-BE49-F238E27FC236}">
                <a16:creationId xmlns:a16="http://schemas.microsoft.com/office/drawing/2014/main" id="{D2C90EE0-945C-6747-B52D-58DFFD030D30}"/>
              </a:ext>
            </a:extLst>
          </p:cNvPr>
          <p:cNvGrpSpPr>
            <a:grpSpLocks/>
          </p:cNvGrpSpPr>
          <p:nvPr/>
        </p:nvGrpSpPr>
        <p:grpSpPr bwMode="auto">
          <a:xfrm>
            <a:off x="1912938" y="1624010"/>
            <a:ext cx="7933191" cy="4973639"/>
            <a:chOff x="580608" y="-291734"/>
            <a:chExt cx="11873157" cy="7700697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FB143DD0-660E-3B49-BE66-8AD61571B81D}"/>
                </a:ext>
              </a:extLst>
            </p:cNvPr>
            <p:cNvCxnSpPr/>
            <p:nvPr/>
          </p:nvCxnSpPr>
          <p:spPr>
            <a:xfrm>
              <a:off x="8225689" y="1991492"/>
              <a:ext cx="1360029" cy="234088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894" name="Group 24">
              <a:extLst>
                <a:ext uri="{FF2B5EF4-FFF2-40B4-BE49-F238E27FC236}">
                  <a16:creationId xmlns:a16="http://schemas.microsoft.com/office/drawing/2014/main" id="{87028ED6-0DDB-264E-B453-4C2AAEF547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0608" y="-291734"/>
              <a:ext cx="11873157" cy="7700697"/>
              <a:chOff x="580608" y="-291734"/>
              <a:chExt cx="11873157" cy="7700697"/>
            </a:xfrm>
          </p:grpSpPr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671A7464-8824-C849-84A8-CFFC0A24555F}"/>
                  </a:ext>
                </a:extLst>
              </p:cNvPr>
              <p:cNvSpPr/>
              <p:nvPr/>
            </p:nvSpPr>
            <p:spPr>
              <a:xfrm>
                <a:off x="580608" y="497017"/>
                <a:ext cx="1942899" cy="192575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4" name="Triangle 53">
                <a:extLst>
                  <a:ext uri="{FF2B5EF4-FFF2-40B4-BE49-F238E27FC236}">
                    <a16:creationId xmlns:a16="http://schemas.microsoft.com/office/drawing/2014/main" id="{FB4E97FC-6865-D147-B36C-9A952A860C24}"/>
                  </a:ext>
                </a:extLst>
              </p:cNvPr>
              <p:cNvSpPr/>
              <p:nvPr/>
            </p:nvSpPr>
            <p:spPr>
              <a:xfrm>
                <a:off x="3982940" y="3741964"/>
                <a:ext cx="2078450" cy="1858869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37897" name="TextBox 104">
                <a:extLst>
                  <a:ext uri="{FF2B5EF4-FFF2-40B4-BE49-F238E27FC236}">
                    <a16:creationId xmlns:a16="http://schemas.microsoft.com/office/drawing/2014/main" id="{F6D3C4A4-1FC1-D045-92D6-5BC88CBE12F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21262" y="-291734"/>
                <a:ext cx="3293096" cy="13413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latin typeface="Helvetica Neue" panose="02000503000000020004" pitchFamily="2" charset="0"/>
                  </a:rPr>
                  <a:t>Decompose species set into </a:t>
                </a:r>
                <a:r>
                  <a:rPr lang="en-US" altLang="en-US" sz="1800" i="1">
                    <a:latin typeface="Helvetica Neue" panose="02000503000000020004" pitchFamily="2" charset="0"/>
                  </a:rPr>
                  <a:t>pairwise disjoint </a:t>
                </a:r>
                <a:r>
                  <a:rPr lang="en-US" altLang="en-US" sz="1800">
                    <a:latin typeface="Helvetica Neue" panose="02000503000000020004" pitchFamily="2" charset="0"/>
                  </a:rPr>
                  <a:t>subsets.</a:t>
                </a:r>
              </a:p>
            </p:txBody>
          </p:sp>
          <p:sp>
            <p:nvSpPr>
              <p:cNvPr id="37898" name="TextBox 109">
                <a:extLst>
                  <a:ext uri="{FF2B5EF4-FFF2-40B4-BE49-F238E27FC236}">
                    <a16:creationId xmlns:a16="http://schemas.microsoft.com/office/drawing/2014/main" id="{A25BE617-985B-164C-A6C8-7379EA5B60D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17896" y="913304"/>
                <a:ext cx="1467299" cy="13413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chemeClr val="bg1"/>
                    </a:solidFill>
                    <a:latin typeface="Helvetica Neue" panose="02000503000000020004" pitchFamily="2" charset="0"/>
                  </a:rPr>
                  <a:t>Full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chemeClr val="bg1"/>
                    </a:solidFill>
                    <a:latin typeface="Helvetica Neue" panose="02000503000000020004" pitchFamily="2" charset="0"/>
                  </a:rPr>
                  <a:t>species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chemeClr val="bg1"/>
                    </a:solidFill>
                    <a:latin typeface="Helvetica Neue" panose="02000503000000020004" pitchFamily="2" charset="0"/>
                  </a:rPr>
                  <a:t>set</a:t>
                </a:r>
              </a:p>
            </p:txBody>
          </p:sp>
          <p:sp>
            <p:nvSpPr>
              <p:cNvPr id="116" name="Triangle 115">
                <a:extLst>
                  <a:ext uri="{FF2B5EF4-FFF2-40B4-BE49-F238E27FC236}">
                    <a16:creationId xmlns:a16="http://schemas.microsoft.com/office/drawing/2014/main" id="{C9E4E1C0-F178-824E-9CB0-0DB9B946CF58}"/>
                  </a:ext>
                </a:extLst>
              </p:cNvPr>
              <p:cNvSpPr/>
              <p:nvPr/>
            </p:nvSpPr>
            <p:spPr>
              <a:xfrm>
                <a:off x="9660271" y="4980442"/>
                <a:ext cx="546723" cy="511996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 dirty="0"/>
              </a:p>
            </p:txBody>
          </p:sp>
          <p:sp>
            <p:nvSpPr>
              <p:cNvPr id="37900" name="TextBox 120">
                <a:extLst>
                  <a:ext uri="{FF2B5EF4-FFF2-40B4-BE49-F238E27FC236}">
                    <a16:creationId xmlns:a16="http://schemas.microsoft.com/office/drawing/2014/main" id="{493BDFF6-0DAD-D34C-89E2-C4846B7399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069307" y="2767656"/>
                <a:ext cx="3384458" cy="9389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rgbClr val="0432FF"/>
                    </a:solidFill>
                    <a:latin typeface="Helvetica Neue" panose="02000503000000020004" pitchFamily="2" charset="0"/>
                  </a:rPr>
                  <a:t>Build a tree on each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rgbClr val="0432FF"/>
                    </a:solidFill>
                    <a:latin typeface="Helvetica Neue" panose="02000503000000020004" pitchFamily="2" charset="0"/>
                  </a:rPr>
                  <a:t>subset</a:t>
                </a:r>
              </a:p>
            </p:txBody>
          </p:sp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4E0DA62C-C738-AC48-8083-90D4A072E54E}"/>
                  </a:ext>
                </a:extLst>
              </p:cNvPr>
              <p:cNvSpPr txBox="1"/>
              <p:nvPr/>
            </p:nvSpPr>
            <p:spPr>
              <a:xfrm>
                <a:off x="2523507" y="6537186"/>
                <a:ext cx="6287311" cy="871777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1650" b="1" dirty="0">
                    <a:solidFill>
                      <a:srgbClr val="0432FF"/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Compute tree on entire set of species using “Disjoint Tree Merger” method</a:t>
                </a:r>
                <a:endParaRPr lang="en-US" sz="1650" dirty="0"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37902" name="TextBox 136">
                <a:extLst>
                  <a:ext uri="{FF2B5EF4-FFF2-40B4-BE49-F238E27FC236}">
                    <a16:creationId xmlns:a16="http://schemas.microsoft.com/office/drawing/2014/main" id="{2CC884C6-9B22-B045-96C7-EF2AD53E524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01808" y="4339705"/>
                <a:ext cx="2039892" cy="13413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chemeClr val="bg1"/>
                    </a:solidFill>
                    <a:latin typeface="Helvetica Neue" panose="02000503000000020004" pitchFamily="2" charset="0"/>
                  </a:rPr>
                  <a:t>Tree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chemeClr val="bg1"/>
                    </a:solidFill>
                    <a:latin typeface="Helvetica Neue" panose="02000503000000020004" pitchFamily="2" charset="0"/>
                  </a:rPr>
                  <a:t>on full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chemeClr val="bg1"/>
                    </a:solidFill>
                    <a:latin typeface="Helvetica Neue" panose="02000503000000020004" pitchFamily="2" charset="0"/>
                  </a:rPr>
                  <a:t>species set</a:t>
                </a:r>
              </a:p>
            </p:txBody>
          </p:sp>
          <p:sp>
            <p:nvSpPr>
              <p:cNvPr id="139" name="Triangle 138">
                <a:extLst>
                  <a:ext uri="{FF2B5EF4-FFF2-40B4-BE49-F238E27FC236}">
                    <a16:creationId xmlns:a16="http://schemas.microsoft.com/office/drawing/2014/main" id="{4D2ABEF4-04F9-F84E-AD10-2874845F13DA}"/>
                  </a:ext>
                </a:extLst>
              </p:cNvPr>
              <p:cNvSpPr/>
              <p:nvPr/>
            </p:nvSpPr>
            <p:spPr>
              <a:xfrm>
                <a:off x="9233286" y="4493814"/>
                <a:ext cx="546723" cy="509691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 dirty="0"/>
              </a:p>
            </p:txBody>
          </p:sp>
          <p:sp>
            <p:nvSpPr>
              <p:cNvPr id="141" name="Triangle 140">
                <a:extLst>
                  <a:ext uri="{FF2B5EF4-FFF2-40B4-BE49-F238E27FC236}">
                    <a16:creationId xmlns:a16="http://schemas.microsoft.com/office/drawing/2014/main" id="{ED71DB30-D00E-E94F-9691-AE93153CE0DF}"/>
                  </a:ext>
                </a:extLst>
              </p:cNvPr>
              <p:cNvSpPr/>
              <p:nvPr/>
            </p:nvSpPr>
            <p:spPr>
              <a:xfrm>
                <a:off x="9660271" y="4030251"/>
                <a:ext cx="546723" cy="511996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 dirty="0"/>
              </a:p>
            </p:txBody>
          </p:sp>
          <p:sp>
            <p:nvSpPr>
              <p:cNvPr id="143" name="Triangle 142">
                <a:extLst>
                  <a:ext uri="{FF2B5EF4-FFF2-40B4-BE49-F238E27FC236}">
                    <a16:creationId xmlns:a16="http://schemas.microsoft.com/office/drawing/2014/main" id="{70C5DD8C-3DA3-144E-824A-52A1C314E59C}"/>
                  </a:ext>
                </a:extLst>
              </p:cNvPr>
              <p:cNvSpPr/>
              <p:nvPr/>
            </p:nvSpPr>
            <p:spPr>
              <a:xfrm>
                <a:off x="10150515" y="4496121"/>
                <a:ext cx="548981" cy="509689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 dirty="0"/>
              </a:p>
            </p:txBody>
          </p:sp>
          <p:sp>
            <p:nvSpPr>
              <p:cNvPr id="145" name="Triangle 144">
                <a:extLst>
                  <a:ext uri="{FF2B5EF4-FFF2-40B4-BE49-F238E27FC236}">
                    <a16:creationId xmlns:a16="http://schemas.microsoft.com/office/drawing/2014/main" id="{61CFB168-B74C-4A40-8193-699DADD1D6C0}"/>
                  </a:ext>
                </a:extLst>
              </p:cNvPr>
              <p:cNvSpPr/>
              <p:nvPr/>
            </p:nvSpPr>
            <p:spPr>
              <a:xfrm>
                <a:off x="10627202" y="4985054"/>
                <a:ext cx="548983" cy="509689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 dirty="0"/>
              </a:p>
            </p:txBody>
          </p:sp>
          <p:sp>
            <p:nvSpPr>
              <p:cNvPr id="150" name="Triangle 149">
                <a:extLst>
                  <a:ext uri="{FF2B5EF4-FFF2-40B4-BE49-F238E27FC236}">
                    <a16:creationId xmlns:a16="http://schemas.microsoft.com/office/drawing/2014/main" id="{74B667A1-1874-9246-A78F-677299CBA6A8}"/>
                  </a:ext>
                </a:extLst>
              </p:cNvPr>
              <p:cNvSpPr/>
              <p:nvPr/>
            </p:nvSpPr>
            <p:spPr>
              <a:xfrm>
                <a:off x="10627202" y="4030251"/>
                <a:ext cx="548983" cy="511996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 dirty="0"/>
              </a:p>
            </p:txBody>
          </p:sp>
          <p:sp>
            <p:nvSpPr>
              <p:cNvPr id="152" name="Triangle 151">
                <a:extLst>
                  <a:ext uri="{FF2B5EF4-FFF2-40B4-BE49-F238E27FC236}">
                    <a16:creationId xmlns:a16="http://schemas.microsoft.com/office/drawing/2014/main" id="{7E1D33AC-798F-FB44-9AB6-3BD139C89079}"/>
                  </a:ext>
                </a:extLst>
              </p:cNvPr>
              <p:cNvSpPr/>
              <p:nvPr/>
            </p:nvSpPr>
            <p:spPr>
              <a:xfrm>
                <a:off x="11085817" y="4493814"/>
                <a:ext cx="546723" cy="509691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 dirty="0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792F49D0-B65A-C949-946C-515D7D21AD54}"/>
                  </a:ext>
                </a:extLst>
              </p:cNvPr>
              <p:cNvSpPr/>
              <p:nvPr/>
            </p:nvSpPr>
            <p:spPr>
              <a:xfrm>
                <a:off x="7550192" y="1673224"/>
                <a:ext cx="544464" cy="5073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56C1DCDE-CA20-3843-954D-B8D23C81A2D8}"/>
                  </a:ext>
                </a:extLst>
              </p:cNvPr>
              <p:cNvSpPr/>
              <p:nvPr/>
            </p:nvSpPr>
            <p:spPr>
              <a:xfrm>
                <a:off x="8096915" y="1410307"/>
                <a:ext cx="544464" cy="5073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D3300B23-7706-8341-A15F-85291B201049}"/>
                  </a:ext>
                </a:extLst>
              </p:cNvPr>
              <p:cNvSpPr/>
              <p:nvPr/>
            </p:nvSpPr>
            <p:spPr>
              <a:xfrm>
                <a:off x="8659453" y="1156615"/>
                <a:ext cx="544463" cy="5073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71938EE5-B7DB-D24C-AB31-1BD73DC33692}"/>
                  </a:ext>
                </a:extLst>
              </p:cNvPr>
              <p:cNvSpPr/>
              <p:nvPr/>
            </p:nvSpPr>
            <p:spPr>
              <a:xfrm>
                <a:off x="8139840" y="831428"/>
                <a:ext cx="544463" cy="509691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6F33099F-8A8F-8347-BA9F-91D0DD9F6BF6}"/>
                  </a:ext>
                </a:extLst>
              </p:cNvPr>
              <p:cNvSpPr/>
              <p:nvPr/>
            </p:nvSpPr>
            <p:spPr>
              <a:xfrm>
                <a:off x="7568266" y="1101264"/>
                <a:ext cx="544464" cy="5073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760133E0-DA9B-5544-8269-6EAF3D4CAD37}"/>
                  </a:ext>
                </a:extLst>
              </p:cNvPr>
              <p:cNvSpPr/>
              <p:nvPr/>
            </p:nvSpPr>
            <p:spPr>
              <a:xfrm>
                <a:off x="7037358" y="778384"/>
                <a:ext cx="542204" cy="5073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CC694C99-A2F2-AC41-86ED-E9A5D7FB7BE8}"/>
                  </a:ext>
                </a:extLst>
              </p:cNvPr>
              <p:cNvCxnSpPr/>
              <p:nvPr/>
            </p:nvCxnSpPr>
            <p:spPr>
              <a:xfrm>
                <a:off x="1524947" y="2561144"/>
                <a:ext cx="0" cy="1213108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2CFD922-5629-BB4F-9611-E2FDB4FE1FF6}"/>
                  </a:ext>
                </a:extLst>
              </p:cNvPr>
              <p:cNvSpPr/>
              <p:nvPr/>
            </p:nvSpPr>
            <p:spPr>
              <a:xfrm>
                <a:off x="609977" y="3859586"/>
                <a:ext cx="1829940" cy="1833499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95ACA5CA-CD7B-4B47-9D68-E26653386A24}"/>
                  </a:ext>
                </a:extLst>
              </p:cNvPr>
              <p:cNvSpPr/>
              <p:nvPr/>
            </p:nvSpPr>
            <p:spPr>
              <a:xfrm>
                <a:off x="7595376" y="526998"/>
                <a:ext cx="544464" cy="5073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CC491D6B-D8D3-8B46-9D8F-7F8E06E05D23}"/>
                  </a:ext>
                </a:extLst>
              </p:cNvPr>
              <p:cNvCxnSpPr/>
              <p:nvPr/>
            </p:nvCxnSpPr>
            <p:spPr>
              <a:xfrm>
                <a:off x="1524947" y="5822236"/>
                <a:ext cx="0" cy="516609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AC5265A0-8A12-9949-900D-58BE16D9F2E3}"/>
                  </a:ext>
                </a:extLst>
              </p:cNvPr>
              <p:cNvCxnSpPr/>
              <p:nvPr/>
            </p:nvCxnSpPr>
            <p:spPr>
              <a:xfrm>
                <a:off x="1506874" y="6322702"/>
                <a:ext cx="893055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F3B87B55-390A-3D4F-87BD-4528B141F627}"/>
                  </a:ext>
                </a:extLst>
              </p:cNvPr>
              <p:cNvCxnSpPr/>
              <p:nvPr/>
            </p:nvCxnSpPr>
            <p:spPr>
              <a:xfrm>
                <a:off x="10437431" y="5492438"/>
                <a:ext cx="0" cy="84179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Straight Arrow Connector 4">
                <a:extLst>
                  <a:ext uri="{FF2B5EF4-FFF2-40B4-BE49-F238E27FC236}">
                    <a16:creationId xmlns:a16="http://schemas.microsoft.com/office/drawing/2014/main" id="{31992B93-0392-2F49-BC7B-947DBCFBA47C}"/>
                  </a:ext>
                </a:extLst>
              </p:cNvPr>
              <p:cNvCxnSpPr/>
              <p:nvPr/>
            </p:nvCxnSpPr>
            <p:spPr>
              <a:xfrm>
                <a:off x="2652280" y="1463351"/>
                <a:ext cx="4803027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A208165-56D2-4144-9457-9CD83B78F84F}"/>
              </a:ext>
            </a:extLst>
          </p:cNvPr>
          <p:cNvCxnSpPr/>
          <p:nvPr/>
        </p:nvCxnSpPr>
        <p:spPr>
          <a:xfrm flipV="1">
            <a:off x="5172075" y="5399089"/>
            <a:ext cx="0" cy="4714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C9D0AA20-3DFA-644E-9601-E441F8FADC53}"/>
              </a:ext>
            </a:extLst>
          </p:cNvPr>
          <p:cNvSpPr txBox="1"/>
          <p:nvPr/>
        </p:nvSpPr>
        <p:spPr>
          <a:xfrm>
            <a:off x="1912939" y="4195764"/>
            <a:ext cx="1273175" cy="1038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Auxiliary</a:t>
            </a:r>
          </a:p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Info</a:t>
            </a:r>
          </a:p>
          <a:p>
            <a:pPr algn="ctr">
              <a:defRPr/>
            </a:pPr>
            <a:r>
              <a:rPr lang="en-US" sz="1275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(e.g., distance</a:t>
            </a:r>
          </a:p>
          <a:p>
            <a:pPr algn="ctr">
              <a:defRPr/>
            </a:pPr>
            <a:r>
              <a:rPr lang="en-US" sz="1275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matrix)</a:t>
            </a:r>
          </a:p>
        </p:txBody>
      </p:sp>
      <p:sp>
        <p:nvSpPr>
          <p:cNvPr id="37892" name="TextBox 1">
            <a:extLst>
              <a:ext uri="{FF2B5EF4-FFF2-40B4-BE49-F238E27FC236}">
                <a16:creationId xmlns:a16="http://schemas.microsoft.com/office/drawing/2014/main" id="{E24BD09D-8EAF-4146-B763-F336FF8AE2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053" y="238126"/>
            <a:ext cx="976022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432FF"/>
                </a:solidFill>
              </a:rPr>
              <a:t>Divide-and-Conquer Species Tree Estimation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E59C58-F803-D849-82C9-79EB191AD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5294" y="204787"/>
            <a:ext cx="1408614" cy="14773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B96351-35F1-D34D-B229-0930A61A50EE}"/>
              </a:ext>
            </a:extLst>
          </p:cNvPr>
          <p:cNvSpPr txBox="1"/>
          <p:nvPr/>
        </p:nvSpPr>
        <p:spPr>
          <a:xfrm>
            <a:off x="8232418" y="1167473"/>
            <a:ext cx="1764697" cy="1477328"/>
          </a:xfrm>
          <a:prstGeom prst="rect">
            <a:avLst/>
          </a:prstGeom>
          <a:solidFill>
            <a:srgbClr val="FFFF00">
              <a:alpha val="73000"/>
            </a:srgbClr>
          </a:solidFill>
          <a:ln w="25400">
            <a:solidFill>
              <a:schemeClr val="accent1">
                <a:alpha val="69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Note: use most accurate method on subsets, and treat as </a:t>
            </a:r>
            <a:r>
              <a:rPr lang="en-US" b="1" dirty="0">
                <a:solidFill>
                  <a:srgbClr val="0432FF"/>
                </a:solidFill>
              </a:rPr>
              <a:t>absolute constraints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2C8528-62AA-9344-9DA8-18E1BCAD38D0}"/>
              </a:ext>
            </a:extLst>
          </p:cNvPr>
          <p:cNvSpPr txBox="1"/>
          <p:nvPr/>
        </p:nvSpPr>
        <p:spPr>
          <a:xfrm>
            <a:off x="9114766" y="6034596"/>
            <a:ext cx="1480021" cy="523220"/>
          </a:xfrm>
          <a:prstGeom prst="rect">
            <a:avLst/>
          </a:prstGeom>
          <a:solidFill>
            <a:srgbClr val="FFFF00">
              <a:alpha val="71000"/>
            </a:srgbClr>
          </a:solidFill>
          <a:ln w="254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NJMerge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991642E-2B55-4D41-833A-0CECB2781879}"/>
              </a:ext>
            </a:extLst>
          </p:cNvPr>
          <p:cNvCxnSpPr/>
          <p:nvPr/>
        </p:nvCxnSpPr>
        <p:spPr>
          <a:xfrm flipH="1">
            <a:off x="7298838" y="6280877"/>
            <a:ext cx="1633280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BC645BC-2E7D-764D-9509-88D9D45CFE7F}"/>
              </a:ext>
            </a:extLst>
          </p:cNvPr>
          <p:cNvSpPr txBox="1"/>
          <p:nvPr/>
        </p:nvSpPr>
        <p:spPr>
          <a:xfrm>
            <a:off x="10238282" y="3040938"/>
            <a:ext cx="1202573" cy="523220"/>
          </a:xfrm>
          <a:prstGeom prst="rect">
            <a:avLst/>
          </a:prstGeom>
          <a:solidFill>
            <a:srgbClr val="FFFF00">
              <a:alpha val="69000"/>
            </a:srgb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RAxML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8BFE1A9-7CC8-4C4F-9D7B-D01623CFE816}"/>
              </a:ext>
            </a:extLst>
          </p:cNvPr>
          <p:cNvCxnSpPr/>
          <p:nvPr/>
        </p:nvCxnSpPr>
        <p:spPr>
          <a:xfrm flipH="1">
            <a:off x="9297417" y="3377222"/>
            <a:ext cx="780862" cy="2227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12810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extBox 7">
            <a:extLst>
              <a:ext uri="{FF2B5EF4-FFF2-40B4-BE49-F238E27FC236}">
                <a16:creationId xmlns:a16="http://schemas.microsoft.com/office/drawing/2014/main" id="{1BC4CBD2-535B-1E40-B6F9-00071CE6FB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1" y="163514"/>
            <a:ext cx="110054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	  </a:t>
            </a:r>
            <a:r>
              <a:rPr lang="en-US" altLang="en-US" dirty="0"/>
              <a:t>NJMerge + RAxML vs. RAxML:  Better accuracy and faster!</a:t>
            </a:r>
          </a:p>
        </p:txBody>
      </p:sp>
      <p:pic>
        <p:nvPicPr>
          <p:cNvPr id="101378" name="Picture 2">
            <a:extLst>
              <a:ext uri="{FF2B5EF4-FFF2-40B4-BE49-F238E27FC236}">
                <a16:creationId xmlns:a16="http://schemas.microsoft.com/office/drawing/2014/main" id="{B734B3D8-8380-BF4E-98B5-657902911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5" y="1309688"/>
            <a:ext cx="9144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79" name="Picture 5">
            <a:extLst>
              <a:ext uri="{FF2B5EF4-FFF2-40B4-BE49-F238E27FC236}">
                <a16:creationId xmlns:a16="http://schemas.microsoft.com/office/drawing/2014/main" id="{581F11AD-996C-0047-B4EA-96B08CB7D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113" y="4191000"/>
            <a:ext cx="9144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56317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3B4C5-1799-2A40-A60A-16F98208F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DTMs for species tree estimation: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76EDB1-8785-C54A-8313-6E19B5C4FC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Species tree estimation: used with ASTRAL or RAxML</a:t>
            </a:r>
            <a:r>
              <a:rPr lang="en-US" dirty="0"/>
              <a:t>, </a:t>
            </a:r>
          </a:p>
          <a:p>
            <a:pPr lvl="1"/>
            <a:r>
              <a:rPr lang="en-US" dirty="0"/>
              <a:t>DTM pipelines reduce running time and memory usage on large multi-locus datasets, and produce species trees of comparable or improved accuracy </a:t>
            </a:r>
          </a:p>
          <a:p>
            <a:pPr lvl="1"/>
            <a:r>
              <a:rPr lang="en-US" dirty="0"/>
              <a:t>Runtimes are generally only slightly more expensive than the starting tree</a:t>
            </a:r>
          </a:p>
          <a:p>
            <a:pPr lvl="1"/>
            <a:r>
              <a:rPr lang="en-US" dirty="0" err="1"/>
              <a:t>Embarassingly</a:t>
            </a:r>
            <a:r>
              <a:rPr lang="en-US" dirty="0"/>
              <a:t> parallel </a:t>
            </a:r>
          </a:p>
        </p:txBody>
      </p:sp>
    </p:spTree>
    <p:extLst>
      <p:ext uri="{BB962C8B-B14F-4D97-AF65-F5344CB8AC3E}">
        <p14:creationId xmlns:p14="http://schemas.microsoft.com/office/powerpoint/2010/main" val="3682180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F0986-724C-0046-8104-5811D1D46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Challenges: Large-scale phylogeny estimation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135AE6-214E-B04D-943B-952428E6F0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353800" cy="4351338"/>
          </a:xfrm>
        </p:spPr>
        <p:txBody>
          <a:bodyPr>
            <a:normAutofit/>
          </a:bodyPr>
          <a:lstStyle/>
          <a:p>
            <a:r>
              <a:rPr lang="en-US" dirty="0"/>
              <a:t>Runtime and memory usage can be large</a:t>
            </a:r>
          </a:p>
          <a:p>
            <a:pPr lvl="1"/>
            <a:r>
              <a:rPr lang="en-US" dirty="0"/>
              <a:t>Desirable statistical estimation problems are </a:t>
            </a:r>
            <a:r>
              <a:rPr lang="en-US" dirty="0">
                <a:solidFill>
                  <a:srgbClr val="0432FF"/>
                </a:solidFill>
              </a:rPr>
              <a:t>NP-hard</a:t>
            </a:r>
          </a:p>
          <a:p>
            <a:pPr lvl="1"/>
            <a:r>
              <a:rPr lang="en-US" dirty="0"/>
              <a:t>Traditional concatenation approaches </a:t>
            </a:r>
            <a:r>
              <a:rPr lang="en-US" dirty="0">
                <a:solidFill>
                  <a:srgbClr val="0432FF"/>
                </a:solidFill>
              </a:rPr>
              <a:t>take hundreds of CPU years (even for small numbers of species) for genome-scale data</a:t>
            </a:r>
          </a:p>
          <a:p>
            <a:pPr lvl="1"/>
            <a:r>
              <a:rPr lang="en-US" dirty="0"/>
              <a:t>Even single genes can take weeks or months of CPU time</a:t>
            </a:r>
          </a:p>
          <a:p>
            <a:r>
              <a:rPr lang="en-US" dirty="0"/>
              <a:t>Heterogeneity and model complexity frequent in biological data create </a:t>
            </a:r>
            <a:r>
              <a:rPr lang="en-US" dirty="0">
                <a:solidFill>
                  <a:srgbClr val="0432FF"/>
                </a:solidFill>
              </a:rPr>
              <a:t>model misspecification</a:t>
            </a:r>
          </a:p>
          <a:p>
            <a:r>
              <a:rPr lang="en-US" dirty="0">
                <a:solidFill>
                  <a:srgbClr val="0432FF"/>
                </a:solidFill>
              </a:rPr>
              <a:t>Limited “ground truth” for supervised learning</a:t>
            </a:r>
          </a:p>
          <a:p>
            <a:r>
              <a:rPr lang="en-US" dirty="0"/>
              <a:t>Errors in estimated phylogenies produce </a:t>
            </a:r>
            <a:r>
              <a:rPr lang="en-US" dirty="0">
                <a:solidFill>
                  <a:srgbClr val="0432FF"/>
                </a:solidFill>
              </a:rPr>
              <a:t>errors in downstream analyses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6611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D1135-3DD4-F84C-82EF-88E5B512C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Maximum likelihood for gene tree estimation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3D8CC1-0B2F-1C45-8140-41435488E0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Dominant method for phylogeny estimation</a:t>
            </a:r>
          </a:p>
          <a:p>
            <a:r>
              <a:rPr lang="en-US" dirty="0"/>
              <a:t>Leading heuristics: </a:t>
            </a:r>
            <a:r>
              <a:rPr lang="en-US" dirty="0" err="1">
                <a:solidFill>
                  <a:srgbClr val="0432FF"/>
                </a:solidFill>
              </a:rPr>
              <a:t>RAxML</a:t>
            </a:r>
            <a:r>
              <a:rPr lang="en-US" dirty="0"/>
              <a:t> and </a:t>
            </a:r>
            <a:r>
              <a:rPr lang="en-US" dirty="0">
                <a:solidFill>
                  <a:srgbClr val="0432FF"/>
                </a:solidFill>
              </a:rPr>
              <a:t>IQ-TREE</a:t>
            </a:r>
          </a:p>
          <a:p>
            <a:r>
              <a:rPr lang="en-US" dirty="0" err="1">
                <a:solidFill>
                  <a:srgbClr val="0432FF"/>
                </a:solidFill>
              </a:rPr>
              <a:t>FastTree</a:t>
            </a:r>
            <a:r>
              <a:rPr lang="en-US" dirty="0">
                <a:solidFill>
                  <a:srgbClr val="0432FF"/>
                </a:solidFill>
              </a:rPr>
              <a:t> 2</a:t>
            </a:r>
            <a:r>
              <a:rPr lang="en-US" dirty="0"/>
              <a:t> used for very large datasets (but isn’t as accurate as </a:t>
            </a:r>
            <a:r>
              <a:rPr lang="en-US" dirty="0" err="1"/>
              <a:t>RAxML</a:t>
            </a:r>
            <a:r>
              <a:rPr lang="en-US" dirty="0"/>
              <a:t> or IQ-TREE)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7305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D1135-3DD4-F84C-82EF-88E5B512C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Maximum likelihood for gene tree estimation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3D8CC1-0B2F-1C45-8140-41435488E0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Theory:</a:t>
            </a:r>
          </a:p>
          <a:p>
            <a:pPr lvl="1"/>
            <a:r>
              <a:rPr lang="en-US" dirty="0"/>
              <a:t>Statistically consistent </a:t>
            </a:r>
          </a:p>
          <a:p>
            <a:pPr lvl="1"/>
            <a:r>
              <a:rPr lang="en-US" dirty="0"/>
              <a:t>Low sample complexity (Roch &amp; Sly, Prob. Theory and Related Fields, 2017): phase transition (logarithmic then polynomial)  </a:t>
            </a:r>
          </a:p>
          <a:p>
            <a:pPr lvl="1"/>
            <a:r>
              <a:rPr lang="en-US" dirty="0"/>
              <a:t>NP-hard (and challenging in practice)</a:t>
            </a:r>
          </a:p>
          <a:p>
            <a:r>
              <a:rPr lang="en-US" dirty="0"/>
              <a:t>Empirical (based on heuristics)</a:t>
            </a:r>
          </a:p>
          <a:p>
            <a:pPr lvl="1"/>
            <a:r>
              <a:rPr lang="en-US" dirty="0"/>
              <a:t>Outstanding accuracy on simulated data</a:t>
            </a:r>
          </a:p>
          <a:p>
            <a:pPr lvl="1"/>
            <a:r>
              <a:rPr lang="en-US" dirty="0"/>
              <a:t>Challenging on large datasets (best methods can take CPU years or fail to run on large datasets)</a:t>
            </a:r>
          </a:p>
          <a:p>
            <a:pPr lvl="1"/>
            <a:r>
              <a:rPr lang="en-US" dirty="0"/>
              <a:t>Parallelism focused on scaling with the length of the input alignment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6929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89" name="Group 25">
            <a:extLst>
              <a:ext uri="{FF2B5EF4-FFF2-40B4-BE49-F238E27FC236}">
                <a16:creationId xmlns:a16="http://schemas.microsoft.com/office/drawing/2014/main" id="{D2C90EE0-945C-6747-B52D-58DFFD030D30}"/>
              </a:ext>
            </a:extLst>
          </p:cNvPr>
          <p:cNvGrpSpPr>
            <a:grpSpLocks/>
          </p:cNvGrpSpPr>
          <p:nvPr/>
        </p:nvGrpSpPr>
        <p:grpSpPr bwMode="auto">
          <a:xfrm>
            <a:off x="1912938" y="1624010"/>
            <a:ext cx="7933191" cy="4973639"/>
            <a:chOff x="580608" y="-291734"/>
            <a:chExt cx="11873157" cy="7700697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FB143DD0-660E-3B49-BE66-8AD61571B81D}"/>
                </a:ext>
              </a:extLst>
            </p:cNvPr>
            <p:cNvCxnSpPr/>
            <p:nvPr/>
          </p:nvCxnSpPr>
          <p:spPr>
            <a:xfrm>
              <a:off x="8225689" y="1991492"/>
              <a:ext cx="1360029" cy="234088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894" name="Group 24">
              <a:extLst>
                <a:ext uri="{FF2B5EF4-FFF2-40B4-BE49-F238E27FC236}">
                  <a16:creationId xmlns:a16="http://schemas.microsoft.com/office/drawing/2014/main" id="{87028ED6-0DDB-264E-B453-4C2AAEF547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0608" y="-291734"/>
              <a:ext cx="11873157" cy="7700697"/>
              <a:chOff x="580608" y="-291734"/>
              <a:chExt cx="11873157" cy="7700697"/>
            </a:xfrm>
          </p:grpSpPr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671A7464-8824-C849-84A8-CFFC0A24555F}"/>
                  </a:ext>
                </a:extLst>
              </p:cNvPr>
              <p:cNvSpPr/>
              <p:nvPr/>
            </p:nvSpPr>
            <p:spPr>
              <a:xfrm>
                <a:off x="580608" y="497017"/>
                <a:ext cx="1942899" cy="192575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4" name="Triangle 53">
                <a:extLst>
                  <a:ext uri="{FF2B5EF4-FFF2-40B4-BE49-F238E27FC236}">
                    <a16:creationId xmlns:a16="http://schemas.microsoft.com/office/drawing/2014/main" id="{FB4E97FC-6865-D147-B36C-9A952A860C24}"/>
                  </a:ext>
                </a:extLst>
              </p:cNvPr>
              <p:cNvSpPr/>
              <p:nvPr/>
            </p:nvSpPr>
            <p:spPr>
              <a:xfrm>
                <a:off x="3982940" y="3741964"/>
                <a:ext cx="2078450" cy="1858869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37897" name="TextBox 104">
                <a:extLst>
                  <a:ext uri="{FF2B5EF4-FFF2-40B4-BE49-F238E27FC236}">
                    <a16:creationId xmlns:a16="http://schemas.microsoft.com/office/drawing/2014/main" id="{F6D3C4A4-1FC1-D045-92D6-5BC88CBE12F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21262" y="-291734"/>
                <a:ext cx="3293096" cy="13413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latin typeface="Helvetica Neue" panose="02000503000000020004" pitchFamily="2" charset="0"/>
                  </a:rPr>
                  <a:t>Decompose species set into </a:t>
                </a:r>
                <a:r>
                  <a:rPr lang="en-US" altLang="en-US" sz="1800" i="1">
                    <a:latin typeface="Helvetica Neue" panose="02000503000000020004" pitchFamily="2" charset="0"/>
                  </a:rPr>
                  <a:t>pairwise disjoint </a:t>
                </a:r>
                <a:r>
                  <a:rPr lang="en-US" altLang="en-US" sz="1800">
                    <a:latin typeface="Helvetica Neue" panose="02000503000000020004" pitchFamily="2" charset="0"/>
                  </a:rPr>
                  <a:t>subsets.</a:t>
                </a:r>
              </a:p>
            </p:txBody>
          </p:sp>
          <p:sp>
            <p:nvSpPr>
              <p:cNvPr id="37898" name="TextBox 109">
                <a:extLst>
                  <a:ext uri="{FF2B5EF4-FFF2-40B4-BE49-F238E27FC236}">
                    <a16:creationId xmlns:a16="http://schemas.microsoft.com/office/drawing/2014/main" id="{A25BE617-985B-164C-A6C8-7379EA5B60D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17896" y="913304"/>
                <a:ext cx="1467299" cy="13413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chemeClr val="bg1"/>
                    </a:solidFill>
                    <a:latin typeface="Helvetica Neue" panose="02000503000000020004" pitchFamily="2" charset="0"/>
                  </a:rPr>
                  <a:t>Full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chemeClr val="bg1"/>
                    </a:solidFill>
                    <a:latin typeface="Helvetica Neue" panose="02000503000000020004" pitchFamily="2" charset="0"/>
                  </a:rPr>
                  <a:t>species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chemeClr val="bg1"/>
                    </a:solidFill>
                    <a:latin typeface="Helvetica Neue" panose="02000503000000020004" pitchFamily="2" charset="0"/>
                  </a:rPr>
                  <a:t>set</a:t>
                </a:r>
              </a:p>
            </p:txBody>
          </p:sp>
          <p:sp>
            <p:nvSpPr>
              <p:cNvPr id="116" name="Triangle 115">
                <a:extLst>
                  <a:ext uri="{FF2B5EF4-FFF2-40B4-BE49-F238E27FC236}">
                    <a16:creationId xmlns:a16="http://schemas.microsoft.com/office/drawing/2014/main" id="{C9E4E1C0-F178-824E-9CB0-0DB9B946CF58}"/>
                  </a:ext>
                </a:extLst>
              </p:cNvPr>
              <p:cNvSpPr/>
              <p:nvPr/>
            </p:nvSpPr>
            <p:spPr>
              <a:xfrm>
                <a:off x="9660271" y="4980442"/>
                <a:ext cx="546723" cy="511996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 dirty="0"/>
              </a:p>
            </p:txBody>
          </p:sp>
          <p:sp>
            <p:nvSpPr>
              <p:cNvPr id="37900" name="TextBox 120">
                <a:extLst>
                  <a:ext uri="{FF2B5EF4-FFF2-40B4-BE49-F238E27FC236}">
                    <a16:creationId xmlns:a16="http://schemas.microsoft.com/office/drawing/2014/main" id="{493BDFF6-0DAD-D34C-89E2-C4846B7399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069307" y="2767656"/>
                <a:ext cx="3384458" cy="9389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rgbClr val="0432FF"/>
                    </a:solidFill>
                    <a:latin typeface="Helvetica Neue" panose="02000503000000020004" pitchFamily="2" charset="0"/>
                  </a:rPr>
                  <a:t>Build a tree on each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rgbClr val="0432FF"/>
                    </a:solidFill>
                    <a:latin typeface="Helvetica Neue" panose="02000503000000020004" pitchFamily="2" charset="0"/>
                  </a:rPr>
                  <a:t>subset</a:t>
                </a:r>
              </a:p>
            </p:txBody>
          </p:sp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4E0DA62C-C738-AC48-8083-90D4A072E54E}"/>
                  </a:ext>
                </a:extLst>
              </p:cNvPr>
              <p:cNvSpPr txBox="1"/>
              <p:nvPr/>
            </p:nvSpPr>
            <p:spPr>
              <a:xfrm>
                <a:off x="2523507" y="6537186"/>
                <a:ext cx="6287311" cy="871777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1650" b="1" dirty="0">
                    <a:solidFill>
                      <a:srgbClr val="0432FF"/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Compute tree on entire set of species using “Disjoint Tree Merger” method</a:t>
                </a:r>
                <a:endParaRPr lang="en-US" sz="1650" dirty="0"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37902" name="TextBox 136">
                <a:extLst>
                  <a:ext uri="{FF2B5EF4-FFF2-40B4-BE49-F238E27FC236}">
                    <a16:creationId xmlns:a16="http://schemas.microsoft.com/office/drawing/2014/main" id="{2CC884C6-9B22-B045-96C7-EF2AD53E524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01808" y="4339705"/>
                <a:ext cx="2039892" cy="13413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chemeClr val="bg1"/>
                    </a:solidFill>
                    <a:latin typeface="Helvetica Neue" panose="02000503000000020004" pitchFamily="2" charset="0"/>
                  </a:rPr>
                  <a:t>Tree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chemeClr val="bg1"/>
                    </a:solidFill>
                    <a:latin typeface="Helvetica Neue" panose="02000503000000020004" pitchFamily="2" charset="0"/>
                  </a:rPr>
                  <a:t>on full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chemeClr val="bg1"/>
                    </a:solidFill>
                    <a:latin typeface="Helvetica Neue" panose="02000503000000020004" pitchFamily="2" charset="0"/>
                  </a:rPr>
                  <a:t>species set</a:t>
                </a:r>
              </a:p>
            </p:txBody>
          </p:sp>
          <p:sp>
            <p:nvSpPr>
              <p:cNvPr id="139" name="Triangle 138">
                <a:extLst>
                  <a:ext uri="{FF2B5EF4-FFF2-40B4-BE49-F238E27FC236}">
                    <a16:creationId xmlns:a16="http://schemas.microsoft.com/office/drawing/2014/main" id="{4D2ABEF4-04F9-F84E-AD10-2874845F13DA}"/>
                  </a:ext>
                </a:extLst>
              </p:cNvPr>
              <p:cNvSpPr/>
              <p:nvPr/>
            </p:nvSpPr>
            <p:spPr>
              <a:xfrm>
                <a:off x="9233286" y="4493814"/>
                <a:ext cx="546723" cy="509691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 dirty="0"/>
              </a:p>
            </p:txBody>
          </p:sp>
          <p:sp>
            <p:nvSpPr>
              <p:cNvPr id="141" name="Triangle 140">
                <a:extLst>
                  <a:ext uri="{FF2B5EF4-FFF2-40B4-BE49-F238E27FC236}">
                    <a16:creationId xmlns:a16="http://schemas.microsoft.com/office/drawing/2014/main" id="{ED71DB30-D00E-E94F-9691-AE93153CE0DF}"/>
                  </a:ext>
                </a:extLst>
              </p:cNvPr>
              <p:cNvSpPr/>
              <p:nvPr/>
            </p:nvSpPr>
            <p:spPr>
              <a:xfrm>
                <a:off x="9660271" y="4030251"/>
                <a:ext cx="546723" cy="511996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 dirty="0"/>
              </a:p>
            </p:txBody>
          </p:sp>
          <p:sp>
            <p:nvSpPr>
              <p:cNvPr id="143" name="Triangle 142">
                <a:extLst>
                  <a:ext uri="{FF2B5EF4-FFF2-40B4-BE49-F238E27FC236}">
                    <a16:creationId xmlns:a16="http://schemas.microsoft.com/office/drawing/2014/main" id="{70C5DD8C-3DA3-144E-824A-52A1C314E59C}"/>
                  </a:ext>
                </a:extLst>
              </p:cNvPr>
              <p:cNvSpPr/>
              <p:nvPr/>
            </p:nvSpPr>
            <p:spPr>
              <a:xfrm>
                <a:off x="10150515" y="4496121"/>
                <a:ext cx="548981" cy="509689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 dirty="0"/>
              </a:p>
            </p:txBody>
          </p:sp>
          <p:sp>
            <p:nvSpPr>
              <p:cNvPr id="145" name="Triangle 144">
                <a:extLst>
                  <a:ext uri="{FF2B5EF4-FFF2-40B4-BE49-F238E27FC236}">
                    <a16:creationId xmlns:a16="http://schemas.microsoft.com/office/drawing/2014/main" id="{61CFB168-B74C-4A40-8193-699DADD1D6C0}"/>
                  </a:ext>
                </a:extLst>
              </p:cNvPr>
              <p:cNvSpPr/>
              <p:nvPr/>
            </p:nvSpPr>
            <p:spPr>
              <a:xfrm>
                <a:off x="10627202" y="4985054"/>
                <a:ext cx="548983" cy="509689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 dirty="0"/>
              </a:p>
            </p:txBody>
          </p:sp>
          <p:sp>
            <p:nvSpPr>
              <p:cNvPr id="150" name="Triangle 149">
                <a:extLst>
                  <a:ext uri="{FF2B5EF4-FFF2-40B4-BE49-F238E27FC236}">
                    <a16:creationId xmlns:a16="http://schemas.microsoft.com/office/drawing/2014/main" id="{74B667A1-1874-9246-A78F-677299CBA6A8}"/>
                  </a:ext>
                </a:extLst>
              </p:cNvPr>
              <p:cNvSpPr/>
              <p:nvPr/>
            </p:nvSpPr>
            <p:spPr>
              <a:xfrm>
                <a:off x="10627202" y="4030251"/>
                <a:ext cx="548983" cy="511996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 dirty="0"/>
              </a:p>
            </p:txBody>
          </p:sp>
          <p:sp>
            <p:nvSpPr>
              <p:cNvPr id="152" name="Triangle 151">
                <a:extLst>
                  <a:ext uri="{FF2B5EF4-FFF2-40B4-BE49-F238E27FC236}">
                    <a16:creationId xmlns:a16="http://schemas.microsoft.com/office/drawing/2014/main" id="{7E1D33AC-798F-FB44-9AB6-3BD139C89079}"/>
                  </a:ext>
                </a:extLst>
              </p:cNvPr>
              <p:cNvSpPr/>
              <p:nvPr/>
            </p:nvSpPr>
            <p:spPr>
              <a:xfrm>
                <a:off x="11085817" y="4493814"/>
                <a:ext cx="546723" cy="509691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 dirty="0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792F49D0-B65A-C949-946C-515D7D21AD54}"/>
                  </a:ext>
                </a:extLst>
              </p:cNvPr>
              <p:cNvSpPr/>
              <p:nvPr/>
            </p:nvSpPr>
            <p:spPr>
              <a:xfrm>
                <a:off x="7550192" y="1673224"/>
                <a:ext cx="544464" cy="5073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56C1DCDE-CA20-3843-954D-B8D23C81A2D8}"/>
                  </a:ext>
                </a:extLst>
              </p:cNvPr>
              <p:cNvSpPr/>
              <p:nvPr/>
            </p:nvSpPr>
            <p:spPr>
              <a:xfrm>
                <a:off x="8096915" y="1410307"/>
                <a:ext cx="544464" cy="5073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D3300B23-7706-8341-A15F-85291B201049}"/>
                  </a:ext>
                </a:extLst>
              </p:cNvPr>
              <p:cNvSpPr/>
              <p:nvPr/>
            </p:nvSpPr>
            <p:spPr>
              <a:xfrm>
                <a:off x="8659453" y="1156615"/>
                <a:ext cx="544463" cy="5073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71938EE5-B7DB-D24C-AB31-1BD73DC33692}"/>
                  </a:ext>
                </a:extLst>
              </p:cNvPr>
              <p:cNvSpPr/>
              <p:nvPr/>
            </p:nvSpPr>
            <p:spPr>
              <a:xfrm>
                <a:off x="8139840" y="831428"/>
                <a:ext cx="544463" cy="509691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6F33099F-8A8F-8347-BA9F-91D0DD9F6BF6}"/>
                  </a:ext>
                </a:extLst>
              </p:cNvPr>
              <p:cNvSpPr/>
              <p:nvPr/>
            </p:nvSpPr>
            <p:spPr>
              <a:xfrm>
                <a:off x="7568266" y="1101264"/>
                <a:ext cx="544464" cy="5073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760133E0-DA9B-5544-8269-6EAF3D4CAD37}"/>
                  </a:ext>
                </a:extLst>
              </p:cNvPr>
              <p:cNvSpPr/>
              <p:nvPr/>
            </p:nvSpPr>
            <p:spPr>
              <a:xfrm>
                <a:off x="7037358" y="778384"/>
                <a:ext cx="542204" cy="5073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CC694C99-A2F2-AC41-86ED-E9A5D7FB7BE8}"/>
                  </a:ext>
                </a:extLst>
              </p:cNvPr>
              <p:cNvCxnSpPr/>
              <p:nvPr/>
            </p:nvCxnSpPr>
            <p:spPr>
              <a:xfrm>
                <a:off x="1524947" y="2561144"/>
                <a:ext cx="0" cy="1213108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2CFD922-5629-BB4F-9611-E2FDB4FE1FF6}"/>
                  </a:ext>
                </a:extLst>
              </p:cNvPr>
              <p:cNvSpPr/>
              <p:nvPr/>
            </p:nvSpPr>
            <p:spPr>
              <a:xfrm>
                <a:off x="609977" y="3859586"/>
                <a:ext cx="1829940" cy="1833499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95ACA5CA-CD7B-4B47-9D68-E26653386A24}"/>
                  </a:ext>
                </a:extLst>
              </p:cNvPr>
              <p:cNvSpPr/>
              <p:nvPr/>
            </p:nvSpPr>
            <p:spPr>
              <a:xfrm>
                <a:off x="7595376" y="526998"/>
                <a:ext cx="544464" cy="5073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CC491D6B-D8D3-8B46-9D8F-7F8E06E05D23}"/>
                  </a:ext>
                </a:extLst>
              </p:cNvPr>
              <p:cNvCxnSpPr/>
              <p:nvPr/>
            </p:nvCxnSpPr>
            <p:spPr>
              <a:xfrm>
                <a:off x="1524947" y="5822236"/>
                <a:ext cx="0" cy="516609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AC5265A0-8A12-9949-900D-58BE16D9F2E3}"/>
                  </a:ext>
                </a:extLst>
              </p:cNvPr>
              <p:cNvCxnSpPr/>
              <p:nvPr/>
            </p:nvCxnSpPr>
            <p:spPr>
              <a:xfrm>
                <a:off x="1506874" y="6322702"/>
                <a:ext cx="893055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F3B87B55-390A-3D4F-87BD-4528B141F627}"/>
                  </a:ext>
                </a:extLst>
              </p:cNvPr>
              <p:cNvCxnSpPr/>
              <p:nvPr/>
            </p:nvCxnSpPr>
            <p:spPr>
              <a:xfrm>
                <a:off x="10437431" y="5492438"/>
                <a:ext cx="0" cy="84179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Straight Arrow Connector 4">
                <a:extLst>
                  <a:ext uri="{FF2B5EF4-FFF2-40B4-BE49-F238E27FC236}">
                    <a16:creationId xmlns:a16="http://schemas.microsoft.com/office/drawing/2014/main" id="{31992B93-0392-2F49-BC7B-947DBCFBA47C}"/>
                  </a:ext>
                </a:extLst>
              </p:cNvPr>
              <p:cNvCxnSpPr/>
              <p:nvPr/>
            </p:nvCxnSpPr>
            <p:spPr>
              <a:xfrm>
                <a:off x="2652280" y="1463351"/>
                <a:ext cx="4803027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A208165-56D2-4144-9457-9CD83B78F84F}"/>
              </a:ext>
            </a:extLst>
          </p:cNvPr>
          <p:cNvCxnSpPr/>
          <p:nvPr/>
        </p:nvCxnSpPr>
        <p:spPr>
          <a:xfrm flipV="1">
            <a:off x="5172075" y="5399089"/>
            <a:ext cx="0" cy="4714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C9D0AA20-3DFA-644E-9601-E441F8FADC53}"/>
              </a:ext>
            </a:extLst>
          </p:cNvPr>
          <p:cNvSpPr txBox="1"/>
          <p:nvPr/>
        </p:nvSpPr>
        <p:spPr>
          <a:xfrm>
            <a:off x="1912939" y="4195764"/>
            <a:ext cx="1273175" cy="1038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Auxiliary</a:t>
            </a:r>
          </a:p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Info</a:t>
            </a:r>
          </a:p>
          <a:p>
            <a:pPr algn="ctr">
              <a:defRPr/>
            </a:pPr>
            <a:r>
              <a:rPr lang="en-US" sz="1275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(e.g., distance</a:t>
            </a:r>
          </a:p>
          <a:p>
            <a:pPr algn="ctr">
              <a:defRPr/>
            </a:pPr>
            <a:r>
              <a:rPr lang="en-US" sz="1275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matrix)</a:t>
            </a:r>
          </a:p>
        </p:txBody>
      </p:sp>
      <p:sp>
        <p:nvSpPr>
          <p:cNvPr id="37892" name="TextBox 1">
            <a:extLst>
              <a:ext uri="{FF2B5EF4-FFF2-40B4-BE49-F238E27FC236}">
                <a16:creationId xmlns:a16="http://schemas.microsoft.com/office/drawing/2014/main" id="{E24BD09D-8EAF-4146-B763-F336FF8AE2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053" y="238126"/>
            <a:ext cx="976022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432FF"/>
                </a:solidFill>
              </a:rPr>
              <a:t>Divide-and-Conquer Gene Tree Estimation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B96351-35F1-D34D-B229-0930A61A50EE}"/>
              </a:ext>
            </a:extLst>
          </p:cNvPr>
          <p:cNvSpPr txBox="1"/>
          <p:nvPr/>
        </p:nvSpPr>
        <p:spPr>
          <a:xfrm>
            <a:off x="8232418" y="1167473"/>
            <a:ext cx="1764697" cy="1477328"/>
          </a:xfrm>
          <a:prstGeom prst="rect">
            <a:avLst/>
          </a:prstGeom>
          <a:solidFill>
            <a:srgbClr val="FFFF00">
              <a:alpha val="73000"/>
            </a:srgbClr>
          </a:solidFill>
          <a:ln w="25400">
            <a:solidFill>
              <a:schemeClr val="accent1">
                <a:alpha val="69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Note: use most accurate method on subsets, and treat as </a:t>
            </a:r>
            <a:r>
              <a:rPr lang="en-US" b="1" dirty="0">
                <a:solidFill>
                  <a:srgbClr val="0432FF"/>
                </a:solidFill>
              </a:rPr>
              <a:t>absolute constraints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2C8528-62AA-9344-9DA8-18E1BCAD38D0}"/>
              </a:ext>
            </a:extLst>
          </p:cNvPr>
          <p:cNvSpPr txBox="1"/>
          <p:nvPr/>
        </p:nvSpPr>
        <p:spPr>
          <a:xfrm>
            <a:off x="9114766" y="6034596"/>
            <a:ext cx="2914965" cy="523220"/>
          </a:xfrm>
          <a:prstGeom prst="rect">
            <a:avLst/>
          </a:prstGeom>
          <a:solidFill>
            <a:srgbClr val="FFFF00">
              <a:alpha val="71000"/>
            </a:srgbClr>
          </a:solidFill>
          <a:ln w="254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Guide Tree Merger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991642E-2B55-4D41-833A-0CECB2781879}"/>
              </a:ext>
            </a:extLst>
          </p:cNvPr>
          <p:cNvCxnSpPr/>
          <p:nvPr/>
        </p:nvCxnSpPr>
        <p:spPr>
          <a:xfrm flipH="1">
            <a:off x="7298838" y="6280877"/>
            <a:ext cx="1633280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BC645BC-2E7D-764D-9509-88D9D45CFE7F}"/>
              </a:ext>
            </a:extLst>
          </p:cNvPr>
          <p:cNvSpPr txBox="1"/>
          <p:nvPr/>
        </p:nvSpPr>
        <p:spPr>
          <a:xfrm>
            <a:off x="10238283" y="3040938"/>
            <a:ext cx="1501508" cy="1384995"/>
          </a:xfrm>
          <a:prstGeom prst="rect">
            <a:avLst/>
          </a:prstGeom>
          <a:solidFill>
            <a:srgbClr val="FFFF00">
              <a:alpha val="69000"/>
            </a:srgbClr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RAxML, IQ-TREE, </a:t>
            </a:r>
            <a:r>
              <a:rPr lang="en-US" sz="2800" dirty="0" err="1"/>
              <a:t>etc</a:t>
            </a:r>
            <a:endParaRPr lang="en-US" sz="2800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8BFE1A9-7CC8-4C4F-9D7B-D01623CFE816}"/>
              </a:ext>
            </a:extLst>
          </p:cNvPr>
          <p:cNvCxnSpPr/>
          <p:nvPr/>
        </p:nvCxnSpPr>
        <p:spPr>
          <a:xfrm flipH="1">
            <a:off x="9297417" y="3377222"/>
            <a:ext cx="780862" cy="2227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27534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239B3755-63BE-A646-BF2E-7B0E9F0CE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2086"/>
            <a:ext cx="7604567" cy="52014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BF5899-6490-6C4A-8B10-B4919BF9E7E9}"/>
              </a:ext>
            </a:extLst>
          </p:cNvPr>
          <p:cNvSpPr txBox="1"/>
          <p:nvPr/>
        </p:nvSpPr>
        <p:spPr>
          <a:xfrm>
            <a:off x="8576841" y="266219"/>
            <a:ext cx="3345083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2 from </a:t>
            </a:r>
          </a:p>
          <a:p>
            <a:r>
              <a:rPr lang="en-US" dirty="0"/>
              <a:t>“Disjoint Tree Mergers for</a:t>
            </a:r>
          </a:p>
          <a:p>
            <a:r>
              <a:rPr lang="en-US" dirty="0"/>
              <a:t>Large-Scale Maximum Likelihood</a:t>
            </a:r>
          </a:p>
          <a:p>
            <a:r>
              <a:rPr lang="en-US" dirty="0"/>
              <a:t>Tree Estimation”</a:t>
            </a:r>
          </a:p>
          <a:p>
            <a:r>
              <a:rPr lang="en-US" dirty="0" err="1"/>
              <a:t>Minhyuk</a:t>
            </a:r>
            <a:r>
              <a:rPr lang="en-US" dirty="0"/>
              <a:t> Park, Paul Zaharias, and</a:t>
            </a:r>
          </a:p>
          <a:p>
            <a:r>
              <a:rPr lang="en-US" dirty="0"/>
              <a:t>Tandy Warnow, </a:t>
            </a:r>
            <a:r>
              <a:rPr lang="en-US" i="1" dirty="0"/>
              <a:t>Algorithms 2021</a:t>
            </a:r>
          </a:p>
          <a:p>
            <a:endParaRPr lang="en-US" dirty="0"/>
          </a:p>
          <a:p>
            <a:r>
              <a:rPr lang="en-US" dirty="0"/>
              <a:t>GTM pipeline: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starting tree is IQ-Tree or </a:t>
            </a:r>
            <a:r>
              <a:rPr lang="en-US" dirty="0" err="1"/>
              <a:t>FastTree</a:t>
            </a:r>
            <a:r>
              <a:rPr lang="en-US" dirty="0"/>
              <a:t> (smaller datasets),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IQ-tree used to compute subset trees, and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then combined using GTM</a:t>
            </a:r>
          </a:p>
          <a:p>
            <a:endParaRPr lang="en-US" dirty="0"/>
          </a:p>
          <a:p>
            <a:r>
              <a:rPr lang="en-US" dirty="0"/>
              <a:t>Datasets range from 1000 to 50,000  sequences</a:t>
            </a:r>
          </a:p>
          <a:p>
            <a:endParaRPr lang="en-US" dirty="0"/>
          </a:p>
          <a:p>
            <a:r>
              <a:rPr lang="en-US" dirty="0"/>
              <a:t>Results not shown (RAxML and IQ-TREE on RNASim50K) are due to failure to return a tree (IQ-TREE) or returning  tree with 100% RF error (RAxML)</a:t>
            </a:r>
          </a:p>
          <a:p>
            <a:endParaRPr lang="en-US" dirty="0"/>
          </a:p>
        </p:txBody>
      </p:sp>
      <p:pic>
        <p:nvPicPr>
          <p:cNvPr id="10" name="Picture 9" descr="A picture containing person, wall, indoor, person&#10;&#10;Description automatically generated">
            <a:extLst>
              <a:ext uri="{FF2B5EF4-FFF2-40B4-BE49-F238E27FC236}">
                <a16:creationId xmlns:a16="http://schemas.microsoft.com/office/drawing/2014/main" id="{4C6F9F8F-09A8-6349-B183-F153B19CD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388" y="0"/>
            <a:ext cx="1024116" cy="1377387"/>
          </a:xfrm>
          <a:prstGeom prst="rect">
            <a:avLst/>
          </a:prstGeom>
        </p:spPr>
      </p:pic>
      <p:pic>
        <p:nvPicPr>
          <p:cNvPr id="12" name="Picture 11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96FE238E-3CC1-C549-8860-FEB6C41EB9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377387" cy="1377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004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239B3755-63BE-A646-BF2E-7B0E9F0CE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61462" cy="68135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BF5899-6490-6C4A-8B10-B4919BF9E7E9}"/>
              </a:ext>
            </a:extLst>
          </p:cNvPr>
          <p:cNvSpPr txBox="1"/>
          <p:nvPr/>
        </p:nvSpPr>
        <p:spPr>
          <a:xfrm>
            <a:off x="9051403" y="3330445"/>
            <a:ext cx="329107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Figure 2 from  “Disjoint Tree Mergers for Large-Scale Maximum Likelihood Tree Estimation”,  Park et al., </a:t>
            </a:r>
            <a:r>
              <a:rPr lang="en-US" sz="1600" i="1" dirty="0"/>
              <a:t>Algorithms 2021</a:t>
            </a:r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GTM pipeline: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starting tree is IQ-Tree or </a:t>
            </a:r>
            <a:r>
              <a:rPr lang="en-US" sz="1600" dirty="0" err="1"/>
              <a:t>FastTree</a:t>
            </a:r>
            <a:r>
              <a:rPr lang="en-US" sz="1600" dirty="0"/>
              <a:t> (smaller datasets),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IQ-tree used to compute subset trees, and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then combined using GTM</a:t>
            </a:r>
          </a:p>
        </p:txBody>
      </p:sp>
      <p:pic>
        <p:nvPicPr>
          <p:cNvPr id="10" name="Picture 9" descr="A picture containing person, wall, indoor, person&#10;&#10;Description automatically generated">
            <a:extLst>
              <a:ext uri="{FF2B5EF4-FFF2-40B4-BE49-F238E27FC236}">
                <a16:creationId xmlns:a16="http://schemas.microsoft.com/office/drawing/2014/main" id="{4C6F9F8F-09A8-6349-B183-F153B19CD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9651" y="1306009"/>
            <a:ext cx="1242349" cy="1670900"/>
          </a:xfrm>
          <a:prstGeom prst="rect">
            <a:avLst/>
          </a:prstGeom>
        </p:spPr>
      </p:pic>
      <p:pic>
        <p:nvPicPr>
          <p:cNvPr id="12" name="Picture 11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96FE238E-3CC1-C549-8860-FEB6C41EB9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9651" y="63660"/>
            <a:ext cx="1242349" cy="124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0679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239B3755-63BE-A646-BF2E-7B0E9F0CE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61462" cy="68135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BF5899-6490-6C4A-8B10-B4919BF9E7E9}"/>
              </a:ext>
            </a:extLst>
          </p:cNvPr>
          <p:cNvSpPr txBox="1"/>
          <p:nvPr/>
        </p:nvSpPr>
        <p:spPr>
          <a:xfrm>
            <a:off x="9051403" y="3330444"/>
            <a:ext cx="3020992" cy="2031325"/>
          </a:xfrm>
          <a:prstGeom prst="rect">
            <a:avLst/>
          </a:prstGeom>
          <a:solidFill>
            <a:schemeClr val="accent1">
              <a:alpha val="23780"/>
            </a:schemeClr>
          </a:solidFill>
          <a:ln w="28575">
            <a:solidFill>
              <a:srgbClr val="0432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GTM-pipeline: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Scales to large datasets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Is competitive with RAxML and IQ-TREE for accuracy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Is only slightly slower than starting tree (but more accurate) </a:t>
            </a:r>
          </a:p>
        </p:txBody>
      </p:sp>
      <p:pic>
        <p:nvPicPr>
          <p:cNvPr id="10" name="Picture 9" descr="A picture containing person, wall, indoor, person&#10;&#10;Description automatically generated">
            <a:extLst>
              <a:ext uri="{FF2B5EF4-FFF2-40B4-BE49-F238E27FC236}">
                <a16:creationId xmlns:a16="http://schemas.microsoft.com/office/drawing/2014/main" id="{4C6F9F8F-09A8-6349-B183-F153B19CD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9651" y="1306009"/>
            <a:ext cx="1242349" cy="1670900"/>
          </a:xfrm>
          <a:prstGeom prst="rect">
            <a:avLst/>
          </a:prstGeom>
        </p:spPr>
      </p:pic>
      <p:pic>
        <p:nvPicPr>
          <p:cNvPr id="12" name="Picture 11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96FE238E-3CC1-C549-8860-FEB6C41EB9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9651" y="63660"/>
            <a:ext cx="1242349" cy="124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7968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ABF5899-6490-6C4A-8B10-B4919BF9E7E9}"/>
              </a:ext>
            </a:extLst>
          </p:cNvPr>
          <p:cNvSpPr txBox="1"/>
          <p:nvPr/>
        </p:nvSpPr>
        <p:spPr>
          <a:xfrm>
            <a:off x="9051403" y="3330444"/>
            <a:ext cx="3020992" cy="2031325"/>
          </a:xfrm>
          <a:prstGeom prst="rect">
            <a:avLst/>
          </a:prstGeom>
          <a:solidFill>
            <a:schemeClr val="accent1">
              <a:alpha val="23780"/>
            </a:schemeClr>
          </a:solidFill>
          <a:ln w="28575">
            <a:solidFill>
              <a:srgbClr val="0432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GTM-pipeline: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Scales to large datasets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Is competitive with RAxML and IQ-TREE for accuracy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Is only slightly slower than starting tree (but more accurate) </a:t>
            </a:r>
          </a:p>
        </p:txBody>
      </p:sp>
      <p:pic>
        <p:nvPicPr>
          <p:cNvPr id="10" name="Picture 9" descr="A picture containing person, wall, indoor, person&#10;&#10;Description automatically generated">
            <a:extLst>
              <a:ext uri="{FF2B5EF4-FFF2-40B4-BE49-F238E27FC236}">
                <a16:creationId xmlns:a16="http://schemas.microsoft.com/office/drawing/2014/main" id="{4C6F9F8F-09A8-6349-B183-F153B19CD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9651" y="1306009"/>
            <a:ext cx="1242349" cy="1670900"/>
          </a:xfrm>
          <a:prstGeom prst="rect">
            <a:avLst/>
          </a:prstGeom>
        </p:spPr>
      </p:pic>
      <p:pic>
        <p:nvPicPr>
          <p:cNvPr id="12" name="Picture 11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96FE238E-3CC1-C549-8860-FEB6C41EB9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9651" y="63660"/>
            <a:ext cx="1242349" cy="12423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FE500C-F8E4-1C4B-89E6-B533F26DF3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1" y="1400564"/>
            <a:ext cx="8277726" cy="339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826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239B3755-63BE-A646-BF2E-7B0E9F0CE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2086"/>
            <a:ext cx="7604567" cy="52014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BF5899-6490-6C4A-8B10-B4919BF9E7E9}"/>
              </a:ext>
            </a:extLst>
          </p:cNvPr>
          <p:cNvSpPr txBox="1"/>
          <p:nvPr/>
        </p:nvSpPr>
        <p:spPr>
          <a:xfrm>
            <a:off x="7964784" y="361724"/>
            <a:ext cx="3977833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Divide-and-conquer pipeline using GTM improves maximum likelihood gene tree estimation!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IQ-TREE fails on some datasets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RAxML</a:t>
            </a:r>
            <a:r>
              <a:rPr lang="en-US" sz="2400" dirty="0"/>
              <a:t> has high error on some datasets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GTM pipeline always completes and is competitive with the best other methods that complete on the data 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" name="Picture 9" descr="A picture containing person, wall, indoor, person&#10;&#10;Description automatically generated">
            <a:extLst>
              <a:ext uri="{FF2B5EF4-FFF2-40B4-BE49-F238E27FC236}">
                <a16:creationId xmlns:a16="http://schemas.microsoft.com/office/drawing/2014/main" id="{4C6F9F8F-09A8-6349-B183-F153B19CD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388" y="0"/>
            <a:ext cx="1024116" cy="1377387"/>
          </a:xfrm>
          <a:prstGeom prst="rect">
            <a:avLst/>
          </a:prstGeom>
        </p:spPr>
      </p:pic>
      <p:pic>
        <p:nvPicPr>
          <p:cNvPr id="12" name="Picture 11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96FE238E-3CC1-C549-8860-FEB6C41EB9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377387" cy="1377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776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89" name="Group 25">
            <a:extLst>
              <a:ext uri="{FF2B5EF4-FFF2-40B4-BE49-F238E27FC236}">
                <a16:creationId xmlns:a16="http://schemas.microsoft.com/office/drawing/2014/main" id="{D2C90EE0-945C-6747-B52D-58DFFD030D30}"/>
              </a:ext>
            </a:extLst>
          </p:cNvPr>
          <p:cNvGrpSpPr>
            <a:grpSpLocks/>
          </p:cNvGrpSpPr>
          <p:nvPr/>
        </p:nvGrpSpPr>
        <p:grpSpPr bwMode="auto">
          <a:xfrm>
            <a:off x="1912938" y="1624010"/>
            <a:ext cx="7933191" cy="4973639"/>
            <a:chOff x="580608" y="-291734"/>
            <a:chExt cx="11873157" cy="7700697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FB143DD0-660E-3B49-BE66-8AD61571B81D}"/>
                </a:ext>
              </a:extLst>
            </p:cNvPr>
            <p:cNvCxnSpPr/>
            <p:nvPr/>
          </p:nvCxnSpPr>
          <p:spPr>
            <a:xfrm>
              <a:off x="8225689" y="1991492"/>
              <a:ext cx="1360029" cy="234088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894" name="Group 24">
              <a:extLst>
                <a:ext uri="{FF2B5EF4-FFF2-40B4-BE49-F238E27FC236}">
                  <a16:creationId xmlns:a16="http://schemas.microsoft.com/office/drawing/2014/main" id="{87028ED6-0DDB-264E-B453-4C2AAEF547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0608" y="-291734"/>
              <a:ext cx="11873157" cy="7700697"/>
              <a:chOff x="580608" y="-291734"/>
              <a:chExt cx="11873157" cy="7700697"/>
            </a:xfrm>
          </p:grpSpPr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671A7464-8824-C849-84A8-CFFC0A24555F}"/>
                  </a:ext>
                </a:extLst>
              </p:cNvPr>
              <p:cNvSpPr/>
              <p:nvPr/>
            </p:nvSpPr>
            <p:spPr>
              <a:xfrm>
                <a:off x="580608" y="497017"/>
                <a:ext cx="1942899" cy="192575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4" name="Triangle 53">
                <a:extLst>
                  <a:ext uri="{FF2B5EF4-FFF2-40B4-BE49-F238E27FC236}">
                    <a16:creationId xmlns:a16="http://schemas.microsoft.com/office/drawing/2014/main" id="{FB4E97FC-6865-D147-B36C-9A952A860C24}"/>
                  </a:ext>
                </a:extLst>
              </p:cNvPr>
              <p:cNvSpPr/>
              <p:nvPr/>
            </p:nvSpPr>
            <p:spPr>
              <a:xfrm>
                <a:off x="3982940" y="3741964"/>
                <a:ext cx="2078450" cy="1858869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37897" name="TextBox 104">
                <a:extLst>
                  <a:ext uri="{FF2B5EF4-FFF2-40B4-BE49-F238E27FC236}">
                    <a16:creationId xmlns:a16="http://schemas.microsoft.com/office/drawing/2014/main" id="{F6D3C4A4-1FC1-D045-92D6-5BC88CBE12F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21262" y="-291734"/>
                <a:ext cx="3293096" cy="13413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latin typeface="Helvetica Neue" panose="02000503000000020004" pitchFamily="2" charset="0"/>
                  </a:rPr>
                  <a:t>Decompose species set into </a:t>
                </a:r>
                <a:r>
                  <a:rPr lang="en-US" altLang="en-US" sz="1800" i="1">
                    <a:latin typeface="Helvetica Neue" panose="02000503000000020004" pitchFamily="2" charset="0"/>
                  </a:rPr>
                  <a:t>pairwise disjoint </a:t>
                </a:r>
                <a:r>
                  <a:rPr lang="en-US" altLang="en-US" sz="1800">
                    <a:latin typeface="Helvetica Neue" panose="02000503000000020004" pitchFamily="2" charset="0"/>
                  </a:rPr>
                  <a:t>subsets.</a:t>
                </a:r>
              </a:p>
            </p:txBody>
          </p:sp>
          <p:sp>
            <p:nvSpPr>
              <p:cNvPr id="37898" name="TextBox 109">
                <a:extLst>
                  <a:ext uri="{FF2B5EF4-FFF2-40B4-BE49-F238E27FC236}">
                    <a16:creationId xmlns:a16="http://schemas.microsoft.com/office/drawing/2014/main" id="{A25BE617-985B-164C-A6C8-7379EA5B60D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17896" y="913304"/>
                <a:ext cx="1467299" cy="13413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chemeClr val="bg1"/>
                    </a:solidFill>
                    <a:latin typeface="Helvetica Neue" panose="02000503000000020004" pitchFamily="2" charset="0"/>
                  </a:rPr>
                  <a:t>Full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chemeClr val="bg1"/>
                    </a:solidFill>
                    <a:latin typeface="Helvetica Neue" panose="02000503000000020004" pitchFamily="2" charset="0"/>
                  </a:rPr>
                  <a:t>species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chemeClr val="bg1"/>
                    </a:solidFill>
                    <a:latin typeface="Helvetica Neue" panose="02000503000000020004" pitchFamily="2" charset="0"/>
                  </a:rPr>
                  <a:t>set</a:t>
                </a:r>
              </a:p>
            </p:txBody>
          </p:sp>
          <p:sp>
            <p:nvSpPr>
              <p:cNvPr id="116" name="Triangle 115">
                <a:extLst>
                  <a:ext uri="{FF2B5EF4-FFF2-40B4-BE49-F238E27FC236}">
                    <a16:creationId xmlns:a16="http://schemas.microsoft.com/office/drawing/2014/main" id="{C9E4E1C0-F178-824E-9CB0-0DB9B946CF58}"/>
                  </a:ext>
                </a:extLst>
              </p:cNvPr>
              <p:cNvSpPr/>
              <p:nvPr/>
            </p:nvSpPr>
            <p:spPr>
              <a:xfrm>
                <a:off x="9660271" y="4980442"/>
                <a:ext cx="546723" cy="511996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 dirty="0"/>
              </a:p>
            </p:txBody>
          </p:sp>
          <p:sp>
            <p:nvSpPr>
              <p:cNvPr id="37900" name="TextBox 120">
                <a:extLst>
                  <a:ext uri="{FF2B5EF4-FFF2-40B4-BE49-F238E27FC236}">
                    <a16:creationId xmlns:a16="http://schemas.microsoft.com/office/drawing/2014/main" id="{493BDFF6-0DAD-D34C-89E2-C4846B7399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069307" y="2767656"/>
                <a:ext cx="3384458" cy="9389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rgbClr val="0432FF"/>
                    </a:solidFill>
                    <a:latin typeface="Helvetica Neue" panose="02000503000000020004" pitchFamily="2" charset="0"/>
                  </a:rPr>
                  <a:t>Build a tree on each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rgbClr val="0432FF"/>
                    </a:solidFill>
                    <a:latin typeface="Helvetica Neue" panose="02000503000000020004" pitchFamily="2" charset="0"/>
                  </a:rPr>
                  <a:t>subset</a:t>
                </a:r>
              </a:p>
            </p:txBody>
          </p:sp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4E0DA62C-C738-AC48-8083-90D4A072E54E}"/>
                  </a:ext>
                </a:extLst>
              </p:cNvPr>
              <p:cNvSpPr txBox="1"/>
              <p:nvPr/>
            </p:nvSpPr>
            <p:spPr>
              <a:xfrm>
                <a:off x="2523507" y="6537186"/>
                <a:ext cx="6287311" cy="871777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1650" b="1" dirty="0">
                    <a:solidFill>
                      <a:srgbClr val="0432FF"/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Compute tree on entire set of species using “Disjoint Tree Merger” method</a:t>
                </a:r>
                <a:endParaRPr lang="en-US" sz="1650" dirty="0"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37902" name="TextBox 136">
                <a:extLst>
                  <a:ext uri="{FF2B5EF4-FFF2-40B4-BE49-F238E27FC236}">
                    <a16:creationId xmlns:a16="http://schemas.microsoft.com/office/drawing/2014/main" id="{2CC884C6-9B22-B045-96C7-EF2AD53E524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01808" y="4339705"/>
                <a:ext cx="2039892" cy="13413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chemeClr val="bg1"/>
                    </a:solidFill>
                    <a:latin typeface="Helvetica Neue" panose="02000503000000020004" pitchFamily="2" charset="0"/>
                  </a:rPr>
                  <a:t>Tree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chemeClr val="bg1"/>
                    </a:solidFill>
                    <a:latin typeface="Helvetica Neue" panose="02000503000000020004" pitchFamily="2" charset="0"/>
                  </a:rPr>
                  <a:t>on full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chemeClr val="bg1"/>
                    </a:solidFill>
                    <a:latin typeface="Helvetica Neue" panose="02000503000000020004" pitchFamily="2" charset="0"/>
                  </a:rPr>
                  <a:t>species set</a:t>
                </a:r>
              </a:p>
            </p:txBody>
          </p:sp>
          <p:sp>
            <p:nvSpPr>
              <p:cNvPr id="139" name="Triangle 138">
                <a:extLst>
                  <a:ext uri="{FF2B5EF4-FFF2-40B4-BE49-F238E27FC236}">
                    <a16:creationId xmlns:a16="http://schemas.microsoft.com/office/drawing/2014/main" id="{4D2ABEF4-04F9-F84E-AD10-2874845F13DA}"/>
                  </a:ext>
                </a:extLst>
              </p:cNvPr>
              <p:cNvSpPr/>
              <p:nvPr/>
            </p:nvSpPr>
            <p:spPr>
              <a:xfrm>
                <a:off x="9233286" y="4493814"/>
                <a:ext cx="546723" cy="509691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 dirty="0"/>
              </a:p>
            </p:txBody>
          </p:sp>
          <p:sp>
            <p:nvSpPr>
              <p:cNvPr id="141" name="Triangle 140">
                <a:extLst>
                  <a:ext uri="{FF2B5EF4-FFF2-40B4-BE49-F238E27FC236}">
                    <a16:creationId xmlns:a16="http://schemas.microsoft.com/office/drawing/2014/main" id="{ED71DB30-D00E-E94F-9691-AE93153CE0DF}"/>
                  </a:ext>
                </a:extLst>
              </p:cNvPr>
              <p:cNvSpPr/>
              <p:nvPr/>
            </p:nvSpPr>
            <p:spPr>
              <a:xfrm>
                <a:off x="9660271" y="4030251"/>
                <a:ext cx="546723" cy="511996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 dirty="0"/>
              </a:p>
            </p:txBody>
          </p:sp>
          <p:sp>
            <p:nvSpPr>
              <p:cNvPr id="143" name="Triangle 142">
                <a:extLst>
                  <a:ext uri="{FF2B5EF4-FFF2-40B4-BE49-F238E27FC236}">
                    <a16:creationId xmlns:a16="http://schemas.microsoft.com/office/drawing/2014/main" id="{70C5DD8C-3DA3-144E-824A-52A1C314E59C}"/>
                  </a:ext>
                </a:extLst>
              </p:cNvPr>
              <p:cNvSpPr/>
              <p:nvPr/>
            </p:nvSpPr>
            <p:spPr>
              <a:xfrm>
                <a:off x="10150515" y="4496121"/>
                <a:ext cx="548981" cy="509689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 dirty="0"/>
              </a:p>
            </p:txBody>
          </p:sp>
          <p:sp>
            <p:nvSpPr>
              <p:cNvPr id="145" name="Triangle 144">
                <a:extLst>
                  <a:ext uri="{FF2B5EF4-FFF2-40B4-BE49-F238E27FC236}">
                    <a16:creationId xmlns:a16="http://schemas.microsoft.com/office/drawing/2014/main" id="{61CFB168-B74C-4A40-8193-699DADD1D6C0}"/>
                  </a:ext>
                </a:extLst>
              </p:cNvPr>
              <p:cNvSpPr/>
              <p:nvPr/>
            </p:nvSpPr>
            <p:spPr>
              <a:xfrm>
                <a:off x="10627202" y="4985054"/>
                <a:ext cx="548983" cy="509689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 dirty="0"/>
              </a:p>
            </p:txBody>
          </p:sp>
          <p:sp>
            <p:nvSpPr>
              <p:cNvPr id="150" name="Triangle 149">
                <a:extLst>
                  <a:ext uri="{FF2B5EF4-FFF2-40B4-BE49-F238E27FC236}">
                    <a16:creationId xmlns:a16="http://schemas.microsoft.com/office/drawing/2014/main" id="{74B667A1-1874-9246-A78F-677299CBA6A8}"/>
                  </a:ext>
                </a:extLst>
              </p:cNvPr>
              <p:cNvSpPr/>
              <p:nvPr/>
            </p:nvSpPr>
            <p:spPr>
              <a:xfrm>
                <a:off x="10627202" y="4030251"/>
                <a:ext cx="548983" cy="511996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 dirty="0"/>
              </a:p>
            </p:txBody>
          </p:sp>
          <p:sp>
            <p:nvSpPr>
              <p:cNvPr id="152" name="Triangle 151">
                <a:extLst>
                  <a:ext uri="{FF2B5EF4-FFF2-40B4-BE49-F238E27FC236}">
                    <a16:creationId xmlns:a16="http://schemas.microsoft.com/office/drawing/2014/main" id="{7E1D33AC-798F-FB44-9AB6-3BD139C89079}"/>
                  </a:ext>
                </a:extLst>
              </p:cNvPr>
              <p:cNvSpPr/>
              <p:nvPr/>
            </p:nvSpPr>
            <p:spPr>
              <a:xfrm>
                <a:off x="11085817" y="4493814"/>
                <a:ext cx="546723" cy="509691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 dirty="0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792F49D0-B65A-C949-946C-515D7D21AD54}"/>
                  </a:ext>
                </a:extLst>
              </p:cNvPr>
              <p:cNvSpPr/>
              <p:nvPr/>
            </p:nvSpPr>
            <p:spPr>
              <a:xfrm>
                <a:off x="7550192" y="1673224"/>
                <a:ext cx="544464" cy="5073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56C1DCDE-CA20-3843-954D-B8D23C81A2D8}"/>
                  </a:ext>
                </a:extLst>
              </p:cNvPr>
              <p:cNvSpPr/>
              <p:nvPr/>
            </p:nvSpPr>
            <p:spPr>
              <a:xfrm>
                <a:off x="8096915" y="1410307"/>
                <a:ext cx="544464" cy="5073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D3300B23-7706-8341-A15F-85291B201049}"/>
                  </a:ext>
                </a:extLst>
              </p:cNvPr>
              <p:cNvSpPr/>
              <p:nvPr/>
            </p:nvSpPr>
            <p:spPr>
              <a:xfrm>
                <a:off x="8659453" y="1156615"/>
                <a:ext cx="544463" cy="5073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71938EE5-B7DB-D24C-AB31-1BD73DC33692}"/>
                  </a:ext>
                </a:extLst>
              </p:cNvPr>
              <p:cNvSpPr/>
              <p:nvPr/>
            </p:nvSpPr>
            <p:spPr>
              <a:xfrm>
                <a:off x="8139840" y="831428"/>
                <a:ext cx="544463" cy="509691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6F33099F-8A8F-8347-BA9F-91D0DD9F6BF6}"/>
                  </a:ext>
                </a:extLst>
              </p:cNvPr>
              <p:cNvSpPr/>
              <p:nvPr/>
            </p:nvSpPr>
            <p:spPr>
              <a:xfrm>
                <a:off x="7568266" y="1101264"/>
                <a:ext cx="544464" cy="5073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760133E0-DA9B-5544-8269-6EAF3D4CAD37}"/>
                  </a:ext>
                </a:extLst>
              </p:cNvPr>
              <p:cNvSpPr/>
              <p:nvPr/>
            </p:nvSpPr>
            <p:spPr>
              <a:xfrm>
                <a:off x="7037358" y="778384"/>
                <a:ext cx="542204" cy="5073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CC694C99-A2F2-AC41-86ED-E9A5D7FB7BE8}"/>
                  </a:ext>
                </a:extLst>
              </p:cNvPr>
              <p:cNvCxnSpPr/>
              <p:nvPr/>
            </p:nvCxnSpPr>
            <p:spPr>
              <a:xfrm>
                <a:off x="1524947" y="2561144"/>
                <a:ext cx="0" cy="1213108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2CFD922-5629-BB4F-9611-E2FDB4FE1FF6}"/>
                  </a:ext>
                </a:extLst>
              </p:cNvPr>
              <p:cNvSpPr/>
              <p:nvPr/>
            </p:nvSpPr>
            <p:spPr>
              <a:xfrm>
                <a:off x="609977" y="3859586"/>
                <a:ext cx="1829940" cy="1833499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95ACA5CA-CD7B-4B47-9D68-E26653386A24}"/>
                  </a:ext>
                </a:extLst>
              </p:cNvPr>
              <p:cNvSpPr/>
              <p:nvPr/>
            </p:nvSpPr>
            <p:spPr>
              <a:xfrm>
                <a:off x="7595376" y="526998"/>
                <a:ext cx="544464" cy="5073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CC491D6B-D8D3-8B46-9D8F-7F8E06E05D23}"/>
                  </a:ext>
                </a:extLst>
              </p:cNvPr>
              <p:cNvCxnSpPr/>
              <p:nvPr/>
            </p:nvCxnSpPr>
            <p:spPr>
              <a:xfrm>
                <a:off x="1524947" y="5822236"/>
                <a:ext cx="0" cy="516609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AC5265A0-8A12-9949-900D-58BE16D9F2E3}"/>
                  </a:ext>
                </a:extLst>
              </p:cNvPr>
              <p:cNvCxnSpPr/>
              <p:nvPr/>
            </p:nvCxnSpPr>
            <p:spPr>
              <a:xfrm>
                <a:off x="1506874" y="6322702"/>
                <a:ext cx="893055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F3B87B55-390A-3D4F-87BD-4528B141F627}"/>
                  </a:ext>
                </a:extLst>
              </p:cNvPr>
              <p:cNvCxnSpPr/>
              <p:nvPr/>
            </p:nvCxnSpPr>
            <p:spPr>
              <a:xfrm>
                <a:off x="10437431" y="5492438"/>
                <a:ext cx="0" cy="84179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Straight Arrow Connector 4">
                <a:extLst>
                  <a:ext uri="{FF2B5EF4-FFF2-40B4-BE49-F238E27FC236}">
                    <a16:creationId xmlns:a16="http://schemas.microsoft.com/office/drawing/2014/main" id="{31992B93-0392-2F49-BC7B-947DBCFBA47C}"/>
                  </a:ext>
                </a:extLst>
              </p:cNvPr>
              <p:cNvCxnSpPr/>
              <p:nvPr/>
            </p:nvCxnSpPr>
            <p:spPr>
              <a:xfrm>
                <a:off x="2652280" y="1463351"/>
                <a:ext cx="4803027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A208165-56D2-4144-9457-9CD83B78F84F}"/>
              </a:ext>
            </a:extLst>
          </p:cNvPr>
          <p:cNvCxnSpPr/>
          <p:nvPr/>
        </p:nvCxnSpPr>
        <p:spPr>
          <a:xfrm flipV="1">
            <a:off x="5172075" y="5399089"/>
            <a:ext cx="0" cy="4714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C9D0AA20-3DFA-644E-9601-E441F8FADC53}"/>
              </a:ext>
            </a:extLst>
          </p:cNvPr>
          <p:cNvSpPr txBox="1"/>
          <p:nvPr/>
        </p:nvSpPr>
        <p:spPr>
          <a:xfrm>
            <a:off x="1912939" y="4195764"/>
            <a:ext cx="1273175" cy="1038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Auxiliary</a:t>
            </a:r>
          </a:p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Info</a:t>
            </a:r>
          </a:p>
          <a:p>
            <a:pPr algn="ctr">
              <a:defRPr/>
            </a:pPr>
            <a:r>
              <a:rPr lang="en-US" sz="1275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(e.g., distance</a:t>
            </a:r>
          </a:p>
          <a:p>
            <a:pPr algn="ctr">
              <a:defRPr/>
            </a:pPr>
            <a:r>
              <a:rPr lang="en-US" sz="1275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matrix)</a:t>
            </a:r>
          </a:p>
        </p:txBody>
      </p:sp>
      <p:sp>
        <p:nvSpPr>
          <p:cNvPr id="37892" name="TextBox 1">
            <a:extLst>
              <a:ext uri="{FF2B5EF4-FFF2-40B4-BE49-F238E27FC236}">
                <a16:creationId xmlns:a16="http://schemas.microsoft.com/office/drawing/2014/main" id="{E24BD09D-8EAF-4146-B763-F336FF8AE2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053" y="238126"/>
            <a:ext cx="976022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432FF"/>
                </a:solidFill>
              </a:rPr>
              <a:t>Divide-and-Conquer using Disjoint Tree Mergers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E59C58-F803-D849-82C9-79EB191AD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5294" y="204787"/>
            <a:ext cx="1408614" cy="14773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B96351-35F1-D34D-B229-0930A61A50EE}"/>
              </a:ext>
            </a:extLst>
          </p:cNvPr>
          <p:cNvSpPr txBox="1"/>
          <p:nvPr/>
        </p:nvSpPr>
        <p:spPr>
          <a:xfrm>
            <a:off x="7710588" y="938773"/>
            <a:ext cx="2751112" cy="2031325"/>
          </a:xfrm>
          <a:prstGeom prst="rect">
            <a:avLst/>
          </a:prstGeom>
          <a:noFill/>
          <a:ln w="2222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Theorem: DTM pipelines </a:t>
            </a:r>
            <a:r>
              <a:rPr lang="en-US" dirty="0">
                <a:solidFill>
                  <a:srgbClr val="0432FF"/>
                </a:solidFill>
              </a:rPr>
              <a:t>maintain statistical consistency </a:t>
            </a:r>
            <a:r>
              <a:rPr lang="en-US" dirty="0"/>
              <a:t>for phylogeny estimation (assuming subset trees computed using statistically consistent methods)</a:t>
            </a:r>
          </a:p>
        </p:txBody>
      </p:sp>
    </p:spTree>
    <p:extLst>
      <p:ext uri="{BB962C8B-B14F-4D97-AF65-F5344CB8AC3E}">
        <p14:creationId xmlns:p14="http://schemas.microsoft.com/office/powerpoint/2010/main" val="21200251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3B4C5-1799-2A40-A60A-16F98208F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DTM pipeline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76EDB1-8785-C54A-8313-6E19B5C4FC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Divide-and-conquer pipelines using DTMs </a:t>
            </a:r>
            <a:r>
              <a:rPr lang="en-US" dirty="0">
                <a:solidFill>
                  <a:srgbClr val="0432FF"/>
                </a:solidFill>
              </a:rPr>
              <a:t>maintain statistical consistency and run in polynomial time</a:t>
            </a:r>
          </a:p>
          <a:p>
            <a:r>
              <a:rPr lang="en-US" dirty="0"/>
              <a:t>For both gene trees and species trees, DTM pipelines </a:t>
            </a:r>
            <a:r>
              <a:rPr lang="en-US" dirty="0">
                <a:solidFill>
                  <a:srgbClr val="0432FF"/>
                </a:solidFill>
              </a:rPr>
              <a:t>reduce running time and memory usage, produce trees with comparable or better accuracy, and can complete on larger datasets</a:t>
            </a:r>
          </a:p>
          <a:p>
            <a:r>
              <a:rPr lang="en-US" dirty="0"/>
              <a:t>Runtimes are generally only slightly more expensive than the starting tree</a:t>
            </a:r>
          </a:p>
          <a:p>
            <a:r>
              <a:rPr lang="en-US" dirty="0">
                <a:solidFill>
                  <a:srgbClr val="0432FF"/>
                </a:solidFill>
              </a:rPr>
              <a:t>Embarrassingly parallel </a:t>
            </a:r>
          </a:p>
        </p:txBody>
      </p:sp>
    </p:spTree>
    <p:extLst>
      <p:ext uri="{BB962C8B-B14F-4D97-AF65-F5344CB8AC3E}">
        <p14:creationId xmlns:p14="http://schemas.microsoft.com/office/powerpoint/2010/main" val="14783021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E09EB-9E65-8F4D-A2A1-8163E7B44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Data Analytics, HPC, and AI in Phylogeny Estimation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3B928C-EA59-0F46-AD29-2BC795ACA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Data Analytics</a:t>
            </a:r>
            <a:r>
              <a:rPr lang="en-US" dirty="0"/>
              <a:t>: Comparisons of trends on simulated and biological data are revealing (limitations of simulation models, modeling evolutionary processes, understanding methods)</a:t>
            </a:r>
          </a:p>
          <a:p>
            <a:r>
              <a:rPr lang="en-US" dirty="0">
                <a:solidFill>
                  <a:srgbClr val="0432FF"/>
                </a:solidFill>
              </a:rPr>
              <a:t>HPC</a:t>
            </a:r>
            <a:r>
              <a:rPr lang="en-US" dirty="0"/>
              <a:t>: Everything is computationally intensive (CPU years) and HPC is frequently relied upon</a:t>
            </a:r>
          </a:p>
          <a:p>
            <a:r>
              <a:rPr lang="en-US" dirty="0">
                <a:solidFill>
                  <a:srgbClr val="0432FF"/>
                </a:solidFill>
              </a:rPr>
              <a:t>AI</a:t>
            </a:r>
            <a:r>
              <a:rPr lang="en-US" dirty="0"/>
              <a:t>: varies in terms of type</a:t>
            </a:r>
          </a:p>
          <a:p>
            <a:pPr lvl="1"/>
            <a:r>
              <a:rPr lang="en-US" dirty="0"/>
              <a:t>Deep Learning: increasingly explored, so far not successful </a:t>
            </a:r>
          </a:p>
          <a:p>
            <a:pPr lvl="1"/>
            <a:r>
              <a:rPr lang="en-US" dirty="0"/>
              <a:t>Other machine learning (e.g., reinforcement learning): potentially promising</a:t>
            </a:r>
          </a:p>
          <a:p>
            <a:pPr lvl="1"/>
            <a:r>
              <a:rPr lang="en-US" dirty="0"/>
              <a:t>Model-based statistical estimation: very common </a:t>
            </a:r>
          </a:p>
          <a:p>
            <a:pPr lvl="1"/>
            <a:r>
              <a:rPr lang="en-US" dirty="0"/>
              <a:t>Incorporation of domain knowledge beneficial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8638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E09EB-9E65-8F4D-A2A1-8163E7B44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Data Analytics, HPC, and AI in Phylogeny Estimation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3B928C-EA59-0F46-AD29-2BC795ACA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Data Analytics</a:t>
            </a:r>
            <a:r>
              <a:rPr lang="en-US" dirty="0"/>
              <a:t>: Comparisons of trends on simulated and biological data are revealing (limitations of simulation models, modeling evolutionary processes, understanding methods)</a:t>
            </a:r>
          </a:p>
          <a:p>
            <a:r>
              <a:rPr lang="en-US" dirty="0">
                <a:solidFill>
                  <a:srgbClr val="0432FF"/>
                </a:solidFill>
              </a:rPr>
              <a:t>HPC</a:t>
            </a:r>
            <a:r>
              <a:rPr lang="en-US" dirty="0"/>
              <a:t>: Everything is computationally intensive (CPU years) and HPC is frequently relied upon – </a:t>
            </a:r>
            <a:r>
              <a:rPr lang="en-US" dirty="0">
                <a:solidFill>
                  <a:srgbClr val="0432FF"/>
                </a:solidFill>
              </a:rPr>
              <a:t>but is not enough</a:t>
            </a:r>
            <a:r>
              <a:rPr lang="en-US" dirty="0"/>
              <a:t>!</a:t>
            </a:r>
          </a:p>
          <a:p>
            <a:r>
              <a:rPr lang="en-US" dirty="0">
                <a:solidFill>
                  <a:srgbClr val="0432FF"/>
                </a:solidFill>
              </a:rPr>
              <a:t>AI:</a:t>
            </a:r>
            <a:r>
              <a:rPr lang="en-US" dirty="0"/>
              <a:t> varies in terms of type</a:t>
            </a:r>
          </a:p>
          <a:p>
            <a:pPr lvl="1"/>
            <a:r>
              <a:rPr lang="en-US" dirty="0"/>
              <a:t>Deep Learning: increasingly explored, so far not successful </a:t>
            </a:r>
          </a:p>
          <a:p>
            <a:pPr lvl="1"/>
            <a:r>
              <a:rPr lang="en-US" dirty="0"/>
              <a:t>Other machine learning (e.g., reinforcement learning): potentially promising</a:t>
            </a:r>
          </a:p>
          <a:p>
            <a:pPr lvl="1"/>
            <a:r>
              <a:rPr lang="en-US" dirty="0"/>
              <a:t>Model-based statistical estimation: very common </a:t>
            </a:r>
          </a:p>
          <a:p>
            <a:pPr lvl="1"/>
            <a:r>
              <a:rPr lang="en-US" dirty="0"/>
              <a:t>Incorporation of domain knowledge beneficial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5952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nature-reviews-tree-of-life">
            <a:extLst>
              <a:ext uri="{FF2B5EF4-FFF2-40B4-BE49-F238E27FC236}">
                <a16:creationId xmlns:a16="http://schemas.microsoft.com/office/drawing/2014/main" id="{B0718D68-F7C1-CD46-AEE8-F34F9416A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313" y="1435100"/>
            <a:ext cx="2603500" cy="224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 Box 4">
            <a:extLst>
              <a:ext uri="{FF2B5EF4-FFF2-40B4-BE49-F238E27FC236}">
                <a16:creationId xmlns:a16="http://schemas.microsoft.com/office/drawing/2014/main" id="{A3E49ED7-485E-9E48-9E8A-79AE1A4270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0809" y="403412"/>
            <a:ext cx="6829117" cy="76308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Phylogenetic Inference </a:t>
            </a:r>
          </a:p>
        </p:txBody>
      </p:sp>
      <p:sp>
        <p:nvSpPr>
          <p:cNvPr id="101379" name="TextBox 3">
            <a:extLst>
              <a:ext uri="{FF2B5EF4-FFF2-40B4-BE49-F238E27FC236}">
                <a16:creationId xmlns:a16="http://schemas.microsoft.com/office/drawing/2014/main" id="{0BF5DEE9-5049-6E46-9CE9-EA88E9342C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2813" y="3905251"/>
            <a:ext cx="77724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>
              <a:spcBef>
                <a:spcPct val="0"/>
              </a:spcBef>
              <a:buNone/>
              <a:defRPr/>
            </a:pPr>
            <a:r>
              <a:rPr lang="en-US" altLang="en-US" sz="2400" b="1" dirty="0"/>
              <a:t>Approaches: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en-US" altLang="en-US" sz="2400" dirty="0"/>
              <a:t>NP-hard optimization problems and large datasets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en-US" altLang="en-US" sz="2400" dirty="0"/>
              <a:t>Statistical estimation under stochastic models of evolution 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en-US" altLang="en-US" sz="2400" dirty="0"/>
              <a:t>Probabilistic analysis of algorithms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en-US" altLang="en-US" sz="2400" dirty="0"/>
              <a:t>Graph-theoretic divide-and-conquer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en-US" altLang="en-US" sz="2400" dirty="0"/>
              <a:t>Chordal graph theory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en-US" altLang="en-US" sz="2400" dirty="0"/>
              <a:t>Combinatorial optimization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DF4A03-C18F-BD4E-B250-4BAD1294F69E}"/>
              </a:ext>
            </a:extLst>
          </p:cNvPr>
          <p:cNvSpPr txBox="1"/>
          <p:nvPr/>
        </p:nvSpPr>
        <p:spPr>
          <a:xfrm>
            <a:off x="6650039" y="1289050"/>
            <a:ext cx="3432175" cy="3232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/>
              <a:t>“Big Data”: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Heterogeneous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Large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Noisy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Error-ridden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Streaming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Model-misspecification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728425"/>
      </p:ext>
    </p:extLst>
  </p:cSld>
  <p:clrMapOvr>
    <a:masterClrMapping/>
  </p:clrMapOvr>
  <p:transition spd="slow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>
            <a:extLst>
              <a:ext uri="{FF2B5EF4-FFF2-40B4-BE49-F238E27FC236}">
                <a16:creationId xmlns:a16="http://schemas.microsoft.com/office/drawing/2014/main" id="{E26CA581-F5C1-2149-9F56-CF4B837196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165900"/>
            <a:ext cx="7773988" cy="1144588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vert="horz" lIns="0" tIns="35203" rIns="0" bIns="0" rtlCol="0" anchor="ctr">
            <a:normAutofit/>
          </a:bodyPr>
          <a:lstStyle/>
          <a:p>
            <a: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en-US" dirty="0">
                <a:ea typeface="+mj-ea"/>
                <a:cs typeface="+mj-cs"/>
              </a:rPr>
              <a:t>              Acknowledgments</a:t>
            </a:r>
          </a:p>
        </p:txBody>
      </p:sp>
      <p:sp>
        <p:nvSpPr>
          <p:cNvPr id="247811" name="Rectangle 3">
            <a:extLst>
              <a:ext uri="{FF2B5EF4-FFF2-40B4-BE49-F238E27FC236}">
                <a16:creationId xmlns:a16="http://schemas.microsoft.com/office/drawing/2014/main" id="{C787786A-1161-6D41-A97E-F5E0B2109A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49426" y="3532188"/>
            <a:ext cx="9223374" cy="342265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vert="horz" lIns="0" tIns="25602" rIns="0" bIns="0" rtlCol="0">
            <a:normAutofit lnSpcReduction="10000"/>
          </a:bodyPr>
          <a:lstStyle/>
          <a:p>
            <a:pPr marL="107950" indent="0" defTabSz="449263">
              <a:buSzPct val="4500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en-US" sz="2000" dirty="0"/>
              <a:t>Papers available at </a:t>
            </a:r>
            <a:r>
              <a:rPr lang="en-US" sz="2000" dirty="0">
                <a:hlinkClick r:id="rId3"/>
              </a:rPr>
              <a:t>http://tandy.cs.illinois.edu/papers.html</a:t>
            </a:r>
            <a:r>
              <a:rPr lang="en-US" sz="2000" dirty="0"/>
              <a:t> </a:t>
            </a:r>
          </a:p>
          <a:p>
            <a:pPr marL="107950" indent="0" defTabSz="449263">
              <a:buSzPct val="4500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en-US" sz="2000" dirty="0"/>
              <a:t>Presentations available at </a:t>
            </a:r>
            <a:r>
              <a:rPr lang="en-US" sz="2000" dirty="0">
                <a:hlinkClick r:id="rId4"/>
              </a:rPr>
              <a:t>http://tandy.cs.illinois.edu/talks.html</a:t>
            </a:r>
            <a:r>
              <a:rPr lang="en-US" sz="2000" dirty="0"/>
              <a:t> </a:t>
            </a:r>
          </a:p>
          <a:p>
            <a:pPr marL="107950" indent="0" defTabSz="449263">
              <a:buSzPct val="4500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en-US" sz="2000" dirty="0"/>
              <a:t>Software on </a:t>
            </a:r>
            <a:r>
              <a:rPr lang="en-US" sz="2000" dirty="0" err="1"/>
              <a:t>github</a:t>
            </a:r>
            <a:r>
              <a:rPr lang="en-US" sz="2000" dirty="0"/>
              <a:t>, links at </a:t>
            </a:r>
            <a:r>
              <a:rPr lang="en-US" sz="2000" dirty="0">
                <a:hlinkClick r:id="rId5"/>
              </a:rPr>
              <a:t>http://tandy.cs.illinois.edu/software.html</a:t>
            </a:r>
            <a:r>
              <a:rPr lang="en-US" sz="2000"/>
              <a:t> </a:t>
            </a:r>
            <a:endParaRPr lang="en-US" sz="2000" dirty="0"/>
          </a:p>
          <a:p>
            <a:pPr marL="107950" indent="0" defTabSz="449263">
              <a:buSzPct val="4500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endParaRPr lang="en-US" sz="2000" b="1" dirty="0"/>
          </a:p>
          <a:p>
            <a:pPr marL="107950" indent="0" defTabSz="449263">
              <a:buSzPct val="4500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en-US" sz="2000" b="1" dirty="0"/>
              <a:t>Funding</a:t>
            </a:r>
            <a:r>
              <a:rPr lang="en-US" sz="2000" dirty="0"/>
              <a:t>: NSF (CCF 1535977, ABI-1458652, and Graduate Fellowship to Erin Molloy), the Grainger Foundation, and the Ira and Debra Cohen Fellowship to Vlad Smirnov</a:t>
            </a:r>
          </a:p>
          <a:p>
            <a:pPr marL="107950" indent="0" defTabSz="449263">
              <a:buSzPct val="4500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en-US" sz="2000" b="1" dirty="0"/>
              <a:t>Supercomputers:</a:t>
            </a:r>
            <a:r>
              <a:rPr lang="en-US" sz="2000" dirty="0"/>
              <a:t> Blue Waters and Campus Cluster, both supported by NCSA</a:t>
            </a:r>
          </a:p>
          <a:p>
            <a:pPr marL="107950" indent="0" defTabSz="449263">
              <a:buSzPct val="4500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endParaRPr lang="en-US" sz="2000" dirty="0"/>
          </a:p>
          <a:p>
            <a:pPr marL="107950" indent="0" defTabSz="449263">
              <a:buSzPct val="4500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en-US" sz="2000" b="1" dirty="0">
                <a:solidFill>
                  <a:srgbClr val="0432FF"/>
                </a:solidFill>
              </a:rPr>
              <a:t>		</a:t>
            </a:r>
            <a:r>
              <a:rPr lang="en-US" sz="3200" b="1" dirty="0">
                <a:solidFill>
                  <a:srgbClr val="0432FF"/>
                </a:solidFill>
              </a:rPr>
              <a:t>Write to me: </a:t>
            </a:r>
            <a:r>
              <a:rPr lang="en-US" sz="3200" b="1" dirty="0" err="1">
                <a:solidFill>
                  <a:srgbClr val="0432FF"/>
                </a:solidFill>
              </a:rPr>
              <a:t>warnow@Illinois.edu</a:t>
            </a:r>
            <a:endParaRPr lang="en-US" sz="3200" b="1" dirty="0">
              <a:solidFill>
                <a:srgbClr val="0432FF"/>
              </a:solidFill>
            </a:endParaRPr>
          </a:p>
        </p:txBody>
      </p:sp>
      <p:pic>
        <p:nvPicPr>
          <p:cNvPr id="98307" name="Picture 5" descr="siavash-photo.jpeg">
            <a:extLst>
              <a:ext uri="{FF2B5EF4-FFF2-40B4-BE49-F238E27FC236}">
                <a16:creationId xmlns:a16="http://schemas.microsoft.com/office/drawing/2014/main" id="{483E403C-8C6F-BD4F-AA15-07B55CB496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756" y="1429685"/>
            <a:ext cx="1315229" cy="1976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8" name="Picture 1" descr="erin-photo.jpeg">
            <a:extLst>
              <a:ext uri="{FF2B5EF4-FFF2-40B4-BE49-F238E27FC236}">
                <a16:creationId xmlns:a16="http://schemas.microsoft.com/office/drawing/2014/main" id="{83061BD0-E46F-8444-BE30-E2FD9D318D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204" y="1392335"/>
            <a:ext cx="2020656" cy="20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99E382-9026-0941-9075-3D9292D928F4}"/>
              </a:ext>
            </a:extLst>
          </p:cNvPr>
          <p:cNvSpPr txBox="1"/>
          <p:nvPr/>
        </p:nvSpPr>
        <p:spPr>
          <a:xfrm>
            <a:off x="9882554" y="636563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ED76D83A-66E3-6344-ADF3-9E0416201B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0344" y="1373252"/>
            <a:ext cx="1915904" cy="2039738"/>
          </a:xfrm>
          <a:prstGeom prst="rect">
            <a:avLst/>
          </a:prstGeom>
        </p:spPr>
      </p:pic>
      <p:pic>
        <p:nvPicPr>
          <p:cNvPr id="3" name="Picture 2" descr="A picture containing person, wall, indoor, person&#10;&#10;Description automatically generated">
            <a:extLst>
              <a:ext uri="{FF2B5EF4-FFF2-40B4-BE49-F238E27FC236}">
                <a16:creationId xmlns:a16="http://schemas.microsoft.com/office/drawing/2014/main" id="{4AF27E25-7179-8B4F-8830-8178C3CC8B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49312" y="1383917"/>
            <a:ext cx="1491446" cy="2005923"/>
          </a:xfrm>
          <a:prstGeom prst="rect">
            <a:avLst/>
          </a:prstGeom>
        </p:spPr>
      </p:pic>
      <p:pic>
        <p:nvPicPr>
          <p:cNvPr id="6" name="Picture 5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550956B8-9B45-824E-A919-62FF793B01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21779" y="1388286"/>
            <a:ext cx="2001554" cy="200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7140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>
            <a:extLst>
              <a:ext uri="{FF2B5EF4-FFF2-40B4-BE49-F238E27FC236}">
                <a16:creationId xmlns:a16="http://schemas.microsoft.com/office/drawing/2014/main" id="{AF348696-7BF5-1544-84D0-B6C944788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DNA Sequence Evolution (Idealized)</a:t>
            </a:r>
          </a:p>
        </p:txBody>
      </p:sp>
      <p:grpSp>
        <p:nvGrpSpPr>
          <p:cNvPr id="20482" name="Group 3">
            <a:extLst>
              <a:ext uri="{FF2B5EF4-FFF2-40B4-BE49-F238E27FC236}">
                <a16:creationId xmlns:a16="http://schemas.microsoft.com/office/drawing/2014/main" id="{AA44EE30-424A-974F-B556-8E4AC56AF818}"/>
              </a:ext>
            </a:extLst>
          </p:cNvPr>
          <p:cNvGrpSpPr>
            <a:grpSpLocks/>
          </p:cNvGrpSpPr>
          <p:nvPr/>
        </p:nvGrpSpPr>
        <p:grpSpPr bwMode="auto">
          <a:xfrm>
            <a:off x="5181600" y="2057400"/>
            <a:ext cx="1455738" cy="641350"/>
            <a:chOff x="2304" y="1296"/>
            <a:chExt cx="917" cy="404"/>
          </a:xfrm>
        </p:grpSpPr>
        <p:sp>
          <p:nvSpPr>
            <p:cNvPr id="20568" name="Text Box 4">
              <a:extLst>
                <a:ext uri="{FF2B5EF4-FFF2-40B4-BE49-F238E27FC236}">
                  <a16:creationId xmlns:a16="http://schemas.microsoft.com/office/drawing/2014/main" id="{44B879FF-BBA5-2444-BDE3-D91BC66C98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6" y="1488"/>
              <a:ext cx="725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600">
                  <a:latin typeface="Verdana" panose="020B0604030504040204" pitchFamily="34" charset="0"/>
                </a:rPr>
                <a:t>AAGACTT</a:t>
              </a:r>
            </a:p>
          </p:txBody>
        </p:sp>
        <p:sp>
          <p:nvSpPr>
            <p:cNvPr id="20569" name="Line 5">
              <a:extLst>
                <a:ext uri="{FF2B5EF4-FFF2-40B4-BE49-F238E27FC236}">
                  <a16:creationId xmlns:a16="http://schemas.microsoft.com/office/drawing/2014/main" id="{E35799CD-90C6-D242-AF7C-A9E65C2347F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52" y="1296"/>
              <a:ext cx="0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70" name="Oval 6">
              <a:extLst>
                <a:ext uri="{FF2B5EF4-FFF2-40B4-BE49-F238E27FC236}">
                  <a16:creationId xmlns:a16="http://schemas.microsoft.com/office/drawing/2014/main" id="{713A753E-3B6C-B343-BCB6-2482FE5B60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1584"/>
              <a:ext cx="96" cy="9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64519" name="Group 7">
            <a:extLst>
              <a:ext uri="{FF2B5EF4-FFF2-40B4-BE49-F238E27FC236}">
                <a16:creationId xmlns:a16="http://schemas.microsoft.com/office/drawing/2014/main" id="{CCFD32CA-1EEF-4845-8BAC-2D314934BF16}"/>
              </a:ext>
            </a:extLst>
          </p:cNvPr>
          <p:cNvGrpSpPr>
            <a:grpSpLocks/>
          </p:cNvGrpSpPr>
          <p:nvPr/>
        </p:nvGrpSpPr>
        <p:grpSpPr bwMode="auto">
          <a:xfrm>
            <a:off x="2743200" y="2590800"/>
            <a:ext cx="4737100" cy="793750"/>
            <a:chOff x="768" y="1632"/>
            <a:chExt cx="2984" cy="500"/>
          </a:xfrm>
        </p:grpSpPr>
        <p:sp>
          <p:nvSpPr>
            <p:cNvPr id="20562" name="Line 8">
              <a:extLst>
                <a:ext uri="{FF2B5EF4-FFF2-40B4-BE49-F238E27FC236}">
                  <a16:creationId xmlns:a16="http://schemas.microsoft.com/office/drawing/2014/main" id="{ADFDEC83-684F-B343-A6B8-9536C62767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2" y="1632"/>
              <a:ext cx="528" cy="3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63" name="Text Box 9">
              <a:extLst>
                <a:ext uri="{FF2B5EF4-FFF2-40B4-BE49-F238E27FC236}">
                  <a16:creationId xmlns:a16="http://schemas.microsoft.com/office/drawing/2014/main" id="{CDA388F8-3F5F-D744-8DAF-2961476926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24" y="1920"/>
              <a:ext cx="72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600">
                  <a:solidFill>
                    <a:srgbClr val="FF0000"/>
                  </a:solidFill>
                  <a:latin typeface="Verdana" panose="020B0604030504040204" pitchFamily="34" charset="0"/>
                </a:rPr>
                <a:t>TG</a:t>
              </a:r>
              <a:r>
                <a:rPr lang="en-US" altLang="en-US" sz="1600">
                  <a:latin typeface="Verdana" panose="020B0604030504040204" pitchFamily="34" charset="0"/>
                </a:rPr>
                <a:t>GACTT</a:t>
              </a:r>
            </a:p>
          </p:txBody>
        </p:sp>
        <p:sp>
          <p:nvSpPr>
            <p:cNvPr id="20564" name="Oval 10">
              <a:extLst>
                <a:ext uri="{FF2B5EF4-FFF2-40B4-BE49-F238E27FC236}">
                  <a16:creationId xmlns:a16="http://schemas.microsoft.com/office/drawing/2014/main" id="{94FBF2D6-C6E9-634E-9685-07C36D27BA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2" y="1968"/>
              <a:ext cx="96" cy="9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0565" name="Line 11">
              <a:extLst>
                <a:ext uri="{FF2B5EF4-FFF2-40B4-BE49-F238E27FC236}">
                  <a16:creationId xmlns:a16="http://schemas.microsoft.com/office/drawing/2014/main" id="{99AD6D8B-2C88-EE40-891B-89515C512E0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80" y="1632"/>
              <a:ext cx="672" cy="3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66" name="Text Box 12">
              <a:extLst>
                <a:ext uri="{FF2B5EF4-FFF2-40B4-BE49-F238E27FC236}">
                  <a16:creationId xmlns:a16="http://schemas.microsoft.com/office/drawing/2014/main" id="{777DE332-74AB-124F-AC95-8519928F41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8" y="1920"/>
              <a:ext cx="74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600">
                  <a:latin typeface="Verdana" panose="020B0604030504040204" pitchFamily="34" charset="0"/>
                </a:rPr>
                <a:t>AAG</a:t>
              </a:r>
              <a:r>
                <a:rPr lang="en-US" altLang="en-US" sz="1600">
                  <a:solidFill>
                    <a:srgbClr val="FF0000"/>
                  </a:solidFill>
                  <a:latin typeface="Verdana" panose="020B0604030504040204" pitchFamily="34" charset="0"/>
                </a:rPr>
                <a:t>G</a:t>
              </a:r>
              <a:r>
                <a:rPr lang="en-US" altLang="en-US" sz="1600">
                  <a:latin typeface="Verdana" panose="020B0604030504040204" pitchFamily="34" charset="0"/>
                </a:rPr>
                <a:t>C</a:t>
              </a:r>
              <a:r>
                <a:rPr lang="en-US" altLang="en-US" sz="1600">
                  <a:solidFill>
                    <a:srgbClr val="FF0000"/>
                  </a:solidFill>
                  <a:latin typeface="Verdana" panose="020B0604030504040204" pitchFamily="34" charset="0"/>
                </a:rPr>
                <a:t>C</a:t>
              </a:r>
              <a:r>
                <a:rPr lang="en-US" altLang="en-US" sz="1600">
                  <a:latin typeface="Verdana" panose="020B0604030504040204" pitchFamily="34" charset="0"/>
                </a:rPr>
                <a:t>T</a:t>
              </a:r>
            </a:p>
          </p:txBody>
        </p:sp>
        <p:sp>
          <p:nvSpPr>
            <p:cNvPr id="20567" name="Oval 13">
              <a:extLst>
                <a:ext uri="{FF2B5EF4-FFF2-40B4-BE49-F238E27FC236}">
                  <a16:creationId xmlns:a16="http://schemas.microsoft.com/office/drawing/2014/main" id="{6436A80A-FB29-CF48-99BA-482F8763D0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" y="1968"/>
              <a:ext cx="96" cy="9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20484" name="Group 14">
            <a:extLst>
              <a:ext uri="{FF2B5EF4-FFF2-40B4-BE49-F238E27FC236}">
                <a16:creationId xmlns:a16="http://schemas.microsoft.com/office/drawing/2014/main" id="{8F4F347A-9EFB-8845-A29C-473D333D1447}"/>
              </a:ext>
            </a:extLst>
          </p:cNvPr>
          <p:cNvGrpSpPr>
            <a:grpSpLocks/>
          </p:cNvGrpSpPr>
          <p:nvPr/>
        </p:nvGrpSpPr>
        <p:grpSpPr bwMode="auto">
          <a:xfrm>
            <a:off x="8810626" y="1600200"/>
            <a:ext cx="1471613" cy="3765550"/>
            <a:chOff x="4590" y="1008"/>
            <a:chExt cx="927" cy="2372"/>
          </a:xfrm>
        </p:grpSpPr>
        <p:sp>
          <p:nvSpPr>
            <p:cNvPr id="20554" name="Line 15">
              <a:extLst>
                <a:ext uri="{FF2B5EF4-FFF2-40B4-BE49-F238E27FC236}">
                  <a16:creationId xmlns:a16="http://schemas.microsoft.com/office/drawing/2014/main" id="{89A1CC36-6B4F-5E4C-9A0D-CF0A8B5385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0" y="1008"/>
              <a:ext cx="0" cy="206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55" name="Line 16">
              <a:extLst>
                <a:ext uri="{FF2B5EF4-FFF2-40B4-BE49-F238E27FC236}">
                  <a16:creationId xmlns:a16="http://schemas.microsoft.com/office/drawing/2014/main" id="{2BACA780-AD18-A544-8F29-DCE2D6D182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36" y="1632"/>
              <a:ext cx="288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56" name="Line 17">
              <a:extLst>
                <a:ext uri="{FF2B5EF4-FFF2-40B4-BE49-F238E27FC236}">
                  <a16:creationId xmlns:a16="http://schemas.microsoft.com/office/drawing/2014/main" id="{E6AC023B-4C82-DF40-BA4B-21E67820D0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36" y="2016"/>
              <a:ext cx="288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57" name="Line 18">
              <a:extLst>
                <a:ext uri="{FF2B5EF4-FFF2-40B4-BE49-F238E27FC236}">
                  <a16:creationId xmlns:a16="http://schemas.microsoft.com/office/drawing/2014/main" id="{55888CAB-A84B-7A47-84B9-2A96F47353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36" y="2544"/>
              <a:ext cx="288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58" name="Rectangle 19">
              <a:extLst>
                <a:ext uri="{FF2B5EF4-FFF2-40B4-BE49-F238E27FC236}">
                  <a16:creationId xmlns:a16="http://schemas.microsoft.com/office/drawing/2014/main" id="{197179CC-5763-7D4C-AF51-C1BFB447DA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0" y="1420"/>
              <a:ext cx="744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600">
                  <a:solidFill>
                    <a:schemeClr val="accent2"/>
                  </a:solidFill>
                  <a:latin typeface="Verdana" panose="020B0604030504040204" pitchFamily="34" charset="0"/>
                </a:rPr>
                <a:t>-3 mil yrs</a:t>
              </a:r>
            </a:p>
          </p:txBody>
        </p:sp>
        <p:sp>
          <p:nvSpPr>
            <p:cNvPr id="20559" name="Rectangle 20">
              <a:extLst>
                <a:ext uri="{FF2B5EF4-FFF2-40B4-BE49-F238E27FC236}">
                  <a16:creationId xmlns:a16="http://schemas.microsoft.com/office/drawing/2014/main" id="{21C0F24F-13B3-1242-9A40-9E595170F0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0" y="1804"/>
              <a:ext cx="744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600">
                  <a:solidFill>
                    <a:schemeClr val="accent2"/>
                  </a:solidFill>
                  <a:latin typeface="Verdana" panose="020B0604030504040204" pitchFamily="34" charset="0"/>
                </a:rPr>
                <a:t>-2 mil yrs</a:t>
              </a:r>
            </a:p>
          </p:txBody>
        </p:sp>
        <p:sp>
          <p:nvSpPr>
            <p:cNvPr id="20560" name="Rectangle 21">
              <a:extLst>
                <a:ext uri="{FF2B5EF4-FFF2-40B4-BE49-F238E27FC236}">
                  <a16:creationId xmlns:a16="http://schemas.microsoft.com/office/drawing/2014/main" id="{2F9999AA-E133-DD4E-AA40-0751CCE959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0" y="2332"/>
              <a:ext cx="744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600">
                  <a:solidFill>
                    <a:schemeClr val="accent2"/>
                  </a:solidFill>
                  <a:latin typeface="Verdana" panose="020B0604030504040204" pitchFamily="34" charset="0"/>
                </a:rPr>
                <a:t>-1 mil yrs</a:t>
              </a:r>
            </a:p>
          </p:txBody>
        </p:sp>
        <p:sp>
          <p:nvSpPr>
            <p:cNvPr id="20561" name="Rectangle 22">
              <a:extLst>
                <a:ext uri="{FF2B5EF4-FFF2-40B4-BE49-F238E27FC236}">
                  <a16:creationId xmlns:a16="http://schemas.microsoft.com/office/drawing/2014/main" id="{E5C9E0C8-99B1-234A-B487-B2CB7FB89C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168"/>
              <a:ext cx="47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600">
                  <a:solidFill>
                    <a:schemeClr val="accent2"/>
                  </a:solidFill>
                  <a:latin typeface="Verdana" panose="020B0604030504040204" pitchFamily="34" charset="0"/>
                </a:rPr>
                <a:t>today</a:t>
              </a:r>
            </a:p>
          </p:txBody>
        </p:sp>
      </p:grpSp>
      <p:grpSp>
        <p:nvGrpSpPr>
          <p:cNvPr id="64535" name="Group 23">
            <a:extLst>
              <a:ext uri="{FF2B5EF4-FFF2-40B4-BE49-F238E27FC236}">
                <a16:creationId xmlns:a16="http://schemas.microsoft.com/office/drawing/2014/main" id="{9E3A2B28-920D-DF40-A97D-B32D4F61A34D}"/>
              </a:ext>
            </a:extLst>
          </p:cNvPr>
          <p:cNvGrpSpPr>
            <a:grpSpLocks/>
          </p:cNvGrpSpPr>
          <p:nvPr/>
        </p:nvGrpSpPr>
        <p:grpSpPr bwMode="auto">
          <a:xfrm>
            <a:off x="2151063" y="3048000"/>
            <a:ext cx="6242050" cy="1143000"/>
            <a:chOff x="395" y="1920"/>
            <a:chExt cx="3932" cy="720"/>
          </a:xfrm>
        </p:grpSpPr>
        <p:sp>
          <p:nvSpPr>
            <p:cNvPr id="20543" name="Oval 24">
              <a:extLst>
                <a:ext uri="{FF2B5EF4-FFF2-40B4-BE49-F238E27FC236}">
                  <a16:creationId xmlns:a16="http://schemas.microsoft.com/office/drawing/2014/main" id="{4A836762-2965-1A4D-8FB6-BC5D6E980B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2506"/>
              <a:ext cx="96" cy="9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0544" name="Line 25">
              <a:extLst>
                <a:ext uri="{FF2B5EF4-FFF2-40B4-BE49-F238E27FC236}">
                  <a16:creationId xmlns:a16="http://schemas.microsoft.com/office/drawing/2014/main" id="{B0A462F6-BC14-4843-8FF7-DDA274C856E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96" y="2016"/>
              <a:ext cx="384" cy="4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45" name="Line 26">
              <a:extLst>
                <a:ext uri="{FF2B5EF4-FFF2-40B4-BE49-F238E27FC236}">
                  <a16:creationId xmlns:a16="http://schemas.microsoft.com/office/drawing/2014/main" id="{DA740088-A440-6944-9C8B-2AA258A459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80" y="2016"/>
              <a:ext cx="432" cy="5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46" name="Text Box 27">
              <a:extLst>
                <a:ext uri="{FF2B5EF4-FFF2-40B4-BE49-F238E27FC236}">
                  <a16:creationId xmlns:a16="http://schemas.microsoft.com/office/drawing/2014/main" id="{A62F59F4-7936-B84D-B384-7CC9D819A6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5" y="2428"/>
              <a:ext cx="75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600">
                  <a:latin typeface="Verdana" panose="020B0604030504040204" pitchFamily="34" charset="0"/>
                </a:rPr>
                <a:t>A</a:t>
              </a:r>
              <a:r>
                <a:rPr lang="en-US" altLang="en-US" sz="1600">
                  <a:solidFill>
                    <a:srgbClr val="FF0000"/>
                  </a:solidFill>
                  <a:latin typeface="Verdana" panose="020B0604030504040204" pitchFamily="34" charset="0"/>
                </a:rPr>
                <a:t>G</a:t>
              </a:r>
              <a:r>
                <a:rPr lang="en-US" altLang="en-US" sz="1600">
                  <a:latin typeface="Verdana" panose="020B0604030504040204" pitchFamily="34" charset="0"/>
                </a:rPr>
                <a:t>GGC</a:t>
              </a:r>
              <a:r>
                <a:rPr lang="en-US" altLang="en-US" sz="1600">
                  <a:solidFill>
                    <a:srgbClr val="FF0000"/>
                  </a:solidFill>
                  <a:latin typeface="Verdana" panose="020B0604030504040204" pitchFamily="34" charset="0"/>
                </a:rPr>
                <a:t>A</a:t>
              </a:r>
              <a:r>
                <a:rPr lang="en-US" altLang="en-US" sz="1600">
                  <a:latin typeface="Verdana" panose="020B0604030504040204" pitchFamily="34" charset="0"/>
                </a:rPr>
                <a:t>T</a:t>
              </a:r>
            </a:p>
          </p:txBody>
        </p:sp>
        <p:sp>
          <p:nvSpPr>
            <p:cNvPr id="20547" name="Text Box 28">
              <a:extLst>
                <a:ext uri="{FF2B5EF4-FFF2-40B4-BE49-F238E27FC236}">
                  <a16:creationId xmlns:a16="http://schemas.microsoft.com/office/drawing/2014/main" id="{53A979EE-B349-E641-8A2E-226FADED6E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56" y="2428"/>
              <a:ext cx="72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600">
                  <a:solidFill>
                    <a:srgbClr val="FF0000"/>
                  </a:solidFill>
                  <a:latin typeface="Verdana" panose="020B0604030504040204" pitchFamily="34" charset="0"/>
                </a:rPr>
                <a:t>T</a:t>
              </a:r>
              <a:r>
                <a:rPr lang="en-US" altLang="en-US" sz="1600">
                  <a:latin typeface="Verdana" panose="020B0604030504040204" pitchFamily="34" charset="0"/>
                </a:rPr>
                <a:t>AG</a:t>
              </a:r>
              <a:r>
                <a:rPr lang="en-US" altLang="en-US" sz="1600">
                  <a:solidFill>
                    <a:srgbClr val="FF0000"/>
                  </a:solidFill>
                  <a:latin typeface="Verdana" panose="020B0604030504040204" pitchFamily="34" charset="0"/>
                </a:rPr>
                <a:t>C</a:t>
              </a:r>
              <a:r>
                <a:rPr lang="en-US" altLang="en-US" sz="1600">
                  <a:latin typeface="Verdana" panose="020B0604030504040204" pitchFamily="34" charset="0"/>
                </a:rPr>
                <a:t>CCT</a:t>
              </a:r>
            </a:p>
          </p:txBody>
        </p:sp>
        <p:sp>
          <p:nvSpPr>
            <p:cNvPr id="20548" name="Line 29">
              <a:extLst>
                <a:ext uri="{FF2B5EF4-FFF2-40B4-BE49-F238E27FC236}">
                  <a16:creationId xmlns:a16="http://schemas.microsoft.com/office/drawing/2014/main" id="{F7B37EE9-2FCB-C844-B803-21677BCC2D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0" y="2016"/>
              <a:ext cx="576" cy="5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49" name="Text Box 30">
              <a:extLst>
                <a:ext uri="{FF2B5EF4-FFF2-40B4-BE49-F238E27FC236}">
                  <a16:creationId xmlns:a16="http://schemas.microsoft.com/office/drawing/2014/main" id="{7ACD83F8-86F0-7946-8F92-91C1BF0673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" y="2428"/>
              <a:ext cx="72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600">
                  <a:solidFill>
                    <a:srgbClr val="FF0000"/>
                  </a:solidFill>
                  <a:latin typeface="Verdana" panose="020B0604030504040204" pitchFamily="34" charset="0"/>
                </a:rPr>
                <a:t>A</a:t>
              </a:r>
              <a:r>
                <a:rPr lang="en-US" altLang="en-US" sz="1600">
                  <a:latin typeface="Verdana" panose="020B0604030504040204" pitchFamily="34" charset="0"/>
                </a:rPr>
                <a:t>G</a:t>
              </a:r>
              <a:r>
                <a:rPr lang="en-US" altLang="en-US" sz="1600">
                  <a:solidFill>
                    <a:srgbClr val="FF0000"/>
                  </a:solidFill>
                  <a:latin typeface="Verdana" panose="020B0604030504040204" pitchFamily="34" charset="0"/>
                </a:rPr>
                <a:t>C</a:t>
              </a:r>
              <a:r>
                <a:rPr lang="en-US" altLang="en-US" sz="1600">
                  <a:latin typeface="Verdana" panose="020B0604030504040204" pitchFamily="34" charset="0"/>
                </a:rPr>
                <a:t>ACTT</a:t>
              </a:r>
            </a:p>
          </p:txBody>
        </p:sp>
        <p:sp>
          <p:nvSpPr>
            <p:cNvPr id="20550" name="Oval 31">
              <a:extLst>
                <a:ext uri="{FF2B5EF4-FFF2-40B4-BE49-F238E27FC236}">
                  <a16:creationId xmlns:a16="http://schemas.microsoft.com/office/drawing/2014/main" id="{E972C580-5B4C-864B-9632-61F38533E7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8" y="2506"/>
              <a:ext cx="96" cy="9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0551" name="Oval 32">
              <a:extLst>
                <a:ext uri="{FF2B5EF4-FFF2-40B4-BE49-F238E27FC236}">
                  <a16:creationId xmlns:a16="http://schemas.microsoft.com/office/drawing/2014/main" id="{3BCAA052-C7B5-D648-9421-A61EE6F886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2506"/>
              <a:ext cx="96" cy="9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0552" name="Rectangle 33">
              <a:extLst>
                <a:ext uri="{FF2B5EF4-FFF2-40B4-BE49-F238E27FC236}">
                  <a16:creationId xmlns:a16="http://schemas.microsoft.com/office/drawing/2014/main" id="{43BCA5B9-711B-FA49-9843-92BA21C909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" y="1920"/>
              <a:ext cx="74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600">
                  <a:latin typeface="Verdana" panose="020B0604030504040204" pitchFamily="34" charset="0"/>
                </a:rPr>
                <a:t>AAGGCCT</a:t>
              </a:r>
            </a:p>
          </p:txBody>
        </p:sp>
        <p:sp>
          <p:nvSpPr>
            <p:cNvPr id="20553" name="Rectangle 34">
              <a:extLst>
                <a:ext uri="{FF2B5EF4-FFF2-40B4-BE49-F238E27FC236}">
                  <a16:creationId xmlns:a16="http://schemas.microsoft.com/office/drawing/2014/main" id="{58EBA493-40DB-A14E-8CD6-AD28EEAF59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1920"/>
              <a:ext cx="72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600">
                  <a:latin typeface="Verdana" panose="020B0604030504040204" pitchFamily="34" charset="0"/>
                </a:rPr>
                <a:t>TGGACTT</a:t>
              </a:r>
            </a:p>
          </p:txBody>
        </p:sp>
      </p:grpSp>
      <p:grpSp>
        <p:nvGrpSpPr>
          <p:cNvPr id="64547" name="Group 35">
            <a:extLst>
              <a:ext uri="{FF2B5EF4-FFF2-40B4-BE49-F238E27FC236}">
                <a16:creationId xmlns:a16="http://schemas.microsoft.com/office/drawing/2014/main" id="{660D72A1-22E0-7243-B36F-C686B67C6B4C}"/>
              </a:ext>
            </a:extLst>
          </p:cNvPr>
          <p:cNvGrpSpPr>
            <a:grpSpLocks/>
          </p:cNvGrpSpPr>
          <p:nvPr/>
        </p:nvGrpSpPr>
        <p:grpSpPr bwMode="auto">
          <a:xfrm>
            <a:off x="2151063" y="3854451"/>
            <a:ext cx="6565900" cy="1563688"/>
            <a:chOff x="395" y="2428"/>
            <a:chExt cx="4136" cy="985"/>
          </a:xfrm>
        </p:grpSpPr>
        <p:sp>
          <p:nvSpPr>
            <p:cNvPr id="20525" name="Line 36">
              <a:extLst>
                <a:ext uri="{FF2B5EF4-FFF2-40B4-BE49-F238E27FC236}">
                  <a16:creationId xmlns:a16="http://schemas.microsoft.com/office/drawing/2014/main" id="{1E15B189-FCF1-1346-8CEE-FF520F6D58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2544"/>
              <a:ext cx="384" cy="5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26" name="Line 37">
              <a:extLst>
                <a:ext uri="{FF2B5EF4-FFF2-40B4-BE49-F238E27FC236}">
                  <a16:creationId xmlns:a16="http://schemas.microsoft.com/office/drawing/2014/main" id="{191A6D00-0665-0C44-916B-408E03FB405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5400000">
              <a:off x="1632" y="2592"/>
              <a:ext cx="528" cy="43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27" name="Line 38">
              <a:extLst>
                <a:ext uri="{FF2B5EF4-FFF2-40B4-BE49-F238E27FC236}">
                  <a16:creationId xmlns:a16="http://schemas.microsoft.com/office/drawing/2014/main" id="{903C9CD8-152B-D849-915A-F2D8EED2D31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5400000">
              <a:off x="3120" y="2736"/>
              <a:ext cx="528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28" name="Text Box 39">
              <a:extLst>
                <a:ext uri="{FF2B5EF4-FFF2-40B4-BE49-F238E27FC236}">
                  <a16:creationId xmlns:a16="http://schemas.microsoft.com/office/drawing/2014/main" id="{093CDA35-AF1A-1F40-B3A9-3FF58F1869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6" y="3200"/>
              <a:ext cx="73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600">
                  <a:latin typeface="Verdana" panose="020B0604030504040204" pitchFamily="34" charset="0"/>
                </a:rPr>
                <a:t>TAGCCC</a:t>
              </a:r>
              <a:r>
                <a:rPr lang="en-US" altLang="en-US" sz="1600">
                  <a:solidFill>
                    <a:srgbClr val="FF0000"/>
                  </a:solidFill>
                  <a:latin typeface="Verdana" panose="020B0604030504040204" pitchFamily="34" charset="0"/>
                </a:rPr>
                <a:t>A</a:t>
              </a:r>
            </a:p>
          </p:txBody>
        </p:sp>
        <p:sp>
          <p:nvSpPr>
            <p:cNvPr id="20529" name="Text Box 40">
              <a:extLst>
                <a:ext uri="{FF2B5EF4-FFF2-40B4-BE49-F238E27FC236}">
                  <a16:creationId xmlns:a16="http://schemas.microsoft.com/office/drawing/2014/main" id="{DDB811B5-E6A3-AE42-9886-9B8052C09F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0" y="3200"/>
              <a:ext cx="71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600">
                  <a:latin typeface="Verdana" panose="020B0604030504040204" pitchFamily="34" charset="0"/>
                </a:rPr>
                <a:t>TAG</a:t>
              </a:r>
              <a:r>
                <a:rPr lang="en-US" altLang="en-US" sz="1600">
                  <a:solidFill>
                    <a:srgbClr val="FF0000"/>
                  </a:solidFill>
                  <a:latin typeface="Verdana" panose="020B0604030504040204" pitchFamily="34" charset="0"/>
                </a:rPr>
                <a:t>A</a:t>
              </a:r>
              <a:r>
                <a:rPr lang="en-US" altLang="en-US" sz="1600">
                  <a:latin typeface="Verdana" panose="020B0604030504040204" pitchFamily="34" charset="0"/>
                </a:rPr>
                <a:t>C</a:t>
              </a:r>
              <a:r>
                <a:rPr lang="en-US" altLang="en-US" sz="1600">
                  <a:solidFill>
                    <a:srgbClr val="FF0000"/>
                  </a:solidFill>
                  <a:latin typeface="Verdana" panose="020B0604030504040204" pitchFamily="34" charset="0"/>
                </a:rPr>
                <a:t>T</a:t>
              </a:r>
              <a:r>
                <a:rPr lang="en-US" altLang="en-US" sz="1600">
                  <a:latin typeface="Verdana" panose="020B0604030504040204" pitchFamily="34" charset="0"/>
                </a:rPr>
                <a:t>T</a:t>
              </a:r>
            </a:p>
          </p:txBody>
        </p:sp>
        <p:sp>
          <p:nvSpPr>
            <p:cNvPr id="20530" name="Text Box 41">
              <a:extLst>
                <a:ext uri="{FF2B5EF4-FFF2-40B4-BE49-F238E27FC236}">
                  <a16:creationId xmlns:a16="http://schemas.microsoft.com/office/drawing/2014/main" id="{627367B6-220E-8849-8F3C-BB10DFDDD2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92" y="3200"/>
              <a:ext cx="73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600">
                  <a:latin typeface="Verdana" panose="020B0604030504040204" pitchFamily="34" charset="0"/>
                </a:rPr>
                <a:t>AGC</a:t>
              </a:r>
              <a:r>
                <a:rPr lang="en-US" altLang="en-US" sz="1600">
                  <a:solidFill>
                    <a:srgbClr val="FF0000"/>
                  </a:solidFill>
                  <a:latin typeface="Verdana" panose="020B0604030504040204" pitchFamily="34" charset="0"/>
                </a:rPr>
                <a:t>G</a:t>
              </a:r>
              <a:r>
                <a:rPr lang="en-US" altLang="en-US" sz="1600">
                  <a:latin typeface="Verdana" panose="020B0604030504040204" pitchFamily="34" charset="0"/>
                </a:rPr>
                <a:t>CTT</a:t>
              </a:r>
            </a:p>
          </p:txBody>
        </p:sp>
        <p:sp>
          <p:nvSpPr>
            <p:cNvPr id="20531" name="Text Box 42">
              <a:extLst>
                <a:ext uri="{FF2B5EF4-FFF2-40B4-BE49-F238E27FC236}">
                  <a16:creationId xmlns:a16="http://schemas.microsoft.com/office/drawing/2014/main" id="{A4AA18E5-BC27-D245-84EF-3157CB05CA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6" y="3200"/>
              <a:ext cx="751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600">
                  <a:latin typeface="Verdana" panose="020B0604030504040204" pitchFamily="34" charset="0"/>
                </a:rPr>
                <a:t>AGCAC</a:t>
              </a:r>
              <a:r>
                <a:rPr lang="en-US" altLang="en-US" sz="1600">
                  <a:solidFill>
                    <a:srgbClr val="FF0000"/>
                  </a:solidFill>
                  <a:latin typeface="Verdana" panose="020B0604030504040204" pitchFamily="34" charset="0"/>
                </a:rPr>
                <a:t>AA</a:t>
              </a:r>
            </a:p>
          </p:txBody>
        </p:sp>
        <p:sp>
          <p:nvSpPr>
            <p:cNvPr id="20532" name="Line 43">
              <a:extLst>
                <a:ext uri="{FF2B5EF4-FFF2-40B4-BE49-F238E27FC236}">
                  <a16:creationId xmlns:a16="http://schemas.microsoft.com/office/drawing/2014/main" id="{F3ED0F19-F937-2246-83A4-1DFCAD7E7AD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H="1">
              <a:off x="3552" y="2448"/>
              <a:ext cx="528" cy="72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33" name="Line 44">
              <a:extLst>
                <a:ext uri="{FF2B5EF4-FFF2-40B4-BE49-F238E27FC236}">
                  <a16:creationId xmlns:a16="http://schemas.microsoft.com/office/drawing/2014/main" id="{8FB381E7-CF98-EA4A-9E42-689BA800E70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5400000">
              <a:off x="768" y="2544"/>
              <a:ext cx="576" cy="4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34" name="Oval 45">
              <a:extLst>
                <a:ext uri="{FF2B5EF4-FFF2-40B4-BE49-F238E27FC236}">
                  <a16:creationId xmlns:a16="http://schemas.microsoft.com/office/drawing/2014/main" id="{4BBAAB5A-B65C-A645-9776-7CF3F1943D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" y="3024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0535" name="Oval 46">
              <a:extLst>
                <a:ext uri="{FF2B5EF4-FFF2-40B4-BE49-F238E27FC236}">
                  <a16:creationId xmlns:a16="http://schemas.microsoft.com/office/drawing/2014/main" id="{2F972EFE-978E-F14B-B98D-B113A75D09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8" y="3024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0536" name="Oval 47">
              <a:extLst>
                <a:ext uri="{FF2B5EF4-FFF2-40B4-BE49-F238E27FC236}">
                  <a16:creationId xmlns:a16="http://schemas.microsoft.com/office/drawing/2014/main" id="{71F2C608-36BA-F745-995F-5D26E2E1A7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3024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0537" name="Oval 48">
              <a:extLst>
                <a:ext uri="{FF2B5EF4-FFF2-40B4-BE49-F238E27FC236}">
                  <a16:creationId xmlns:a16="http://schemas.microsoft.com/office/drawing/2014/main" id="{1C537995-E3A1-2940-8669-6D8C0DEB12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3024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0538" name="Oval 49">
              <a:extLst>
                <a:ext uri="{FF2B5EF4-FFF2-40B4-BE49-F238E27FC236}">
                  <a16:creationId xmlns:a16="http://schemas.microsoft.com/office/drawing/2014/main" id="{4226C704-72B9-5042-B451-002D81E626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3024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0539" name="Text Box 50">
              <a:extLst>
                <a:ext uri="{FF2B5EF4-FFF2-40B4-BE49-F238E27FC236}">
                  <a16:creationId xmlns:a16="http://schemas.microsoft.com/office/drawing/2014/main" id="{1DA91D9A-B6CD-E647-9B2E-61C4AC33B7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3" y="3200"/>
              <a:ext cx="75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600">
                  <a:latin typeface="Verdana" panose="020B0604030504040204" pitchFamily="34" charset="0"/>
                </a:rPr>
                <a:t>AGGGCAT</a:t>
              </a:r>
            </a:p>
          </p:txBody>
        </p:sp>
        <p:sp>
          <p:nvSpPr>
            <p:cNvPr id="20540" name="Rectangle 51">
              <a:extLst>
                <a:ext uri="{FF2B5EF4-FFF2-40B4-BE49-F238E27FC236}">
                  <a16:creationId xmlns:a16="http://schemas.microsoft.com/office/drawing/2014/main" id="{E25BF134-CB9A-2E4B-A5B7-052E0788F9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" y="2428"/>
              <a:ext cx="75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600">
                  <a:latin typeface="Verdana" panose="020B0604030504040204" pitchFamily="34" charset="0"/>
                </a:rPr>
                <a:t>AGGGCAT</a:t>
              </a:r>
            </a:p>
          </p:txBody>
        </p:sp>
        <p:sp>
          <p:nvSpPr>
            <p:cNvPr id="20541" name="Rectangle 52">
              <a:extLst>
                <a:ext uri="{FF2B5EF4-FFF2-40B4-BE49-F238E27FC236}">
                  <a16:creationId xmlns:a16="http://schemas.microsoft.com/office/drawing/2014/main" id="{6374A30C-3B2A-0D40-AC49-DCBC7804CB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6" y="2428"/>
              <a:ext cx="72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600">
                  <a:latin typeface="Verdana" panose="020B0604030504040204" pitchFamily="34" charset="0"/>
                </a:rPr>
                <a:t>TAGCCCT</a:t>
              </a:r>
            </a:p>
          </p:txBody>
        </p:sp>
        <p:sp>
          <p:nvSpPr>
            <p:cNvPr id="20542" name="Rectangle 53">
              <a:extLst>
                <a:ext uri="{FF2B5EF4-FFF2-40B4-BE49-F238E27FC236}">
                  <a16:creationId xmlns:a16="http://schemas.microsoft.com/office/drawing/2014/main" id="{956EA6E4-0D0F-0E44-9C3F-24F2364C8B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0" y="2428"/>
              <a:ext cx="72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600">
                  <a:latin typeface="Verdana" panose="020B0604030504040204" pitchFamily="34" charset="0"/>
                </a:rPr>
                <a:t>AGCACTT</a:t>
              </a:r>
            </a:p>
          </p:txBody>
        </p:sp>
      </p:grpSp>
      <p:grpSp>
        <p:nvGrpSpPr>
          <p:cNvPr id="64566" name="Group 54">
            <a:extLst>
              <a:ext uri="{FF2B5EF4-FFF2-40B4-BE49-F238E27FC236}">
                <a16:creationId xmlns:a16="http://schemas.microsoft.com/office/drawing/2014/main" id="{00CDABED-1A7D-5B4D-9F69-C5E02BC79E3D}"/>
              </a:ext>
            </a:extLst>
          </p:cNvPr>
          <p:cNvGrpSpPr>
            <a:grpSpLocks/>
          </p:cNvGrpSpPr>
          <p:nvPr/>
        </p:nvGrpSpPr>
        <p:grpSpPr bwMode="auto">
          <a:xfrm>
            <a:off x="2152650" y="2057400"/>
            <a:ext cx="6565900" cy="3354388"/>
            <a:chOff x="395" y="1296"/>
            <a:chExt cx="4136" cy="2113"/>
          </a:xfrm>
        </p:grpSpPr>
        <p:grpSp>
          <p:nvGrpSpPr>
            <p:cNvPr id="20488" name="Group 55">
              <a:extLst>
                <a:ext uri="{FF2B5EF4-FFF2-40B4-BE49-F238E27FC236}">
                  <a16:creationId xmlns:a16="http://schemas.microsoft.com/office/drawing/2014/main" id="{4005B383-4FAA-3748-8485-6BD0DCB8A98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5" y="1296"/>
              <a:ext cx="4136" cy="2113"/>
              <a:chOff x="395" y="1296"/>
              <a:chExt cx="4136" cy="2113"/>
            </a:xfrm>
          </p:grpSpPr>
          <p:grpSp>
            <p:nvGrpSpPr>
              <p:cNvPr id="20494" name="Group 56">
                <a:extLst>
                  <a:ext uri="{FF2B5EF4-FFF2-40B4-BE49-F238E27FC236}">
                    <a16:creationId xmlns:a16="http://schemas.microsoft.com/office/drawing/2014/main" id="{6F256AC1-148C-F143-B8AE-07813A28F68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5" y="1296"/>
                <a:ext cx="3932" cy="1776"/>
                <a:chOff x="395" y="1296"/>
                <a:chExt cx="3932" cy="1776"/>
              </a:xfrm>
            </p:grpSpPr>
            <p:sp>
              <p:nvSpPr>
                <p:cNvPr id="20500" name="Text Box 57">
                  <a:extLst>
                    <a:ext uri="{FF2B5EF4-FFF2-40B4-BE49-F238E27FC236}">
                      <a16:creationId xmlns:a16="http://schemas.microsoft.com/office/drawing/2014/main" id="{C572ECA5-091C-2A41-87EA-1C0ABA739AD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496" y="1488"/>
                  <a:ext cx="725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r>
                    <a:rPr lang="en-US" altLang="en-US" sz="1600">
                      <a:solidFill>
                        <a:schemeClr val="folHlink"/>
                      </a:solidFill>
                      <a:latin typeface="Verdana" panose="020B0604030504040204" pitchFamily="34" charset="0"/>
                    </a:rPr>
                    <a:t>AAGACTT</a:t>
                  </a:r>
                </a:p>
              </p:txBody>
            </p:sp>
            <p:sp>
              <p:nvSpPr>
                <p:cNvPr id="20501" name="Line 58">
                  <a:extLst>
                    <a:ext uri="{FF2B5EF4-FFF2-40B4-BE49-F238E27FC236}">
                      <a16:creationId xmlns:a16="http://schemas.microsoft.com/office/drawing/2014/main" id="{1F0E5F69-8C86-684D-AB15-45862286976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352" y="1296"/>
                  <a:ext cx="0" cy="336"/>
                </a:xfrm>
                <a:prstGeom prst="line">
                  <a:avLst/>
                </a:prstGeom>
                <a:noFill/>
                <a:ln w="2857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02" name="Oval 59">
                  <a:extLst>
                    <a:ext uri="{FF2B5EF4-FFF2-40B4-BE49-F238E27FC236}">
                      <a16:creationId xmlns:a16="http://schemas.microsoft.com/office/drawing/2014/main" id="{47D0002A-E56F-8F4D-8F61-209434E736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04" y="1584"/>
                  <a:ext cx="96" cy="96"/>
                </a:xfrm>
                <a:prstGeom prst="ellipse">
                  <a:avLst/>
                </a:prstGeom>
                <a:solidFill>
                  <a:schemeClr val="folHlink"/>
                </a:solidFill>
                <a:ln w="952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0503" name="Line 60">
                  <a:extLst>
                    <a:ext uri="{FF2B5EF4-FFF2-40B4-BE49-F238E27FC236}">
                      <a16:creationId xmlns:a16="http://schemas.microsoft.com/office/drawing/2014/main" id="{855DBFB9-9E62-6E47-8977-6E8C0A16598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52" y="1632"/>
                  <a:ext cx="528" cy="384"/>
                </a:xfrm>
                <a:prstGeom prst="line">
                  <a:avLst/>
                </a:prstGeom>
                <a:noFill/>
                <a:ln w="2857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04" name="Text Box 61">
                  <a:extLst>
                    <a:ext uri="{FF2B5EF4-FFF2-40B4-BE49-F238E27FC236}">
                      <a16:creationId xmlns:a16="http://schemas.microsoft.com/office/drawing/2014/main" id="{D846C6AF-76D7-534F-9D69-9730631C0A0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024" y="1920"/>
                  <a:ext cx="728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r>
                    <a:rPr lang="en-US" altLang="en-US" sz="1600">
                      <a:solidFill>
                        <a:schemeClr val="folHlink"/>
                      </a:solidFill>
                      <a:latin typeface="Verdana" panose="020B0604030504040204" pitchFamily="34" charset="0"/>
                    </a:rPr>
                    <a:t>TGGACTT</a:t>
                  </a:r>
                </a:p>
              </p:txBody>
            </p:sp>
            <p:sp>
              <p:nvSpPr>
                <p:cNvPr id="20505" name="Oval 62">
                  <a:extLst>
                    <a:ext uri="{FF2B5EF4-FFF2-40B4-BE49-F238E27FC236}">
                      <a16:creationId xmlns:a16="http://schemas.microsoft.com/office/drawing/2014/main" id="{5DCDEEA1-B8E1-4C4B-8B56-8987930374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" y="1968"/>
                  <a:ext cx="96" cy="96"/>
                </a:xfrm>
                <a:prstGeom prst="ellipse">
                  <a:avLst/>
                </a:prstGeom>
                <a:solidFill>
                  <a:schemeClr val="folHlink"/>
                </a:solidFill>
                <a:ln w="952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0506" name="Line 63">
                  <a:extLst>
                    <a:ext uri="{FF2B5EF4-FFF2-40B4-BE49-F238E27FC236}">
                      <a16:creationId xmlns:a16="http://schemas.microsoft.com/office/drawing/2014/main" id="{556217FC-59C5-4543-9CA5-020D8FABF5B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680" y="1632"/>
                  <a:ext cx="672" cy="384"/>
                </a:xfrm>
                <a:prstGeom prst="line">
                  <a:avLst/>
                </a:prstGeom>
                <a:noFill/>
                <a:ln w="2857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07" name="Text Box 64">
                  <a:extLst>
                    <a:ext uri="{FF2B5EF4-FFF2-40B4-BE49-F238E27FC236}">
                      <a16:creationId xmlns:a16="http://schemas.microsoft.com/office/drawing/2014/main" id="{7D9C8960-7A0F-3042-972C-16FDF125282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68" y="1920"/>
                  <a:ext cx="747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r>
                    <a:rPr lang="en-US" altLang="en-US" sz="1600">
                      <a:solidFill>
                        <a:schemeClr val="folHlink"/>
                      </a:solidFill>
                      <a:latin typeface="Verdana" panose="020B0604030504040204" pitchFamily="34" charset="0"/>
                    </a:rPr>
                    <a:t>AAGGCCT</a:t>
                  </a:r>
                </a:p>
              </p:txBody>
            </p:sp>
            <p:sp>
              <p:nvSpPr>
                <p:cNvPr id="20508" name="Oval 65">
                  <a:extLst>
                    <a:ext uri="{FF2B5EF4-FFF2-40B4-BE49-F238E27FC236}">
                      <a16:creationId xmlns:a16="http://schemas.microsoft.com/office/drawing/2014/main" id="{43C72A62-5986-9A46-BF27-706736A7A9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32" y="1968"/>
                  <a:ext cx="96" cy="96"/>
                </a:xfrm>
                <a:prstGeom prst="ellipse">
                  <a:avLst/>
                </a:prstGeom>
                <a:solidFill>
                  <a:schemeClr val="folHlink"/>
                </a:solidFill>
                <a:ln w="952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0509" name="Oval 66">
                  <a:extLst>
                    <a:ext uri="{FF2B5EF4-FFF2-40B4-BE49-F238E27FC236}">
                      <a16:creationId xmlns:a16="http://schemas.microsoft.com/office/drawing/2014/main" id="{E6D05BC1-B5ED-A74C-8D07-122DD481CB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64" y="2506"/>
                  <a:ext cx="96" cy="96"/>
                </a:xfrm>
                <a:prstGeom prst="ellipse">
                  <a:avLst/>
                </a:prstGeom>
                <a:solidFill>
                  <a:schemeClr val="folHlink"/>
                </a:solidFill>
                <a:ln w="952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0510" name="Line 67">
                  <a:extLst>
                    <a:ext uri="{FF2B5EF4-FFF2-40B4-BE49-F238E27FC236}">
                      <a16:creationId xmlns:a16="http://schemas.microsoft.com/office/drawing/2014/main" id="{E7599890-BF82-6B4A-BB57-026CA064A38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296" y="2016"/>
                  <a:ext cx="384" cy="480"/>
                </a:xfrm>
                <a:prstGeom prst="line">
                  <a:avLst/>
                </a:prstGeom>
                <a:noFill/>
                <a:ln w="2857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11" name="Line 68">
                  <a:extLst>
                    <a:ext uri="{FF2B5EF4-FFF2-40B4-BE49-F238E27FC236}">
                      <a16:creationId xmlns:a16="http://schemas.microsoft.com/office/drawing/2014/main" id="{FE52B329-0B56-9C40-89EE-71F95233A1A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0" y="2016"/>
                  <a:ext cx="432" cy="528"/>
                </a:xfrm>
                <a:prstGeom prst="line">
                  <a:avLst/>
                </a:prstGeom>
                <a:noFill/>
                <a:ln w="2857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12" name="Text Box 69">
                  <a:extLst>
                    <a:ext uri="{FF2B5EF4-FFF2-40B4-BE49-F238E27FC236}">
                      <a16:creationId xmlns:a16="http://schemas.microsoft.com/office/drawing/2014/main" id="{1E4F5C91-C9D1-8542-902F-D236FDE46D8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95" y="2428"/>
                  <a:ext cx="757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r>
                    <a:rPr lang="en-US" altLang="en-US" sz="1600">
                      <a:solidFill>
                        <a:schemeClr val="folHlink"/>
                      </a:solidFill>
                      <a:latin typeface="Verdana" panose="020B0604030504040204" pitchFamily="34" charset="0"/>
                    </a:rPr>
                    <a:t>AGGGCAT</a:t>
                  </a:r>
                </a:p>
              </p:txBody>
            </p:sp>
            <p:sp>
              <p:nvSpPr>
                <p:cNvPr id="20513" name="Text Box 70">
                  <a:extLst>
                    <a:ext uri="{FF2B5EF4-FFF2-40B4-BE49-F238E27FC236}">
                      <a16:creationId xmlns:a16="http://schemas.microsoft.com/office/drawing/2014/main" id="{955473D3-49B1-F942-938D-12B201DE760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256" y="2428"/>
                  <a:ext cx="729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r>
                    <a:rPr lang="en-US" altLang="en-US" sz="1600">
                      <a:solidFill>
                        <a:schemeClr val="folHlink"/>
                      </a:solidFill>
                      <a:latin typeface="Verdana" panose="020B0604030504040204" pitchFamily="34" charset="0"/>
                    </a:rPr>
                    <a:t>TAGCCCT</a:t>
                  </a:r>
                </a:p>
              </p:txBody>
            </p:sp>
            <p:sp>
              <p:nvSpPr>
                <p:cNvPr id="20514" name="Line 71">
                  <a:extLst>
                    <a:ext uri="{FF2B5EF4-FFF2-40B4-BE49-F238E27FC236}">
                      <a16:creationId xmlns:a16="http://schemas.microsoft.com/office/drawing/2014/main" id="{BB17B06F-1801-D74F-AADF-B34F3FF5C7A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80" y="2016"/>
                  <a:ext cx="576" cy="528"/>
                </a:xfrm>
                <a:prstGeom prst="line">
                  <a:avLst/>
                </a:prstGeom>
                <a:noFill/>
                <a:ln w="2857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15" name="Text Box 72">
                  <a:extLst>
                    <a:ext uri="{FF2B5EF4-FFF2-40B4-BE49-F238E27FC236}">
                      <a16:creationId xmlns:a16="http://schemas.microsoft.com/office/drawing/2014/main" id="{A2ED815A-0246-9E46-A60B-46F1A5714B7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600" y="2428"/>
                  <a:ext cx="727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r>
                    <a:rPr lang="en-US" altLang="en-US" sz="1600">
                      <a:solidFill>
                        <a:schemeClr val="folHlink"/>
                      </a:solidFill>
                      <a:latin typeface="Verdana" panose="020B0604030504040204" pitchFamily="34" charset="0"/>
                    </a:rPr>
                    <a:t>AGCACTT</a:t>
                  </a:r>
                </a:p>
              </p:txBody>
            </p:sp>
            <p:sp>
              <p:nvSpPr>
                <p:cNvPr id="20516" name="Oval 73">
                  <a:extLst>
                    <a:ext uri="{FF2B5EF4-FFF2-40B4-BE49-F238E27FC236}">
                      <a16:creationId xmlns:a16="http://schemas.microsoft.com/office/drawing/2014/main" id="{A6CDEAF7-9D57-0042-841A-FD03884DBE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08" y="2506"/>
                  <a:ext cx="96" cy="96"/>
                </a:xfrm>
                <a:prstGeom prst="ellipse">
                  <a:avLst/>
                </a:prstGeom>
                <a:solidFill>
                  <a:schemeClr val="folHlink"/>
                </a:solidFill>
                <a:ln w="952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0517" name="Oval 74">
                  <a:extLst>
                    <a:ext uri="{FF2B5EF4-FFF2-40B4-BE49-F238E27FC236}">
                      <a16:creationId xmlns:a16="http://schemas.microsoft.com/office/drawing/2014/main" id="{44E528FB-CA04-114C-A656-22A0F2D808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2506"/>
                  <a:ext cx="96" cy="96"/>
                </a:xfrm>
                <a:prstGeom prst="ellipse">
                  <a:avLst/>
                </a:prstGeom>
                <a:solidFill>
                  <a:schemeClr val="folHlink"/>
                </a:solidFill>
                <a:ln w="952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0518" name="Rectangle 75">
                  <a:extLst>
                    <a:ext uri="{FF2B5EF4-FFF2-40B4-BE49-F238E27FC236}">
                      <a16:creationId xmlns:a16="http://schemas.microsoft.com/office/drawing/2014/main" id="{04A058F5-D3F7-0649-BD50-0FC7940669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68" y="1920"/>
                  <a:ext cx="747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r>
                    <a:rPr lang="en-US" altLang="en-US" sz="1600">
                      <a:solidFill>
                        <a:schemeClr val="folHlink"/>
                      </a:solidFill>
                      <a:latin typeface="Verdana" panose="020B0604030504040204" pitchFamily="34" charset="0"/>
                    </a:rPr>
                    <a:t>AAGGCCT</a:t>
                  </a:r>
                </a:p>
              </p:txBody>
            </p:sp>
            <p:sp>
              <p:nvSpPr>
                <p:cNvPr id="20519" name="Rectangle 76">
                  <a:extLst>
                    <a:ext uri="{FF2B5EF4-FFF2-40B4-BE49-F238E27FC236}">
                      <a16:creationId xmlns:a16="http://schemas.microsoft.com/office/drawing/2014/main" id="{BDD95ED7-3F08-0549-A311-8086FB2596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24" y="1920"/>
                  <a:ext cx="728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r>
                    <a:rPr lang="en-US" altLang="en-US" sz="1600">
                      <a:solidFill>
                        <a:schemeClr val="folHlink"/>
                      </a:solidFill>
                      <a:latin typeface="Verdana" panose="020B0604030504040204" pitchFamily="34" charset="0"/>
                    </a:rPr>
                    <a:t>TGGACTT</a:t>
                  </a:r>
                </a:p>
              </p:txBody>
            </p:sp>
            <p:sp>
              <p:nvSpPr>
                <p:cNvPr id="20520" name="Line 77">
                  <a:extLst>
                    <a:ext uri="{FF2B5EF4-FFF2-40B4-BE49-F238E27FC236}">
                      <a16:creationId xmlns:a16="http://schemas.microsoft.com/office/drawing/2014/main" id="{CDF3EB1F-529E-A24D-9F43-F52E26D8C30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12" y="2544"/>
                  <a:ext cx="384" cy="528"/>
                </a:xfrm>
                <a:prstGeom prst="line">
                  <a:avLst/>
                </a:prstGeom>
                <a:noFill/>
                <a:ln w="2857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21" name="Line 78">
                  <a:extLst>
                    <a:ext uri="{FF2B5EF4-FFF2-40B4-BE49-F238E27FC236}">
                      <a16:creationId xmlns:a16="http://schemas.microsoft.com/office/drawing/2014/main" id="{0BCF1AF0-B4C1-BB43-9D0F-97936BCC706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-5400000">
                  <a:off x="1632" y="2592"/>
                  <a:ext cx="528" cy="432"/>
                </a:xfrm>
                <a:prstGeom prst="line">
                  <a:avLst/>
                </a:prstGeom>
                <a:noFill/>
                <a:ln w="2857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22" name="Line 79">
                  <a:extLst>
                    <a:ext uri="{FF2B5EF4-FFF2-40B4-BE49-F238E27FC236}">
                      <a16:creationId xmlns:a16="http://schemas.microsoft.com/office/drawing/2014/main" id="{53D21AA4-E4F6-3B4E-93ED-4E722776BA2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-5400000">
                  <a:off x="3120" y="2736"/>
                  <a:ext cx="528" cy="144"/>
                </a:xfrm>
                <a:prstGeom prst="line">
                  <a:avLst/>
                </a:prstGeom>
                <a:noFill/>
                <a:ln w="2857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23" name="Line 80">
                  <a:extLst>
                    <a:ext uri="{FF2B5EF4-FFF2-40B4-BE49-F238E27FC236}">
                      <a16:creationId xmlns:a16="http://schemas.microsoft.com/office/drawing/2014/main" id="{A760D7B7-8D22-524A-9233-8B7BBDF7B70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5400000" flipH="1">
                  <a:off x="3552" y="2448"/>
                  <a:ext cx="528" cy="720"/>
                </a:xfrm>
                <a:prstGeom prst="line">
                  <a:avLst/>
                </a:prstGeom>
                <a:noFill/>
                <a:ln w="2857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24" name="Line 81">
                  <a:extLst>
                    <a:ext uri="{FF2B5EF4-FFF2-40B4-BE49-F238E27FC236}">
                      <a16:creationId xmlns:a16="http://schemas.microsoft.com/office/drawing/2014/main" id="{3EA47A6D-8945-DA47-880A-1BBC00DBC21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-5400000">
                  <a:off x="768" y="2544"/>
                  <a:ext cx="576" cy="480"/>
                </a:xfrm>
                <a:prstGeom prst="line">
                  <a:avLst/>
                </a:prstGeom>
                <a:noFill/>
                <a:ln w="2857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0495" name="Rectangle 82">
                <a:extLst>
                  <a:ext uri="{FF2B5EF4-FFF2-40B4-BE49-F238E27FC236}">
                    <a16:creationId xmlns:a16="http://schemas.microsoft.com/office/drawing/2014/main" id="{77C27704-1121-A340-9C87-47C10106DB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2" y="3196"/>
                <a:ext cx="739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altLang="en-US" sz="1600">
                    <a:latin typeface="Verdana" panose="020B0604030504040204" pitchFamily="34" charset="0"/>
                  </a:rPr>
                  <a:t>AGCGCTT</a:t>
                </a:r>
              </a:p>
            </p:txBody>
          </p:sp>
          <p:sp>
            <p:nvSpPr>
              <p:cNvPr id="20496" name="Rectangle 83">
                <a:extLst>
                  <a:ext uri="{FF2B5EF4-FFF2-40B4-BE49-F238E27FC236}">
                    <a16:creationId xmlns:a16="http://schemas.microsoft.com/office/drawing/2014/main" id="{0EBA4324-95AC-B748-8C9A-5F602373C0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6" y="3196"/>
                <a:ext cx="751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altLang="en-US" sz="1600">
                    <a:latin typeface="Verdana" panose="020B0604030504040204" pitchFamily="34" charset="0"/>
                  </a:rPr>
                  <a:t>AGCACAA</a:t>
                </a:r>
              </a:p>
            </p:txBody>
          </p:sp>
          <p:sp>
            <p:nvSpPr>
              <p:cNvPr id="20497" name="Rectangle 84">
                <a:extLst>
                  <a:ext uri="{FF2B5EF4-FFF2-40B4-BE49-F238E27FC236}">
                    <a16:creationId xmlns:a16="http://schemas.microsoft.com/office/drawing/2014/main" id="{A74BB8E4-1190-B843-875D-709F24F605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3196"/>
                <a:ext cx="716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altLang="en-US" sz="1600">
                    <a:latin typeface="Verdana" panose="020B0604030504040204" pitchFamily="34" charset="0"/>
                  </a:rPr>
                  <a:t>TAGACTT</a:t>
                </a:r>
              </a:p>
            </p:txBody>
          </p:sp>
          <p:sp>
            <p:nvSpPr>
              <p:cNvPr id="20498" name="Rectangle 85">
                <a:extLst>
                  <a:ext uri="{FF2B5EF4-FFF2-40B4-BE49-F238E27FC236}">
                    <a16:creationId xmlns:a16="http://schemas.microsoft.com/office/drawing/2014/main" id="{E1928521-9F79-434C-AC13-BB49350777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6" y="3196"/>
                <a:ext cx="737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altLang="en-US" sz="1600">
                    <a:latin typeface="Verdana" panose="020B0604030504040204" pitchFamily="34" charset="0"/>
                  </a:rPr>
                  <a:t>TAGCCCA</a:t>
                </a:r>
              </a:p>
            </p:txBody>
          </p:sp>
          <p:sp>
            <p:nvSpPr>
              <p:cNvPr id="20499" name="Rectangle 86">
                <a:extLst>
                  <a:ext uri="{FF2B5EF4-FFF2-40B4-BE49-F238E27FC236}">
                    <a16:creationId xmlns:a16="http://schemas.microsoft.com/office/drawing/2014/main" id="{B4CE8E18-F4B4-2540-8268-2DB2971946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3" y="3196"/>
                <a:ext cx="757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altLang="en-US" sz="1600">
                    <a:latin typeface="Verdana" panose="020B0604030504040204" pitchFamily="34" charset="0"/>
                  </a:rPr>
                  <a:t>AGGGCAT</a:t>
                </a:r>
              </a:p>
            </p:txBody>
          </p:sp>
        </p:grpSp>
        <p:sp>
          <p:nvSpPr>
            <p:cNvPr id="20489" name="Oval 87">
              <a:extLst>
                <a:ext uri="{FF2B5EF4-FFF2-40B4-BE49-F238E27FC236}">
                  <a16:creationId xmlns:a16="http://schemas.microsoft.com/office/drawing/2014/main" id="{9EC2180F-E226-734D-A8BF-1CFF0FAE3A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" y="3024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0490" name="Oval 88">
              <a:extLst>
                <a:ext uri="{FF2B5EF4-FFF2-40B4-BE49-F238E27FC236}">
                  <a16:creationId xmlns:a16="http://schemas.microsoft.com/office/drawing/2014/main" id="{C167C46F-A2D1-1346-9EAB-CAEF480E85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8" y="3024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0491" name="Oval 89">
              <a:extLst>
                <a:ext uri="{FF2B5EF4-FFF2-40B4-BE49-F238E27FC236}">
                  <a16:creationId xmlns:a16="http://schemas.microsoft.com/office/drawing/2014/main" id="{AF39CDB6-E29E-8046-9F14-1BC6038E5C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3024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0492" name="Oval 90">
              <a:extLst>
                <a:ext uri="{FF2B5EF4-FFF2-40B4-BE49-F238E27FC236}">
                  <a16:creationId xmlns:a16="http://schemas.microsoft.com/office/drawing/2014/main" id="{32515CF3-2A38-EE4C-A87E-0C856DAAFC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3024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0493" name="Oval 91">
              <a:extLst>
                <a:ext uri="{FF2B5EF4-FFF2-40B4-BE49-F238E27FC236}">
                  <a16:creationId xmlns:a16="http://schemas.microsoft.com/office/drawing/2014/main" id="{D8FD379B-2BBC-5546-A4FE-1ADE26E965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3024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Line 2">
            <a:extLst>
              <a:ext uri="{FF2B5EF4-FFF2-40B4-BE49-F238E27FC236}">
                <a16:creationId xmlns:a16="http://schemas.microsoft.com/office/drawing/2014/main" id="{A1CB0500-B7D4-F24C-B3C3-473D41918B2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26050" y="4648200"/>
            <a:ext cx="60960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9" name="Line 3">
            <a:extLst>
              <a:ext uri="{FF2B5EF4-FFF2-40B4-BE49-F238E27FC236}">
                <a16:creationId xmlns:a16="http://schemas.microsoft.com/office/drawing/2014/main" id="{E1D10519-A9E2-244E-B943-EEEDBC1DDB0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835650" y="4648200"/>
            <a:ext cx="60960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80" name="Line 4">
            <a:extLst>
              <a:ext uri="{FF2B5EF4-FFF2-40B4-BE49-F238E27FC236}">
                <a16:creationId xmlns:a16="http://schemas.microsoft.com/office/drawing/2014/main" id="{C8341C31-3554-3E42-BFEA-A183BE8EE9E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876800" y="4267200"/>
            <a:ext cx="1828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81" name="Line 5">
            <a:extLst>
              <a:ext uri="{FF2B5EF4-FFF2-40B4-BE49-F238E27FC236}">
                <a16:creationId xmlns:a16="http://schemas.microsoft.com/office/drawing/2014/main" id="{992947D9-31F8-0740-8BF4-88471E42036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35650" y="42672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82" name="Line 6">
            <a:extLst>
              <a:ext uri="{FF2B5EF4-FFF2-40B4-BE49-F238E27FC236}">
                <a16:creationId xmlns:a16="http://schemas.microsoft.com/office/drawing/2014/main" id="{386E6D9D-F01C-0E40-94B6-0AFFD599254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681788" y="4267200"/>
            <a:ext cx="83820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83" name="Line 7">
            <a:extLst>
              <a:ext uri="{FF2B5EF4-FFF2-40B4-BE49-F238E27FC236}">
                <a16:creationId xmlns:a16="http://schemas.microsoft.com/office/drawing/2014/main" id="{6BC21ED1-2A7E-B14B-A543-50D08EDAF92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681788" y="3810000"/>
            <a:ext cx="83820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7895" name="Rectangle 8">
            <a:extLst>
              <a:ext uri="{FF2B5EF4-FFF2-40B4-BE49-F238E27FC236}">
                <a16:creationId xmlns:a16="http://schemas.microsoft.com/office/drawing/2014/main" id="{20920CB4-6F38-E043-A70B-4736141BA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304800"/>
            <a:ext cx="7772400" cy="1143000"/>
          </a:xfrm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Phylogeny Problem</a:t>
            </a:r>
          </a:p>
        </p:txBody>
      </p:sp>
      <p:sp>
        <p:nvSpPr>
          <p:cNvPr id="101385" name="Rectangle 9">
            <a:extLst>
              <a:ext uri="{FF2B5EF4-FFF2-40B4-BE49-F238E27FC236}">
                <a16:creationId xmlns:a16="http://schemas.microsoft.com/office/drawing/2014/main" id="{FB4AE752-AB81-F94F-8551-86AA5BD658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1089" y="2346325"/>
            <a:ext cx="1417637" cy="4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latin typeface="Verdana" charset="0"/>
              </a:rPr>
              <a:t>TAGCCCA</a:t>
            </a:r>
          </a:p>
        </p:txBody>
      </p:sp>
      <p:sp>
        <p:nvSpPr>
          <p:cNvPr id="101386" name="Rectangle 10">
            <a:extLst>
              <a:ext uri="{FF2B5EF4-FFF2-40B4-BE49-F238E27FC236}">
                <a16:creationId xmlns:a16="http://schemas.microsoft.com/office/drawing/2014/main" id="{0D957C06-0454-3645-91CE-F3679BF006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2876" y="2346325"/>
            <a:ext cx="1374775" cy="4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latin typeface="Verdana" charset="0"/>
              </a:rPr>
              <a:t>TAGACTT</a:t>
            </a:r>
          </a:p>
        </p:txBody>
      </p:sp>
      <p:sp>
        <p:nvSpPr>
          <p:cNvPr id="101387" name="Rectangle 11">
            <a:extLst>
              <a:ext uri="{FF2B5EF4-FFF2-40B4-BE49-F238E27FC236}">
                <a16:creationId xmlns:a16="http://schemas.microsoft.com/office/drawing/2014/main" id="{DCE65512-56CA-AD4A-9BE9-92F2825DCC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3389" y="2346325"/>
            <a:ext cx="1412875" cy="4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latin typeface="Verdana" charset="0"/>
              </a:rPr>
              <a:t>TGCACAA</a:t>
            </a:r>
          </a:p>
        </p:txBody>
      </p:sp>
      <p:sp>
        <p:nvSpPr>
          <p:cNvPr id="101388" name="Rectangle 12">
            <a:extLst>
              <a:ext uri="{FF2B5EF4-FFF2-40B4-BE49-F238E27FC236}">
                <a16:creationId xmlns:a16="http://schemas.microsoft.com/office/drawing/2014/main" id="{F4FC4C14-C38C-EA49-91BF-0D0CC2AA6C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1" y="2346325"/>
            <a:ext cx="1401763" cy="4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latin typeface="Verdana" charset="0"/>
              </a:rPr>
              <a:t>TGCGCTT</a:t>
            </a:r>
          </a:p>
        </p:txBody>
      </p:sp>
      <p:sp>
        <p:nvSpPr>
          <p:cNvPr id="101389" name="Rectangle 13">
            <a:extLst>
              <a:ext uri="{FF2B5EF4-FFF2-40B4-BE49-F238E27FC236}">
                <a16:creationId xmlns:a16="http://schemas.microsoft.com/office/drawing/2014/main" id="{745DB17C-42F6-334A-82FA-50FC302C41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346325"/>
            <a:ext cx="1455738" cy="4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latin typeface="Verdana" charset="0"/>
              </a:rPr>
              <a:t>AGGGCAT</a:t>
            </a:r>
          </a:p>
        </p:txBody>
      </p:sp>
      <p:sp>
        <p:nvSpPr>
          <p:cNvPr id="101390" name="Oval 14">
            <a:extLst>
              <a:ext uri="{FF2B5EF4-FFF2-40B4-BE49-F238E27FC236}">
                <a16:creationId xmlns:a16="http://schemas.microsoft.com/office/drawing/2014/main" id="{83ABE939-A4FC-0946-AB25-BC54DAC2BF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19812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1391" name="Oval 15">
            <a:extLst>
              <a:ext uri="{FF2B5EF4-FFF2-40B4-BE49-F238E27FC236}">
                <a16:creationId xmlns:a16="http://schemas.microsoft.com/office/drawing/2014/main" id="{D496A16E-5852-034A-A783-6180B91463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8150" y="19812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1392" name="Oval 16">
            <a:extLst>
              <a:ext uri="{FF2B5EF4-FFF2-40B4-BE49-F238E27FC236}">
                <a16:creationId xmlns:a16="http://schemas.microsoft.com/office/drawing/2014/main" id="{E271930F-5B09-1643-81BE-2A63EED520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9300" y="19812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1393" name="Oval 17">
            <a:extLst>
              <a:ext uri="{FF2B5EF4-FFF2-40B4-BE49-F238E27FC236}">
                <a16:creationId xmlns:a16="http://schemas.microsoft.com/office/drawing/2014/main" id="{3E4C139C-58E8-2249-B642-16A2AAE20D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0450" y="19812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1394" name="Oval 18">
            <a:extLst>
              <a:ext uri="{FF2B5EF4-FFF2-40B4-BE49-F238E27FC236}">
                <a16:creationId xmlns:a16="http://schemas.microsoft.com/office/drawing/2014/main" id="{99F711D0-8876-A049-932B-32CA46E0A6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1600" y="19812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1395" name="Rectangle 19">
            <a:extLst>
              <a:ext uri="{FF2B5EF4-FFF2-40B4-BE49-F238E27FC236}">
                <a16:creationId xmlns:a16="http://schemas.microsoft.com/office/drawing/2014/main" id="{5F5ED35B-15CE-264D-84B4-A4AD1E75C2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1676400"/>
            <a:ext cx="3513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accent2"/>
                </a:solidFill>
                <a:latin typeface="Times New Roman" charset="0"/>
              </a:rPr>
              <a:t>U</a:t>
            </a:r>
          </a:p>
        </p:txBody>
      </p:sp>
      <p:sp>
        <p:nvSpPr>
          <p:cNvPr id="101396" name="Rectangle 20">
            <a:extLst>
              <a:ext uri="{FF2B5EF4-FFF2-40B4-BE49-F238E27FC236}">
                <a16:creationId xmlns:a16="http://schemas.microsoft.com/office/drawing/2014/main" id="{62C4EB39-B7E3-654B-A3C1-BB4A32F394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1676400"/>
            <a:ext cx="3513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accent2"/>
                </a:solidFill>
                <a:latin typeface="Times New Roman" charset="0"/>
              </a:rPr>
              <a:t>V</a:t>
            </a:r>
          </a:p>
        </p:txBody>
      </p:sp>
      <p:sp>
        <p:nvSpPr>
          <p:cNvPr id="101397" name="Rectangle 21">
            <a:extLst>
              <a:ext uri="{FF2B5EF4-FFF2-40B4-BE49-F238E27FC236}">
                <a16:creationId xmlns:a16="http://schemas.microsoft.com/office/drawing/2014/main" id="{6378A05E-6929-2B4F-9860-6D10358F51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1676400"/>
            <a:ext cx="41549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accent2"/>
                </a:solidFill>
                <a:latin typeface="Times New Roman" charset="0"/>
              </a:rPr>
              <a:t>W</a:t>
            </a:r>
          </a:p>
        </p:txBody>
      </p:sp>
      <p:sp>
        <p:nvSpPr>
          <p:cNvPr id="101398" name="Rectangle 22">
            <a:extLst>
              <a:ext uri="{FF2B5EF4-FFF2-40B4-BE49-F238E27FC236}">
                <a16:creationId xmlns:a16="http://schemas.microsoft.com/office/drawing/2014/main" id="{31097E03-F473-6E42-A9AE-C7321F1BE8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4850" y="1676400"/>
            <a:ext cx="3513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accent2"/>
                </a:solidFill>
                <a:latin typeface="Times New Roman" charset="0"/>
              </a:rPr>
              <a:t>X</a:t>
            </a:r>
          </a:p>
        </p:txBody>
      </p:sp>
      <p:sp>
        <p:nvSpPr>
          <p:cNvPr id="101399" name="Rectangle 23">
            <a:extLst>
              <a:ext uri="{FF2B5EF4-FFF2-40B4-BE49-F238E27FC236}">
                <a16:creationId xmlns:a16="http://schemas.microsoft.com/office/drawing/2014/main" id="{98B4BFC5-56DC-3C49-9910-756017FF06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62988" y="1676400"/>
            <a:ext cx="3513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accent2"/>
                </a:solidFill>
                <a:latin typeface="Times New Roman" charset="0"/>
              </a:rPr>
              <a:t>Y</a:t>
            </a:r>
          </a:p>
        </p:txBody>
      </p:sp>
      <p:sp>
        <p:nvSpPr>
          <p:cNvPr id="101400" name="AutoShape 24">
            <a:extLst>
              <a:ext uri="{FF2B5EF4-FFF2-40B4-BE49-F238E27FC236}">
                <a16:creationId xmlns:a16="http://schemas.microsoft.com/office/drawing/2014/main" id="{9FC142F8-1FCC-4946-8768-2E67FB4A0B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048000"/>
            <a:ext cx="1600200" cy="685800"/>
          </a:xfrm>
          <a:prstGeom prst="downArrow">
            <a:avLst>
              <a:gd name="adj1" fmla="val 67463"/>
              <a:gd name="adj2" fmla="val 53704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1401" name="Rectangle 25">
            <a:extLst>
              <a:ext uri="{FF2B5EF4-FFF2-40B4-BE49-F238E27FC236}">
                <a16:creationId xmlns:a16="http://schemas.microsoft.com/office/drawing/2014/main" id="{381C2593-F158-5A4A-B829-7A0D4139B2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3962400"/>
            <a:ext cx="3513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accent2"/>
                </a:solidFill>
                <a:latin typeface="Times New Roman" charset="0"/>
              </a:rPr>
              <a:t>U</a:t>
            </a:r>
          </a:p>
        </p:txBody>
      </p:sp>
      <p:sp>
        <p:nvSpPr>
          <p:cNvPr id="101402" name="Rectangle 26">
            <a:extLst>
              <a:ext uri="{FF2B5EF4-FFF2-40B4-BE49-F238E27FC236}">
                <a16:creationId xmlns:a16="http://schemas.microsoft.com/office/drawing/2014/main" id="{6814F2A3-8F0A-034E-A5A3-4D15CA926A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9838" y="5486400"/>
            <a:ext cx="3513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accent2"/>
                </a:solidFill>
                <a:latin typeface="Times New Roman" charset="0"/>
              </a:rPr>
              <a:t>V</a:t>
            </a:r>
          </a:p>
        </p:txBody>
      </p:sp>
      <p:sp>
        <p:nvSpPr>
          <p:cNvPr id="101403" name="Rectangle 27">
            <a:extLst>
              <a:ext uri="{FF2B5EF4-FFF2-40B4-BE49-F238E27FC236}">
                <a16:creationId xmlns:a16="http://schemas.microsoft.com/office/drawing/2014/main" id="{A4D30F54-7911-8B42-AAF6-37D11044E3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6650" y="5486400"/>
            <a:ext cx="41549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accent2"/>
                </a:solidFill>
                <a:latin typeface="Times New Roman" charset="0"/>
              </a:rPr>
              <a:t>W</a:t>
            </a:r>
          </a:p>
        </p:txBody>
      </p:sp>
      <p:sp>
        <p:nvSpPr>
          <p:cNvPr id="101404" name="Rectangle 28">
            <a:extLst>
              <a:ext uri="{FF2B5EF4-FFF2-40B4-BE49-F238E27FC236}">
                <a16:creationId xmlns:a16="http://schemas.microsoft.com/office/drawing/2014/main" id="{77BC51E0-B07F-604C-A53A-78A3670DA8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2388" y="3581400"/>
            <a:ext cx="3513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accent2"/>
                </a:solidFill>
                <a:latin typeface="Times New Roman" charset="0"/>
              </a:rPr>
              <a:t>X</a:t>
            </a:r>
          </a:p>
        </p:txBody>
      </p:sp>
      <p:sp>
        <p:nvSpPr>
          <p:cNvPr id="101405" name="Rectangle 29">
            <a:extLst>
              <a:ext uri="{FF2B5EF4-FFF2-40B4-BE49-F238E27FC236}">
                <a16:creationId xmlns:a16="http://schemas.microsoft.com/office/drawing/2014/main" id="{C3FC62F4-AFA4-6540-8A32-FA34FCEFB5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2388" y="4572000"/>
            <a:ext cx="3513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accent2"/>
                </a:solidFill>
                <a:latin typeface="Times New Roman" charset="0"/>
              </a:rPr>
              <a:t>Y</a:t>
            </a:r>
          </a:p>
        </p:txBody>
      </p:sp>
      <p:sp>
        <p:nvSpPr>
          <p:cNvPr id="101406" name="Oval 30">
            <a:extLst>
              <a:ext uri="{FF2B5EF4-FFF2-40B4-BE49-F238E27FC236}">
                <a16:creationId xmlns:a16="http://schemas.microsoft.com/office/drawing/2014/main" id="{E241F8D5-FD4F-AA46-ADE0-39D1C69A53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41148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1407" name="Oval 31">
            <a:extLst>
              <a:ext uri="{FF2B5EF4-FFF2-40B4-BE49-F238E27FC236}">
                <a16:creationId xmlns:a16="http://schemas.microsoft.com/office/drawing/2014/main" id="{2C1F6622-98F9-4340-9F61-EFF5C7FD2B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9850" y="52578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1408" name="Oval 32">
            <a:extLst>
              <a:ext uri="{FF2B5EF4-FFF2-40B4-BE49-F238E27FC236}">
                <a16:creationId xmlns:a16="http://schemas.microsoft.com/office/drawing/2014/main" id="{E3D6CC20-3FD3-CE4D-913D-319462D26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2850" y="52578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1409" name="Oval 33">
            <a:extLst>
              <a:ext uri="{FF2B5EF4-FFF2-40B4-BE49-F238E27FC236}">
                <a16:creationId xmlns:a16="http://schemas.microsoft.com/office/drawing/2014/main" id="{2AECD855-3A32-0B44-B310-B4D0D5ACA6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3788" y="46482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1410" name="Oval 34">
            <a:extLst>
              <a:ext uri="{FF2B5EF4-FFF2-40B4-BE49-F238E27FC236}">
                <a16:creationId xmlns:a16="http://schemas.microsoft.com/office/drawing/2014/main" id="{206FA294-DADC-BE44-8021-476180947E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3788" y="37338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218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>
            <a:extLst>
              <a:ext uri="{FF2B5EF4-FFF2-40B4-BE49-F238E27FC236}">
                <a16:creationId xmlns:a16="http://schemas.microsoft.com/office/drawing/2014/main" id="{712E7F72-035E-BE4C-B650-99F814DCF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>
                <a:ea typeface="ＭＳ Ｐゴシック" panose="020B0600070205080204" pitchFamily="34" charset="-128"/>
              </a:rPr>
              <a:t>Markov Models of Sequence Evolution (Gene Tree)</a:t>
            </a:r>
          </a:p>
        </p:txBody>
      </p:sp>
      <p:sp>
        <p:nvSpPr>
          <p:cNvPr id="683011" name="Rectangle 3">
            <a:extLst>
              <a:ext uri="{FF2B5EF4-FFF2-40B4-BE49-F238E27FC236}">
                <a16:creationId xmlns:a16="http://schemas.microsoft.com/office/drawing/2014/main" id="{AA23E119-E621-1A4B-9863-D2A58B5840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602" y="1469013"/>
            <a:ext cx="10885197" cy="5098472"/>
          </a:xfrm>
        </p:spPr>
        <p:txBody>
          <a:bodyPr>
            <a:noAutofit/>
          </a:bodyPr>
          <a:lstStyle/>
          <a:p>
            <a:pPr>
              <a:buFont typeface="Arial" charset="0"/>
              <a:buNone/>
              <a:defRPr/>
            </a:pPr>
            <a:r>
              <a:rPr lang="en-US" sz="2400" dirty="0">
                <a:solidFill>
                  <a:srgbClr val="0000FF"/>
                </a:solidFill>
              </a:rPr>
              <a:t>The different sites are assumed to evolve </a:t>
            </a:r>
            <a:r>
              <a:rPr lang="en-US" sz="2400" b="1" i="1" dirty="0">
                <a:solidFill>
                  <a:srgbClr val="0000FF"/>
                </a:solidFill>
              </a:rPr>
              <a:t>i.i.d</a:t>
            </a:r>
            <a:r>
              <a:rPr lang="en-US" sz="2400" dirty="0">
                <a:solidFill>
                  <a:srgbClr val="0000FF"/>
                </a:solidFill>
              </a:rPr>
              <a:t>. down the model tree, so it suffices to model a single site</a:t>
            </a:r>
            <a:endParaRPr lang="en-US" sz="2400" dirty="0"/>
          </a:p>
          <a:p>
            <a:pPr>
              <a:buFontTx/>
              <a:buNone/>
              <a:defRPr/>
            </a:pPr>
            <a:r>
              <a:rPr lang="en-US" sz="2400" dirty="0"/>
              <a:t>Jukes-Cantor, 1969 (simplest DNA site evolution model):</a:t>
            </a:r>
          </a:p>
          <a:p>
            <a:pPr>
              <a:buFont typeface="Arial" charset="0"/>
              <a:buChar char="•"/>
              <a:defRPr/>
            </a:pPr>
            <a:r>
              <a:rPr lang="en-US" sz="2400" dirty="0"/>
              <a:t>The state at the root is randomly drawn from {A,C,T,G} (nucleotides)</a:t>
            </a:r>
          </a:p>
          <a:p>
            <a:pPr>
              <a:buFont typeface="Arial" charset="0"/>
              <a:buChar char="•"/>
              <a:defRPr/>
            </a:pPr>
            <a:r>
              <a:rPr lang="en-US" sz="2400" dirty="0"/>
              <a:t>The model tree T is binary and has substitution probabilities p(e) on each edge e, with 0&lt;p(e)&lt;3/4</a:t>
            </a:r>
          </a:p>
          <a:p>
            <a:pPr>
              <a:buFont typeface="Arial" charset="0"/>
              <a:buChar char="•"/>
              <a:defRPr/>
            </a:pPr>
            <a:r>
              <a:rPr lang="en-US" sz="2400" dirty="0"/>
              <a:t>If a site (position) changes on an edge, it changes with equal probability to each of the remaining states</a:t>
            </a:r>
          </a:p>
          <a:p>
            <a:pPr>
              <a:buFont typeface="Arial" charset="0"/>
              <a:buChar char="•"/>
              <a:defRPr/>
            </a:pPr>
            <a:r>
              <a:rPr lang="en-US" sz="2400" dirty="0"/>
              <a:t>The evolutionary process is </a:t>
            </a:r>
            <a:r>
              <a:rPr lang="en-US" sz="2400" dirty="0" err="1"/>
              <a:t>Markovian</a:t>
            </a:r>
            <a:r>
              <a:rPr lang="en-US" sz="2400" dirty="0"/>
              <a:t>.</a:t>
            </a:r>
          </a:p>
          <a:p>
            <a:pPr marL="0" indent="0">
              <a:buNone/>
              <a:defRPr/>
            </a:pPr>
            <a:endParaRPr lang="en-US" sz="2400" dirty="0">
              <a:solidFill>
                <a:srgbClr val="0000FF"/>
              </a:solidFill>
            </a:endParaRPr>
          </a:p>
          <a:p>
            <a:pPr>
              <a:buFontTx/>
              <a:buNone/>
              <a:defRPr/>
            </a:pPr>
            <a:r>
              <a:rPr lang="en-US" sz="2400" dirty="0"/>
              <a:t>More complex models are also considered, often with little change to the theory.  </a:t>
            </a:r>
          </a:p>
          <a:p>
            <a:pPr>
              <a:buFontTx/>
              <a:buNone/>
              <a:defRPr/>
            </a:pPr>
            <a:endParaRPr lang="en-US" sz="2400" dirty="0"/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96DD4-F0D5-8F48-A905-CD27FF4D5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Phylogeny estimation as a statistical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DC65FF-F4F5-434D-B590-A51965177F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Assume DNA sequences are generated on an </a:t>
            </a:r>
            <a:r>
              <a:rPr lang="en-US" dirty="0">
                <a:solidFill>
                  <a:srgbClr val="0432FF"/>
                </a:solidFill>
              </a:rPr>
              <a:t>unknown model tree</a:t>
            </a:r>
            <a:r>
              <a:rPr lang="en-US" dirty="0"/>
              <a:t>, and try to infer the tree from the observed sequences seen at the leaves</a:t>
            </a:r>
          </a:p>
          <a:p>
            <a:r>
              <a:rPr lang="en-US" dirty="0"/>
              <a:t>Many methods: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Maximum likelihood</a:t>
            </a:r>
            <a:r>
              <a:rPr lang="en-US" dirty="0"/>
              <a:t>: Find the model tree that maximizes the probability of generating the observed sequences</a:t>
            </a:r>
          </a:p>
          <a:p>
            <a:pPr lvl="1"/>
            <a:r>
              <a:rPr lang="en-US" dirty="0"/>
              <a:t>Bayesian estimation </a:t>
            </a:r>
          </a:p>
          <a:p>
            <a:pPr lvl="1"/>
            <a:r>
              <a:rPr lang="en-US" dirty="0"/>
              <a:t>Distance-based methods (e.g., neighbor joining)</a:t>
            </a:r>
          </a:p>
          <a:p>
            <a:pPr lvl="1"/>
            <a:r>
              <a:rPr lang="en-US" dirty="0"/>
              <a:t>Maximum parsimony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NP-hard optimization problems, heuristics</a:t>
            </a:r>
          </a:p>
          <a:p>
            <a:pPr marL="0" indent="0">
              <a:buNone/>
            </a:pPr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2959953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5376</TotalTime>
  <Words>2718</Words>
  <Application>Microsoft Macintosh PowerPoint</Application>
  <PresentationFormat>Widescreen</PresentationFormat>
  <Paragraphs>452</Paragraphs>
  <Slides>52</Slides>
  <Notes>18</Notes>
  <HiddenSlides>5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1" baseType="lpstr">
      <vt:lpstr>Arial</vt:lpstr>
      <vt:lpstr>Calibri</vt:lpstr>
      <vt:lpstr>Calibri Light</vt:lpstr>
      <vt:lpstr>Helvetica Neue</vt:lpstr>
      <vt:lpstr>Helvetica Neue Light</vt:lpstr>
      <vt:lpstr>Times New Roman</vt:lpstr>
      <vt:lpstr>Verdana</vt:lpstr>
      <vt:lpstr>Wingdings</vt:lpstr>
      <vt:lpstr>Office Theme</vt:lpstr>
      <vt:lpstr>Scalable divide-and-conquer strategies for phylogeny estimation</vt:lpstr>
      <vt:lpstr>Phylogeny (evolutionary tree)</vt:lpstr>
      <vt:lpstr>PowerPoint Presentation</vt:lpstr>
      <vt:lpstr>Challenges: Large-scale phylogeny estimation </vt:lpstr>
      <vt:lpstr>Data Analytics, HPC, and AI in Phylogeny Estimation</vt:lpstr>
      <vt:lpstr>DNA Sequence Evolution (Idealized)</vt:lpstr>
      <vt:lpstr>Phylogeny Problem</vt:lpstr>
      <vt:lpstr>Markov Models of Sequence Evolution (Gene Tree)</vt:lpstr>
      <vt:lpstr>Phylogeny estimation as a statistical problem</vt:lpstr>
      <vt:lpstr>This talk</vt:lpstr>
      <vt:lpstr>Questions </vt:lpstr>
      <vt:lpstr>Is method M statistically consistent under model G?</vt:lpstr>
      <vt:lpstr>Answers?</vt:lpstr>
      <vt:lpstr>Maximum likelihood for gene tree estimation</vt:lpstr>
      <vt:lpstr>Maximum likelihood for gene tree estimation</vt:lpstr>
      <vt:lpstr>DNNs useful for phylogeny estimation?</vt:lpstr>
      <vt:lpstr>PowerPoint Presentation</vt:lpstr>
      <vt:lpstr>PowerPoint Presentation</vt:lpstr>
      <vt:lpstr>Genome-scale data?</vt:lpstr>
      <vt:lpstr>PowerPoint Presentation</vt:lpstr>
      <vt:lpstr>PowerPoint Presentation</vt:lpstr>
      <vt:lpstr>PowerPoint Presentation</vt:lpstr>
      <vt:lpstr>Gene trees inside the species tree (Coalescent Process)</vt:lpstr>
      <vt:lpstr>PowerPoint Presentation</vt:lpstr>
      <vt:lpstr>PowerPoint Presentation</vt:lpstr>
      <vt:lpstr>1KP: Thousand Transcriptome Project</vt:lpstr>
      <vt:lpstr>PowerPoint Presentation</vt:lpstr>
      <vt:lpstr>ASTRAL – pros and cons</vt:lpstr>
      <vt:lpstr>Alternatives to ASTRAL</vt:lpstr>
      <vt:lpstr>Alternatives to ASTRAL</vt:lpstr>
      <vt:lpstr>PowerPoint Presentation</vt:lpstr>
      <vt:lpstr>DTM Methods</vt:lpstr>
      <vt:lpstr>DTM Methods</vt:lpstr>
      <vt:lpstr>PowerPoint Presentation</vt:lpstr>
      <vt:lpstr>PowerPoint Presentation</vt:lpstr>
      <vt:lpstr>GTM-ASTRAL vs ASTRAL  </vt:lpstr>
      <vt:lpstr>PowerPoint Presentation</vt:lpstr>
      <vt:lpstr>PowerPoint Presentation</vt:lpstr>
      <vt:lpstr>DTMs for species tree estimation: summary</vt:lpstr>
      <vt:lpstr>Maximum likelihood for gene tree estimation</vt:lpstr>
      <vt:lpstr>Maximum likelihood for gene tree estimation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 of DTM pipeline results</vt:lpstr>
      <vt:lpstr>Data Analytics, HPC, and AI in Phylogeny Estimation</vt:lpstr>
      <vt:lpstr>PowerPoint Presentation</vt:lpstr>
      <vt:lpstr>              Acknowledgments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Machine Learning and Discrete Algorithms for Reconstructing the Tree of Life</dc:title>
  <dc:creator>Warnow, Tandy</dc:creator>
  <cp:lastModifiedBy>Warnow, Tandy</cp:lastModifiedBy>
  <cp:revision>44</cp:revision>
  <dcterms:created xsi:type="dcterms:W3CDTF">2019-11-20T16:51:19Z</dcterms:created>
  <dcterms:modified xsi:type="dcterms:W3CDTF">2021-12-14T20:57:53Z</dcterms:modified>
</cp:coreProperties>
</file>