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4"/>
  </p:notesMasterIdLst>
  <p:sldIdLst>
    <p:sldId id="256" r:id="rId2"/>
    <p:sldId id="286" r:id="rId3"/>
    <p:sldId id="488" r:id="rId4"/>
    <p:sldId id="575" r:id="rId5"/>
    <p:sldId id="443" r:id="rId6"/>
    <p:sldId id="495" r:id="rId7"/>
    <p:sldId id="802" r:id="rId8"/>
    <p:sldId id="380" r:id="rId9"/>
    <p:sldId id="862" r:id="rId10"/>
    <p:sldId id="863" r:id="rId11"/>
    <p:sldId id="865" r:id="rId12"/>
    <p:sldId id="759" r:id="rId13"/>
    <p:sldId id="851" r:id="rId14"/>
    <p:sldId id="588" r:id="rId15"/>
    <p:sldId id="818" r:id="rId16"/>
    <p:sldId id="853" r:id="rId17"/>
    <p:sldId id="850" r:id="rId18"/>
    <p:sldId id="550" r:id="rId19"/>
    <p:sldId id="536" r:id="rId20"/>
    <p:sldId id="861" r:id="rId21"/>
    <p:sldId id="856" r:id="rId22"/>
    <p:sldId id="859" r:id="rId23"/>
    <p:sldId id="860" r:id="rId24"/>
    <p:sldId id="857" r:id="rId25"/>
    <p:sldId id="866" r:id="rId26"/>
    <p:sldId id="789" r:id="rId27"/>
    <p:sldId id="788" r:id="rId28"/>
    <p:sldId id="808" r:id="rId29"/>
    <p:sldId id="849" r:id="rId30"/>
    <p:sldId id="852" r:id="rId31"/>
    <p:sldId id="261" r:id="rId32"/>
    <p:sldId id="260" r:id="rId33"/>
    <p:sldId id="258" r:id="rId34"/>
    <p:sldId id="259" r:id="rId35"/>
    <p:sldId id="262" r:id="rId36"/>
    <p:sldId id="752" r:id="rId37"/>
    <p:sldId id="854" r:id="rId38"/>
    <p:sldId id="257" r:id="rId39"/>
    <p:sldId id="768" r:id="rId40"/>
    <p:sldId id="843" r:id="rId41"/>
    <p:sldId id="811" r:id="rId42"/>
    <p:sldId id="530" r:id="rId43"/>
    <p:sldId id="484" r:id="rId44"/>
    <p:sldId id="846" r:id="rId45"/>
    <p:sldId id="790" r:id="rId46"/>
    <p:sldId id="498" r:id="rId47"/>
    <p:sldId id="817" r:id="rId48"/>
    <p:sldId id="299" r:id="rId49"/>
    <p:sldId id="496" r:id="rId50"/>
    <p:sldId id="497" r:id="rId51"/>
    <p:sldId id="758" r:id="rId52"/>
    <p:sldId id="786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81"/>
    <p:restoredTop sz="94663"/>
  </p:normalViewPr>
  <p:slideViewPr>
    <p:cSldViewPr snapToGrid="0" snapToObjects="1">
      <p:cViewPr varScale="1">
        <p:scale>
          <a:sx n="91" d="100"/>
          <a:sy n="91" d="100"/>
        </p:scale>
        <p:origin x="216" y="8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61066A-606A-9C42-8429-7CACA41D292A}" type="datetimeFigureOut">
              <a:rPr lang="en-US" smtClean="0"/>
              <a:t>2/1/21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897E67-8793-0B49-8AD1-B07A7FF0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45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0BC490DB-7F9B-CD43-B118-11ABDFE4BC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A93E5CF-3F5C-614A-BFC1-C1001B426EB4}" type="slidenum">
              <a:rPr lang="en-US" altLang="en-US" smtClean="0"/>
              <a:pPr>
                <a:spcBef>
                  <a:spcPct val="0"/>
                </a:spcBef>
              </a:pPr>
              <a:t>2</a:t>
            </a:fld>
            <a:endParaRPr lang="en-US" altLang="en-US"/>
          </a:p>
        </p:txBody>
      </p:sp>
      <p:sp>
        <p:nvSpPr>
          <p:cNvPr id="20482" name="Rectangle 1026">
            <a:extLst>
              <a:ext uri="{FF2B5EF4-FFF2-40B4-BE49-F238E27FC236}">
                <a16:creationId xmlns:a16="http://schemas.microsoft.com/office/drawing/2014/main" id="{0E6F2F60-D3AB-A24F-83D6-D62CC39DE0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Rectangle 1027">
            <a:extLst>
              <a:ext uri="{FF2B5EF4-FFF2-40B4-BE49-F238E27FC236}">
                <a16:creationId xmlns:a16="http://schemas.microsoft.com/office/drawing/2014/main" id="{84196F20-1A68-F64A-9692-803981D791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54653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0BDCE09B-58D3-2E47-A137-172A53BA12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233E959-557A-6640-8153-6E84937031A2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8AF42D80-26F9-5545-B1BF-EBA06252C2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D3A86908-C748-4E41-97F6-4606A4E14F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975380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>
            <a:extLst>
              <a:ext uri="{FF2B5EF4-FFF2-40B4-BE49-F238E27FC236}">
                <a16:creationId xmlns:a16="http://schemas.microsoft.com/office/drawing/2014/main" id="{5EE62F0A-A718-B74F-9397-C7D762A103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37F465BF-0EB4-1F44-B87D-52C742D8DE48}" type="slidenum">
              <a:rPr lang="en-US" altLang="en-US" smtClean="0">
                <a:latin typeface="Arial" panose="020B0604020202020204" pitchFamily="34" charset="0"/>
              </a:rPr>
              <a:pPr/>
              <a:t>4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B5091884-D895-5F40-84DF-FEB584A40B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621848A6-3A54-3542-B402-15B64C7CA3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89907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D7C8C7E0-CBF6-0041-9361-06F62D9A50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265F3E9-86FA-8243-AD62-58A7A555227A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5299" name="Text Box 2">
            <a:extLst>
              <a:ext uri="{FF2B5EF4-FFF2-40B4-BE49-F238E27FC236}">
                <a16:creationId xmlns:a16="http://schemas.microsoft.com/office/drawing/2014/main" id="{997C0431-2F1F-6448-BAD4-676B327AA6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93738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8835" name="Text Box 3">
            <a:extLst>
              <a:ext uri="{FF2B5EF4-FFF2-40B4-BE49-F238E27FC236}">
                <a16:creationId xmlns:a16="http://schemas.microsoft.com/office/drawing/2014/main" id="{81B5CACE-119C-1B4F-A908-D9CF7116D7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1813"/>
            <a:ext cx="5487988" cy="41148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numCol="1" anchor="ctr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9568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D7C8C7E0-CBF6-0041-9361-06F62D9A50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265F3E9-86FA-8243-AD62-58A7A555227A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9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5299" name="Text Box 2">
            <a:extLst>
              <a:ext uri="{FF2B5EF4-FFF2-40B4-BE49-F238E27FC236}">
                <a16:creationId xmlns:a16="http://schemas.microsoft.com/office/drawing/2014/main" id="{997C0431-2F1F-6448-BAD4-676B327AA6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93738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8835" name="Text Box 3">
            <a:extLst>
              <a:ext uri="{FF2B5EF4-FFF2-40B4-BE49-F238E27FC236}">
                <a16:creationId xmlns:a16="http://schemas.microsoft.com/office/drawing/2014/main" id="{81B5CACE-119C-1B4F-A908-D9CF7116D7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1813"/>
            <a:ext cx="5487988" cy="41148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numCol="1" anchor="ctr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3174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D7C8C7E0-CBF6-0041-9361-06F62D9A50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265F3E9-86FA-8243-AD62-58A7A555227A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10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5299" name="Text Box 2">
            <a:extLst>
              <a:ext uri="{FF2B5EF4-FFF2-40B4-BE49-F238E27FC236}">
                <a16:creationId xmlns:a16="http://schemas.microsoft.com/office/drawing/2014/main" id="{997C0431-2F1F-6448-BAD4-676B327AA6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93738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8835" name="Text Box 3">
            <a:extLst>
              <a:ext uri="{FF2B5EF4-FFF2-40B4-BE49-F238E27FC236}">
                <a16:creationId xmlns:a16="http://schemas.microsoft.com/office/drawing/2014/main" id="{81B5CACE-119C-1B4F-A908-D9CF7116D7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1813"/>
            <a:ext cx="5487988" cy="41148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numCol="1" anchor="ctr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28830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D7C8C7E0-CBF6-0041-9361-06F62D9A50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265F3E9-86FA-8243-AD62-58A7A555227A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25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5299" name="Text Box 2">
            <a:extLst>
              <a:ext uri="{FF2B5EF4-FFF2-40B4-BE49-F238E27FC236}">
                <a16:creationId xmlns:a16="http://schemas.microsoft.com/office/drawing/2014/main" id="{997C0431-2F1F-6448-BAD4-676B327AA6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93738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8835" name="Text Box 3">
            <a:extLst>
              <a:ext uri="{FF2B5EF4-FFF2-40B4-BE49-F238E27FC236}">
                <a16:creationId xmlns:a16="http://schemas.microsoft.com/office/drawing/2014/main" id="{81B5CACE-119C-1B4F-A908-D9CF7116D7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1813"/>
            <a:ext cx="5487988" cy="41148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numCol="1" anchor="ctr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22991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>
            <a:extLst>
              <a:ext uri="{FF2B5EF4-FFF2-40B4-BE49-F238E27FC236}">
                <a16:creationId xmlns:a16="http://schemas.microsoft.com/office/drawing/2014/main" id="{00CB7826-BAE9-DD45-94A1-FF761E8BE60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D7935B0-028E-8740-B16A-7212F3BBCA92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36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99331" name="Text Box 2">
            <a:extLst>
              <a:ext uri="{FF2B5EF4-FFF2-40B4-BE49-F238E27FC236}">
                <a16:creationId xmlns:a16="http://schemas.microsoft.com/office/drawing/2014/main" id="{74E6A565-ED17-3F41-83D9-4C7EE9692F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93738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8835" name="Text Box 3">
            <a:extLst>
              <a:ext uri="{FF2B5EF4-FFF2-40B4-BE49-F238E27FC236}">
                <a16:creationId xmlns:a16="http://schemas.microsoft.com/office/drawing/2014/main" id="{8B7F260C-2681-2845-9C27-FD73CD8D48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1813"/>
            <a:ext cx="5487988" cy="41148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numCol="1" anchor="ctr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68582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56718931-805D-A54E-B4BB-D4A09CBA1F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E99886C-676D-6D4A-85B9-428E22FAB3FB}" type="slidenum">
              <a:rPr lang="en-US" altLang="en-US" smtClean="0"/>
              <a:pPr>
                <a:spcBef>
                  <a:spcPct val="0"/>
                </a:spcBef>
              </a:pPr>
              <a:t>48</a:t>
            </a:fld>
            <a:endParaRPr lang="en-US" altLang="en-US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AD65827C-EAC4-A44A-A3C6-2725618B7A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1367C227-9143-7543-A06D-7C1071EEC8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point out that supertree methods take overlaping trees and produce a tree, and that the whole process of first generating small trees and then applying a supertree method is often referred to as the </a:t>
            </a:r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ea typeface="ＭＳ Ｐゴシック" panose="020B0600070205080204" pitchFamily="34" charset="-128"/>
              </a:rPr>
              <a:t>supertree approach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r>
              <a:rPr lang="en-US" altLang="ja-JP">
                <a:ea typeface="ＭＳ Ｐゴシック" panose="020B0600070205080204" pitchFamily="34" charset="-128"/>
              </a:rPr>
              <a:t>.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51762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5AE2F-2405-3642-90F7-0139AA475C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FBF072-9FFB-8A40-B0A7-3198BD56BF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011CFA-559E-7D44-AA6B-88941069B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BEC7E-5A93-4948-90FF-54315F8375F5}" type="datetimeFigureOut">
              <a:rPr lang="en-US" smtClean="0"/>
              <a:t>2/1/21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F3F9DC-5A29-1146-990A-2634422BE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60B1C9-961C-584B-82FB-CB7F38DCC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FA942-B094-794F-B94C-9DDF5A257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114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B2597-AD90-B34D-B2C8-1169CCC27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AB74CF-7319-A84E-9987-89804D7799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BCB7C1-8034-9444-A8E5-5FA536D78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BEC7E-5A93-4948-90FF-54315F8375F5}" type="datetimeFigureOut">
              <a:rPr lang="en-US" smtClean="0"/>
              <a:t>2/1/21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F39163-B055-BF4F-9FBC-1DFD535E5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2F0C0B-E568-8B41-8A68-B626E347A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FA942-B094-794F-B94C-9DDF5A257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844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560696-DD82-BC4D-A12C-47A2756FE5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4D2059-36B4-AC49-A7C3-D7461A0223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EB8C9-5974-884C-8A27-9CBC187A6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BEC7E-5A93-4948-90FF-54315F8375F5}" type="datetimeFigureOut">
              <a:rPr lang="en-US" smtClean="0"/>
              <a:t>2/1/21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32862F-4DC3-2447-9819-FBAD18DB0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E4EB53-0127-8E48-BFD8-965610204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FA942-B094-794F-B94C-9DDF5A257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6652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914400" y="4114800"/>
            <a:ext cx="103632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D0BD34F-12D1-4147-8EB5-59ECE12EE4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D369DF1-39C9-AC42-8910-5B7B58857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104DD29-C6DA-1A40-BE6D-C8AE29734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BB9C2F-51F6-9B4D-A255-1760087459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1525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4E2EC-E79B-944B-B759-2B8725C37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F73AB-A3E5-E04F-A3DF-BCE6C03281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40AEC-A571-B341-805D-9CF7DAF52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BEC7E-5A93-4948-90FF-54315F8375F5}" type="datetimeFigureOut">
              <a:rPr lang="en-US" smtClean="0"/>
              <a:t>2/1/21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FE8476-B0FD-B048-9F2D-1AC1532EE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4A573C-528B-B547-BEE8-BEEB2E251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FA942-B094-794F-B94C-9DDF5A257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640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29322-F2B0-3841-B781-BBA605DE0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5C75DE-2BE8-FC4F-8311-83E4BB490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7968E6-961B-C64E-86AD-1652F5BCE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BEC7E-5A93-4948-90FF-54315F8375F5}" type="datetimeFigureOut">
              <a:rPr lang="en-US" smtClean="0"/>
              <a:t>2/1/21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EA0618-C7D6-EB4B-9C44-7C14C5FA6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6446BA-AE5D-8F4E-BDE1-909423B23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FA942-B094-794F-B94C-9DDF5A257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762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EB8F8-4E0A-B147-8FB3-C777E7C3C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3DDEC0-C079-9D40-9D19-F2C6022AA2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E1B770-DDE5-334A-85D0-E1893D65F1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35509C-2C56-4647-B67C-DB6136215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BEC7E-5A93-4948-90FF-54315F8375F5}" type="datetimeFigureOut">
              <a:rPr lang="en-US" smtClean="0"/>
              <a:t>2/1/21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A38C5B-4417-0C48-BA12-55EC50E89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095624-4FC9-F945-8944-47E41001F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FA942-B094-794F-B94C-9DDF5A257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944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AF18D-0D1D-FE49-9916-0E1BB14DA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3FCA90-E38F-E747-98B3-05D5F4C4AF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D9A594-4ABC-F24C-AA71-ACA5A4BF7C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AEDBDC-2FA6-AF46-9E55-673E4468C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BA0C72-8CE3-6B4B-A7F0-C71BAA0AD5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F52591-1CE6-B44F-A0A5-8CB5DD737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BEC7E-5A93-4948-90FF-54315F8375F5}" type="datetimeFigureOut">
              <a:rPr lang="en-US" smtClean="0"/>
              <a:t>2/1/21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374021-F72B-7C48-8C14-2B39F21DE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70D6CE-17CC-9F4F-8B69-9C33D6251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FA942-B094-794F-B94C-9DDF5A257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440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EF959-1A1D-414F-BF5A-C021051DC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1E6C4B-639A-DA4B-BCCE-4926DF00D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BEC7E-5A93-4948-90FF-54315F8375F5}" type="datetimeFigureOut">
              <a:rPr lang="en-US" smtClean="0"/>
              <a:t>2/1/21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414D40-520C-FA4E-9E97-08B7BA0EC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521453-4404-4B46-85D1-4029ED9A0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FA942-B094-794F-B94C-9DDF5A257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105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391B04-591D-5A44-80AF-4CFB6AA3D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BEC7E-5A93-4948-90FF-54315F8375F5}" type="datetimeFigureOut">
              <a:rPr lang="en-US" smtClean="0"/>
              <a:t>2/1/21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A67780-59EE-4F4F-B186-2762DB56A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03D878-49D0-2246-9065-A5FD8EAA3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FA942-B094-794F-B94C-9DDF5A257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178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ED885-BAF0-7846-9861-1093882E8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BFF47-86A3-6045-A978-BF47C74344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EA31E4-E5AB-534F-9E08-BC9CB4FDC2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D4EA3A-E8F6-F44C-9FC4-3F40DCAF7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BEC7E-5A93-4948-90FF-54315F8375F5}" type="datetimeFigureOut">
              <a:rPr lang="en-US" smtClean="0"/>
              <a:t>2/1/21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4E9F03-8176-D941-9230-34C57963D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5092E0-29C7-814B-A590-952A28485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FA942-B094-794F-B94C-9DDF5A257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725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579FB-AD1B-5441-91E5-E0950DC9E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9BD658-5E62-2A40-A397-3EA2356EFE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B03FC7-A287-2440-98B1-CA57555B28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B5165B-E9E9-8E4D-82EC-D321AAA03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BEC7E-5A93-4948-90FF-54315F8375F5}" type="datetimeFigureOut">
              <a:rPr lang="en-US" smtClean="0"/>
              <a:t>2/1/21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03EAE4-7BCF-8444-B109-93B1A4BDA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03E31A-490E-D74A-82D6-CD6FB15CC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FA942-B094-794F-B94C-9DDF5A257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328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57DB7C-153D-554F-985F-82EC8205D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29E94E-58AC-F04B-9C4A-1CA340C06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6FE32-5F4D-6F4C-B591-898DC0F8F1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3BEC7E-5A93-4948-90FF-54315F8375F5}" type="datetimeFigureOut">
              <a:rPr lang="en-US" smtClean="0"/>
              <a:t>2/1/21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8947A1-A151-6C48-9E9E-C429B82FBB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B5F3D9-8C0E-DD4F-AABE-1B0E580523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DFA942-B094-794F-B94C-9DDF5A257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187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jp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jp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hyperlink" Target="http://tandy.cs.illinois.edu/papers.html" TargetMode="External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jpeg"/><Relationship Id="rId5" Type="http://schemas.openxmlformats.org/officeDocument/2006/relationships/image" Target="../media/image20.jpeg"/><Relationship Id="rId4" Type="http://schemas.openxmlformats.org/officeDocument/2006/relationships/hyperlink" Target="http://tandy.cs.illinois.edu/talks.html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3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e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jp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jp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D197F-41BC-7F4E-85FC-36EB9004A7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Species Tree estimation under Gene Duplication and Loss (GDL)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0C9CC0-2F8A-6B46-B817-76EF22503E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Tandy Warnow</a:t>
            </a:r>
          </a:p>
          <a:p>
            <a:r>
              <a:rPr lang="en-US" dirty="0"/>
              <a:t>University of Illinois at Urbana-Champaign</a:t>
            </a:r>
          </a:p>
          <a:p>
            <a:r>
              <a:rPr lang="en-US" dirty="0"/>
              <a:t>http://</a:t>
            </a:r>
            <a:r>
              <a:rPr lang="en-US" dirty="0" err="1"/>
              <a:t>tandy.cs.Illinois.edu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886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>
            <a:extLst>
              <a:ext uri="{FF2B5EF4-FFF2-40B4-BE49-F238E27FC236}">
                <a16:creationId xmlns:a16="http://schemas.microsoft.com/office/drawing/2014/main" id="{1914E789-74BE-7249-82D0-A0197E9454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1" y="130175"/>
            <a:ext cx="7942263" cy="1144588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vert="horz" lIns="0" tIns="35203" rIns="0" bIns="0" rtlCol="0" anchor="ctr">
            <a:normAutofit/>
          </a:bodyPr>
          <a:lstStyle/>
          <a:p>
            <a: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n-US" sz="4000" dirty="0"/>
              <a:t>1KP: Thousand </a:t>
            </a:r>
            <a:r>
              <a:rPr lang="en-US" sz="4000" dirty="0" err="1"/>
              <a:t>Transcriptome</a:t>
            </a:r>
            <a:r>
              <a:rPr lang="en-US" sz="4000" dirty="0"/>
              <a:t> Project</a:t>
            </a:r>
          </a:p>
        </p:txBody>
      </p:sp>
      <p:sp>
        <p:nvSpPr>
          <p:cNvPr id="247811" name="Rectangle 3">
            <a:extLst>
              <a:ext uri="{FF2B5EF4-FFF2-40B4-BE49-F238E27FC236}">
                <a16:creationId xmlns:a16="http://schemas.microsoft.com/office/drawing/2014/main" id="{DCE8A685-A2A8-5746-916F-E1415CB682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95107" y="3150394"/>
            <a:ext cx="8456957" cy="1112838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vert="horz" lIns="0" tIns="25602" rIns="0" bIns="0" rtlCol="0">
            <a:normAutofit/>
          </a:bodyPr>
          <a:lstStyle/>
          <a:p>
            <a:pPr marL="431800" indent="-323850" defTabSz="449263"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2014 </a:t>
            </a:r>
            <a:r>
              <a:rPr lang="en-US" altLang="en-US" sz="2000" i="1" dirty="0">
                <a:ea typeface="ＭＳ Ｐゴシック" panose="020B0600070205080204" pitchFamily="34" charset="-128"/>
              </a:rPr>
              <a:t>PNAS</a:t>
            </a:r>
            <a:r>
              <a:rPr lang="en-US" altLang="en-US" sz="2000" dirty="0">
                <a:ea typeface="ＭＳ Ｐゴシック" panose="020B0600070205080204" pitchFamily="34" charset="-128"/>
              </a:rPr>
              <a:t> study: 103 plant transcriptomes, 400-800 single copy “genes”</a:t>
            </a:r>
          </a:p>
          <a:p>
            <a:pPr marL="431800" indent="-323850" defTabSz="449263"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2019 </a:t>
            </a:r>
            <a:r>
              <a:rPr lang="en-US" altLang="en-US" sz="2000" i="1" dirty="0">
                <a:ea typeface="ＭＳ Ｐゴシック" panose="020B0600070205080204" pitchFamily="34" charset="-128"/>
              </a:rPr>
              <a:t>Nature</a:t>
            </a:r>
            <a:r>
              <a:rPr lang="en-US" altLang="en-US" sz="2000" dirty="0">
                <a:ea typeface="ＭＳ Ｐゴシック" panose="020B0600070205080204" pitchFamily="34" charset="-128"/>
              </a:rPr>
              <a:t> study: much larger!  </a:t>
            </a:r>
          </a:p>
        </p:txBody>
      </p:sp>
      <p:pic>
        <p:nvPicPr>
          <p:cNvPr id="54275" name="Picture 4">
            <a:extLst>
              <a:ext uri="{FF2B5EF4-FFF2-40B4-BE49-F238E27FC236}">
                <a16:creationId xmlns:a16="http://schemas.microsoft.com/office/drawing/2014/main" id="{A88093CE-1255-1B4C-B291-893F7DDEA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1292226"/>
            <a:ext cx="803275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5">
            <a:extLst>
              <a:ext uri="{FF2B5EF4-FFF2-40B4-BE49-F238E27FC236}">
                <a16:creationId xmlns:a16="http://schemas.microsoft.com/office/drawing/2014/main" id="{CA96D745-83C7-7747-86C1-E58054D8E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051" y="1282701"/>
            <a:ext cx="968375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6">
            <a:extLst>
              <a:ext uri="{FF2B5EF4-FFF2-40B4-BE49-F238E27FC236}">
                <a16:creationId xmlns:a16="http://schemas.microsoft.com/office/drawing/2014/main" id="{8FE9A781-8289-424F-85ED-F8E456B73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614" y="1358901"/>
            <a:ext cx="712787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8" name="Text Box 7">
            <a:extLst>
              <a:ext uri="{FF2B5EF4-FFF2-40B4-BE49-F238E27FC236}">
                <a16:creationId xmlns:a16="http://schemas.microsoft.com/office/drawing/2014/main" id="{C0552171-5F83-8443-9EE0-33A2DF92F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633663"/>
            <a:ext cx="1409700" cy="39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50420" rIns="81639" bIns="40820"/>
          <a:lstStyle>
            <a:lvl1pPr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674688" indent="-260350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036638" indent="-207963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450975" indent="-206375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1866900" indent="-207963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0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G. Ka-Shu Wong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0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U Alberta</a:t>
            </a:r>
          </a:p>
        </p:txBody>
      </p:sp>
      <p:sp>
        <p:nvSpPr>
          <p:cNvPr id="54279" name="Text Box 8">
            <a:extLst>
              <a:ext uri="{FF2B5EF4-FFF2-40B4-BE49-F238E27FC236}">
                <a16:creationId xmlns:a16="http://schemas.microsoft.com/office/drawing/2014/main" id="{3858374F-56A2-9B45-81F0-0915FB598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1300" y="2654301"/>
            <a:ext cx="1219200" cy="39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50420" rIns="81639" bIns="40820"/>
          <a:lstStyle>
            <a:lvl1pPr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674688" indent="-260350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036638" indent="-207963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450975" indent="-206375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1866900" indent="-207963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0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N. Wickett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0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Northwestern</a:t>
            </a:r>
          </a:p>
        </p:txBody>
      </p:sp>
      <p:sp>
        <p:nvSpPr>
          <p:cNvPr id="54280" name="Text Box 9">
            <a:extLst>
              <a:ext uri="{FF2B5EF4-FFF2-40B4-BE49-F238E27FC236}">
                <a16:creationId xmlns:a16="http://schemas.microsoft.com/office/drawing/2014/main" id="{D3A3A6D9-5D9A-EB44-9CF1-101CB716E0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1463" y="2662239"/>
            <a:ext cx="132715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50420" rIns="81639" bIns="40820"/>
          <a:lstStyle>
            <a:lvl1pPr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674688" indent="-260350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036638" indent="-207963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450975" indent="-206375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1866900" indent="-207963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0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J. Leebens-Mack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0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U Georgia</a:t>
            </a:r>
          </a:p>
        </p:txBody>
      </p:sp>
      <p:pic>
        <p:nvPicPr>
          <p:cNvPr id="54281" name="Picture 10">
            <a:extLst>
              <a:ext uri="{FF2B5EF4-FFF2-40B4-BE49-F238E27FC236}">
                <a16:creationId xmlns:a16="http://schemas.microsoft.com/office/drawing/2014/main" id="{3F84D450-74B0-E640-8C2D-37229F58E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0" y="1358900"/>
            <a:ext cx="1042988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2" name="Text Box 11">
            <a:extLst>
              <a:ext uri="{FF2B5EF4-FFF2-40B4-BE49-F238E27FC236}">
                <a16:creationId xmlns:a16="http://schemas.microsoft.com/office/drawing/2014/main" id="{40DAE13D-A387-3642-8146-3024346E4A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6351" y="2665413"/>
            <a:ext cx="874713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50420" rIns="81639" bIns="40820"/>
          <a:lstStyle>
            <a:lvl1pPr defTabSz="407988">
              <a:tabLst>
                <a:tab pos="657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674688" indent="-260350" defTabSz="407988">
              <a:tabLst>
                <a:tab pos="657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036638" indent="-207963" defTabSz="407988">
              <a:tabLst>
                <a:tab pos="657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450975" indent="-206375" defTabSz="407988">
              <a:tabLst>
                <a:tab pos="657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1866900" indent="-207963" defTabSz="407988">
              <a:tabLst>
                <a:tab pos="657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0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N. Matasci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0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iPlant</a:t>
            </a:r>
          </a:p>
        </p:txBody>
      </p:sp>
      <p:pic>
        <p:nvPicPr>
          <p:cNvPr id="54283" name="Picture 12" descr="siavash">
            <a:extLst>
              <a:ext uri="{FF2B5EF4-FFF2-40B4-BE49-F238E27FC236}">
                <a16:creationId xmlns:a16="http://schemas.microsoft.com/office/drawing/2014/main" id="{F9B0DC7B-B9C0-CE49-8AD7-CADC1865E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839" y="1373189"/>
            <a:ext cx="896937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4" name="Picture 13" descr="warnow">
            <a:extLst>
              <a:ext uri="{FF2B5EF4-FFF2-40B4-BE49-F238E27FC236}">
                <a16:creationId xmlns:a16="http://schemas.microsoft.com/office/drawing/2014/main" id="{0A7F6913-1EC9-C44D-A4A8-C0ABFEBDE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913" y="1373189"/>
            <a:ext cx="779462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5" name="Text Box 14">
            <a:extLst>
              <a:ext uri="{FF2B5EF4-FFF2-40B4-BE49-F238E27FC236}">
                <a16:creationId xmlns:a16="http://schemas.microsoft.com/office/drawing/2014/main" id="{3E042E59-4ED0-DD48-B304-D06917315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1064" y="2616200"/>
            <a:ext cx="43640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Arial" panose="020B0604020202020204" pitchFamily="34" charset="0"/>
              </a:rPr>
              <a:t>T. Warnow,                S. Mirarab,                     N. Nguyen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Arial" panose="020B0604020202020204" pitchFamily="34" charset="0"/>
              </a:rPr>
              <a:t>UT-Austin/UIUC          UT-Austin /UCSD          UT-Austin/UCSD</a:t>
            </a:r>
          </a:p>
        </p:txBody>
      </p:sp>
      <p:pic>
        <p:nvPicPr>
          <p:cNvPr id="54286" name="Picture 2" descr="nam-nguyen.jpg">
            <a:extLst>
              <a:ext uri="{FF2B5EF4-FFF2-40B4-BE49-F238E27FC236}">
                <a16:creationId xmlns:a16="http://schemas.microsoft.com/office/drawing/2014/main" id="{313C7F4C-A68E-704F-9BA9-FFE9CF3C55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6" y="1433514"/>
            <a:ext cx="104457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5AF728-C1C2-B443-B7AC-DB653A65837A}"/>
              </a:ext>
            </a:extLst>
          </p:cNvPr>
          <p:cNvSpPr txBox="1"/>
          <p:nvPr/>
        </p:nvSpPr>
        <p:spPr>
          <a:xfrm>
            <a:off x="2105026" y="4487863"/>
            <a:ext cx="7529303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0000FF"/>
                </a:solidFill>
              </a:rPr>
              <a:t>Major Challenges: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00FF"/>
                </a:solidFill>
              </a:rPr>
              <a:t>Multi-copy genes omitted (9500 -&gt; 400)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00FF"/>
                </a:solidFill>
              </a:rPr>
              <a:t>Massive gene tree heterogeneity consistent with ILS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A466F3-6921-B54E-B789-9A8AB385F1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79834" y="31130"/>
            <a:ext cx="2039936" cy="27041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0D7532-1276-8448-B952-871C2809AE26}"/>
              </a:ext>
            </a:extLst>
          </p:cNvPr>
          <p:cNvSpPr txBox="1"/>
          <p:nvPr/>
        </p:nvSpPr>
        <p:spPr>
          <a:xfrm>
            <a:off x="281354" y="4487863"/>
            <a:ext cx="1413753" cy="923330"/>
          </a:xfrm>
          <a:prstGeom prst="rect">
            <a:avLst/>
          </a:prstGeom>
          <a:solidFill>
            <a:srgbClr val="FFFF00">
              <a:alpha val="27000"/>
            </a:srgb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Gene duplication and loss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A6EC67FA-2651-FB47-984A-DE101E249340}"/>
              </a:ext>
            </a:extLst>
          </p:cNvPr>
          <p:cNvSpPr/>
          <p:nvPr/>
        </p:nvSpPr>
        <p:spPr>
          <a:xfrm>
            <a:off x="1774385" y="4891079"/>
            <a:ext cx="304800" cy="393896"/>
          </a:xfrm>
          <a:prstGeom prst="rightArrow">
            <a:avLst>
              <a:gd name="adj1" fmla="val 50000"/>
              <a:gd name="adj2" fmla="val 529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10DAEF-B5A9-F742-9F11-A4E5BBF47C13}"/>
              </a:ext>
            </a:extLst>
          </p:cNvPr>
          <p:cNvSpPr txBox="1"/>
          <p:nvPr/>
        </p:nvSpPr>
        <p:spPr>
          <a:xfrm>
            <a:off x="10044248" y="4893256"/>
            <a:ext cx="1413753" cy="923330"/>
          </a:xfrm>
          <a:prstGeom prst="rect">
            <a:avLst/>
          </a:prstGeom>
          <a:solidFill>
            <a:srgbClr val="FFFF00">
              <a:alpha val="27000"/>
            </a:srgb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Incomplete Lineage Sorting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4E039DF4-CB5E-034A-ADC3-6F142F5ABC57}"/>
              </a:ext>
            </a:extLst>
          </p:cNvPr>
          <p:cNvSpPr/>
          <p:nvPr/>
        </p:nvSpPr>
        <p:spPr>
          <a:xfrm flipH="1">
            <a:off x="9636370" y="5256445"/>
            <a:ext cx="351692" cy="4616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7081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72949-9B8E-EB4A-8080-36B2FA6EB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talk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0AE1B8-0C1F-2E4B-AD1A-6A5E9F02F5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Brief introduction to species tree estimation addressing incomplete lineage sorting (ASTRAL and ASTRID)</a:t>
            </a:r>
          </a:p>
          <a:p>
            <a:r>
              <a:rPr lang="en-US" dirty="0"/>
              <a:t>Breakthrough in GDL-based species tree estimation: </a:t>
            </a:r>
          </a:p>
          <a:p>
            <a:pPr lvl="1"/>
            <a:r>
              <a:rPr lang="en-US" dirty="0"/>
              <a:t>ASTRAL-multi (statistically consistent)</a:t>
            </a:r>
          </a:p>
          <a:p>
            <a:pPr lvl="1"/>
            <a:r>
              <a:rPr lang="en-US" dirty="0"/>
              <a:t>ASTRAL-Pro (excellent accuracy)</a:t>
            </a:r>
          </a:p>
          <a:p>
            <a:pPr lvl="1"/>
            <a:r>
              <a:rPr lang="en-US" dirty="0"/>
              <a:t>ASTRID-multi (excellent accuracy, very fast)</a:t>
            </a:r>
          </a:p>
          <a:p>
            <a:pPr lvl="1"/>
            <a:r>
              <a:rPr lang="en-US" dirty="0"/>
              <a:t>FastMulRFS (excellent accuracy, not as robust as ASTRAL-Pro or ASTRID-multi)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7591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 descr="siavash-astral2-talk 3.pdf">
            <a:extLst>
              <a:ext uri="{FF2B5EF4-FFF2-40B4-BE49-F238E27FC236}">
                <a16:creationId xmlns:a16="http://schemas.microsoft.com/office/drawing/2014/main" id="{7532FC6E-9996-EB4C-BBCB-8C4676A8A9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TextBox 2">
            <a:extLst>
              <a:ext uri="{FF2B5EF4-FFF2-40B4-BE49-F238E27FC236}">
                <a16:creationId xmlns:a16="http://schemas.microsoft.com/office/drawing/2014/main" id="{FD41742E-D4C5-9948-83CD-C9A83D66E6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9876" y="2014538"/>
            <a:ext cx="404812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/>
              <a:t>Multiple causes for discord, including </a:t>
            </a:r>
          </a:p>
          <a:p>
            <a:pPr marL="342900" indent="-342900">
              <a:spcBef>
                <a:spcPct val="0"/>
              </a:spcBef>
              <a:defRPr/>
            </a:pPr>
            <a:r>
              <a:rPr lang="en-US" altLang="en-US" sz="2000" dirty="0">
                <a:solidFill>
                  <a:srgbClr val="0432FF"/>
                </a:solidFill>
              </a:rPr>
              <a:t>Incomplete Lineage Sorting (ILS), </a:t>
            </a:r>
          </a:p>
          <a:p>
            <a:pPr marL="342900" indent="-342900">
              <a:spcBef>
                <a:spcPct val="0"/>
              </a:spcBef>
              <a:defRPr/>
            </a:pPr>
            <a:r>
              <a:rPr lang="en-US" altLang="en-US" sz="2000" dirty="0"/>
              <a:t>Gene Duplication and Loss (GDL), and</a:t>
            </a:r>
          </a:p>
          <a:p>
            <a:pPr marL="342900" indent="-342900">
              <a:spcBef>
                <a:spcPct val="0"/>
              </a:spcBef>
              <a:defRPr/>
            </a:pPr>
            <a:r>
              <a:rPr lang="en-US" altLang="en-US" sz="2000" dirty="0"/>
              <a:t>Horizontal Gene Transfer (HGT)</a:t>
            </a:r>
          </a:p>
        </p:txBody>
      </p:sp>
    </p:spTree>
    <p:extLst>
      <p:ext uri="{BB962C8B-B14F-4D97-AF65-F5344CB8AC3E}">
        <p14:creationId xmlns:p14="http://schemas.microsoft.com/office/powerpoint/2010/main" val="41194002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4">
            <a:extLst>
              <a:ext uri="{FF2B5EF4-FFF2-40B4-BE49-F238E27FC236}">
                <a16:creationId xmlns:a16="http://schemas.microsoft.com/office/drawing/2014/main" id="{D8682BD6-5F78-AC4C-93CE-0BAD0192A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33" y="1454725"/>
            <a:ext cx="7204367" cy="5403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DDE330-17BA-4548-8ED4-B871B6B1BDA7}"/>
              </a:ext>
            </a:extLst>
          </p:cNvPr>
          <p:cNvSpPr txBox="1"/>
          <p:nvPr/>
        </p:nvSpPr>
        <p:spPr>
          <a:xfrm>
            <a:off x="2158028" y="394855"/>
            <a:ext cx="62753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MSC+GTR Hierarchical Model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D3A957-59B1-B442-A712-27192350161B}"/>
              </a:ext>
            </a:extLst>
          </p:cNvPr>
          <p:cNvSpPr txBox="1"/>
          <p:nvPr/>
        </p:nvSpPr>
        <p:spPr>
          <a:xfrm>
            <a:off x="8333510" y="1843950"/>
            <a:ext cx="324196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MSC+GTR:</a:t>
            </a:r>
          </a:p>
          <a:p>
            <a:pPr marL="342900" indent="-342900">
              <a:buAutoNum type="arabicPeriod"/>
            </a:pPr>
            <a:r>
              <a:rPr lang="en-US" sz="2000" dirty="0"/>
              <a:t>Gene trees evolve within the species tree under the Multi-Species Coalescent (MSC) model</a:t>
            </a:r>
          </a:p>
          <a:p>
            <a:pPr marL="342900" indent="-342900">
              <a:buAutoNum type="arabicPeriod"/>
            </a:pPr>
            <a:r>
              <a:rPr lang="en-US" sz="2000" dirty="0"/>
              <a:t>Sequences evolve down the gene trees under the GTR model </a:t>
            </a:r>
          </a:p>
          <a:p>
            <a:pPr marL="342900" indent="-342900">
              <a:buAutoNum type="arabicPeriod"/>
            </a:pPr>
            <a:endParaRPr lang="en-US" sz="2000" dirty="0"/>
          </a:p>
          <a:p>
            <a:r>
              <a:rPr lang="en-US" sz="2000" dirty="0"/>
              <a:t>Variants can be considered (such as adding indels to the GTR model)</a:t>
            </a:r>
          </a:p>
        </p:txBody>
      </p:sp>
    </p:spTree>
    <p:extLst>
      <p:ext uri="{BB962C8B-B14F-4D97-AF65-F5344CB8AC3E}">
        <p14:creationId xmlns:p14="http://schemas.microsoft.com/office/powerpoint/2010/main" val="2339148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>
            <a:extLst>
              <a:ext uri="{FF2B5EF4-FFF2-40B4-BE49-F238E27FC236}">
                <a16:creationId xmlns:a16="http://schemas.microsoft.com/office/drawing/2014/main" id="{D7518771-E07D-4F42-A736-14FC2BB37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Species Tree Estimation under MSC+GTR</a:t>
            </a:r>
          </a:p>
        </p:txBody>
      </p:sp>
      <p:sp>
        <p:nvSpPr>
          <p:cNvPr id="44034" name="Content Placeholder 2">
            <a:extLst>
              <a:ext uri="{FF2B5EF4-FFF2-40B4-BE49-F238E27FC236}">
                <a16:creationId xmlns:a16="http://schemas.microsoft.com/office/drawing/2014/main" id="{3A0486A7-368E-B449-877A-40F6077EE6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altLang="en-US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Concatenation using Maximum likelihood</a:t>
            </a:r>
            <a:r>
              <a:rPr lang="en-US" altLang="en-US" dirty="0">
                <a:ea typeface="ＭＳ Ｐゴシック" panose="020B0600070205080204" pitchFamily="34" charset="-128"/>
              </a:rPr>
              <a:t>: NP-hard, and not consistent in the presence of ILS</a:t>
            </a:r>
          </a:p>
          <a:p>
            <a:pPr>
              <a:defRPr/>
            </a:pPr>
            <a:r>
              <a:rPr lang="en-US" altLang="en-US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Summary methods (e.g., ASTRAL, ASTRID, MP-EST): </a:t>
            </a:r>
            <a:r>
              <a:rPr lang="en-US" altLang="en-US" dirty="0">
                <a:ea typeface="ＭＳ Ｐゴシック" panose="020B0600070205080204" pitchFamily="34" charset="-128"/>
              </a:rPr>
              <a:t>consistent, and much faster than CA-ML, but impacted by gene tree estimation error</a:t>
            </a:r>
          </a:p>
          <a:p>
            <a:pPr>
              <a:defRPr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en-US" altLang="en-US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Site-based methods (e.g., SVDquartets, SVDquest): </a:t>
            </a:r>
            <a:r>
              <a:rPr lang="en-US" altLang="en-US" dirty="0">
                <a:ea typeface="ＭＳ Ｐゴシック" panose="020B0600070205080204" pitchFamily="34" charset="-128"/>
              </a:rPr>
              <a:t>consistent but not very computationally efficient</a:t>
            </a:r>
          </a:p>
          <a:p>
            <a:pPr>
              <a:defRPr/>
            </a:pPr>
            <a:r>
              <a:rPr lang="en-US" altLang="en-US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Co-estimation methods (*BEAST and StarBEAST2): </a:t>
            </a:r>
            <a:r>
              <a:rPr lang="en-US" altLang="en-US" dirty="0">
                <a:ea typeface="ＭＳ Ｐゴシック" panose="020B0600070205080204" pitchFamily="34" charset="-128"/>
              </a:rPr>
              <a:t>consistent, very accurate, but very expensive</a:t>
            </a:r>
          </a:p>
        </p:txBody>
      </p:sp>
    </p:spTree>
    <p:extLst>
      <p:ext uri="{BB962C8B-B14F-4D97-AF65-F5344CB8AC3E}">
        <p14:creationId xmlns:p14="http://schemas.microsoft.com/office/powerpoint/2010/main" val="9717203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 descr="siavash-astral2-talk 11.pdf">
            <a:extLst>
              <a:ext uri="{FF2B5EF4-FFF2-40B4-BE49-F238E27FC236}">
                <a16:creationId xmlns:a16="http://schemas.microsoft.com/office/drawing/2014/main" id="{7B01477D-4E27-A045-81D7-26A027E1FB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2" y="-149225"/>
            <a:ext cx="9342438" cy="700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91956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4">
            <a:extLst>
              <a:ext uri="{FF2B5EF4-FFF2-40B4-BE49-F238E27FC236}">
                <a16:creationId xmlns:a16="http://schemas.microsoft.com/office/drawing/2014/main" id="{D8682BD6-5F78-AC4C-93CE-0BAD0192A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33" y="1454725"/>
            <a:ext cx="7204367" cy="5403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DDE330-17BA-4548-8ED4-B871B6B1BDA7}"/>
              </a:ext>
            </a:extLst>
          </p:cNvPr>
          <p:cNvSpPr txBox="1"/>
          <p:nvPr/>
        </p:nvSpPr>
        <p:spPr>
          <a:xfrm>
            <a:off x="2383110" y="394855"/>
            <a:ext cx="63907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MSC+ GTR Hierarchical Model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D3A957-59B1-B442-A712-27192350161B}"/>
              </a:ext>
            </a:extLst>
          </p:cNvPr>
          <p:cNvSpPr txBox="1"/>
          <p:nvPr/>
        </p:nvSpPr>
        <p:spPr>
          <a:xfrm>
            <a:off x="8333510" y="1843950"/>
            <a:ext cx="324196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dirty="0"/>
              <a:t>Gene trees evolve within the species tree (e.g., under the Multi-Species Coalescent model)</a:t>
            </a:r>
          </a:p>
          <a:p>
            <a:pPr marL="342900" indent="-342900">
              <a:buAutoNum type="arabicPeriod"/>
            </a:pPr>
            <a:r>
              <a:rPr lang="en-US" sz="2000" dirty="0"/>
              <a:t>Sequences evolve down the gene trees (e.g., under GTR model, possibly with indels)</a:t>
            </a:r>
          </a:p>
        </p:txBody>
      </p:sp>
    </p:spTree>
    <p:extLst>
      <p:ext uri="{BB962C8B-B14F-4D97-AF65-F5344CB8AC3E}">
        <p14:creationId xmlns:p14="http://schemas.microsoft.com/office/powerpoint/2010/main" val="40002379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2">
            <a:extLst>
              <a:ext uri="{FF2B5EF4-FFF2-40B4-BE49-F238E27FC236}">
                <a16:creationId xmlns:a16="http://schemas.microsoft.com/office/drawing/2014/main" id="{15511678-14B6-FE40-B023-D6AF49D83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23555"/>
            <a:ext cx="7245927" cy="5434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B45D02-2F42-BB40-84BA-4049417A1686}"/>
              </a:ext>
            </a:extLst>
          </p:cNvPr>
          <p:cNvSpPr txBox="1"/>
          <p:nvPr/>
        </p:nvSpPr>
        <p:spPr>
          <a:xfrm>
            <a:off x="3117272" y="221645"/>
            <a:ext cx="64423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Summary Method Protocol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0ABEB0-E6E4-B14C-B4B3-BE4309C2811B}"/>
              </a:ext>
            </a:extLst>
          </p:cNvPr>
          <p:cNvSpPr txBox="1"/>
          <p:nvPr/>
        </p:nvSpPr>
        <p:spPr>
          <a:xfrm>
            <a:off x="8077201" y="2078674"/>
            <a:ext cx="38723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400" dirty="0">
                <a:solidFill>
                  <a:srgbClr val="0432FF"/>
                </a:solidFill>
              </a:rPr>
              <a:t>Given gene sequence alignments, compute gene trees</a:t>
            </a:r>
          </a:p>
          <a:p>
            <a:pPr marL="457200" indent="-457200">
              <a:buAutoNum type="arabicPeriod"/>
            </a:pPr>
            <a:r>
              <a:rPr lang="en-US" sz="2400" dirty="0">
                <a:solidFill>
                  <a:srgbClr val="0432FF"/>
                </a:solidFill>
              </a:rPr>
              <a:t>Given gene trees, combine into species tree</a:t>
            </a:r>
          </a:p>
          <a:p>
            <a:endParaRPr lang="en-US" sz="2400" dirty="0">
              <a:solidFill>
                <a:srgbClr val="0432FF"/>
              </a:solidFill>
            </a:endParaRPr>
          </a:p>
          <a:p>
            <a:r>
              <a:rPr lang="en-US" sz="2400" dirty="0">
                <a:solidFill>
                  <a:srgbClr val="0432FF"/>
                </a:solidFill>
              </a:rPr>
              <a:t>Faster than concatenation,</a:t>
            </a:r>
          </a:p>
          <a:p>
            <a:r>
              <a:rPr lang="en-US" sz="2400" dirty="0">
                <a:solidFill>
                  <a:srgbClr val="0432FF"/>
                </a:solidFill>
              </a:rPr>
              <a:t>and can be parallelized</a:t>
            </a:r>
          </a:p>
        </p:txBody>
      </p:sp>
    </p:spTree>
    <p:extLst>
      <p:ext uri="{BB962C8B-B14F-4D97-AF65-F5344CB8AC3E}">
        <p14:creationId xmlns:p14="http://schemas.microsoft.com/office/powerpoint/2010/main" val="24159032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3" descr="siavash-michigan-opt-problem.pdf">
            <a:extLst>
              <a:ext uri="{FF2B5EF4-FFF2-40B4-BE49-F238E27FC236}">
                <a16:creationId xmlns:a16="http://schemas.microsoft.com/office/drawing/2014/main" id="{603EF19C-1B82-954F-9E03-392ABFDD23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0" name="Picture 2">
            <a:extLst>
              <a:ext uri="{FF2B5EF4-FFF2-40B4-BE49-F238E27FC236}">
                <a16:creationId xmlns:a16="http://schemas.microsoft.com/office/drawing/2014/main" id="{A17CD7B0-2C9D-9448-9FB6-82DE3049D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825" y="190500"/>
            <a:ext cx="11557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2052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6D2D44C2-DC2E-9D4B-8225-BED6847EC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ASTRID </a:t>
            </a:r>
          </a:p>
        </p:txBody>
      </p:sp>
      <p:sp>
        <p:nvSpPr>
          <p:cNvPr id="26626" name="Content Placeholder 2">
            <a:extLst>
              <a:ext uri="{FF2B5EF4-FFF2-40B4-BE49-F238E27FC236}">
                <a16:creationId xmlns:a16="http://schemas.microsoft.com/office/drawing/2014/main" id="{F4E6527C-B9C9-6841-B496-47927AE034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400" dirty="0">
                <a:ea typeface="ＭＳ Ｐゴシック" panose="020B0600070205080204" pitchFamily="34" charset="-128"/>
              </a:rPr>
              <a:t>ASTRID: Accurate species trees using internode distances, Vachaspati and Warnow, RECOMB-CG 2015 and BMC Genomics 2015</a:t>
            </a:r>
          </a:p>
          <a:p>
            <a:r>
              <a:rPr lang="en-US" altLang="en-US" sz="2400" dirty="0">
                <a:ea typeface="ＭＳ Ｐゴシック" panose="020B0600070205080204" pitchFamily="34" charset="-128"/>
              </a:rPr>
              <a:t>Algorithmic design: Computes a matrix of average leaf-to-leaf </a:t>
            </a:r>
            <a:r>
              <a:rPr lang="en-US" altLang="en-US" sz="2400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distances,</a:t>
            </a:r>
            <a:r>
              <a:rPr lang="en-US" altLang="en-US" sz="2400" dirty="0">
                <a:ea typeface="ＭＳ Ｐゴシック" panose="020B0600070205080204" pitchFamily="34" charset="-128"/>
              </a:rPr>
              <a:t> and then computes a tree using FastME (more accurate than neighbor Joining and faster, too).</a:t>
            </a:r>
          </a:p>
          <a:p>
            <a:r>
              <a:rPr lang="en-US" altLang="en-US" sz="2400" dirty="0">
                <a:solidFill>
                  <a:srgbClr val="0000FF"/>
                </a:solidFill>
                <a:ea typeface="ＭＳ Ｐゴシック" panose="020B0600070205080204" pitchFamily="34" charset="-128"/>
              </a:rPr>
              <a:t>Related to NJst (Liu and Yu, 2010), </a:t>
            </a:r>
            <a:r>
              <a:rPr lang="en-US" altLang="en-US" sz="2400" dirty="0">
                <a:ea typeface="ＭＳ Ｐゴシック" panose="020B0600070205080204" pitchFamily="34" charset="-128"/>
              </a:rPr>
              <a:t>which computes the same matrix but then computes the tree using neighbor joining (NJ). </a:t>
            </a:r>
          </a:p>
          <a:p>
            <a:r>
              <a:rPr lang="en-US" altLang="en-US" sz="2400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Statistically consistent </a:t>
            </a:r>
            <a:r>
              <a:rPr lang="en-US" altLang="en-US" sz="2400" dirty="0">
                <a:ea typeface="ＭＳ Ｐゴシック" panose="020B0600070205080204" pitchFamily="34" charset="-128"/>
              </a:rPr>
              <a:t>under the MSC</a:t>
            </a:r>
          </a:p>
          <a:p>
            <a:r>
              <a:rPr lang="en-US" altLang="en-US" sz="2400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Competitive with ASTRAL for accuracy, but faster </a:t>
            </a:r>
            <a:r>
              <a:rPr lang="en-US" altLang="en-US" sz="2400" dirty="0">
                <a:ea typeface="ＭＳ Ｐゴシック" panose="020B0600070205080204" pitchFamily="34" charset="-128"/>
              </a:rPr>
              <a:t>on large datasets</a:t>
            </a:r>
          </a:p>
          <a:p>
            <a:r>
              <a:rPr lang="en-US" altLang="en-US" sz="2400" dirty="0">
                <a:solidFill>
                  <a:srgbClr val="0000FF"/>
                </a:solidFill>
                <a:ea typeface="ＭＳ Ｐゴシック" panose="020B0600070205080204" pitchFamily="34" charset="-128"/>
              </a:rPr>
              <a:t>O(kn</a:t>
            </a:r>
            <a:r>
              <a:rPr lang="en-US" altLang="en-US" sz="2400" baseline="30000" dirty="0">
                <a:solidFill>
                  <a:srgbClr val="0000FF"/>
                </a:solidFill>
                <a:ea typeface="ＭＳ Ｐゴシック" panose="020B0600070205080204" pitchFamily="34" charset="-128"/>
              </a:rPr>
              <a:t>2</a:t>
            </a:r>
            <a:r>
              <a:rPr lang="en-US" altLang="en-US" sz="2400" dirty="0">
                <a:solidFill>
                  <a:srgbClr val="0000FF"/>
                </a:solidFill>
                <a:ea typeface="ＭＳ Ｐゴシック" panose="020B0600070205080204" pitchFamily="34" charset="-128"/>
              </a:rPr>
              <a:t> + n</a:t>
            </a:r>
            <a:r>
              <a:rPr lang="en-US" altLang="en-US" sz="2400" baseline="30000" dirty="0">
                <a:solidFill>
                  <a:srgbClr val="0000FF"/>
                </a:solidFill>
                <a:ea typeface="ＭＳ Ｐゴシック" panose="020B0600070205080204" pitchFamily="34" charset="-128"/>
              </a:rPr>
              <a:t>3</a:t>
            </a:r>
            <a:r>
              <a:rPr lang="en-US" altLang="en-US" sz="2400" dirty="0">
                <a:solidFill>
                  <a:srgbClr val="0000FF"/>
                </a:solidFill>
                <a:ea typeface="ＭＳ Ｐゴシック" panose="020B0600070205080204" pitchFamily="34" charset="-128"/>
              </a:rPr>
              <a:t>) </a:t>
            </a:r>
            <a:r>
              <a:rPr lang="en-US" altLang="en-US" sz="2400" dirty="0">
                <a:ea typeface="ＭＳ Ｐゴシック" panose="020B0600070205080204" pitchFamily="34" charset="-128"/>
              </a:rPr>
              <a:t>time where there are k gene trees and n species</a:t>
            </a:r>
          </a:p>
        </p:txBody>
      </p:sp>
      <p:pic>
        <p:nvPicPr>
          <p:cNvPr id="26627" name="Picture 2">
            <a:extLst>
              <a:ext uri="{FF2B5EF4-FFF2-40B4-BE49-F238E27FC236}">
                <a16:creationId xmlns:a16="http://schemas.microsoft.com/office/drawing/2014/main" id="{8DFAD6B5-8925-E247-AE5D-C09FEE080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600" y="87313"/>
            <a:ext cx="1422400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4849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7" name="Group 1026">
            <a:extLst>
              <a:ext uri="{FF2B5EF4-FFF2-40B4-BE49-F238E27FC236}">
                <a16:creationId xmlns:a16="http://schemas.microsoft.com/office/drawing/2014/main" id="{CA5BFBCA-7D0D-884B-A139-E19B53EC7E0D}"/>
              </a:ext>
            </a:extLst>
          </p:cNvPr>
          <p:cNvGrpSpPr>
            <a:grpSpLocks/>
          </p:cNvGrpSpPr>
          <p:nvPr/>
        </p:nvGrpSpPr>
        <p:grpSpPr bwMode="auto">
          <a:xfrm>
            <a:off x="3048000" y="1981200"/>
            <a:ext cx="5943600" cy="1447800"/>
            <a:chOff x="1104" y="1200"/>
            <a:chExt cx="3456" cy="1728"/>
          </a:xfrm>
        </p:grpSpPr>
        <p:sp>
          <p:nvSpPr>
            <p:cNvPr id="705539" name="Line 1027">
              <a:extLst>
                <a:ext uri="{FF2B5EF4-FFF2-40B4-BE49-F238E27FC236}">
                  <a16:creationId xmlns:a16="http://schemas.microsoft.com/office/drawing/2014/main" id="{04E2EE01-5270-D94C-9D1F-6C3138D2618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1200"/>
              <a:ext cx="1728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05540" name="Line 1028">
              <a:extLst>
                <a:ext uri="{FF2B5EF4-FFF2-40B4-BE49-F238E27FC236}">
                  <a16:creationId xmlns:a16="http://schemas.microsoft.com/office/drawing/2014/main" id="{DC34B173-51D6-9047-918D-41F94B49A4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832" y="1200"/>
              <a:ext cx="1728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05541" name="Line 1029">
              <a:extLst>
                <a:ext uri="{FF2B5EF4-FFF2-40B4-BE49-F238E27FC236}">
                  <a16:creationId xmlns:a16="http://schemas.microsoft.com/office/drawing/2014/main" id="{1C18A910-0529-6A42-B9A5-83AD3A826EC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56" y="1776"/>
              <a:ext cx="1152" cy="115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05542" name="Line 1030">
              <a:extLst>
                <a:ext uri="{FF2B5EF4-FFF2-40B4-BE49-F238E27FC236}">
                  <a16:creationId xmlns:a16="http://schemas.microsoft.com/office/drawing/2014/main" id="{397D162F-FC4B-C746-B01A-FD8A0E618D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08" y="2352"/>
              <a:ext cx="576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pic>
        <p:nvPicPr>
          <p:cNvPr id="19458" name="Picture 1031" descr="orang2">
            <a:extLst>
              <a:ext uri="{FF2B5EF4-FFF2-40B4-BE49-F238E27FC236}">
                <a16:creationId xmlns:a16="http://schemas.microsoft.com/office/drawing/2014/main" id="{21987A16-7A79-0843-91A8-D5A7297B9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1" y="3824288"/>
            <a:ext cx="1425575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1032" descr="chimp3">
            <a:extLst>
              <a:ext uri="{FF2B5EF4-FFF2-40B4-BE49-F238E27FC236}">
                <a16:creationId xmlns:a16="http://schemas.microsoft.com/office/drawing/2014/main" id="{A60A1100-A44C-114B-B2A0-F1479330F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150" y="3849688"/>
            <a:ext cx="1441450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5545" name="Text Box 1033">
            <a:extLst>
              <a:ext uri="{FF2B5EF4-FFF2-40B4-BE49-F238E27FC236}">
                <a16:creationId xmlns:a16="http://schemas.microsoft.com/office/drawing/2014/main" id="{C9838FF9-53E4-7248-BEF0-88D4FFFF97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1" y="3355975"/>
            <a:ext cx="1363663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200">
                <a:latin typeface="Times New Roman" charset="0"/>
              </a:rPr>
              <a:t>Orangutan</a:t>
            </a:r>
          </a:p>
        </p:txBody>
      </p:sp>
      <p:sp>
        <p:nvSpPr>
          <p:cNvPr id="705546" name="Text Box 1034">
            <a:extLst>
              <a:ext uri="{FF2B5EF4-FFF2-40B4-BE49-F238E27FC236}">
                <a16:creationId xmlns:a16="http://schemas.microsoft.com/office/drawing/2014/main" id="{AFD63395-9271-5346-9D63-B4BA773D98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1" y="3370264"/>
            <a:ext cx="976313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200">
                <a:latin typeface="Times New Roman" charset="0"/>
              </a:rPr>
              <a:t>Gorilla</a:t>
            </a:r>
          </a:p>
        </p:txBody>
      </p:sp>
      <p:sp>
        <p:nvSpPr>
          <p:cNvPr id="705547" name="Text Box 1035">
            <a:extLst>
              <a:ext uri="{FF2B5EF4-FFF2-40B4-BE49-F238E27FC236}">
                <a16:creationId xmlns:a16="http://schemas.microsoft.com/office/drawing/2014/main" id="{2F6E7A75-DC2D-9E45-9989-7845AB4821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3370264"/>
            <a:ext cx="158115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200">
                <a:latin typeface="Times New Roman" charset="0"/>
              </a:rPr>
              <a:t>Chimpanzee</a:t>
            </a:r>
          </a:p>
        </p:txBody>
      </p:sp>
      <p:sp>
        <p:nvSpPr>
          <p:cNvPr id="705548" name="Text Box 1036">
            <a:extLst>
              <a:ext uri="{FF2B5EF4-FFF2-40B4-BE49-F238E27FC236}">
                <a16:creationId xmlns:a16="http://schemas.microsoft.com/office/drawing/2014/main" id="{A4268CFC-70A8-F945-929B-E9B47D8554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6939" y="3355975"/>
            <a:ext cx="100647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200">
                <a:latin typeface="Times New Roman" charset="0"/>
              </a:rPr>
              <a:t>Human</a:t>
            </a:r>
          </a:p>
        </p:txBody>
      </p:sp>
      <p:pic>
        <p:nvPicPr>
          <p:cNvPr id="19464" name="Picture 1037" descr="gorilla2">
            <a:extLst>
              <a:ext uri="{FF2B5EF4-FFF2-40B4-BE49-F238E27FC236}">
                <a16:creationId xmlns:a16="http://schemas.microsoft.com/office/drawing/2014/main" id="{6DF3CD0D-96F2-3E48-8BC7-28E570F12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088" y="3835400"/>
            <a:ext cx="1458912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5550" name="Text Box 1038">
            <a:extLst>
              <a:ext uri="{FF2B5EF4-FFF2-40B4-BE49-F238E27FC236}">
                <a16:creationId xmlns:a16="http://schemas.microsoft.com/office/drawing/2014/main" id="{4D8810FC-1F4F-BE49-8135-AA0DC1C078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3391" y="6172200"/>
            <a:ext cx="194957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1000" i="1">
                <a:latin typeface="Times New Roman" charset="0"/>
              </a:rPr>
              <a:t>From the Tree of the Life Website,</a:t>
            </a:r>
            <a:br>
              <a:rPr lang="en-US" sz="1000" i="1">
                <a:latin typeface="Times New Roman" charset="0"/>
              </a:rPr>
            </a:br>
            <a:r>
              <a:rPr lang="en-US" sz="1000" i="1">
                <a:latin typeface="Times New Roman" charset="0"/>
              </a:rPr>
              <a:t>University of Arizona</a:t>
            </a:r>
          </a:p>
        </p:txBody>
      </p:sp>
      <p:sp>
        <p:nvSpPr>
          <p:cNvPr id="705551" name="Rectangle 1039">
            <a:extLst>
              <a:ext uri="{FF2B5EF4-FFF2-40B4-BE49-F238E27FC236}">
                <a16:creationId xmlns:a16="http://schemas.microsoft.com/office/drawing/2014/main" id="{417F734F-1A55-784A-B5C3-B32EB4918A7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57344" y="355600"/>
            <a:ext cx="2971800" cy="11430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dirty="0">
                <a:ea typeface="+mj-ea"/>
                <a:cs typeface="+mj-cs"/>
              </a:rPr>
              <a:t>Species Tree</a:t>
            </a:r>
          </a:p>
        </p:txBody>
      </p:sp>
      <p:pic>
        <p:nvPicPr>
          <p:cNvPr id="19467" name="Picture 1040" descr="mountain_icecream_cropped_2">
            <a:extLst>
              <a:ext uri="{FF2B5EF4-FFF2-40B4-BE49-F238E27FC236}">
                <a16:creationId xmlns:a16="http://schemas.microsoft.com/office/drawing/2014/main" id="{C2A51842-044E-6C4C-BC78-3A888050F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3886200"/>
            <a:ext cx="148113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46369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>
            <a:extLst>
              <a:ext uri="{FF2B5EF4-FFF2-40B4-BE49-F238E27FC236}">
                <a16:creationId xmlns:a16="http://schemas.microsoft.com/office/drawing/2014/main" id="{D7518771-E07D-4F42-A736-14FC2BB37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Species Tree Estimation under MSC+GTR</a:t>
            </a:r>
          </a:p>
        </p:txBody>
      </p:sp>
      <p:sp>
        <p:nvSpPr>
          <p:cNvPr id="44034" name="Content Placeholder 2">
            <a:extLst>
              <a:ext uri="{FF2B5EF4-FFF2-40B4-BE49-F238E27FC236}">
                <a16:creationId xmlns:a16="http://schemas.microsoft.com/office/drawing/2014/main" id="{3A0486A7-368E-B449-877A-40F6077EE6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Concatenation using Maximum likelihood: NP-hard, and not consistent in the presence of ILS</a:t>
            </a:r>
          </a:p>
          <a:p>
            <a:pPr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Summary methods (e.g., </a:t>
            </a:r>
            <a:r>
              <a:rPr lang="en-US" altLang="en-US" b="1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ASTRAL, ASTRID</a:t>
            </a:r>
            <a:r>
              <a:rPr lang="en-US" altLang="en-US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, </a:t>
            </a:r>
            <a:r>
              <a:rPr lang="en-US" altLang="en-US" dirty="0">
                <a:ea typeface="ＭＳ Ｐゴシック" panose="020B0600070205080204" pitchFamily="34" charset="-128"/>
              </a:rPr>
              <a:t>MP-EST): consistent, and much faster than CA-ML, but impacted by gene tree estimation error</a:t>
            </a:r>
          </a:p>
          <a:p>
            <a:pPr marL="0" indent="0">
              <a:buNone/>
              <a:defRPr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Site-based methods (e.g., SVDquartets, SVDquest): consistent but not very computationally efficient</a:t>
            </a:r>
          </a:p>
          <a:p>
            <a:pPr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Co-estimation methods (*BEAST and StarBEAST2): consistent, very accurate, but very expensive</a:t>
            </a:r>
          </a:p>
        </p:txBody>
      </p:sp>
    </p:spTree>
    <p:extLst>
      <p:ext uri="{BB962C8B-B14F-4D97-AF65-F5344CB8AC3E}">
        <p14:creationId xmlns:p14="http://schemas.microsoft.com/office/powerpoint/2010/main" val="34471593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 descr="siavash-astral2-talk 3.pdf">
            <a:extLst>
              <a:ext uri="{FF2B5EF4-FFF2-40B4-BE49-F238E27FC236}">
                <a16:creationId xmlns:a16="http://schemas.microsoft.com/office/drawing/2014/main" id="{7532FC6E-9996-EB4C-BBCB-8C4676A8A9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TextBox 2">
            <a:extLst>
              <a:ext uri="{FF2B5EF4-FFF2-40B4-BE49-F238E27FC236}">
                <a16:creationId xmlns:a16="http://schemas.microsoft.com/office/drawing/2014/main" id="{FD41742E-D4C5-9948-83CD-C9A83D66E6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9876" y="2014538"/>
            <a:ext cx="404812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/>
              <a:t>Multiple causes for discord, including </a:t>
            </a:r>
          </a:p>
          <a:p>
            <a:pPr marL="342900" indent="-342900">
              <a:spcBef>
                <a:spcPct val="0"/>
              </a:spcBef>
              <a:defRPr/>
            </a:pPr>
            <a:r>
              <a:rPr lang="en-US" altLang="en-US" sz="2000" dirty="0"/>
              <a:t>Incomplete Lineage Sorting (ILS), </a:t>
            </a:r>
          </a:p>
          <a:p>
            <a:pPr marL="342900" indent="-342900">
              <a:spcBef>
                <a:spcPct val="0"/>
              </a:spcBef>
              <a:defRPr/>
            </a:pPr>
            <a:r>
              <a:rPr lang="en-US" altLang="en-US" sz="2000" dirty="0">
                <a:solidFill>
                  <a:srgbClr val="0432FF"/>
                </a:solidFill>
              </a:rPr>
              <a:t>Gene Duplication and Loss (GDL), </a:t>
            </a:r>
            <a:r>
              <a:rPr lang="en-US" altLang="en-US" sz="2000" dirty="0"/>
              <a:t>and</a:t>
            </a:r>
          </a:p>
          <a:p>
            <a:pPr marL="342900" indent="-342900">
              <a:spcBef>
                <a:spcPct val="0"/>
              </a:spcBef>
              <a:defRPr/>
            </a:pPr>
            <a:r>
              <a:rPr lang="en-US" altLang="en-US" sz="2000" dirty="0"/>
              <a:t>Horizontal Gene Transfer (HGT)</a:t>
            </a:r>
          </a:p>
        </p:txBody>
      </p:sp>
    </p:spTree>
    <p:extLst>
      <p:ext uri="{BB962C8B-B14F-4D97-AF65-F5344CB8AC3E}">
        <p14:creationId xmlns:p14="http://schemas.microsoft.com/office/powerpoint/2010/main" val="30296899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D34A4E-A96A-874E-A6A1-86CB36045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7100" y="1485574"/>
            <a:ext cx="18090340" cy="38415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95DF76-D603-F547-BD28-B4CE53C871F6}"/>
              </a:ext>
            </a:extLst>
          </p:cNvPr>
          <p:cNvSpPr txBox="1"/>
          <p:nvPr/>
        </p:nvSpPr>
        <p:spPr>
          <a:xfrm>
            <a:off x="839237" y="5536828"/>
            <a:ext cx="3449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by Luay Nakhleh, TREE 2013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5C4747-C478-C54A-95C7-701AB1870CC7}"/>
              </a:ext>
            </a:extLst>
          </p:cNvPr>
          <p:cNvSpPr txBox="1"/>
          <p:nvPr/>
        </p:nvSpPr>
        <p:spPr>
          <a:xfrm>
            <a:off x="5715658" y="1128447"/>
            <a:ext cx="7903229" cy="59146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F5157A-3588-1941-975B-FAA2C20AA9E6}"/>
              </a:ext>
            </a:extLst>
          </p:cNvPr>
          <p:cNvSpPr txBox="1"/>
          <p:nvPr/>
        </p:nvSpPr>
        <p:spPr>
          <a:xfrm>
            <a:off x="6307782" y="1569105"/>
            <a:ext cx="502843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The species tree has one duplication (at the root), which produces a </a:t>
            </a:r>
            <a:r>
              <a:rPr lang="en-US" sz="3200" dirty="0">
                <a:solidFill>
                  <a:srgbClr val="0432FF"/>
                </a:solidFill>
              </a:rPr>
              <a:t>gene family tree </a:t>
            </a:r>
            <a:r>
              <a:rPr lang="en-US" sz="3200" dirty="0"/>
              <a:t>that has two copies of the species tree!</a:t>
            </a:r>
          </a:p>
          <a:p>
            <a:endParaRPr lang="en-US" sz="3200" dirty="0"/>
          </a:p>
          <a:p>
            <a:r>
              <a:rPr lang="en-US" sz="3200" dirty="0"/>
              <a:t>Multi-copy trees: </a:t>
            </a:r>
            <a:r>
              <a:rPr lang="en-US" sz="3200" dirty="0">
                <a:solidFill>
                  <a:srgbClr val="0432FF"/>
                </a:solidFill>
              </a:rPr>
              <a:t>MUL-trees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6B794D-440E-1F4B-8D16-932AD1B3E10C}"/>
              </a:ext>
            </a:extLst>
          </p:cNvPr>
          <p:cNvSpPr txBox="1"/>
          <p:nvPr/>
        </p:nvSpPr>
        <p:spPr>
          <a:xfrm>
            <a:off x="3305908" y="504092"/>
            <a:ext cx="39635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Gene Family Trees</a:t>
            </a:r>
          </a:p>
        </p:txBody>
      </p:sp>
    </p:spTree>
    <p:extLst>
      <p:ext uri="{BB962C8B-B14F-4D97-AF65-F5344CB8AC3E}">
        <p14:creationId xmlns:p14="http://schemas.microsoft.com/office/powerpoint/2010/main" val="17971857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673B8-18FD-EA46-8B3F-4B934D547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414" y="365125"/>
            <a:ext cx="10933386" cy="1325563"/>
          </a:xfrm>
        </p:spPr>
        <p:txBody>
          <a:bodyPr>
            <a:normAutofit/>
          </a:bodyPr>
          <a:lstStyle/>
          <a:p>
            <a:r>
              <a:rPr lang="en-US" sz="3600" dirty="0"/>
              <a:t>     			Different gene family trees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6312BE-0C9D-1446-A19A-5BFC43976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539" y="1690689"/>
            <a:ext cx="7108425" cy="39916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A5DA71-B338-EF45-B1F5-81CF5357DDF2}"/>
              </a:ext>
            </a:extLst>
          </p:cNvPr>
          <p:cNvSpPr txBox="1"/>
          <p:nvPr/>
        </p:nvSpPr>
        <p:spPr>
          <a:xfrm>
            <a:off x="8697972" y="1750991"/>
            <a:ext cx="30602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432FF"/>
                </a:solidFill>
              </a:rPr>
              <a:t>Some gene family trees are single copy (and may not agree with the species tree, due to gene loss)</a:t>
            </a:r>
          </a:p>
        </p:txBody>
      </p:sp>
    </p:spTree>
    <p:extLst>
      <p:ext uri="{BB962C8B-B14F-4D97-AF65-F5344CB8AC3E}">
        <p14:creationId xmlns:p14="http://schemas.microsoft.com/office/powerpoint/2010/main" val="33025448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E5883-FDE2-6D40-96DA-D7CD7A24E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Species tree estimation under GDL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07101-7C7B-6E4D-BE42-295F59B3F1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432FF"/>
                </a:solidFill>
              </a:rPr>
              <a:t>Concatenation</a:t>
            </a:r>
            <a:r>
              <a:rPr lang="en-US" dirty="0"/>
              <a:t>: requires restriction to single-copy genes (throws out data) OR knowledge of orthology (not reliable)</a:t>
            </a:r>
          </a:p>
          <a:p>
            <a:r>
              <a:rPr lang="en-US" dirty="0">
                <a:solidFill>
                  <a:srgbClr val="0432FF"/>
                </a:solidFill>
              </a:rPr>
              <a:t>Summary methods </a:t>
            </a:r>
            <a:r>
              <a:rPr lang="en-US" dirty="0"/>
              <a:t>(combine gene family trees): gene tree parsimony (e.g., DupTree and iGTP) and supertree methods adapted to MUL-trees (e.g., MulRF), also </a:t>
            </a:r>
            <a:r>
              <a:rPr lang="en-US" dirty="0" err="1"/>
              <a:t>guenomo</a:t>
            </a:r>
            <a:r>
              <a:rPr lang="en-US" dirty="0"/>
              <a:t> (Bayesian method)</a:t>
            </a:r>
          </a:p>
          <a:p>
            <a:r>
              <a:rPr lang="en-US" dirty="0">
                <a:solidFill>
                  <a:srgbClr val="0432FF"/>
                </a:solidFill>
              </a:rPr>
              <a:t>Bayesian co-estimation </a:t>
            </a:r>
            <a:r>
              <a:rPr lang="en-US" dirty="0"/>
              <a:t>of gene trees and species trees (e.g., </a:t>
            </a:r>
            <a:r>
              <a:rPr lang="en-US" dirty="0" err="1"/>
              <a:t>PhylDog</a:t>
            </a:r>
            <a:r>
              <a:rPr lang="en-US" dirty="0"/>
              <a:t>) – too expensive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Nothing proven to be statistically consistent under GDL… until 2019</a:t>
            </a:r>
          </a:p>
        </p:txBody>
      </p:sp>
    </p:spTree>
    <p:extLst>
      <p:ext uri="{BB962C8B-B14F-4D97-AF65-F5344CB8AC3E}">
        <p14:creationId xmlns:p14="http://schemas.microsoft.com/office/powerpoint/2010/main" val="24566436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>
            <a:extLst>
              <a:ext uri="{FF2B5EF4-FFF2-40B4-BE49-F238E27FC236}">
                <a16:creationId xmlns:a16="http://schemas.microsoft.com/office/drawing/2014/main" id="{1914E789-74BE-7249-82D0-A0197E9454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1" y="130175"/>
            <a:ext cx="7942263" cy="1144588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vert="horz" lIns="0" tIns="35203" rIns="0" bIns="0" rtlCol="0" anchor="ctr">
            <a:normAutofit/>
          </a:bodyPr>
          <a:lstStyle/>
          <a:p>
            <a: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n-US" sz="4000" dirty="0"/>
              <a:t>1KP: Thousand </a:t>
            </a:r>
            <a:r>
              <a:rPr lang="en-US" sz="4000" dirty="0" err="1"/>
              <a:t>Transcriptome</a:t>
            </a:r>
            <a:r>
              <a:rPr lang="en-US" sz="4000" dirty="0"/>
              <a:t> Project</a:t>
            </a:r>
          </a:p>
        </p:txBody>
      </p:sp>
      <p:sp>
        <p:nvSpPr>
          <p:cNvPr id="247811" name="Rectangle 3">
            <a:extLst>
              <a:ext uri="{FF2B5EF4-FFF2-40B4-BE49-F238E27FC236}">
                <a16:creationId xmlns:a16="http://schemas.microsoft.com/office/drawing/2014/main" id="{DCE8A685-A2A8-5746-916F-E1415CB682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95107" y="3150394"/>
            <a:ext cx="8456957" cy="1112838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vert="horz" lIns="0" tIns="25602" rIns="0" bIns="0" rtlCol="0">
            <a:normAutofit/>
          </a:bodyPr>
          <a:lstStyle/>
          <a:p>
            <a:pPr marL="431800" indent="-323850" defTabSz="449263"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2014 </a:t>
            </a:r>
            <a:r>
              <a:rPr lang="en-US" altLang="en-US" sz="2000" i="1" dirty="0">
                <a:ea typeface="ＭＳ Ｐゴシック" panose="020B0600070205080204" pitchFamily="34" charset="-128"/>
              </a:rPr>
              <a:t>PNAS</a:t>
            </a:r>
            <a:r>
              <a:rPr lang="en-US" altLang="en-US" sz="2000" dirty="0">
                <a:ea typeface="ＭＳ Ｐゴシック" panose="020B0600070205080204" pitchFamily="34" charset="-128"/>
              </a:rPr>
              <a:t> study: 103 plant transcriptomes, 400-800 single copy “genes”</a:t>
            </a:r>
          </a:p>
          <a:p>
            <a:pPr marL="431800" indent="-323850" defTabSz="449263"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2019 </a:t>
            </a:r>
            <a:r>
              <a:rPr lang="en-US" altLang="en-US" sz="2000" i="1" dirty="0">
                <a:ea typeface="ＭＳ Ｐゴシック" panose="020B0600070205080204" pitchFamily="34" charset="-128"/>
              </a:rPr>
              <a:t>Nature</a:t>
            </a:r>
            <a:r>
              <a:rPr lang="en-US" altLang="en-US" sz="2000" dirty="0">
                <a:ea typeface="ＭＳ Ｐゴシック" panose="020B0600070205080204" pitchFamily="34" charset="-128"/>
              </a:rPr>
              <a:t> study: much larger!  </a:t>
            </a:r>
          </a:p>
        </p:txBody>
      </p:sp>
      <p:pic>
        <p:nvPicPr>
          <p:cNvPr id="54275" name="Picture 4">
            <a:extLst>
              <a:ext uri="{FF2B5EF4-FFF2-40B4-BE49-F238E27FC236}">
                <a16:creationId xmlns:a16="http://schemas.microsoft.com/office/drawing/2014/main" id="{A88093CE-1255-1B4C-B291-893F7DDEA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1292226"/>
            <a:ext cx="803275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5">
            <a:extLst>
              <a:ext uri="{FF2B5EF4-FFF2-40B4-BE49-F238E27FC236}">
                <a16:creationId xmlns:a16="http://schemas.microsoft.com/office/drawing/2014/main" id="{CA96D745-83C7-7747-86C1-E58054D8E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051" y="1282701"/>
            <a:ext cx="968375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6">
            <a:extLst>
              <a:ext uri="{FF2B5EF4-FFF2-40B4-BE49-F238E27FC236}">
                <a16:creationId xmlns:a16="http://schemas.microsoft.com/office/drawing/2014/main" id="{8FE9A781-8289-424F-85ED-F8E456B73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614" y="1358901"/>
            <a:ext cx="712787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8" name="Text Box 7">
            <a:extLst>
              <a:ext uri="{FF2B5EF4-FFF2-40B4-BE49-F238E27FC236}">
                <a16:creationId xmlns:a16="http://schemas.microsoft.com/office/drawing/2014/main" id="{C0552171-5F83-8443-9EE0-33A2DF92F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633663"/>
            <a:ext cx="1409700" cy="39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50420" rIns="81639" bIns="40820"/>
          <a:lstStyle>
            <a:lvl1pPr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674688" indent="-260350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036638" indent="-207963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450975" indent="-206375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1866900" indent="-207963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0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G. Ka-Shu Wong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0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U Alberta</a:t>
            </a:r>
          </a:p>
        </p:txBody>
      </p:sp>
      <p:sp>
        <p:nvSpPr>
          <p:cNvPr id="54279" name="Text Box 8">
            <a:extLst>
              <a:ext uri="{FF2B5EF4-FFF2-40B4-BE49-F238E27FC236}">
                <a16:creationId xmlns:a16="http://schemas.microsoft.com/office/drawing/2014/main" id="{3858374F-56A2-9B45-81F0-0915FB598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1300" y="2654301"/>
            <a:ext cx="1219200" cy="39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50420" rIns="81639" bIns="40820"/>
          <a:lstStyle>
            <a:lvl1pPr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674688" indent="-260350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036638" indent="-207963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450975" indent="-206375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1866900" indent="-207963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0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N. Wickett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0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Northwestern</a:t>
            </a:r>
          </a:p>
        </p:txBody>
      </p:sp>
      <p:sp>
        <p:nvSpPr>
          <p:cNvPr id="54280" name="Text Box 9">
            <a:extLst>
              <a:ext uri="{FF2B5EF4-FFF2-40B4-BE49-F238E27FC236}">
                <a16:creationId xmlns:a16="http://schemas.microsoft.com/office/drawing/2014/main" id="{D3A3A6D9-5D9A-EB44-9CF1-101CB716E0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1463" y="2662239"/>
            <a:ext cx="132715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50420" rIns="81639" bIns="40820"/>
          <a:lstStyle>
            <a:lvl1pPr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674688" indent="-260350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036638" indent="-207963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450975" indent="-206375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1866900" indent="-207963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0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J. Leebens-Mack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0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U Georgia</a:t>
            </a:r>
          </a:p>
        </p:txBody>
      </p:sp>
      <p:pic>
        <p:nvPicPr>
          <p:cNvPr id="54281" name="Picture 10">
            <a:extLst>
              <a:ext uri="{FF2B5EF4-FFF2-40B4-BE49-F238E27FC236}">
                <a16:creationId xmlns:a16="http://schemas.microsoft.com/office/drawing/2014/main" id="{3F84D450-74B0-E640-8C2D-37229F58E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0" y="1358900"/>
            <a:ext cx="1042988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2" name="Text Box 11">
            <a:extLst>
              <a:ext uri="{FF2B5EF4-FFF2-40B4-BE49-F238E27FC236}">
                <a16:creationId xmlns:a16="http://schemas.microsoft.com/office/drawing/2014/main" id="{40DAE13D-A387-3642-8146-3024346E4A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6351" y="2665413"/>
            <a:ext cx="874713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50420" rIns="81639" bIns="40820"/>
          <a:lstStyle>
            <a:lvl1pPr defTabSz="407988">
              <a:tabLst>
                <a:tab pos="657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674688" indent="-260350" defTabSz="407988">
              <a:tabLst>
                <a:tab pos="657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036638" indent="-207963" defTabSz="407988">
              <a:tabLst>
                <a:tab pos="657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450975" indent="-206375" defTabSz="407988">
              <a:tabLst>
                <a:tab pos="657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1866900" indent="-207963" defTabSz="407988">
              <a:tabLst>
                <a:tab pos="657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0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N. Matasci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0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iPlant</a:t>
            </a:r>
          </a:p>
        </p:txBody>
      </p:sp>
      <p:pic>
        <p:nvPicPr>
          <p:cNvPr id="54283" name="Picture 12" descr="siavash">
            <a:extLst>
              <a:ext uri="{FF2B5EF4-FFF2-40B4-BE49-F238E27FC236}">
                <a16:creationId xmlns:a16="http://schemas.microsoft.com/office/drawing/2014/main" id="{F9B0DC7B-B9C0-CE49-8AD7-CADC1865E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839" y="1373189"/>
            <a:ext cx="896937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4" name="Picture 13" descr="warnow">
            <a:extLst>
              <a:ext uri="{FF2B5EF4-FFF2-40B4-BE49-F238E27FC236}">
                <a16:creationId xmlns:a16="http://schemas.microsoft.com/office/drawing/2014/main" id="{0A7F6913-1EC9-C44D-A4A8-C0ABFEBDE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913" y="1373189"/>
            <a:ext cx="779462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5" name="Text Box 14">
            <a:extLst>
              <a:ext uri="{FF2B5EF4-FFF2-40B4-BE49-F238E27FC236}">
                <a16:creationId xmlns:a16="http://schemas.microsoft.com/office/drawing/2014/main" id="{3E042E59-4ED0-DD48-B304-D06917315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1064" y="2616200"/>
            <a:ext cx="43640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Arial" panose="020B0604020202020204" pitchFamily="34" charset="0"/>
              </a:rPr>
              <a:t>T. Warnow,                S. Mirarab,                     N. Nguyen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Arial" panose="020B0604020202020204" pitchFamily="34" charset="0"/>
              </a:rPr>
              <a:t>UT-Austin/UIUC          UT-Austin /UCSD          UT-Austin/UCSD</a:t>
            </a:r>
          </a:p>
        </p:txBody>
      </p:sp>
      <p:pic>
        <p:nvPicPr>
          <p:cNvPr id="54286" name="Picture 2" descr="nam-nguyen.jpg">
            <a:extLst>
              <a:ext uri="{FF2B5EF4-FFF2-40B4-BE49-F238E27FC236}">
                <a16:creationId xmlns:a16="http://schemas.microsoft.com/office/drawing/2014/main" id="{313C7F4C-A68E-704F-9BA9-FFE9CF3C55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6" y="1433514"/>
            <a:ext cx="104457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5AF728-C1C2-B443-B7AC-DB653A65837A}"/>
              </a:ext>
            </a:extLst>
          </p:cNvPr>
          <p:cNvSpPr txBox="1"/>
          <p:nvPr/>
        </p:nvSpPr>
        <p:spPr>
          <a:xfrm>
            <a:off x="2105026" y="4487863"/>
            <a:ext cx="7529303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0000FF"/>
                </a:solidFill>
              </a:rPr>
              <a:t>Major Challenges: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FF0000"/>
                </a:solidFill>
              </a:rPr>
              <a:t>Multi-copy genes omitted (9500 -&gt; 400)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00FF"/>
                </a:solidFill>
              </a:rPr>
              <a:t>Massive gene tree heterogeneity consistent with ILS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A466F3-6921-B54E-B789-9A8AB385F1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79834" y="31130"/>
            <a:ext cx="2039936" cy="27041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0D7532-1276-8448-B952-871C2809AE26}"/>
              </a:ext>
            </a:extLst>
          </p:cNvPr>
          <p:cNvSpPr txBox="1"/>
          <p:nvPr/>
        </p:nvSpPr>
        <p:spPr>
          <a:xfrm>
            <a:off x="281354" y="4487863"/>
            <a:ext cx="1413753" cy="923330"/>
          </a:xfrm>
          <a:prstGeom prst="rect">
            <a:avLst/>
          </a:prstGeom>
          <a:solidFill>
            <a:srgbClr val="FFFF00">
              <a:alpha val="27000"/>
            </a:srgb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Gene duplication and loss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A6EC67FA-2651-FB47-984A-DE101E249340}"/>
              </a:ext>
            </a:extLst>
          </p:cNvPr>
          <p:cNvSpPr/>
          <p:nvPr/>
        </p:nvSpPr>
        <p:spPr>
          <a:xfrm>
            <a:off x="1774385" y="4891079"/>
            <a:ext cx="304800" cy="393896"/>
          </a:xfrm>
          <a:prstGeom prst="rightArrow">
            <a:avLst>
              <a:gd name="adj1" fmla="val 50000"/>
              <a:gd name="adj2" fmla="val 529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813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673B8-18FD-EA46-8B3F-4B934D547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414" y="365125"/>
            <a:ext cx="11337832" cy="1325563"/>
          </a:xfrm>
        </p:spPr>
        <p:txBody>
          <a:bodyPr>
            <a:normAutofit/>
          </a:bodyPr>
          <a:lstStyle/>
          <a:p>
            <a:r>
              <a:rPr lang="en-US" sz="3200" dirty="0"/>
              <a:t>   Problem: Given set of gene family trees, infer the species tree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6312BE-0C9D-1446-A19A-5BFC43976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539" y="1690689"/>
            <a:ext cx="7108425" cy="39916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A5DA71-B338-EF45-B1F5-81CF5357DDF2}"/>
              </a:ext>
            </a:extLst>
          </p:cNvPr>
          <p:cNvSpPr txBox="1"/>
          <p:nvPr/>
        </p:nvSpPr>
        <p:spPr>
          <a:xfrm>
            <a:off x="8697972" y="1750991"/>
            <a:ext cx="30602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432FF"/>
                </a:solidFill>
              </a:rPr>
              <a:t>Notes: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432FF"/>
                </a:solidFill>
              </a:rPr>
              <a:t>No orthology detection needed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432FF"/>
                </a:solidFill>
              </a:rPr>
              <a:t>Can use all the input gene family trees </a:t>
            </a:r>
          </a:p>
        </p:txBody>
      </p:sp>
    </p:spTree>
    <p:extLst>
      <p:ext uri="{BB962C8B-B14F-4D97-AF65-F5344CB8AC3E}">
        <p14:creationId xmlns:p14="http://schemas.microsoft.com/office/powerpoint/2010/main" val="30509825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B9A4115-C243-E143-B982-3B5469300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0599" y="3062283"/>
            <a:ext cx="1325153" cy="13897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2FCB140-D6DC-1A4C-A9E0-87CC34E0F133}"/>
              </a:ext>
            </a:extLst>
          </p:cNvPr>
          <p:cNvSpPr txBox="1"/>
          <p:nvPr/>
        </p:nvSpPr>
        <p:spPr>
          <a:xfrm>
            <a:off x="988425" y="645466"/>
            <a:ext cx="7409878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Theorem (Legried, Molloy, Warnow, and Roch, 2019, J Comp Biol 2020): </a:t>
            </a:r>
            <a:r>
              <a:rPr lang="en-US" sz="2800" b="1" dirty="0">
                <a:solidFill>
                  <a:srgbClr val="0432FF"/>
                </a:solidFill>
              </a:rPr>
              <a:t>ASTRAL-multi</a:t>
            </a:r>
            <a:r>
              <a:rPr lang="en-US" sz="2800" dirty="0"/>
              <a:t> is statistically consistent under GDL and runs in polynomial time.</a:t>
            </a:r>
          </a:p>
          <a:p>
            <a:endParaRPr lang="en-US" sz="2800" dirty="0"/>
          </a:p>
          <a:p>
            <a:r>
              <a:rPr lang="en-US" sz="2800" dirty="0">
                <a:solidFill>
                  <a:schemeClr val="bg1"/>
                </a:solidFill>
              </a:rPr>
              <a:t>Theorem (Molloy and Warnow, 2019): </a:t>
            </a:r>
            <a:r>
              <a:rPr lang="en-US" sz="2800" b="1" dirty="0" err="1">
                <a:solidFill>
                  <a:schemeClr val="bg1"/>
                </a:solidFill>
              </a:rPr>
              <a:t>FastMulRFS</a:t>
            </a:r>
            <a:r>
              <a:rPr lang="en-US" sz="2800" dirty="0">
                <a:solidFill>
                  <a:schemeClr val="bg1"/>
                </a:solidFill>
              </a:rPr>
              <a:t> is statistically consistent under a generic duplication-only or loss-only model, and runs in polynomial time.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Note: Both methods use dynamic programming to solve NP-hard </a:t>
            </a:r>
            <a:r>
              <a:rPr lang="en-US" sz="2800" b="1" dirty="0">
                <a:solidFill>
                  <a:schemeClr val="bg1"/>
                </a:solidFill>
              </a:rPr>
              <a:t>discrete optimization problems </a:t>
            </a:r>
            <a:r>
              <a:rPr lang="en-US" sz="2800" dirty="0">
                <a:solidFill>
                  <a:schemeClr val="bg1"/>
                </a:solidFill>
              </a:rPr>
              <a:t>within constrained search space in polynomial time.</a:t>
            </a:r>
          </a:p>
          <a:p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79500F-479B-6149-A3C7-600EA8F719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4177" y="993600"/>
            <a:ext cx="1161850" cy="17491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B9C4CC-608B-1241-8178-7860DE85B2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183644" y="993600"/>
            <a:ext cx="1166403" cy="174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6802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B9A4115-C243-E143-B982-3B5469300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0599" y="3062283"/>
            <a:ext cx="1325153" cy="13897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2FCB140-D6DC-1A4C-A9E0-87CC34E0F133}"/>
              </a:ext>
            </a:extLst>
          </p:cNvPr>
          <p:cNvSpPr txBox="1"/>
          <p:nvPr/>
        </p:nvSpPr>
        <p:spPr>
          <a:xfrm>
            <a:off x="988425" y="645466"/>
            <a:ext cx="7409878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Theorem (Legried, Molloy, Warnow, and Roch, 2019, J Comp Biol 2020): </a:t>
            </a:r>
            <a:r>
              <a:rPr lang="en-US" sz="2800" b="1" dirty="0">
                <a:solidFill>
                  <a:srgbClr val="0432FF"/>
                </a:solidFill>
              </a:rPr>
              <a:t>ASTRAL-multi</a:t>
            </a:r>
            <a:r>
              <a:rPr lang="en-US" sz="2800" dirty="0"/>
              <a:t> is statistically consistent under GDL and runs in polynomial time.</a:t>
            </a:r>
          </a:p>
          <a:p>
            <a:endParaRPr lang="en-US" sz="2800" dirty="0"/>
          </a:p>
          <a:p>
            <a:r>
              <a:rPr lang="en-US" sz="2800" dirty="0"/>
              <a:t>Theorem (Molloy and Warnow, 2019, </a:t>
            </a:r>
            <a:r>
              <a:rPr lang="en-US" sz="2800" dirty="0" err="1"/>
              <a:t>Bioinf</a:t>
            </a:r>
            <a:r>
              <a:rPr lang="en-US" sz="2800" dirty="0"/>
              <a:t> 2020): </a:t>
            </a:r>
            <a:r>
              <a:rPr lang="en-US" sz="2800" b="1" dirty="0">
                <a:solidFill>
                  <a:srgbClr val="0432FF"/>
                </a:solidFill>
              </a:rPr>
              <a:t>FastMulRFS</a:t>
            </a:r>
            <a:r>
              <a:rPr lang="en-US" sz="2800" dirty="0"/>
              <a:t> is statistically consistent under a generic duplication-only or loss-only model, and runs in polynomial time.</a:t>
            </a:r>
          </a:p>
          <a:p>
            <a:endParaRPr lang="en-US" sz="2800" dirty="0"/>
          </a:p>
          <a:p>
            <a:r>
              <a:rPr lang="en-US" sz="2800" dirty="0">
                <a:solidFill>
                  <a:schemeClr val="bg1"/>
                </a:solidFill>
              </a:rPr>
              <a:t>Note: Both methods use dynamic programming to solve NP-hard </a:t>
            </a:r>
            <a:r>
              <a:rPr lang="en-US" sz="2800" b="1" dirty="0">
                <a:solidFill>
                  <a:schemeClr val="bg1"/>
                </a:solidFill>
              </a:rPr>
              <a:t>discrete optimization problems </a:t>
            </a:r>
            <a:r>
              <a:rPr lang="en-US" sz="2800" dirty="0">
                <a:solidFill>
                  <a:schemeClr val="bg1"/>
                </a:solidFill>
              </a:rPr>
              <a:t>within constrained search space in polynomial time.</a:t>
            </a:r>
          </a:p>
          <a:p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79500F-479B-6149-A3C7-600EA8F719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4177" y="993600"/>
            <a:ext cx="1161850" cy="17491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B9C4CC-608B-1241-8178-7860DE85B2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183644" y="993600"/>
            <a:ext cx="1166403" cy="174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7254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AA0D1-FA88-B345-A958-FAEFB52AC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F70E13-DD1C-A84B-AB79-24E100F43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0190"/>
            <a:ext cx="12192000" cy="477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728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nature-reviews-tree-of-life">
            <a:extLst>
              <a:ext uri="{FF2B5EF4-FFF2-40B4-BE49-F238E27FC236}">
                <a16:creationId xmlns:a16="http://schemas.microsoft.com/office/drawing/2014/main" id="{2773805F-4F91-1843-BE8F-EC699E081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426" y="1681164"/>
            <a:ext cx="4049713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 Box 4">
            <a:extLst>
              <a:ext uri="{FF2B5EF4-FFF2-40B4-BE49-F238E27FC236}">
                <a16:creationId xmlns:a16="http://schemas.microsoft.com/office/drawing/2014/main" id="{787B77F8-5B7C-2B4E-A7E6-C7D450A72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1282" y="-103909"/>
            <a:ext cx="7740382" cy="128014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en-US" sz="2800" dirty="0"/>
              <a:t>				        </a:t>
            </a:r>
            <a:r>
              <a:rPr lang="en-US" sz="4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Phylogenomics</a:t>
            </a:r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</a:p>
        </p:txBody>
      </p:sp>
      <p:pic>
        <p:nvPicPr>
          <p:cNvPr id="21507" name="Picture 1" descr="genome-10K.jpg">
            <a:extLst>
              <a:ext uri="{FF2B5EF4-FFF2-40B4-BE49-F238E27FC236}">
                <a16:creationId xmlns:a16="http://schemas.microsoft.com/office/drawing/2014/main" id="{3918933F-6F62-0A45-AF3D-5ED14E37C7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789" y="1747839"/>
            <a:ext cx="3227387" cy="322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Box 2">
            <a:extLst>
              <a:ext uri="{FF2B5EF4-FFF2-40B4-BE49-F238E27FC236}">
                <a16:creationId xmlns:a16="http://schemas.microsoft.com/office/drawing/2014/main" id="{F6FD4CEB-B0CA-874C-8CF8-4E5355BB96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1014" y="5715001"/>
            <a:ext cx="8916987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/>
              <a:t>Phylogeny + genomics = genome-scale phylogeny estimation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437064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F70E13-DD1C-A84B-AB79-24E100F43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0190"/>
            <a:ext cx="12192000" cy="47776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970350-225F-5446-B885-94B4C5CA6A29}"/>
              </a:ext>
            </a:extLst>
          </p:cNvPr>
          <p:cNvSpPr txBox="1"/>
          <p:nvPr/>
        </p:nvSpPr>
        <p:spPr>
          <a:xfrm>
            <a:off x="1505240" y="211011"/>
            <a:ext cx="8553160" cy="923330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ASTRAL-Pro was designed to specifically address GDL:</a:t>
            </a:r>
          </a:p>
          <a:p>
            <a:pPr marL="342900" indent="-342900">
              <a:buAutoNum type="arabicPeriod"/>
            </a:pPr>
            <a:r>
              <a:rPr lang="en-US" dirty="0"/>
              <a:t>Root and “tag” each gene tree (nodes are identified as duplications or </a:t>
            </a:r>
            <a:r>
              <a:rPr lang="en-US" dirty="0" err="1"/>
              <a:t>speciations</a:t>
            </a:r>
            <a:r>
              <a:rPr lang="en-US" dirty="0"/>
              <a:t>)</a:t>
            </a:r>
          </a:p>
          <a:p>
            <a:pPr marL="342900" indent="-342900">
              <a:buAutoNum type="arabicPeriod"/>
            </a:pPr>
            <a:r>
              <a:rPr lang="en-US" dirty="0"/>
              <a:t>Modify weighting on quartet trees to reflect speciation</a:t>
            </a:r>
          </a:p>
        </p:txBody>
      </p:sp>
    </p:spTree>
    <p:extLst>
      <p:ext uri="{BB962C8B-B14F-4D97-AF65-F5344CB8AC3E}">
        <p14:creationId xmlns:p14="http://schemas.microsoft.com/office/powerpoint/2010/main" val="37826087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F42EC-5E4B-3C4D-9A67-F1DFF1FA8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study (unpublished)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F8B64E-FACF-5747-B6CA-E655D2B94C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Methods: </a:t>
            </a:r>
            <a:r>
              <a:rPr lang="en-US" dirty="0">
                <a:solidFill>
                  <a:srgbClr val="0432FF"/>
                </a:solidFill>
              </a:rPr>
              <a:t>ASTRAL-Pro, ASTRID-multi, </a:t>
            </a:r>
            <a:r>
              <a:rPr lang="en-US" dirty="0"/>
              <a:t>and </a:t>
            </a:r>
            <a:r>
              <a:rPr lang="en-US" dirty="0">
                <a:solidFill>
                  <a:srgbClr val="0432FF"/>
                </a:solidFill>
              </a:rPr>
              <a:t>FastMulRFS</a:t>
            </a:r>
            <a:r>
              <a:rPr lang="en-US" dirty="0"/>
              <a:t> (none proven consistent under GDL, but ASTRAL-Pro and FastMulRFS shown to be more accurate in simulations than ASTRAL-multi)</a:t>
            </a:r>
          </a:p>
          <a:p>
            <a:r>
              <a:rPr lang="en-US" dirty="0"/>
              <a:t>All analyses performed on single nodes, with 16 threads (and at least 64 Gb RAM). </a:t>
            </a:r>
          </a:p>
          <a:p>
            <a:r>
              <a:rPr lang="en-US" dirty="0"/>
              <a:t>Criteria: species tree error (Robinson-Foulds error rate) and running time (after gene tree </a:t>
            </a:r>
            <a:r>
              <a:rPr lang="en-US"/>
              <a:t>estimation complete)</a:t>
            </a:r>
            <a:endParaRPr lang="en-US" dirty="0"/>
          </a:p>
          <a:p>
            <a:r>
              <a:rPr lang="en-US" dirty="0"/>
              <a:t>Simulated datasets (SimPhy and INDELible): </a:t>
            </a:r>
          </a:p>
          <a:p>
            <a:pPr lvl="1"/>
            <a:r>
              <a:rPr lang="en-US" dirty="0"/>
              <a:t>100 to 1,000 species</a:t>
            </a:r>
          </a:p>
          <a:p>
            <a:pPr lvl="1"/>
            <a:r>
              <a:rPr lang="en-US" dirty="0"/>
              <a:t>Up to 10,000 gene trees evolved under GDL+ILS </a:t>
            </a:r>
          </a:p>
          <a:p>
            <a:pPr lvl="1"/>
            <a:r>
              <a:rPr lang="en-US" dirty="0"/>
              <a:t>sequence length varied per gene</a:t>
            </a:r>
          </a:p>
          <a:p>
            <a:r>
              <a:rPr lang="en-US" dirty="0"/>
              <a:t>Authors: James </a:t>
            </a:r>
            <a:r>
              <a:rPr lang="en-US" dirty="0" err="1"/>
              <a:t>Willson</a:t>
            </a:r>
            <a:r>
              <a:rPr lang="en-US" dirty="0"/>
              <a:t>, </a:t>
            </a:r>
            <a:r>
              <a:rPr lang="en-US" dirty="0" err="1"/>
              <a:t>Mrinmoy</a:t>
            </a:r>
            <a:r>
              <a:rPr lang="en-US" dirty="0"/>
              <a:t> </a:t>
            </a:r>
            <a:r>
              <a:rPr lang="en-US" dirty="0" err="1"/>
              <a:t>Ruddur</a:t>
            </a:r>
            <a:r>
              <a:rPr lang="en-US" dirty="0"/>
              <a:t>, and Tandy Warnow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0CCC0D-76EB-1349-9949-F18A405AC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2482" y="100524"/>
            <a:ext cx="870769" cy="11610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2AE50F-CCFD-794A-BC9C-F8FB347840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8995" y="98837"/>
            <a:ext cx="936672" cy="116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8302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726B8-8E22-1042-84DC-DF8FD9509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	Impact of number of gene trees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523C2B-F36D-1046-9431-DE0E5EEB6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739" y="1567542"/>
            <a:ext cx="8127521" cy="40637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5054BE-6C74-EF4B-B40F-2275C673180D}"/>
              </a:ext>
            </a:extLst>
          </p:cNvPr>
          <p:cNvSpPr txBox="1"/>
          <p:nvPr/>
        </p:nvSpPr>
        <p:spPr>
          <a:xfrm>
            <a:off x="838200" y="5780314"/>
            <a:ext cx="9404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100 species, 100bp alignments (approx. 43% mean gene tree error), AD=20%,  duplication rate of 5.0 × 10−10 and loss/dup = 1.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E1D744-AF07-C043-B5FB-9C54E126EDC0}"/>
              </a:ext>
            </a:extLst>
          </p:cNvPr>
          <p:cNvSpPr txBox="1"/>
          <p:nvPr/>
        </p:nvSpPr>
        <p:spPr>
          <a:xfrm>
            <a:off x="9993373" y="2085294"/>
            <a:ext cx="20781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 measures</a:t>
            </a:r>
          </a:p>
          <a:p>
            <a:r>
              <a:rPr lang="en-US" dirty="0"/>
              <a:t>ILS levels (average distance between true gene trees and true species tree)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A6708C-741D-934C-B1B8-D35316891033}"/>
              </a:ext>
            </a:extLst>
          </p:cNvPr>
          <p:cNvSpPr txBox="1"/>
          <p:nvPr/>
        </p:nvSpPr>
        <p:spPr>
          <a:xfrm>
            <a:off x="261710" y="2085294"/>
            <a:ext cx="2702629" cy="2862322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Accuracy: No important differences if given enough genes. </a:t>
            </a:r>
          </a:p>
          <a:p>
            <a:r>
              <a:rPr lang="en-US" dirty="0"/>
              <a:t>FastMulRFS not so good at few genes.</a:t>
            </a:r>
          </a:p>
          <a:p>
            <a:endParaRPr lang="en-US" dirty="0"/>
          </a:p>
          <a:p>
            <a:r>
              <a:rPr lang="en-US" dirty="0"/>
              <a:t>Time: ASTRID-multi fastest, FastMulRFS slowest (but never more than 2.5 hours)</a:t>
            </a:r>
          </a:p>
        </p:txBody>
      </p:sp>
    </p:spTree>
    <p:extLst>
      <p:ext uri="{BB962C8B-B14F-4D97-AF65-F5344CB8AC3E}">
        <p14:creationId xmlns:p14="http://schemas.microsoft.com/office/powerpoint/2010/main" val="39795494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726B8-8E22-1042-84DC-DF8FD9509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Impact of ILS (incomplete lineage sorting)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CAE7C9-01FD-1A49-A940-11965FC59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620" y="1530805"/>
            <a:ext cx="8732099" cy="43660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344D4F-952B-D144-912E-3368E73C570E}"/>
              </a:ext>
            </a:extLst>
          </p:cNvPr>
          <p:cNvSpPr txBox="1"/>
          <p:nvPr/>
        </p:nvSpPr>
        <p:spPr>
          <a:xfrm>
            <a:off x="1135627" y="6172199"/>
            <a:ext cx="977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 species, 1000 gene trees, 100-site alignments, duplication rate of 5.0 × 10−10 and loss/dup = 1.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FAEDCD-F2D6-2541-864A-95F536796324}"/>
              </a:ext>
            </a:extLst>
          </p:cNvPr>
          <p:cNvSpPr txBox="1"/>
          <p:nvPr/>
        </p:nvSpPr>
        <p:spPr>
          <a:xfrm>
            <a:off x="457199" y="2098963"/>
            <a:ext cx="2847110" cy="2308324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Accuracy: No important differences for low or moderate ILS. </a:t>
            </a:r>
          </a:p>
          <a:p>
            <a:r>
              <a:rPr lang="en-US" dirty="0"/>
              <a:t>FastMulRFS poor if high ILS.</a:t>
            </a:r>
          </a:p>
          <a:p>
            <a:endParaRPr lang="en-US" dirty="0"/>
          </a:p>
          <a:p>
            <a:r>
              <a:rPr lang="en-US" dirty="0"/>
              <a:t>Speed: ASTRID-multi fastest, FastMulRFS slowest (max at 4 minutes). </a:t>
            </a:r>
          </a:p>
        </p:txBody>
      </p:sp>
    </p:spTree>
    <p:extLst>
      <p:ext uri="{BB962C8B-B14F-4D97-AF65-F5344CB8AC3E}">
        <p14:creationId xmlns:p14="http://schemas.microsoft.com/office/powerpoint/2010/main" val="29075305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726B8-8E22-1042-84DC-DF8FD9509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Results on 1000-taxon Species Trees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3B71A2-2D4D-7849-96CC-B8C5BBE30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1082" y="1295400"/>
            <a:ext cx="8534400" cy="4267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32D8F0-565D-9A40-B033-5346FC32C71B}"/>
              </a:ext>
            </a:extLst>
          </p:cNvPr>
          <p:cNvSpPr txBox="1"/>
          <p:nvPr/>
        </p:nvSpPr>
        <p:spPr>
          <a:xfrm>
            <a:off x="563652" y="5736771"/>
            <a:ext cx="110646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1000 species and 1000 gene trees estimated from 100bp alignments (approx. 44% mean gene tree error), AD=20%,  </a:t>
            </a:r>
          </a:p>
          <a:p>
            <a:r>
              <a:rPr lang="en-US" dirty="0"/>
              <a:t>duplication rate of 5.0 × 10−10, and loss/dup = 1. 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A7254C-DA08-ED47-876F-CD121E52FD01}"/>
              </a:ext>
            </a:extLst>
          </p:cNvPr>
          <p:cNvSpPr txBox="1"/>
          <p:nvPr/>
        </p:nvSpPr>
        <p:spPr>
          <a:xfrm>
            <a:off x="355070" y="2620963"/>
            <a:ext cx="3177839" cy="2308324"/>
          </a:xfrm>
          <a:prstGeom prst="rect">
            <a:avLst/>
          </a:prstGeom>
          <a:solidFill>
            <a:srgbClr val="FFFF00">
              <a:alpha val="23000"/>
            </a:srgbClr>
          </a:solidFill>
          <a:ln>
            <a:solidFill>
              <a:schemeClr val="accent1">
                <a:alpha val="28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Accuracy: no important differences on these large datasets. </a:t>
            </a:r>
          </a:p>
          <a:p>
            <a:endParaRPr lang="en-US" dirty="0"/>
          </a:p>
          <a:p>
            <a:r>
              <a:rPr lang="en-US" dirty="0"/>
              <a:t>Speed: ASTRID-multi fastest, but </a:t>
            </a:r>
            <a:r>
              <a:rPr lang="en-US" dirty="0" err="1"/>
              <a:t>ASTRAl</a:t>
            </a:r>
            <a:r>
              <a:rPr lang="en-US" dirty="0"/>
              <a:t>-Pro nearly same. FastMulRFS slowest (max about 7 hours).  </a:t>
            </a:r>
          </a:p>
        </p:txBody>
      </p:sp>
    </p:spTree>
    <p:extLst>
      <p:ext uri="{BB962C8B-B14F-4D97-AF65-F5344CB8AC3E}">
        <p14:creationId xmlns:p14="http://schemas.microsoft.com/office/powerpoint/2010/main" val="4339809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EAC5B-6967-BD41-B2C2-4007BDBD0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			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EBFFF1-5F11-8E49-8DAF-5E395E3FBC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0432FF"/>
                </a:solidFill>
              </a:rPr>
              <a:t>It is not necessary to determine orthology </a:t>
            </a:r>
            <a:r>
              <a:rPr lang="en-US" dirty="0"/>
              <a:t>in order to estimate species trees: ASTRAL-Pro, ASTRID-Multi, and FastMulRFS do well. 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0432FF"/>
                </a:solidFill>
              </a:rPr>
              <a:t>ASTRAL-Pro and ASTRID-multi </a:t>
            </a:r>
            <a:r>
              <a:rPr lang="en-US" dirty="0"/>
              <a:t>more robust than FastMulRFS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0432FF"/>
                </a:solidFill>
              </a:rPr>
              <a:t>Speed is good for all methods</a:t>
            </a:r>
            <a:r>
              <a:rPr lang="en-US" dirty="0"/>
              <a:t>, but especially for ASTRID-multi. Even 1000 species and 1000 genes analyzed in </a:t>
            </a:r>
            <a:r>
              <a:rPr lang="en-US" dirty="0">
                <a:solidFill>
                  <a:srgbClr val="0432FF"/>
                </a:solidFill>
              </a:rPr>
              <a:t>under 7 hours </a:t>
            </a:r>
            <a:r>
              <a:rPr lang="en-US" dirty="0"/>
              <a:t>for most expensive method.</a:t>
            </a:r>
          </a:p>
          <a:p>
            <a:pPr>
              <a:spcAft>
                <a:spcPts val="600"/>
              </a:spcAft>
            </a:pPr>
            <a:r>
              <a:rPr lang="en-US" dirty="0"/>
              <a:t>Statistical consistency established for ASTRAL-multi but not for the other methods</a:t>
            </a:r>
          </a:p>
          <a:p>
            <a:pPr>
              <a:spcAft>
                <a:spcPts val="600"/>
              </a:spcAft>
            </a:pPr>
            <a:r>
              <a:rPr lang="en-US" dirty="0"/>
              <a:t>Much room for improvement in accuracy through novel method development</a:t>
            </a:r>
          </a:p>
        </p:txBody>
      </p:sp>
    </p:spTree>
    <p:extLst>
      <p:ext uri="{BB962C8B-B14F-4D97-AF65-F5344CB8AC3E}">
        <p14:creationId xmlns:p14="http://schemas.microsoft.com/office/powerpoint/2010/main" val="2599270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>
            <a:extLst>
              <a:ext uri="{FF2B5EF4-FFF2-40B4-BE49-F238E27FC236}">
                <a16:creationId xmlns:a16="http://schemas.microsoft.com/office/drawing/2014/main" id="{E26CA581-F5C1-2149-9F56-CF4B837196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304800"/>
            <a:ext cx="7773988" cy="1144588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vert="horz" lIns="0" tIns="35203" rIns="0" bIns="0" rtlCol="0" anchor="ctr">
            <a:normAutofit/>
          </a:bodyPr>
          <a:lstStyle/>
          <a:p>
            <a: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n-US" dirty="0">
                <a:ea typeface="+mj-ea"/>
                <a:cs typeface="+mj-cs"/>
              </a:rPr>
              <a:t>		Acknowledgments</a:t>
            </a:r>
          </a:p>
        </p:txBody>
      </p:sp>
      <p:sp>
        <p:nvSpPr>
          <p:cNvPr id="247811" name="Rectangle 3">
            <a:extLst>
              <a:ext uri="{FF2B5EF4-FFF2-40B4-BE49-F238E27FC236}">
                <a16:creationId xmlns:a16="http://schemas.microsoft.com/office/drawing/2014/main" id="{C787786A-1161-6D41-A97E-F5E0B2109A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49426" y="3813543"/>
            <a:ext cx="8759825" cy="342265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vert="horz" lIns="0" tIns="25602" rIns="0" bIns="0" rtlCol="0">
            <a:normAutofit/>
          </a:bodyPr>
          <a:lstStyle/>
          <a:p>
            <a:pPr marL="107950" indent="0" defTabSz="449263">
              <a:buSzPct val="4500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n-US" sz="2000" dirty="0"/>
              <a:t>Papers available at </a:t>
            </a:r>
            <a:r>
              <a:rPr lang="en-US" sz="2000" dirty="0">
                <a:hlinkClick r:id="rId3"/>
              </a:rPr>
              <a:t>http://tandy.cs.illinois.edu/papers.html</a:t>
            </a:r>
            <a:r>
              <a:rPr lang="en-US" sz="2000" dirty="0"/>
              <a:t> </a:t>
            </a:r>
          </a:p>
          <a:p>
            <a:pPr marL="107950" indent="0" defTabSz="449263">
              <a:buSzPct val="4500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n-US" sz="2000" dirty="0"/>
              <a:t>Presentations available at </a:t>
            </a:r>
            <a:r>
              <a:rPr lang="en-US" sz="2000" dirty="0">
                <a:hlinkClick r:id="rId4"/>
              </a:rPr>
              <a:t>http://tandy.cs.illinois.edu/talks.html</a:t>
            </a:r>
            <a:r>
              <a:rPr lang="en-US" sz="2000" dirty="0"/>
              <a:t> </a:t>
            </a:r>
          </a:p>
          <a:p>
            <a:pPr marL="107950" indent="0" defTabSz="449263">
              <a:buSzPct val="4500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endParaRPr lang="en-US" sz="2000" b="1" dirty="0"/>
          </a:p>
          <a:p>
            <a:pPr marL="107950" indent="0" defTabSz="449263">
              <a:buSzPct val="4500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n-US" sz="2000" b="1" dirty="0"/>
              <a:t>Funding</a:t>
            </a:r>
            <a:r>
              <a:rPr lang="en-US" sz="2000" dirty="0"/>
              <a:t>: NSF (CCF 1535977 and also NSF Graduate Fellowship to Erin Molloy)</a:t>
            </a:r>
          </a:p>
          <a:p>
            <a:pPr marL="107950" indent="0" defTabSz="449263">
              <a:buSzPct val="4500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n-US" sz="2000" b="1" dirty="0"/>
              <a:t>Supercomputers:</a:t>
            </a:r>
            <a:r>
              <a:rPr lang="en-US" sz="2000" dirty="0"/>
              <a:t> Blue Waters and Campus Cluster, both supported by NCSA</a:t>
            </a:r>
          </a:p>
          <a:p>
            <a:pPr marL="107950" indent="0" defTabSz="449263">
              <a:buSzPct val="4500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endParaRPr lang="en-US" sz="2000" dirty="0"/>
          </a:p>
          <a:p>
            <a:pPr marL="107950" indent="0" defTabSz="449263">
              <a:buSzPct val="4500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n-US" sz="2000" b="1" dirty="0">
                <a:solidFill>
                  <a:srgbClr val="0432FF"/>
                </a:solidFill>
              </a:rPr>
              <a:t>		</a:t>
            </a:r>
            <a:r>
              <a:rPr lang="en-US" sz="3200" b="1" dirty="0">
                <a:solidFill>
                  <a:srgbClr val="0432FF"/>
                </a:solidFill>
              </a:rPr>
              <a:t>Write to me: </a:t>
            </a:r>
            <a:r>
              <a:rPr lang="en-US" sz="3200" b="1" dirty="0" err="1">
                <a:solidFill>
                  <a:srgbClr val="0432FF"/>
                </a:solidFill>
              </a:rPr>
              <a:t>warnow@Illinois.edu</a:t>
            </a:r>
            <a:endParaRPr lang="en-US" sz="3200" b="1" dirty="0">
              <a:solidFill>
                <a:srgbClr val="0432FF"/>
              </a:solidFill>
            </a:endParaRPr>
          </a:p>
        </p:txBody>
      </p:sp>
      <p:pic>
        <p:nvPicPr>
          <p:cNvPr id="98307" name="Picture 5" descr="siavash-photo.jpeg">
            <a:extLst>
              <a:ext uri="{FF2B5EF4-FFF2-40B4-BE49-F238E27FC236}">
                <a16:creationId xmlns:a16="http://schemas.microsoft.com/office/drawing/2014/main" id="{483E403C-8C6F-BD4F-AA15-07B55CB496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176" y="1377512"/>
            <a:ext cx="1317601" cy="1979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8" name="Picture 1" descr="erin-photo.jpeg">
            <a:extLst>
              <a:ext uri="{FF2B5EF4-FFF2-40B4-BE49-F238E27FC236}">
                <a16:creationId xmlns:a16="http://schemas.microsoft.com/office/drawing/2014/main" id="{83061BD0-E46F-8444-BE30-E2FD9D318D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424" y="1366763"/>
            <a:ext cx="2018640" cy="201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99E382-9026-0941-9075-3D9292D928F4}"/>
              </a:ext>
            </a:extLst>
          </p:cNvPr>
          <p:cNvSpPr txBox="1"/>
          <p:nvPr/>
        </p:nvSpPr>
        <p:spPr>
          <a:xfrm>
            <a:off x="9882554" y="63656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963B13-AF54-8E44-8AB7-E141A37E35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8465" y="1369890"/>
            <a:ext cx="1597192" cy="19797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56ACAF-6723-8A41-A3D3-B19504E061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63857" y="1366763"/>
            <a:ext cx="1484815" cy="197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1855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A95671B-3CC6-4792-9114-B74FAEA22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5726B8-8E22-1042-84DC-DF8FD9509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155" y="233931"/>
            <a:ext cx="10605478" cy="167490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Impact of Duplication Rate and Loss/Dup ratio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53D668-7CAA-7A42-B902-05E1316D3885}"/>
              </a:ext>
            </a:extLst>
          </p:cNvPr>
          <p:cNvSpPr txBox="1"/>
          <p:nvPr/>
        </p:nvSpPr>
        <p:spPr>
          <a:xfrm>
            <a:off x="835155" y="5613117"/>
            <a:ext cx="5159825" cy="16749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100 species, 1000 gene trees, AD=20%,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58F019-1D30-854C-B14B-E7726597E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276" y="1297173"/>
            <a:ext cx="10904084" cy="50073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636601-4B5A-2E40-A5E8-F511EA12995A}"/>
              </a:ext>
            </a:extLst>
          </p:cNvPr>
          <p:cNvSpPr txBox="1"/>
          <p:nvPr/>
        </p:nvSpPr>
        <p:spPr>
          <a:xfrm>
            <a:off x="457200" y="2372584"/>
            <a:ext cx="2576945" cy="2816156"/>
          </a:xfrm>
          <a:prstGeom prst="rect">
            <a:avLst/>
          </a:prstGeom>
          <a:solidFill>
            <a:srgbClr val="FFFF00">
              <a:alpha val="26000"/>
            </a:srgb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Accuracy: No important differences, under most conditions. </a:t>
            </a:r>
          </a:p>
          <a:p>
            <a:pPr>
              <a:spcAft>
                <a:spcPts val="600"/>
              </a:spcAft>
            </a:pPr>
            <a:r>
              <a:rPr lang="en-US" dirty="0"/>
              <a:t>High dup rate not good for FastMulRFS.</a:t>
            </a:r>
          </a:p>
          <a:p>
            <a:pPr>
              <a:spcAft>
                <a:spcPts val="600"/>
              </a:spcAft>
            </a:pPr>
            <a:endParaRPr lang="en-US" dirty="0"/>
          </a:p>
          <a:p>
            <a:pPr>
              <a:spcAft>
                <a:spcPts val="600"/>
              </a:spcAft>
            </a:pPr>
            <a:r>
              <a:rPr lang="en-US" dirty="0"/>
              <a:t>Speed: ASTRID-multi fastest except for high duplication rates)</a:t>
            </a:r>
          </a:p>
        </p:txBody>
      </p:sp>
    </p:spTree>
    <p:extLst>
      <p:ext uri="{BB962C8B-B14F-4D97-AF65-F5344CB8AC3E}">
        <p14:creationId xmlns:p14="http://schemas.microsoft.com/office/powerpoint/2010/main" val="255767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726B8-8E22-1042-84DC-DF8FD9509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Impact of Gene Tree Estimation Error (GTEE)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61DB93-8D57-134F-8B7E-64DF669E86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9597" y="1349828"/>
            <a:ext cx="8926286" cy="44631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53D668-7CAA-7A42-B902-05E1316D3885}"/>
              </a:ext>
            </a:extLst>
          </p:cNvPr>
          <p:cNvSpPr txBox="1"/>
          <p:nvPr/>
        </p:nvSpPr>
        <p:spPr>
          <a:xfrm>
            <a:off x="1669107" y="6123543"/>
            <a:ext cx="8723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 species, 1000 gene trees, AD=20%, duplication rate of 5.0 × 10−10 and loss/dup = 1.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636601-4B5A-2E40-A5E8-F511EA12995A}"/>
              </a:ext>
            </a:extLst>
          </p:cNvPr>
          <p:cNvSpPr txBox="1"/>
          <p:nvPr/>
        </p:nvSpPr>
        <p:spPr>
          <a:xfrm>
            <a:off x="457200" y="1798429"/>
            <a:ext cx="2576945" cy="3693319"/>
          </a:xfrm>
          <a:prstGeom prst="rect">
            <a:avLst/>
          </a:prstGeom>
          <a:solidFill>
            <a:srgbClr val="FFFF00">
              <a:alpha val="26000"/>
            </a:srgb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Accuracy: No important differences given moderately high GTEE.</a:t>
            </a:r>
          </a:p>
          <a:p>
            <a:r>
              <a:rPr lang="en-US" dirty="0" err="1"/>
              <a:t>FastMuLRFS</a:t>
            </a:r>
            <a:r>
              <a:rPr lang="en-US" dirty="0"/>
              <a:t> more impacted by GTEE.</a:t>
            </a:r>
          </a:p>
          <a:p>
            <a:endParaRPr lang="en-US" dirty="0"/>
          </a:p>
          <a:p>
            <a:r>
              <a:rPr lang="en-US" dirty="0"/>
              <a:t>Speed: ASTRID-multi and ASTRAL-Pro tied for high accuracy gene trees; ASTRID-multi faster given moderate to high GTEE.  </a:t>
            </a:r>
          </a:p>
          <a:p>
            <a:r>
              <a:rPr lang="en-US" dirty="0"/>
              <a:t>FastMulRFS slowest (max at 2.5 minutes).</a:t>
            </a:r>
          </a:p>
        </p:txBody>
      </p:sp>
    </p:spTree>
    <p:extLst>
      <p:ext uri="{BB962C8B-B14F-4D97-AF65-F5344CB8AC3E}">
        <p14:creationId xmlns:p14="http://schemas.microsoft.com/office/powerpoint/2010/main" val="24672193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4">
            <a:extLst>
              <a:ext uri="{FF2B5EF4-FFF2-40B4-BE49-F238E27FC236}">
                <a16:creationId xmlns:a16="http://schemas.microsoft.com/office/drawing/2014/main" id="{D8682BD6-5F78-AC4C-93CE-0BAD0192A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697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Line 2">
            <a:extLst>
              <a:ext uri="{FF2B5EF4-FFF2-40B4-BE49-F238E27FC236}">
                <a16:creationId xmlns:a16="http://schemas.microsoft.com/office/drawing/2014/main" id="{A1CB0500-B7D4-F24C-B3C3-473D41918B2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26050" y="4648200"/>
            <a:ext cx="60960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9" name="Line 3">
            <a:extLst>
              <a:ext uri="{FF2B5EF4-FFF2-40B4-BE49-F238E27FC236}">
                <a16:creationId xmlns:a16="http://schemas.microsoft.com/office/drawing/2014/main" id="{E1D10519-A9E2-244E-B943-EEEDBC1DDB0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835650" y="4648200"/>
            <a:ext cx="60960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80" name="Line 4">
            <a:extLst>
              <a:ext uri="{FF2B5EF4-FFF2-40B4-BE49-F238E27FC236}">
                <a16:creationId xmlns:a16="http://schemas.microsoft.com/office/drawing/2014/main" id="{C8341C31-3554-3E42-BFEA-A183BE8EE9E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876800" y="4267200"/>
            <a:ext cx="1828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81" name="Line 5">
            <a:extLst>
              <a:ext uri="{FF2B5EF4-FFF2-40B4-BE49-F238E27FC236}">
                <a16:creationId xmlns:a16="http://schemas.microsoft.com/office/drawing/2014/main" id="{992947D9-31F8-0740-8BF4-88471E42036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35650" y="42672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82" name="Line 6">
            <a:extLst>
              <a:ext uri="{FF2B5EF4-FFF2-40B4-BE49-F238E27FC236}">
                <a16:creationId xmlns:a16="http://schemas.microsoft.com/office/drawing/2014/main" id="{386E6D9D-F01C-0E40-94B6-0AFFD599254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681788" y="4267200"/>
            <a:ext cx="83820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83" name="Line 7">
            <a:extLst>
              <a:ext uri="{FF2B5EF4-FFF2-40B4-BE49-F238E27FC236}">
                <a16:creationId xmlns:a16="http://schemas.microsoft.com/office/drawing/2014/main" id="{6BC21ED1-2A7E-B14B-A543-50D08EDAF92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681788" y="3810000"/>
            <a:ext cx="83820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7895" name="Rectangle 8">
            <a:extLst>
              <a:ext uri="{FF2B5EF4-FFF2-40B4-BE49-F238E27FC236}">
                <a16:creationId xmlns:a16="http://schemas.microsoft.com/office/drawing/2014/main" id="{20920CB4-6F38-E043-A70B-4736141BA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7581" y="321191"/>
            <a:ext cx="5265738" cy="1143000"/>
          </a:xfrm>
        </p:spPr>
        <p:txBody>
          <a:bodyPr/>
          <a:lstStyle/>
          <a:p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Phylogeny Estimation</a:t>
            </a:r>
          </a:p>
        </p:txBody>
      </p:sp>
      <p:sp>
        <p:nvSpPr>
          <p:cNvPr id="101385" name="Rectangle 9">
            <a:extLst>
              <a:ext uri="{FF2B5EF4-FFF2-40B4-BE49-F238E27FC236}">
                <a16:creationId xmlns:a16="http://schemas.microsoft.com/office/drawing/2014/main" id="{FB4AE752-AB81-F94F-8551-86AA5BD658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1089" y="2346325"/>
            <a:ext cx="1417637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latin typeface="Verdana" charset="0"/>
              </a:rPr>
              <a:t>TAGCCCA</a:t>
            </a:r>
          </a:p>
        </p:txBody>
      </p:sp>
      <p:sp>
        <p:nvSpPr>
          <p:cNvPr id="101386" name="Rectangle 10">
            <a:extLst>
              <a:ext uri="{FF2B5EF4-FFF2-40B4-BE49-F238E27FC236}">
                <a16:creationId xmlns:a16="http://schemas.microsoft.com/office/drawing/2014/main" id="{0D957C06-0454-3645-91CE-F3679BF006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2876" y="2346325"/>
            <a:ext cx="1374775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latin typeface="Verdana" charset="0"/>
              </a:rPr>
              <a:t>TAGACTT</a:t>
            </a:r>
          </a:p>
        </p:txBody>
      </p:sp>
      <p:sp>
        <p:nvSpPr>
          <p:cNvPr id="101387" name="Rectangle 11">
            <a:extLst>
              <a:ext uri="{FF2B5EF4-FFF2-40B4-BE49-F238E27FC236}">
                <a16:creationId xmlns:a16="http://schemas.microsoft.com/office/drawing/2014/main" id="{DCE65512-56CA-AD4A-9BE9-92F2825DCC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3389" y="2346325"/>
            <a:ext cx="1412875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latin typeface="Verdana" charset="0"/>
              </a:rPr>
              <a:t>TGCACAA</a:t>
            </a:r>
          </a:p>
        </p:txBody>
      </p:sp>
      <p:sp>
        <p:nvSpPr>
          <p:cNvPr id="101388" name="Rectangle 12">
            <a:extLst>
              <a:ext uri="{FF2B5EF4-FFF2-40B4-BE49-F238E27FC236}">
                <a16:creationId xmlns:a16="http://schemas.microsoft.com/office/drawing/2014/main" id="{F4FC4C14-C38C-EA49-91BF-0D0CC2AA6C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1" y="2346325"/>
            <a:ext cx="1401763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latin typeface="Verdana" charset="0"/>
              </a:rPr>
              <a:t>TGCGCTT</a:t>
            </a:r>
          </a:p>
        </p:txBody>
      </p:sp>
      <p:sp>
        <p:nvSpPr>
          <p:cNvPr id="101389" name="Rectangle 13">
            <a:extLst>
              <a:ext uri="{FF2B5EF4-FFF2-40B4-BE49-F238E27FC236}">
                <a16:creationId xmlns:a16="http://schemas.microsoft.com/office/drawing/2014/main" id="{745DB17C-42F6-334A-82FA-50FC302C41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346325"/>
            <a:ext cx="1455738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latin typeface="Verdana" charset="0"/>
              </a:rPr>
              <a:t>AGGGCAT</a:t>
            </a:r>
          </a:p>
        </p:txBody>
      </p:sp>
      <p:sp>
        <p:nvSpPr>
          <p:cNvPr id="101390" name="Oval 14">
            <a:extLst>
              <a:ext uri="{FF2B5EF4-FFF2-40B4-BE49-F238E27FC236}">
                <a16:creationId xmlns:a16="http://schemas.microsoft.com/office/drawing/2014/main" id="{83ABE939-A4FC-0946-AB25-BC54DAC2BF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19812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1391" name="Oval 15">
            <a:extLst>
              <a:ext uri="{FF2B5EF4-FFF2-40B4-BE49-F238E27FC236}">
                <a16:creationId xmlns:a16="http://schemas.microsoft.com/office/drawing/2014/main" id="{D496A16E-5852-034A-A783-6180B91463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8150" y="19812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1392" name="Oval 16">
            <a:extLst>
              <a:ext uri="{FF2B5EF4-FFF2-40B4-BE49-F238E27FC236}">
                <a16:creationId xmlns:a16="http://schemas.microsoft.com/office/drawing/2014/main" id="{E271930F-5B09-1643-81BE-2A63EED520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9300" y="19812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1393" name="Oval 17">
            <a:extLst>
              <a:ext uri="{FF2B5EF4-FFF2-40B4-BE49-F238E27FC236}">
                <a16:creationId xmlns:a16="http://schemas.microsoft.com/office/drawing/2014/main" id="{3E4C139C-58E8-2249-B642-16A2AAE20D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0450" y="19812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1394" name="Oval 18">
            <a:extLst>
              <a:ext uri="{FF2B5EF4-FFF2-40B4-BE49-F238E27FC236}">
                <a16:creationId xmlns:a16="http://schemas.microsoft.com/office/drawing/2014/main" id="{99F711D0-8876-A049-932B-32CA46E0A6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1600" y="19812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1395" name="Rectangle 19">
            <a:extLst>
              <a:ext uri="{FF2B5EF4-FFF2-40B4-BE49-F238E27FC236}">
                <a16:creationId xmlns:a16="http://schemas.microsoft.com/office/drawing/2014/main" id="{5F5ED35B-15CE-264D-84B4-A4AD1E75C2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1676400"/>
            <a:ext cx="3513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accent2"/>
                </a:solidFill>
                <a:latin typeface="Times New Roman" charset="0"/>
              </a:rPr>
              <a:t>U</a:t>
            </a:r>
          </a:p>
        </p:txBody>
      </p:sp>
      <p:sp>
        <p:nvSpPr>
          <p:cNvPr id="101396" name="Rectangle 20">
            <a:extLst>
              <a:ext uri="{FF2B5EF4-FFF2-40B4-BE49-F238E27FC236}">
                <a16:creationId xmlns:a16="http://schemas.microsoft.com/office/drawing/2014/main" id="{62C4EB39-B7E3-654B-A3C1-BB4A32F394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1676400"/>
            <a:ext cx="3513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accent2"/>
                </a:solidFill>
                <a:latin typeface="Times New Roman" charset="0"/>
              </a:rPr>
              <a:t>V</a:t>
            </a:r>
          </a:p>
        </p:txBody>
      </p:sp>
      <p:sp>
        <p:nvSpPr>
          <p:cNvPr id="101397" name="Rectangle 21">
            <a:extLst>
              <a:ext uri="{FF2B5EF4-FFF2-40B4-BE49-F238E27FC236}">
                <a16:creationId xmlns:a16="http://schemas.microsoft.com/office/drawing/2014/main" id="{6378A05E-6929-2B4F-9860-6D10358F51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1676400"/>
            <a:ext cx="41549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accent2"/>
                </a:solidFill>
                <a:latin typeface="Times New Roman" charset="0"/>
              </a:rPr>
              <a:t>W</a:t>
            </a:r>
          </a:p>
        </p:txBody>
      </p:sp>
      <p:sp>
        <p:nvSpPr>
          <p:cNvPr id="101398" name="Rectangle 22">
            <a:extLst>
              <a:ext uri="{FF2B5EF4-FFF2-40B4-BE49-F238E27FC236}">
                <a16:creationId xmlns:a16="http://schemas.microsoft.com/office/drawing/2014/main" id="{31097E03-F473-6E42-A9AE-C7321F1BE8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4850" y="1676400"/>
            <a:ext cx="3513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accent2"/>
                </a:solidFill>
                <a:latin typeface="Times New Roman" charset="0"/>
              </a:rPr>
              <a:t>X</a:t>
            </a:r>
          </a:p>
        </p:txBody>
      </p:sp>
      <p:sp>
        <p:nvSpPr>
          <p:cNvPr id="101399" name="Rectangle 23">
            <a:extLst>
              <a:ext uri="{FF2B5EF4-FFF2-40B4-BE49-F238E27FC236}">
                <a16:creationId xmlns:a16="http://schemas.microsoft.com/office/drawing/2014/main" id="{98B4BFC5-56DC-3C49-9910-756017FF06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62988" y="1676400"/>
            <a:ext cx="3513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accent2"/>
                </a:solidFill>
                <a:latin typeface="Times New Roman" charset="0"/>
              </a:rPr>
              <a:t>Y</a:t>
            </a:r>
          </a:p>
        </p:txBody>
      </p:sp>
      <p:sp>
        <p:nvSpPr>
          <p:cNvPr id="101400" name="AutoShape 24">
            <a:extLst>
              <a:ext uri="{FF2B5EF4-FFF2-40B4-BE49-F238E27FC236}">
                <a16:creationId xmlns:a16="http://schemas.microsoft.com/office/drawing/2014/main" id="{9FC142F8-1FCC-4946-8768-2E67FB4A0B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048000"/>
            <a:ext cx="1600200" cy="685800"/>
          </a:xfrm>
          <a:prstGeom prst="downArrow">
            <a:avLst>
              <a:gd name="adj1" fmla="val 67463"/>
              <a:gd name="adj2" fmla="val 53704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1401" name="Rectangle 25">
            <a:extLst>
              <a:ext uri="{FF2B5EF4-FFF2-40B4-BE49-F238E27FC236}">
                <a16:creationId xmlns:a16="http://schemas.microsoft.com/office/drawing/2014/main" id="{381C2593-F158-5A4A-B829-7A0D4139B2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3962400"/>
            <a:ext cx="3513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accent2"/>
                </a:solidFill>
                <a:latin typeface="Times New Roman" charset="0"/>
              </a:rPr>
              <a:t>U</a:t>
            </a:r>
          </a:p>
        </p:txBody>
      </p:sp>
      <p:sp>
        <p:nvSpPr>
          <p:cNvPr id="101402" name="Rectangle 26">
            <a:extLst>
              <a:ext uri="{FF2B5EF4-FFF2-40B4-BE49-F238E27FC236}">
                <a16:creationId xmlns:a16="http://schemas.microsoft.com/office/drawing/2014/main" id="{6814F2A3-8F0A-034E-A5A3-4D15CA926A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9838" y="5486400"/>
            <a:ext cx="3513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accent2"/>
                </a:solidFill>
                <a:latin typeface="Times New Roman" charset="0"/>
              </a:rPr>
              <a:t>V</a:t>
            </a:r>
          </a:p>
        </p:txBody>
      </p:sp>
      <p:sp>
        <p:nvSpPr>
          <p:cNvPr id="101403" name="Rectangle 27">
            <a:extLst>
              <a:ext uri="{FF2B5EF4-FFF2-40B4-BE49-F238E27FC236}">
                <a16:creationId xmlns:a16="http://schemas.microsoft.com/office/drawing/2014/main" id="{A4D30F54-7911-8B42-AAF6-37D11044E3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6650" y="5486400"/>
            <a:ext cx="41549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accent2"/>
                </a:solidFill>
                <a:latin typeface="Times New Roman" charset="0"/>
              </a:rPr>
              <a:t>W</a:t>
            </a:r>
          </a:p>
        </p:txBody>
      </p:sp>
      <p:sp>
        <p:nvSpPr>
          <p:cNvPr id="101404" name="Rectangle 28">
            <a:extLst>
              <a:ext uri="{FF2B5EF4-FFF2-40B4-BE49-F238E27FC236}">
                <a16:creationId xmlns:a16="http://schemas.microsoft.com/office/drawing/2014/main" id="{77BC51E0-B07F-604C-A53A-78A3670DA8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2388" y="3581400"/>
            <a:ext cx="3513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accent2"/>
                </a:solidFill>
                <a:latin typeface="Times New Roman" charset="0"/>
              </a:rPr>
              <a:t>X</a:t>
            </a:r>
          </a:p>
        </p:txBody>
      </p:sp>
      <p:sp>
        <p:nvSpPr>
          <p:cNvPr id="101405" name="Rectangle 29">
            <a:extLst>
              <a:ext uri="{FF2B5EF4-FFF2-40B4-BE49-F238E27FC236}">
                <a16:creationId xmlns:a16="http://schemas.microsoft.com/office/drawing/2014/main" id="{C3FC62F4-AFA4-6540-8A32-FA34FCEFB5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2388" y="4572000"/>
            <a:ext cx="3513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accent2"/>
                </a:solidFill>
                <a:latin typeface="Times New Roman" charset="0"/>
              </a:rPr>
              <a:t>Y</a:t>
            </a:r>
          </a:p>
        </p:txBody>
      </p:sp>
      <p:sp>
        <p:nvSpPr>
          <p:cNvPr id="101406" name="Oval 30">
            <a:extLst>
              <a:ext uri="{FF2B5EF4-FFF2-40B4-BE49-F238E27FC236}">
                <a16:creationId xmlns:a16="http://schemas.microsoft.com/office/drawing/2014/main" id="{E241F8D5-FD4F-AA46-ADE0-39D1C69A53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41148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1407" name="Oval 31">
            <a:extLst>
              <a:ext uri="{FF2B5EF4-FFF2-40B4-BE49-F238E27FC236}">
                <a16:creationId xmlns:a16="http://schemas.microsoft.com/office/drawing/2014/main" id="{2C1F6622-98F9-4340-9F61-EFF5C7FD2B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9850" y="52578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1408" name="Oval 32">
            <a:extLst>
              <a:ext uri="{FF2B5EF4-FFF2-40B4-BE49-F238E27FC236}">
                <a16:creationId xmlns:a16="http://schemas.microsoft.com/office/drawing/2014/main" id="{E3D6CC20-3FD3-CE4D-913D-319462D26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2850" y="52578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1409" name="Oval 33">
            <a:extLst>
              <a:ext uri="{FF2B5EF4-FFF2-40B4-BE49-F238E27FC236}">
                <a16:creationId xmlns:a16="http://schemas.microsoft.com/office/drawing/2014/main" id="{2AECD855-3A32-0B44-B310-B4D0D5ACA6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3788" y="46482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1410" name="Oval 34">
            <a:extLst>
              <a:ext uri="{FF2B5EF4-FFF2-40B4-BE49-F238E27FC236}">
                <a16:creationId xmlns:a16="http://schemas.microsoft.com/office/drawing/2014/main" id="{206FA294-DADC-BE44-8021-476180947E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3788" y="37338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3825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7" name="Picture 1" descr="siavash-astral2-talk 28.pdf">
            <a:extLst>
              <a:ext uri="{FF2B5EF4-FFF2-40B4-BE49-F238E27FC236}">
                <a16:creationId xmlns:a16="http://schemas.microsoft.com/office/drawing/2014/main" id="{17FB01B2-A23F-CB40-A5BB-9B2382416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85725"/>
            <a:ext cx="9258300" cy="694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5669067"/>
      </p:ext>
    </p:extLst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3" descr="siavash-michigan-opt-problem.pdf">
            <a:extLst>
              <a:ext uri="{FF2B5EF4-FFF2-40B4-BE49-F238E27FC236}">
                <a16:creationId xmlns:a16="http://schemas.microsoft.com/office/drawing/2014/main" id="{603EF19C-1B82-954F-9E03-392ABFDD23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0" name="Picture 2">
            <a:extLst>
              <a:ext uri="{FF2B5EF4-FFF2-40B4-BE49-F238E27FC236}">
                <a16:creationId xmlns:a16="http://schemas.microsoft.com/office/drawing/2014/main" id="{A17CD7B0-2C9D-9448-9FB6-82DE3049D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825" y="190500"/>
            <a:ext cx="11557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6D3885-8636-8440-A493-186B6ECE5B3C}"/>
              </a:ext>
            </a:extLst>
          </p:cNvPr>
          <p:cNvSpPr txBox="1"/>
          <p:nvPr/>
        </p:nvSpPr>
        <p:spPr>
          <a:xfrm>
            <a:off x="10434181" y="2542784"/>
            <a:ext cx="1628383" cy="2862322"/>
          </a:xfrm>
          <a:prstGeom prst="rect">
            <a:avLst/>
          </a:prstGeom>
          <a:noFill/>
          <a:ln w="2222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ASTRAL uses dynamic programming to solve a constrained version of this problem, and is provably statistically consistent</a:t>
            </a:r>
          </a:p>
        </p:txBody>
      </p:sp>
    </p:spTree>
    <p:extLst>
      <p:ext uri="{BB962C8B-B14F-4D97-AF65-F5344CB8AC3E}">
        <p14:creationId xmlns:p14="http://schemas.microsoft.com/office/powerpoint/2010/main" val="23400568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>
            <a:extLst>
              <a:ext uri="{FF2B5EF4-FFF2-40B4-BE49-F238E27FC236}">
                <a16:creationId xmlns:a16="http://schemas.microsoft.com/office/drawing/2014/main" id="{4BA530E2-A651-DD48-B2E2-872B0E706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9526"/>
            <a:ext cx="7886700" cy="1325563"/>
          </a:xfrm>
        </p:spPr>
        <p:txBody>
          <a:bodyPr/>
          <a:lstStyle/>
          <a:p>
            <a:r>
              <a:rPr lang="en-US" altLang="en-US" sz="3600">
                <a:ea typeface="ＭＳ Ｐゴシック" panose="020B0600070205080204" pitchFamily="34" charset="-128"/>
              </a:rPr>
              <a:t>Impact of Gene Tree Estimation Error</a:t>
            </a:r>
            <a:br>
              <a:rPr lang="en-US" altLang="en-US" sz="3600">
                <a:ea typeface="ＭＳ Ｐゴシック" panose="020B0600070205080204" pitchFamily="34" charset="-128"/>
              </a:rPr>
            </a:br>
            <a:r>
              <a:rPr lang="en-US" altLang="en-US" sz="2400">
                <a:ea typeface="ＭＳ Ｐゴシック" panose="020B0600070205080204" pitchFamily="34" charset="-128"/>
              </a:rPr>
              <a:t>(from Molloy and Warnow 2017)</a:t>
            </a:r>
          </a:p>
        </p:txBody>
      </p:sp>
      <p:grpSp>
        <p:nvGrpSpPr>
          <p:cNvPr id="56322" name="Group 14">
            <a:extLst>
              <a:ext uri="{FF2B5EF4-FFF2-40B4-BE49-F238E27FC236}">
                <a16:creationId xmlns:a16="http://schemas.microsoft.com/office/drawing/2014/main" id="{A5FB49C5-E354-5040-A49D-4873F11E6781}"/>
              </a:ext>
            </a:extLst>
          </p:cNvPr>
          <p:cNvGrpSpPr>
            <a:grpSpLocks/>
          </p:cNvGrpSpPr>
          <p:nvPr/>
        </p:nvGrpSpPr>
        <p:grpSpPr bwMode="auto">
          <a:xfrm>
            <a:off x="1895475" y="5607050"/>
            <a:ext cx="8401050" cy="1036638"/>
            <a:chOff x="371517" y="5708788"/>
            <a:chExt cx="8400965" cy="1035944"/>
          </a:xfrm>
        </p:grpSpPr>
        <p:pic>
          <p:nvPicPr>
            <p:cNvPr id="56331" name="Picture 8">
              <a:extLst>
                <a:ext uri="{FF2B5EF4-FFF2-40B4-BE49-F238E27FC236}">
                  <a16:creationId xmlns:a16="http://schemas.microsoft.com/office/drawing/2014/main" id="{50184B45-BE21-FB41-9ABE-D38CDFDF78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517" y="5708788"/>
              <a:ext cx="8400965" cy="398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Left Brace 10">
              <a:extLst>
                <a:ext uri="{FF2B5EF4-FFF2-40B4-BE49-F238E27FC236}">
                  <a16:creationId xmlns:a16="http://schemas.microsoft.com/office/drawing/2014/main" id="{9EE1A1A4-5049-3747-8681-6E7D720FA9FD}"/>
                </a:ext>
              </a:extLst>
            </p:cNvPr>
            <p:cNvSpPr/>
            <p:nvPr/>
          </p:nvSpPr>
          <p:spPr>
            <a:xfrm rot="16200000">
              <a:off x="2557611" y="3806676"/>
              <a:ext cx="387091" cy="4733877"/>
            </a:xfrm>
            <a:prstGeom prst="leftBrac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56333" name="TextBox 11">
              <a:extLst>
                <a:ext uri="{FF2B5EF4-FFF2-40B4-BE49-F238E27FC236}">
                  <a16:creationId xmlns:a16="http://schemas.microsoft.com/office/drawing/2014/main" id="{550783FB-F66E-6E40-92C5-21A97F2D30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64477" y="6375400"/>
              <a:ext cx="197336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Summary Methods</a:t>
              </a:r>
            </a:p>
          </p:txBody>
        </p:sp>
        <p:sp>
          <p:nvSpPr>
            <p:cNvPr id="13" name="Left Brace 12">
              <a:extLst>
                <a:ext uri="{FF2B5EF4-FFF2-40B4-BE49-F238E27FC236}">
                  <a16:creationId xmlns:a16="http://schemas.microsoft.com/office/drawing/2014/main" id="{B11744B4-1005-0943-A8F6-CF8863D9ABB0}"/>
                </a:ext>
              </a:extLst>
            </p:cNvPr>
            <p:cNvSpPr/>
            <p:nvPr/>
          </p:nvSpPr>
          <p:spPr>
            <a:xfrm rot="16200000">
              <a:off x="6132624" y="5248111"/>
              <a:ext cx="387091" cy="1851006"/>
            </a:xfrm>
            <a:prstGeom prst="leftBrac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56335" name="TextBox 13">
              <a:extLst>
                <a:ext uri="{FF2B5EF4-FFF2-40B4-BE49-F238E27FC236}">
                  <a16:creationId xmlns:a16="http://schemas.microsoft.com/office/drawing/2014/main" id="{999C29E7-2CB3-644F-ACA0-B33E33B952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41135" y="6375400"/>
              <a:ext cx="197015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Site-based Method</a:t>
              </a:r>
            </a:p>
          </p:txBody>
        </p:sp>
      </p:grpSp>
      <p:grpSp>
        <p:nvGrpSpPr>
          <p:cNvPr id="56323" name="Group 3">
            <a:extLst>
              <a:ext uri="{FF2B5EF4-FFF2-40B4-BE49-F238E27FC236}">
                <a16:creationId xmlns:a16="http://schemas.microsoft.com/office/drawing/2014/main" id="{052A86C0-8DF9-E84A-87A2-C3924E2AA9EE}"/>
              </a:ext>
            </a:extLst>
          </p:cNvPr>
          <p:cNvGrpSpPr>
            <a:grpSpLocks/>
          </p:cNvGrpSpPr>
          <p:nvPr/>
        </p:nvGrpSpPr>
        <p:grpSpPr bwMode="auto">
          <a:xfrm>
            <a:off x="2987675" y="1209675"/>
            <a:ext cx="6216650" cy="4260850"/>
            <a:chOff x="1219200" y="1206500"/>
            <a:chExt cx="6216650" cy="4260988"/>
          </a:xfrm>
        </p:grpSpPr>
        <p:grpSp>
          <p:nvGrpSpPr>
            <p:cNvPr id="56327" name="Group 7">
              <a:extLst>
                <a:ext uri="{FF2B5EF4-FFF2-40B4-BE49-F238E27FC236}">
                  <a16:creationId xmlns:a16="http://schemas.microsoft.com/office/drawing/2014/main" id="{94BA125A-35F0-104B-9895-32F974BCE9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08150" y="1206500"/>
              <a:ext cx="5727700" cy="4260988"/>
              <a:chOff x="1708150" y="1409700"/>
              <a:chExt cx="5727700" cy="4260988"/>
            </a:xfrm>
          </p:grpSpPr>
          <p:pic>
            <p:nvPicPr>
              <p:cNvPr id="56329" name="Picture 5">
                <a:extLst>
                  <a:ext uri="{FF2B5EF4-FFF2-40B4-BE49-F238E27FC236}">
                    <a16:creationId xmlns:a16="http://schemas.microsoft.com/office/drawing/2014/main" id="{F4754B53-78E7-3C46-8BDA-921639B2D0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08150" y="1409700"/>
                <a:ext cx="5727700" cy="4260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FAA8FEF-F4E7-6343-951A-1C6B0C43F44E}"/>
                  </a:ext>
                </a:extLst>
              </p:cNvPr>
              <p:cNvSpPr/>
              <p:nvPr/>
            </p:nvSpPr>
            <p:spPr>
              <a:xfrm>
                <a:off x="3327400" y="1538292"/>
                <a:ext cx="292100" cy="3556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pic>
          <p:nvPicPr>
            <p:cNvPr id="56328" name="Picture 2">
              <a:extLst>
                <a:ext uri="{FF2B5EF4-FFF2-40B4-BE49-F238E27FC236}">
                  <a16:creationId xmlns:a16="http://schemas.microsoft.com/office/drawing/2014/main" id="{7757E950-F9D4-2547-AA35-331D84CAD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200" y="2061914"/>
              <a:ext cx="488950" cy="2346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4" name="TextBox 1">
            <a:extLst>
              <a:ext uri="{FF2B5EF4-FFF2-40B4-BE49-F238E27FC236}">
                <a16:creationId xmlns:a16="http://schemas.microsoft.com/office/drawing/2014/main" id="{E69A3593-5A84-2640-831C-46547F557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6076" y="2247901"/>
            <a:ext cx="1477963" cy="1077913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Error is fraction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of bipartitions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that are not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recovered</a:t>
            </a:r>
          </a:p>
        </p:txBody>
      </p:sp>
      <p:sp>
        <p:nvSpPr>
          <p:cNvPr id="56325" name="TextBox 2">
            <a:extLst>
              <a:ext uri="{FF2B5EF4-FFF2-40B4-BE49-F238E27FC236}">
                <a16:creationId xmlns:a16="http://schemas.microsoft.com/office/drawing/2014/main" id="{2AE39BE2-8507-0845-AF67-95E25165E3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17026" y="1927226"/>
            <a:ext cx="1319213" cy="230822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Note: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Summary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methods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better than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CA-ML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for low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GTEE,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then worse!</a:t>
            </a:r>
          </a:p>
        </p:txBody>
      </p:sp>
      <p:pic>
        <p:nvPicPr>
          <p:cNvPr id="56326" name="Picture 2">
            <a:extLst>
              <a:ext uri="{FF2B5EF4-FFF2-40B4-BE49-F238E27FC236}">
                <a16:creationId xmlns:a16="http://schemas.microsoft.com/office/drawing/2014/main" id="{31A05C95-1011-2147-ACDB-CD67698C1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6600" y="125413"/>
            <a:ext cx="104140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154356"/>
      </p:ext>
    </p:extLst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3" descr="image.png">
            <a:extLst>
              <a:ext uri="{FF2B5EF4-FFF2-40B4-BE49-F238E27FC236}">
                <a16:creationId xmlns:a16="http://schemas.microsoft.com/office/drawing/2014/main" id="{0381998E-B248-D943-A472-4E9AEC1871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8" name="Picture 2">
            <a:extLst>
              <a:ext uri="{FF2B5EF4-FFF2-40B4-BE49-F238E27FC236}">
                <a16:creationId xmlns:a16="http://schemas.microsoft.com/office/drawing/2014/main" id="{5F23B841-08DA-D64D-B8D4-9B6EFB523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1388" y="125414"/>
            <a:ext cx="836612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9174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D9044-5A67-1D48-8D33-EB9AA0C9A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69782" cy="1325563"/>
          </a:xfrm>
        </p:spPr>
        <p:txBody>
          <a:bodyPr/>
          <a:lstStyle/>
          <a:p>
            <a:r>
              <a:rPr lang="en-US" dirty="0"/>
              <a:t>Methods for species tree estimation under GDL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60A669-6181-3543-818F-F4478D27C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DupTree (</a:t>
            </a:r>
            <a:r>
              <a:rPr lang="en-US" dirty="0" err="1"/>
              <a:t>Wehe</a:t>
            </a:r>
            <a:r>
              <a:rPr lang="en-US" dirty="0"/>
              <a:t> et al. </a:t>
            </a:r>
            <a:r>
              <a:rPr lang="en-US" dirty="0" err="1"/>
              <a:t>Bioinf</a:t>
            </a:r>
            <a:r>
              <a:rPr lang="en-US" dirty="0"/>
              <a:t> 2008), iGTP (Chaudhary et al. BMC </a:t>
            </a:r>
            <a:r>
              <a:rPr lang="en-US" dirty="0" err="1"/>
              <a:t>Bioinf</a:t>
            </a:r>
            <a:r>
              <a:rPr lang="en-US" dirty="0"/>
              <a:t> 2010), and other gene tree parsimony methods</a:t>
            </a:r>
          </a:p>
          <a:p>
            <a:r>
              <a:rPr lang="en-US" dirty="0"/>
              <a:t>MulRF (Chaudhary et al., </a:t>
            </a:r>
            <a:r>
              <a:rPr lang="en-US" dirty="0" err="1"/>
              <a:t>Bioinf</a:t>
            </a:r>
            <a:r>
              <a:rPr lang="en-US" dirty="0"/>
              <a:t> 2014)</a:t>
            </a:r>
          </a:p>
          <a:p>
            <a:r>
              <a:rPr lang="en-US" dirty="0" err="1"/>
              <a:t>guenomu</a:t>
            </a:r>
            <a:r>
              <a:rPr lang="en-US" dirty="0"/>
              <a:t> (de Oliveira Martins et al., </a:t>
            </a:r>
            <a:r>
              <a:rPr lang="en-US" dirty="0" err="1"/>
              <a:t>Bioinf</a:t>
            </a:r>
            <a:r>
              <a:rPr lang="en-US" dirty="0"/>
              <a:t> 2017)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None of these have been proven statistically consistent!</a:t>
            </a:r>
          </a:p>
        </p:txBody>
      </p:sp>
    </p:spTree>
    <p:extLst>
      <p:ext uri="{BB962C8B-B14F-4D97-AF65-F5344CB8AC3E}">
        <p14:creationId xmlns:p14="http://schemas.microsoft.com/office/powerpoint/2010/main" val="12364780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B9A4115-C243-E143-B982-3B5469300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1382" y="288713"/>
            <a:ext cx="1407083" cy="14757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F6982F-DED9-EB43-BB65-C01C4FE66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16898" y="6053528"/>
            <a:ext cx="10809226" cy="1391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6348F8-6DA4-E24B-80F7-8523199C4E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097" y="-169691"/>
            <a:ext cx="3904376" cy="62232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2FCB140-D6DC-1A4C-A9E0-87CC34E0F133}"/>
              </a:ext>
            </a:extLst>
          </p:cNvPr>
          <p:cNvSpPr txBox="1"/>
          <p:nvPr/>
        </p:nvSpPr>
        <p:spPr>
          <a:xfrm>
            <a:off x="4377861" y="981489"/>
            <a:ext cx="6505302" cy="309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FastMulRFS and MulRF better than ASTRAL-multi!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 err="1"/>
              <a:t>FastMulRFS</a:t>
            </a:r>
            <a:r>
              <a:rPr lang="en-US" sz="3600" dirty="0"/>
              <a:t> is by far the fastest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600" dirty="0"/>
          </a:p>
          <a:p>
            <a:endParaRPr lang="en-US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552029-F5E6-B54F-8F52-E5EFA432F7E2}"/>
              </a:ext>
            </a:extLst>
          </p:cNvPr>
          <p:cNvSpPr txBox="1"/>
          <p:nvPr/>
        </p:nvSpPr>
        <p:spPr>
          <a:xfrm>
            <a:off x="6722588" y="5953734"/>
            <a:ext cx="507587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Molloy and Warnow, Bioinformatics, Vol. 36, pages i57-i65,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20203F-FC7D-0B45-A4A7-28972FFDC97A}"/>
              </a:ext>
            </a:extLst>
          </p:cNvPr>
          <p:cNvSpPr txBox="1"/>
          <p:nvPr/>
        </p:nvSpPr>
        <p:spPr>
          <a:xfrm>
            <a:off x="4586995" y="4856284"/>
            <a:ext cx="53598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Data: 100 species, moderate GDL, moderately high ILS, </a:t>
            </a:r>
          </a:p>
          <a:p>
            <a:r>
              <a:rPr lang="en-US" dirty="0"/>
              <a:t>high gene tree estimation error</a:t>
            </a:r>
          </a:p>
        </p:txBody>
      </p:sp>
    </p:spTree>
    <p:extLst>
      <p:ext uri="{BB962C8B-B14F-4D97-AF65-F5344CB8AC3E}">
        <p14:creationId xmlns:p14="http://schemas.microsoft.com/office/powerpoint/2010/main" val="19942075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3" descr="hgt-slide.pdf">
            <a:extLst>
              <a:ext uri="{FF2B5EF4-FFF2-40B4-BE49-F238E27FC236}">
                <a16:creationId xmlns:a16="http://schemas.microsoft.com/office/drawing/2014/main" id="{33B4616E-165E-A244-8458-CA4CA6FBE0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826" y="784226"/>
            <a:ext cx="7343775" cy="550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4" name="TextBox 4">
            <a:extLst>
              <a:ext uri="{FF2B5EF4-FFF2-40B4-BE49-F238E27FC236}">
                <a16:creationId xmlns:a16="http://schemas.microsoft.com/office/drawing/2014/main" id="{3529595E-6819-304D-9320-6BEC51EDD9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3539" y="160338"/>
            <a:ext cx="64468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/>
              <a:t>Accuracy in the presence of HGT + ILS</a:t>
            </a:r>
          </a:p>
        </p:txBody>
      </p:sp>
      <p:sp>
        <p:nvSpPr>
          <p:cNvPr id="59395" name="TextBox 5">
            <a:extLst>
              <a:ext uri="{FF2B5EF4-FFF2-40B4-BE49-F238E27FC236}">
                <a16:creationId xmlns:a16="http://schemas.microsoft.com/office/drawing/2014/main" id="{78A3AA7C-9BA8-EE4C-BA61-EA7CBB699D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0464" y="6318250"/>
            <a:ext cx="49101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Davidson et al., RECOMB-CG, BMC Genomics 2015</a:t>
            </a:r>
          </a:p>
        </p:txBody>
      </p:sp>
      <p:sp>
        <p:nvSpPr>
          <p:cNvPr id="59396" name="TextBox 1">
            <a:extLst>
              <a:ext uri="{FF2B5EF4-FFF2-40B4-BE49-F238E27FC236}">
                <a16:creationId xmlns:a16="http://schemas.microsoft.com/office/drawing/2014/main" id="{6CF2E971-D5ED-0844-9292-27807066D8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7788" y="2125664"/>
            <a:ext cx="1592262" cy="175418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ASTRAL and</a:t>
            </a:r>
          </a:p>
          <a:p>
            <a:r>
              <a:rPr lang="en-US" altLang="en-US"/>
              <a:t>wQMC both</a:t>
            </a:r>
          </a:p>
          <a:p>
            <a:r>
              <a:rPr lang="en-US" altLang="en-US"/>
              <a:t>good (a bit</a:t>
            </a:r>
          </a:p>
          <a:p>
            <a:r>
              <a:rPr lang="en-US" altLang="en-US"/>
              <a:t>more robust to</a:t>
            </a:r>
          </a:p>
          <a:p>
            <a:r>
              <a:rPr lang="en-US" altLang="en-US"/>
              <a:t>HGT than NJst </a:t>
            </a:r>
          </a:p>
          <a:p>
            <a:r>
              <a:rPr lang="en-US" altLang="en-US"/>
              <a:t>and CA-ML)</a:t>
            </a:r>
          </a:p>
        </p:txBody>
      </p:sp>
    </p:spTree>
    <p:extLst>
      <p:ext uri="{BB962C8B-B14F-4D97-AF65-F5344CB8AC3E}">
        <p14:creationId xmlns:p14="http://schemas.microsoft.com/office/powerpoint/2010/main" val="2665773959"/>
      </p:ext>
    </p:extLst>
  </p:cSld>
  <p:clrMapOvr>
    <a:masterClrMapping/>
  </p:clrMapOvr>
  <p:transition spd="slow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1" descr="warnow-bigdata-jan8 19.pdf">
            <a:extLst>
              <a:ext uri="{FF2B5EF4-FFF2-40B4-BE49-F238E27FC236}">
                <a16:creationId xmlns:a16="http://schemas.microsoft.com/office/drawing/2014/main" id="{AFF9FC54-44FA-2E46-9EE6-ECE1E53F2F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40" y="-384175"/>
            <a:ext cx="9372600" cy="724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AEDE71-6046-E348-830E-4E1917467056}"/>
              </a:ext>
            </a:extLst>
          </p:cNvPr>
          <p:cNvSpPr txBox="1"/>
          <p:nvPr/>
        </p:nvSpPr>
        <p:spPr>
          <a:xfrm>
            <a:off x="2444750" y="5061904"/>
            <a:ext cx="5769610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0000FF"/>
                </a:solidFill>
              </a:rPr>
              <a:t>Major challenge:</a:t>
            </a:r>
          </a:p>
          <a:p>
            <a:pPr>
              <a:defRPr/>
            </a:pPr>
            <a:r>
              <a:rPr lang="en-US" sz="2000" dirty="0">
                <a:solidFill>
                  <a:srgbClr val="0000FF"/>
                </a:solidFill>
              </a:rPr>
              <a:t>Multi-copy genes omitted</a:t>
            </a:r>
          </a:p>
          <a:p>
            <a:pPr>
              <a:defRPr/>
            </a:pPr>
            <a:r>
              <a:rPr lang="en-US" sz="2000" dirty="0">
                <a:solidFill>
                  <a:srgbClr val="0000FF"/>
                </a:solidFill>
              </a:rPr>
              <a:t>Massive gene tree heterogeneity consistent with ILS </a:t>
            </a:r>
          </a:p>
        </p:txBody>
      </p:sp>
    </p:spTree>
    <p:extLst>
      <p:ext uri="{BB962C8B-B14F-4D97-AF65-F5344CB8AC3E}">
        <p14:creationId xmlns:p14="http://schemas.microsoft.com/office/powerpoint/2010/main" val="25180807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4242" name="Group 2">
            <a:extLst>
              <a:ext uri="{FF2B5EF4-FFF2-40B4-BE49-F238E27FC236}">
                <a16:creationId xmlns:a16="http://schemas.microsoft.com/office/drawing/2014/main" id="{B8039C92-2B2E-D54D-8385-BEF0E81A7E7E}"/>
              </a:ext>
            </a:extLst>
          </p:cNvPr>
          <p:cNvGrpSpPr>
            <a:grpSpLocks/>
          </p:cNvGrpSpPr>
          <p:nvPr/>
        </p:nvGrpSpPr>
        <p:grpSpPr bwMode="auto">
          <a:xfrm>
            <a:off x="3082925" y="3651250"/>
            <a:ext cx="3556000" cy="2046288"/>
            <a:chOff x="349" y="2347"/>
            <a:chExt cx="2987" cy="1719"/>
          </a:xfrm>
        </p:grpSpPr>
        <p:sp>
          <p:nvSpPr>
            <p:cNvPr id="42041" name="Line 3">
              <a:extLst>
                <a:ext uri="{FF2B5EF4-FFF2-40B4-BE49-F238E27FC236}">
                  <a16:creationId xmlns:a16="http://schemas.microsoft.com/office/drawing/2014/main" id="{209989BB-D8CC-374C-9989-EB059EF6CB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1" y="2347"/>
              <a:ext cx="0" cy="869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42" name="Line 4">
              <a:extLst>
                <a:ext uri="{FF2B5EF4-FFF2-40B4-BE49-F238E27FC236}">
                  <a16:creationId xmlns:a16="http://schemas.microsoft.com/office/drawing/2014/main" id="{D19B579D-58C5-9A4D-9369-3FE7DBD9A9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83" y="2348"/>
              <a:ext cx="0" cy="869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43" name="Line 5">
              <a:extLst>
                <a:ext uri="{FF2B5EF4-FFF2-40B4-BE49-F238E27FC236}">
                  <a16:creationId xmlns:a16="http://schemas.microsoft.com/office/drawing/2014/main" id="{0293388B-E11F-BF41-B1F8-4906E4CF53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35" y="2348"/>
              <a:ext cx="0" cy="869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44" name="Text Box 6">
              <a:extLst>
                <a:ext uri="{FF2B5EF4-FFF2-40B4-BE49-F238E27FC236}">
                  <a16:creationId xmlns:a16="http://schemas.microsoft.com/office/drawing/2014/main" id="{5E97475E-EF81-D74E-B447-7316CB7154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3" y="3712"/>
              <a:ext cx="424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latin typeface="Helvetica" pitchFamily="2" charset="0"/>
                </a:rPr>
                <a:t>. . .</a:t>
              </a:r>
            </a:p>
          </p:txBody>
        </p:sp>
        <p:sp>
          <p:nvSpPr>
            <p:cNvPr id="42045" name="Line 7">
              <a:extLst>
                <a:ext uri="{FF2B5EF4-FFF2-40B4-BE49-F238E27FC236}">
                  <a16:creationId xmlns:a16="http://schemas.microsoft.com/office/drawing/2014/main" id="{B25B00E3-5952-CB42-9793-7F3520040DC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9" y="3562"/>
              <a:ext cx="362" cy="489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46" name="Line 8">
              <a:extLst>
                <a:ext uri="{FF2B5EF4-FFF2-40B4-BE49-F238E27FC236}">
                  <a16:creationId xmlns:a16="http://schemas.microsoft.com/office/drawing/2014/main" id="{B689DFB5-45E6-504D-B312-4E39F2DF92F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8475779" flipH="1">
              <a:off x="1416" y="3573"/>
              <a:ext cx="220" cy="507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47" name="Line 9">
              <a:extLst>
                <a:ext uri="{FF2B5EF4-FFF2-40B4-BE49-F238E27FC236}">
                  <a16:creationId xmlns:a16="http://schemas.microsoft.com/office/drawing/2014/main" id="{B118E86C-3FB7-8540-8F83-6562DE4EA3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7" y="3562"/>
              <a:ext cx="294" cy="492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48" name="Line 10">
              <a:extLst>
                <a:ext uri="{FF2B5EF4-FFF2-40B4-BE49-F238E27FC236}">
                  <a16:creationId xmlns:a16="http://schemas.microsoft.com/office/drawing/2014/main" id="{E5BD4609-C28B-EF41-B656-1C215986331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19" y="3599"/>
              <a:ext cx="285" cy="45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49" name="Line 11">
              <a:extLst>
                <a:ext uri="{FF2B5EF4-FFF2-40B4-BE49-F238E27FC236}">
                  <a16:creationId xmlns:a16="http://schemas.microsoft.com/office/drawing/2014/main" id="{50DEB248-86EC-4D45-8409-37CBFF96926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83" y="3811"/>
              <a:ext cx="140" cy="25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50" name="Line 12">
              <a:extLst>
                <a:ext uri="{FF2B5EF4-FFF2-40B4-BE49-F238E27FC236}">
                  <a16:creationId xmlns:a16="http://schemas.microsoft.com/office/drawing/2014/main" id="{B845D168-A16E-8A46-B3F5-0D91F92A47D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16" y="3935"/>
              <a:ext cx="64" cy="121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51" name="Line 13">
              <a:extLst>
                <a:ext uri="{FF2B5EF4-FFF2-40B4-BE49-F238E27FC236}">
                  <a16:creationId xmlns:a16="http://schemas.microsoft.com/office/drawing/2014/main" id="{B89B42F4-652E-0645-A56F-1383CC39B0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" y="3633"/>
              <a:ext cx="246" cy="417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52" name="Line 14">
              <a:extLst>
                <a:ext uri="{FF2B5EF4-FFF2-40B4-BE49-F238E27FC236}">
                  <a16:creationId xmlns:a16="http://schemas.microsoft.com/office/drawing/2014/main" id="{65B39A64-D28C-7746-A9C7-06BD13707A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5" y="3786"/>
              <a:ext cx="85" cy="268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53" name="Line 15">
              <a:extLst>
                <a:ext uri="{FF2B5EF4-FFF2-40B4-BE49-F238E27FC236}">
                  <a16:creationId xmlns:a16="http://schemas.microsoft.com/office/drawing/2014/main" id="{3A75443E-550E-4144-AC4F-DD58F44ACE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5" y="3902"/>
              <a:ext cx="59" cy="149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54" name="Line 16">
              <a:extLst>
                <a:ext uri="{FF2B5EF4-FFF2-40B4-BE49-F238E27FC236}">
                  <a16:creationId xmlns:a16="http://schemas.microsoft.com/office/drawing/2014/main" id="{FC637FC2-D6D8-CB43-B297-5CA6DC56DCF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02" y="3862"/>
              <a:ext cx="78" cy="188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55" name="Line 17">
              <a:extLst>
                <a:ext uri="{FF2B5EF4-FFF2-40B4-BE49-F238E27FC236}">
                  <a16:creationId xmlns:a16="http://schemas.microsoft.com/office/drawing/2014/main" id="{2E5B69DA-68C8-2E40-82A1-56B2D4678D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92" y="3955"/>
              <a:ext cx="47" cy="10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56" name="Line 18">
              <a:extLst>
                <a:ext uri="{FF2B5EF4-FFF2-40B4-BE49-F238E27FC236}">
                  <a16:creationId xmlns:a16="http://schemas.microsoft.com/office/drawing/2014/main" id="{A96430DA-C57B-B340-95F7-F841BB6BBD4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8475779" flipH="1">
              <a:off x="2242" y="3716"/>
              <a:ext cx="167" cy="355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57" name="Line 19">
              <a:extLst>
                <a:ext uri="{FF2B5EF4-FFF2-40B4-BE49-F238E27FC236}">
                  <a16:creationId xmlns:a16="http://schemas.microsoft.com/office/drawing/2014/main" id="{9308D0F4-C2A3-6140-A62D-97A0514DEF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65" y="3553"/>
              <a:ext cx="267" cy="508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58" name="Line 20">
              <a:extLst>
                <a:ext uri="{FF2B5EF4-FFF2-40B4-BE49-F238E27FC236}">
                  <a16:creationId xmlns:a16="http://schemas.microsoft.com/office/drawing/2014/main" id="{580C8462-0123-0643-88A4-FC395A9FEE8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487" y="3951"/>
              <a:ext cx="65" cy="11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59" name="Line 21">
              <a:extLst>
                <a:ext uri="{FF2B5EF4-FFF2-40B4-BE49-F238E27FC236}">
                  <a16:creationId xmlns:a16="http://schemas.microsoft.com/office/drawing/2014/main" id="{476A3F31-B834-9F4C-9E46-2F35D82A4DC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92" y="3942"/>
              <a:ext cx="57" cy="119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60" name="Line 22">
              <a:extLst>
                <a:ext uri="{FF2B5EF4-FFF2-40B4-BE49-F238E27FC236}">
                  <a16:creationId xmlns:a16="http://schemas.microsoft.com/office/drawing/2014/main" id="{50853CE8-E10E-D341-890F-08B8A1476A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33" y="3560"/>
              <a:ext cx="272" cy="493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61" name="Text Box 23">
              <a:extLst>
                <a:ext uri="{FF2B5EF4-FFF2-40B4-BE49-F238E27FC236}">
                  <a16:creationId xmlns:a16="http://schemas.microsoft.com/office/drawing/2014/main" id="{813B3B59-A85D-A84B-956E-8012DA2BF1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34" y="2552"/>
              <a:ext cx="902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500">
                  <a:latin typeface="Helvetica" pitchFamily="2" charset="0"/>
                </a:rPr>
                <a:t>Analyze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500">
                  <a:latin typeface="Helvetica" pitchFamily="2" charset="0"/>
                </a:rPr>
                <a:t>separately</a:t>
              </a:r>
            </a:p>
          </p:txBody>
        </p:sp>
        <p:sp>
          <p:nvSpPr>
            <p:cNvPr id="42062" name="Line 24">
              <a:extLst>
                <a:ext uri="{FF2B5EF4-FFF2-40B4-BE49-F238E27FC236}">
                  <a16:creationId xmlns:a16="http://schemas.microsoft.com/office/drawing/2014/main" id="{E8076D09-66F8-FD4F-9DC1-E8F553B1B37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7" y="3978"/>
              <a:ext cx="37" cy="77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63" name="Line 25">
              <a:extLst>
                <a:ext uri="{FF2B5EF4-FFF2-40B4-BE49-F238E27FC236}">
                  <a16:creationId xmlns:a16="http://schemas.microsoft.com/office/drawing/2014/main" id="{12EB8B17-2705-7E4F-841B-2C5E20D992A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45" y="3710"/>
              <a:ext cx="209" cy="35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64" name="Line 26">
              <a:extLst>
                <a:ext uri="{FF2B5EF4-FFF2-40B4-BE49-F238E27FC236}">
                  <a16:creationId xmlns:a16="http://schemas.microsoft.com/office/drawing/2014/main" id="{22FF2A55-51AB-9E4E-A08E-C042683AB66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76" y="3843"/>
              <a:ext cx="120" cy="223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94267" name="Group 27">
            <a:extLst>
              <a:ext uri="{FF2B5EF4-FFF2-40B4-BE49-F238E27FC236}">
                <a16:creationId xmlns:a16="http://schemas.microsoft.com/office/drawing/2014/main" id="{0F2EAAAC-B1D0-CE4C-94FD-950AC2064833}"/>
              </a:ext>
            </a:extLst>
          </p:cNvPr>
          <p:cNvGrpSpPr>
            <a:grpSpLocks/>
          </p:cNvGrpSpPr>
          <p:nvPr/>
        </p:nvGrpSpPr>
        <p:grpSpPr bwMode="auto">
          <a:xfrm>
            <a:off x="5619750" y="4117976"/>
            <a:ext cx="3962400" cy="1597025"/>
            <a:chOff x="2480" y="2739"/>
            <a:chExt cx="3328" cy="1341"/>
          </a:xfrm>
        </p:grpSpPr>
        <p:grpSp>
          <p:nvGrpSpPr>
            <p:cNvPr id="42027" name="Group 28">
              <a:extLst>
                <a:ext uri="{FF2B5EF4-FFF2-40B4-BE49-F238E27FC236}">
                  <a16:creationId xmlns:a16="http://schemas.microsoft.com/office/drawing/2014/main" id="{53CB939A-F59D-EC4D-A205-49249F857C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73" y="2739"/>
              <a:ext cx="1835" cy="1341"/>
              <a:chOff x="2108" y="2832"/>
              <a:chExt cx="1835" cy="1493"/>
            </a:xfrm>
          </p:grpSpPr>
          <p:sp>
            <p:nvSpPr>
              <p:cNvPr id="42030" name="Line 29">
                <a:extLst>
                  <a:ext uri="{FF2B5EF4-FFF2-40B4-BE49-F238E27FC236}">
                    <a16:creationId xmlns:a16="http://schemas.microsoft.com/office/drawing/2014/main" id="{11AF2BA2-3C16-FF40-8375-33402E1525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108" y="2832"/>
                <a:ext cx="741" cy="1493"/>
              </a:xfrm>
              <a:prstGeom prst="line">
                <a:avLst/>
              </a:prstGeom>
              <a:noFill/>
              <a:ln w="285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31" name="Line 30">
                <a:extLst>
                  <a:ext uri="{FF2B5EF4-FFF2-40B4-BE49-F238E27FC236}">
                    <a16:creationId xmlns:a16="http://schemas.microsoft.com/office/drawing/2014/main" id="{4DCA14C8-63D6-6D4A-AD01-DC6F88075B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8475779" flipH="1">
                <a:off x="2834" y="2832"/>
                <a:ext cx="740" cy="1478"/>
              </a:xfrm>
              <a:prstGeom prst="line">
                <a:avLst/>
              </a:prstGeom>
              <a:noFill/>
              <a:ln w="285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32" name="Line 31">
                <a:extLst>
                  <a:ext uri="{FF2B5EF4-FFF2-40B4-BE49-F238E27FC236}">
                    <a16:creationId xmlns:a16="http://schemas.microsoft.com/office/drawing/2014/main" id="{CC1CBB39-A79C-2248-B024-29B9E88039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51" y="3237"/>
                <a:ext cx="332" cy="1088"/>
              </a:xfrm>
              <a:prstGeom prst="line">
                <a:avLst/>
              </a:prstGeom>
              <a:noFill/>
              <a:ln w="285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33" name="Line 32">
                <a:extLst>
                  <a:ext uri="{FF2B5EF4-FFF2-40B4-BE49-F238E27FC236}">
                    <a16:creationId xmlns:a16="http://schemas.microsoft.com/office/drawing/2014/main" id="{F9123275-74D6-5943-80D0-9E960A299E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37" y="3793"/>
                <a:ext cx="172" cy="529"/>
              </a:xfrm>
              <a:prstGeom prst="line">
                <a:avLst/>
              </a:prstGeom>
              <a:noFill/>
              <a:ln w="285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34" name="Line 33">
                <a:extLst>
                  <a:ext uri="{FF2B5EF4-FFF2-40B4-BE49-F238E27FC236}">
                    <a16:creationId xmlns:a16="http://schemas.microsoft.com/office/drawing/2014/main" id="{2BD816D8-8B7C-A841-A674-71AF8492A7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98" y="4106"/>
                <a:ext cx="84" cy="215"/>
              </a:xfrm>
              <a:prstGeom prst="line">
                <a:avLst/>
              </a:prstGeom>
              <a:noFill/>
              <a:ln w="285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35" name="Line 34">
                <a:extLst>
                  <a:ext uri="{FF2B5EF4-FFF2-40B4-BE49-F238E27FC236}">
                    <a16:creationId xmlns:a16="http://schemas.microsoft.com/office/drawing/2014/main" id="{7C39FBA1-FE10-3C42-8A91-DAAE0B204D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06" y="4122"/>
                <a:ext cx="57" cy="198"/>
              </a:xfrm>
              <a:prstGeom prst="line">
                <a:avLst/>
              </a:prstGeom>
              <a:noFill/>
              <a:ln w="285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36" name="Line 35">
                <a:extLst>
                  <a:ext uri="{FF2B5EF4-FFF2-40B4-BE49-F238E27FC236}">
                    <a16:creationId xmlns:a16="http://schemas.microsoft.com/office/drawing/2014/main" id="{B60DA4E8-6FEB-544C-9AFA-BA386F83DA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39" y="3455"/>
                <a:ext cx="250" cy="865"/>
              </a:xfrm>
              <a:prstGeom prst="line">
                <a:avLst/>
              </a:prstGeom>
              <a:noFill/>
              <a:ln w="285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37" name="Line 36">
                <a:extLst>
                  <a:ext uri="{FF2B5EF4-FFF2-40B4-BE49-F238E27FC236}">
                    <a16:creationId xmlns:a16="http://schemas.microsoft.com/office/drawing/2014/main" id="{7EAC950A-497E-7348-8DA4-2C8320DFE3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26" y="3893"/>
                <a:ext cx="117" cy="428"/>
              </a:xfrm>
              <a:prstGeom prst="line">
                <a:avLst/>
              </a:prstGeom>
              <a:noFill/>
              <a:ln w="285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38" name="Line 37">
                <a:extLst>
                  <a:ext uri="{FF2B5EF4-FFF2-40B4-BE49-F238E27FC236}">
                    <a16:creationId xmlns:a16="http://schemas.microsoft.com/office/drawing/2014/main" id="{4C037AF7-F73C-6C49-89BC-D3C44C6281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19" y="4085"/>
                <a:ext cx="80" cy="236"/>
              </a:xfrm>
              <a:prstGeom prst="line">
                <a:avLst/>
              </a:prstGeom>
              <a:noFill/>
              <a:ln w="285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39" name="Line 38">
                <a:extLst>
                  <a:ext uri="{FF2B5EF4-FFF2-40B4-BE49-F238E27FC236}">
                    <a16:creationId xmlns:a16="http://schemas.microsoft.com/office/drawing/2014/main" id="{AFF24709-8EDC-4D4C-AA71-FFBE49F809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00" y="3738"/>
                <a:ext cx="183" cy="586"/>
              </a:xfrm>
              <a:prstGeom prst="line">
                <a:avLst/>
              </a:prstGeom>
              <a:noFill/>
              <a:ln w="285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40" name="Line 39">
                <a:extLst>
                  <a:ext uri="{FF2B5EF4-FFF2-40B4-BE49-F238E27FC236}">
                    <a16:creationId xmlns:a16="http://schemas.microsoft.com/office/drawing/2014/main" id="{5F3AC5F4-89F2-9549-9173-33678923A2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78" y="4145"/>
                <a:ext cx="64" cy="176"/>
              </a:xfrm>
              <a:prstGeom prst="line">
                <a:avLst/>
              </a:prstGeom>
              <a:noFill/>
              <a:ln w="285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2028" name="Line 40">
              <a:extLst>
                <a:ext uri="{FF2B5EF4-FFF2-40B4-BE49-F238E27FC236}">
                  <a16:creationId xmlns:a16="http://schemas.microsoft.com/office/drawing/2014/main" id="{E5499677-8074-C74A-A68D-2392E73FB0E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5383472">
              <a:off x="3326" y="3230"/>
              <a:ext cx="3" cy="833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29" name="Text Box 41">
              <a:extLst>
                <a:ext uri="{FF2B5EF4-FFF2-40B4-BE49-F238E27FC236}">
                  <a16:creationId xmlns:a16="http://schemas.microsoft.com/office/drawing/2014/main" id="{8965807A-97FF-6C43-9F69-9E2C5A39BE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80" y="3719"/>
              <a:ext cx="1476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500">
                  <a:latin typeface="Helvetica" pitchFamily="2" charset="0"/>
                </a:rPr>
                <a:t> Summary Method</a:t>
              </a:r>
            </a:p>
          </p:txBody>
        </p:sp>
      </p:grpSp>
      <p:sp>
        <p:nvSpPr>
          <p:cNvPr id="41987" name="Rectangle 42">
            <a:extLst>
              <a:ext uri="{FF2B5EF4-FFF2-40B4-BE49-F238E27FC236}">
                <a16:creationId xmlns:a16="http://schemas.microsoft.com/office/drawing/2014/main" id="{31EE5913-3C45-1F45-9E34-89FB3584BE9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797175" y="100013"/>
            <a:ext cx="7399338" cy="85725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Main competing approaches </a:t>
            </a:r>
          </a:p>
        </p:txBody>
      </p:sp>
      <p:grpSp>
        <p:nvGrpSpPr>
          <p:cNvPr id="41988" name="Group 43">
            <a:extLst>
              <a:ext uri="{FF2B5EF4-FFF2-40B4-BE49-F238E27FC236}">
                <a16:creationId xmlns:a16="http://schemas.microsoft.com/office/drawing/2014/main" id="{C4D680CE-8B89-9B49-858E-65502A555F8A}"/>
              </a:ext>
            </a:extLst>
          </p:cNvPr>
          <p:cNvGrpSpPr>
            <a:grpSpLocks/>
          </p:cNvGrpSpPr>
          <p:nvPr/>
        </p:nvGrpSpPr>
        <p:grpSpPr bwMode="auto">
          <a:xfrm>
            <a:off x="2797175" y="1560514"/>
            <a:ext cx="3189288" cy="1679575"/>
            <a:chOff x="109" y="750"/>
            <a:chExt cx="2679" cy="1410"/>
          </a:xfrm>
        </p:grpSpPr>
        <p:sp>
          <p:nvSpPr>
            <p:cNvPr id="42004" name="Line 44">
              <a:extLst>
                <a:ext uri="{FF2B5EF4-FFF2-40B4-BE49-F238E27FC236}">
                  <a16:creationId xmlns:a16="http://schemas.microsoft.com/office/drawing/2014/main" id="{05C1DC7B-8C11-CA4F-9907-C5261F6D8A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7" y="928"/>
              <a:ext cx="0" cy="123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5" name="Line 45">
              <a:extLst>
                <a:ext uri="{FF2B5EF4-FFF2-40B4-BE49-F238E27FC236}">
                  <a16:creationId xmlns:a16="http://schemas.microsoft.com/office/drawing/2014/main" id="{46D2E1F6-17DF-E84E-89B2-490FB3583B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9" y="1128"/>
              <a:ext cx="262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6" name="Text Box 46">
              <a:extLst>
                <a:ext uri="{FF2B5EF4-FFF2-40B4-BE49-F238E27FC236}">
                  <a16:creationId xmlns:a16="http://schemas.microsoft.com/office/drawing/2014/main" id="{164C555C-4B7D-9B48-BF6A-9F6CA00303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9" y="750"/>
              <a:ext cx="2439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folHlink"/>
                  </a:solidFill>
                  <a:latin typeface="Helvetica" pitchFamily="2" charset="0"/>
                </a:rPr>
                <a:t>gene 1</a:t>
              </a:r>
              <a:r>
                <a:rPr lang="en-US" altLang="en-US" sz="1800">
                  <a:latin typeface="Helvetica" pitchFamily="2" charset="0"/>
                </a:rPr>
                <a:t>  </a:t>
              </a:r>
              <a:r>
                <a:rPr lang="en-US" altLang="en-US" sz="1800">
                  <a:solidFill>
                    <a:schemeClr val="accent1"/>
                  </a:solidFill>
                  <a:latin typeface="Helvetica" pitchFamily="2" charset="0"/>
                </a:rPr>
                <a:t>gene 2 …</a:t>
              </a:r>
              <a:r>
                <a:rPr lang="en-US" altLang="en-US" sz="1800">
                  <a:latin typeface="Helvetica" pitchFamily="2" charset="0"/>
                </a:rPr>
                <a:t>   </a:t>
              </a:r>
              <a:r>
                <a:rPr lang="en-US" altLang="en-US" sz="1800">
                  <a:solidFill>
                    <a:srgbClr val="CC0000"/>
                  </a:solidFill>
                  <a:latin typeface="Helvetica" pitchFamily="2" charset="0"/>
                </a:rPr>
                <a:t>gene </a:t>
              </a:r>
              <a:r>
                <a:rPr lang="en-US" altLang="en-US" sz="1800" i="1">
                  <a:solidFill>
                    <a:srgbClr val="CC0000"/>
                  </a:solidFill>
                  <a:latin typeface="Helvetica" pitchFamily="2" charset="0"/>
                </a:rPr>
                <a:t>k</a:t>
              </a:r>
              <a:endParaRPr lang="en-US" altLang="en-US" sz="1800">
                <a:latin typeface="Helvetica" pitchFamily="2" charset="0"/>
              </a:endParaRPr>
            </a:p>
          </p:txBody>
        </p:sp>
        <p:sp>
          <p:nvSpPr>
            <p:cNvPr id="42007" name="Line 47">
              <a:extLst>
                <a:ext uri="{FF2B5EF4-FFF2-40B4-BE49-F238E27FC236}">
                  <a16:creationId xmlns:a16="http://schemas.microsoft.com/office/drawing/2014/main" id="{9315FCE8-01CD-A148-B87D-DA1E88F804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2" y="1243"/>
              <a:ext cx="521" cy="0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8" name="Line 48">
              <a:extLst>
                <a:ext uri="{FF2B5EF4-FFF2-40B4-BE49-F238E27FC236}">
                  <a16:creationId xmlns:a16="http://schemas.microsoft.com/office/drawing/2014/main" id="{71CDFFD3-0D3E-3545-89A9-3082007EAE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2" y="1329"/>
              <a:ext cx="521" cy="0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9" name="Line 49">
              <a:extLst>
                <a:ext uri="{FF2B5EF4-FFF2-40B4-BE49-F238E27FC236}">
                  <a16:creationId xmlns:a16="http://schemas.microsoft.com/office/drawing/2014/main" id="{8F57B36D-ABED-E14B-B1F6-679E3CF336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1" y="1416"/>
              <a:ext cx="521" cy="0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10" name="Line 50">
              <a:extLst>
                <a:ext uri="{FF2B5EF4-FFF2-40B4-BE49-F238E27FC236}">
                  <a16:creationId xmlns:a16="http://schemas.microsoft.com/office/drawing/2014/main" id="{70636A48-2413-AE4E-BD8B-66FE90EA91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2" y="1502"/>
              <a:ext cx="521" cy="0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11" name="Line 51">
              <a:extLst>
                <a:ext uri="{FF2B5EF4-FFF2-40B4-BE49-F238E27FC236}">
                  <a16:creationId xmlns:a16="http://schemas.microsoft.com/office/drawing/2014/main" id="{931680E4-1FFF-854F-A2F7-45FE32B9E7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2" y="1588"/>
              <a:ext cx="521" cy="0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12" name="Line 52">
              <a:extLst>
                <a:ext uri="{FF2B5EF4-FFF2-40B4-BE49-F238E27FC236}">
                  <a16:creationId xmlns:a16="http://schemas.microsoft.com/office/drawing/2014/main" id="{56AA6CE8-AAC1-AA46-8972-4C9DE268C1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2" y="1933"/>
              <a:ext cx="521" cy="0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13" name="Line 53">
              <a:extLst>
                <a:ext uri="{FF2B5EF4-FFF2-40B4-BE49-F238E27FC236}">
                  <a16:creationId xmlns:a16="http://schemas.microsoft.com/office/drawing/2014/main" id="{CC0AAEDD-7928-9C4F-BE34-74C5168E73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2" y="2019"/>
              <a:ext cx="521" cy="0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14" name="Line 54">
              <a:extLst>
                <a:ext uri="{FF2B5EF4-FFF2-40B4-BE49-F238E27FC236}">
                  <a16:creationId xmlns:a16="http://schemas.microsoft.com/office/drawing/2014/main" id="{D8E20DF0-824B-774D-BDF1-9CBFFBE595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2" y="2105"/>
              <a:ext cx="521" cy="0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15" name="Line 55">
              <a:extLst>
                <a:ext uri="{FF2B5EF4-FFF2-40B4-BE49-F238E27FC236}">
                  <a16:creationId xmlns:a16="http://schemas.microsoft.com/office/drawing/2014/main" id="{E2CE60F3-C0A2-2F44-81B8-8BF5D7387E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32" y="1588"/>
              <a:ext cx="521" cy="0"/>
            </a:xfrm>
            <a:prstGeom prst="line">
              <a:avLst/>
            </a:prstGeom>
            <a:noFill/>
            <a:ln w="19050">
              <a:solidFill>
                <a:srgbClr val="FF99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16" name="Line 56">
              <a:extLst>
                <a:ext uri="{FF2B5EF4-FFF2-40B4-BE49-F238E27FC236}">
                  <a16:creationId xmlns:a16="http://schemas.microsoft.com/office/drawing/2014/main" id="{7D2F4603-C00C-EE4F-BB47-0401D76AE3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32" y="1674"/>
              <a:ext cx="521" cy="0"/>
            </a:xfrm>
            <a:prstGeom prst="line">
              <a:avLst/>
            </a:prstGeom>
            <a:noFill/>
            <a:ln w="19050">
              <a:solidFill>
                <a:srgbClr val="FF99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17" name="Line 57">
              <a:extLst>
                <a:ext uri="{FF2B5EF4-FFF2-40B4-BE49-F238E27FC236}">
                  <a16:creationId xmlns:a16="http://schemas.microsoft.com/office/drawing/2014/main" id="{EADF222D-8723-8847-94E0-3ABE09F0A2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32" y="1760"/>
              <a:ext cx="521" cy="0"/>
            </a:xfrm>
            <a:prstGeom prst="line">
              <a:avLst/>
            </a:prstGeom>
            <a:noFill/>
            <a:ln w="19050">
              <a:solidFill>
                <a:srgbClr val="FF99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18" name="Line 58">
              <a:extLst>
                <a:ext uri="{FF2B5EF4-FFF2-40B4-BE49-F238E27FC236}">
                  <a16:creationId xmlns:a16="http://schemas.microsoft.com/office/drawing/2014/main" id="{DC2FC8C7-754F-3845-ADB1-9288143C66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32" y="1847"/>
              <a:ext cx="521" cy="0"/>
            </a:xfrm>
            <a:prstGeom prst="line">
              <a:avLst/>
            </a:prstGeom>
            <a:noFill/>
            <a:ln w="19050">
              <a:solidFill>
                <a:srgbClr val="FF99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19" name="Line 59">
              <a:extLst>
                <a:ext uri="{FF2B5EF4-FFF2-40B4-BE49-F238E27FC236}">
                  <a16:creationId xmlns:a16="http://schemas.microsoft.com/office/drawing/2014/main" id="{367AB22A-E7B7-8943-A4A0-5659614BE4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32" y="1933"/>
              <a:ext cx="521" cy="0"/>
            </a:xfrm>
            <a:prstGeom prst="line">
              <a:avLst/>
            </a:prstGeom>
            <a:noFill/>
            <a:ln w="19050">
              <a:solidFill>
                <a:srgbClr val="FF99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20" name="Line 60">
              <a:extLst>
                <a:ext uri="{FF2B5EF4-FFF2-40B4-BE49-F238E27FC236}">
                  <a16:creationId xmlns:a16="http://schemas.microsoft.com/office/drawing/2014/main" id="{E57EC943-0EF8-3148-9E5D-772F5C61B0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92" y="1243"/>
              <a:ext cx="521" cy="0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21" name="Line 61">
              <a:extLst>
                <a:ext uri="{FF2B5EF4-FFF2-40B4-BE49-F238E27FC236}">
                  <a16:creationId xmlns:a16="http://schemas.microsoft.com/office/drawing/2014/main" id="{86749025-E37A-9B4D-9689-8DA2A6E6B0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92" y="1502"/>
              <a:ext cx="521" cy="0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22" name="Line 62">
              <a:extLst>
                <a:ext uri="{FF2B5EF4-FFF2-40B4-BE49-F238E27FC236}">
                  <a16:creationId xmlns:a16="http://schemas.microsoft.com/office/drawing/2014/main" id="{97515FA2-4411-1A40-9D10-60B4C01D1E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92" y="1588"/>
              <a:ext cx="521" cy="0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23" name="Line 63">
              <a:extLst>
                <a:ext uri="{FF2B5EF4-FFF2-40B4-BE49-F238E27FC236}">
                  <a16:creationId xmlns:a16="http://schemas.microsoft.com/office/drawing/2014/main" id="{ED71380D-0AF4-7B48-AB87-C3DBF6D08B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92" y="1674"/>
              <a:ext cx="521" cy="0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24" name="Line 64">
              <a:extLst>
                <a:ext uri="{FF2B5EF4-FFF2-40B4-BE49-F238E27FC236}">
                  <a16:creationId xmlns:a16="http://schemas.microsoft.com/office/drawing/2014/main" id="{DF3F1FD3-B68D-394D-9A55-B57E5BD14A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92" y="2019"/>
              <a:ext cx="521" cy="0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25" name="Line 65">
              <a:extLst>
                <a:ext uri="{FF2B5EF4-FFF2-40B4-BE49-F238E27FC236}">
                  <a16:creationId xmlns:a16="http://schemas.microsoft.com/office/drawing/2014/main" id="{F76354D3-3390-8B48-BD73-2B1420FBFE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92" y="2105"/>
              <a:ext cx="521" cy="0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26" name="Text Box 66">
              <a:extLst>
                <a:ext uri="{FF2B5EF4-FFF2-40B4-BE49-F238E27FC236}">
                  <a16:creationId xmlns:a16="http://schemas.microsoft.com/office/drawing/2014/main" id="{CBACFB9C-025C-9147-BFD3-38EFBA7DD7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6" y="1450"/>
              <a:ext cx="424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latin typeface="Helvetica" pitchFamily="2" charset="0"/>
                </a:rPr>
                <a:t>. . .</a:t>
              </a:r>
            </a:p>
          </p:txBody>
        </p:sp>
      </p:grpSp>
      <p:grpSp>
        <p:nvGrpSpPr>
          <p:cNvPr id="41989" name="Group 67">
            <a:extLst>
              <a:ext uri="{FF2B5EF4-FFF2-40B4-BE49-F238E27FC236}">
                <a16:creationId xmlns:a16="http://schemas.microsoft.com/office/drawing/2014/main" id="{83081B8B-30F2-9344-BE39-5D8188E2E0E1}"/>
              </a:ext>
            </a:extLst>
          </p:cNvPr>
          <p:cNvGrpSpPr>
            <a:grpSpLocks/>
          </p:cNvGrpSpPr>
          <p:nvPr/>
        </p:nvGrpSpPr>
        <p:grpSpPr bwMode="auto">
          <a:xfrm>
            <a:off x="7404100" y="1952626"/>
            <a:ext cx="2178050" cy="1590675"/>
            <a:chOff x="3934" y="2837"/>
            <a:chExt cx="1829" cy="1488"/>
          </a:xfrm>
        </p:grpSpPr>
        <p:sp>
          <p:nvSpPr>
            <p:cNvPr id="41993" name="Line 68">
              <a:extLst>
                <a:ext uri="{FF2B5EF4-FFF2-40B4-BE49-F238E27FC236}">
                  <a16:creationId xmlns:a16="http://schemas.microsoft.com/office/drawing/2014/main" id="{487C90BD-5E36-5F47-93BA-EE8ADB2A5FE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34" y="2837"/>
              <a:ext cx="741" cy="1482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4" name="Line 69">
              <a:extLst>
                <a:ext uri="{FF2B5EF4-FFF2-40B4-BE49-F238E27FC236}">
                  <a16:creationId xmlns:a16="http://schemas.microsoft.com/office/drawing/2014/main" id="{36C4A1F1-671B-2844-8773-5F00E139662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8475779" flipH="1">
              <a:off x="4663" y="2839"/>
              <a:ext cx="732" cy="1468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5" name="Line 70">
              <a:extLst>
                <a:ext uri="{FF2B5EF4-FFF2-40B4-BE49-F238E27FC236}">
                  <a16:creationId xmlns:a16="http://schemas.microsoft.com/office/drawing/2014/main" id="{4E994AEE-DA10-0B4D-A255-158E907AB8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77" y="3242"/>
              <a:ext cx="332" cy="1078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6" name="Line 71">
              <a:extLst>
                <a:ext uri="{FF2B5EF4-FFF2-40B4-BE49-F238E27FC236}">
                  <a16:creationId xmlns:a16="http://schemas.microsoft.com/office/drawing/2014/main" id="{0DDA1D24-EE34-1D42-9BEC-2F5130CBDA8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69" y="3735"/>
              <a:ext cx="134" cy="586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7" name="Line 72">
              <a:extLst>
                <a:ext uri="{FF2B5EF4-FFF2-40B4-BE49-F238E27FC236}">
                  <a16:creationId xmlns:a16="http://schemas.microsoft.com/office/drawing/2014/main" id="{F1DA1D42-F2AB-0C49-A1D4-2A3ADE79FB3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118" y="3935"/>
              <a:ext cx="77" cy="378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8" name="Line 73">
              <a:extLst>
                <a:ext uri="{FF2B5EF4-FFF2-40B4-BE49-F238E27FC236}">
                  <a16:creationId xmlns:a16="http://schemas.microsoft.com/office/drawing/2014/main" id="{44424BCA-ED97-DB4F-99FA-878A5519102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52" y="4127"/>
              <a:ext cx="42" cy="194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9" name="Line 74">
              <a:extLst>
                <a:ext uri="{FF2B5EF4-FFF2-40B4-BE49-F238E27FC236}">
                  <a16:creationId xmlns:a16="http://schemas.microsoft.com/office/drawing/2014/main" id="{EA5BA421-743D-2D42-89EC-9168031204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76" y="3444"/>
              <a:ext cx="239" cy="881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0" name="Line 75">
              <a:extLst>
                <a:ext uri="{FF2B5EF4-FFF2-40B4-BE49-F238E27FC236}">
                  <a16:creationId xmlns:a16="http://schemas.microsoft.com/office/drawing/2014/main" id="{C7B839EC-7199-FB49-A333-349988B3CB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57" y="3871"/>
              <a:ext cx="144" cy="454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1" name="Line 76">
              <a:extLst>
                <a:ext uri="{FF2B5EF4-FFF2-40B4-BE49-F238E27FC236}">
                  <a16:creationId xmlns:a16="http://schemas.microsoft.com/office/drawing/2014/main" id="{3028EE7C-001A-E647-AE22-40E25DB802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45" y="4090"/>
              <a:ext cx="80" cy="235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2" name="Line 77">
              <a:extLst>
                <a:ext uri="{FF2B5EF4-FFF2-40B4-BE49-F238E27FC236}">
                  <a16:creationId xmlns:a16="http://schemas.microsoft.com/office/drawing/2014/main" id="{858DD350-CBC7-5E4A-8828-8BD73E7ADAE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98" y="3951"/>
              <a:ext cx="116" cy="362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3" name="Line 78">
              <a:extLst>
                <a:ext uri="{FF2B5EF4-FFF2-40B4-BE49-F238E27FC236}">
                  <a16:creationId xmlns:a16="http://schemas.microsoft.com/office/drawing/2014/main" id="{6C408369-F422-4B46-BE2E-7C850038901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504" y="4149"/>
              <a:ext cx="64" cy="176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1990" name="Line 79">
            <a:extLst>
              <a:ext uri="{FF2B5EF4-FFF2-40B4-BE49-F238E27FC236}">
                <a16:creationId xmlns:a16="http://schemas.microsoft.com/office/drawing/2014/main" id="{A41FF06A-5370-5842-A054-24FFCFC42D01}"/>
              </a:ext>
            </a:extLst>
          </p:cNvPr>
          <p:cNvSpPr>
            <a:spLocks noChangeShapeType="1"/>
          </p:cNvSpPr>
          <p:nvPr/>
        </p:nvSpPr>
        <p:spPr bwMode="auto">
          <a:xfrm>
            <a:off x="6038850" y="2514600"/>
            <a:ext cx="1257300" cy="1588"/>
          </a:xfrm>
          <a:prstGeom prst="line">
            <a:avLst/>
          </a:prstGeom>
          <a:noFill/>
          <a:ln w="57150">
            <a:solidFill>
              <a:srgbClr val="0033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1" name="Text Box 80">
            <a:extLst>
              <a:ext uri="{FF2B5EF4-FFF2-40B4-BE49-F238E27FC236}">
                <a16:creationId xmlns:a16="http://schemas.microsoft.com/office/drawing/2014/main" id="{594F7DEB-FCEC-8846-97C9-AB9599D764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4400" y="2611438"/>
            <a:ext cx="1428750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>
                <a:latin typeface="Helvetica" pitchFamily="2" charset="0"/>
              </a:rPr>
              <a:t>Concatenation</a:t>
            </a:r>
          </a:p>
        </p:txBody>
      </p:sp>
      <p:sp>
        <p:nvSpPr>
          <p:cNvPr id="41992" name="Text Box 81">
            <a:extLst>
              <a:ext uri="{FF2B5EF4-FFF2-40B4-BE49-F238E27FC236}">
                <a16:creationId xmlns:a16="http://schemas.microsoft.com/office/drawing/2014/main" id="{224951E2-FC64-9D43-8992-653D02249D7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2606675" y="2193925"/>
            <a:ext cx="7683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500"/>
              <a:t>Species</a:t>
            </a:r>
          </a:p>
        </p:txBody>
      </p:sp>
    </p:spTree>
    <p:extLst>
      <p:ext uri="{BB962C8B-B14F-4D97-AF65-F5344CB8AC3E}">
        <p14:creationId xmlns:p14="http://schemas.microsoft.com/office/powerpoint/2010/main" val="128207177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 descr="astrid-talk-3 18.pdf">
            <a:extLst>
              <a:ext uri="{FF2B5EF4-FFF2-40B4-BE49-F238E27FC236}">
                <a16:creationId xmlns:a16="http://schemas.microsoft.com/office/drawing/2014/main" id="{7F80A066-C130-384F-8F87-D1B1B9FE74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441" y="365919"/>
            <a:ext cx="8530542" cy="612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EC20B4-952C-8949-AB00-129C2C369A63}"/>
              </a:ext>
            </a:extLst>
          </p:cNvPr>
          <p:cNvSpPr txBox="1"/>
          <p:nvPr/>
        </p:nvSpPr>
        <p:spPr>
          <a:xfrm>
            <a:off x="281352" y="2208628"/>
            <a:ext cx="267286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RF error is the </a:t>
            </a:r>
          </a:p>
          <a:p>
            <a:r>
              <a:rPr lang="en-US" dirty="0"/>
              <a:t>proportion of the </a:t>
            </a:r>
          </a:p>
          <a:p>
            <a:r>
              <a:rPr lang="en-US" dirty="0"/>
              <a:t>branches in the estimated tree not in the true tree. </a:t>
            </a:r>
          </a:p>
          <a:p>
            <a:endParaRPr lang="en-US" dirty="0"/>
          </a:p>
          <a:p>
            <a:r>
              <a:rPr lang="en-US" dirty="0"/>
              <a:t>ASTRID and ASTRAL: differences in accuracy depend on model condition (both high ILS)</a:t>
            </a:r>
          </a:p>
          <a:p>
            <a:endParaRPr lang="en-US" dirty="0"/>
          </a:p>
          <a:p>
            <a:r>
              <a:rPr lang="en-US" dirty="0"/>
              <a:t>Avian: 48 species</a:t>
            </a:r>
          </a:p>
          <a:p>
            <a:r>
              <a:rPr lang="en-US" dirty="0"/>
              <a:t>Mammalian: 37 species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8937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 Neue Light" charset="0"/>
                <a:ea typeface="Helvetica Neue Light" charset="0"/>
                <a:cs typeface="Helvetica Neue Light" charset="0"/>
              </a:rPr>
              <a:t>Is method M statistically consistent under model G?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865126" y="2069513"/>
            <a:ext cx="7818108" cy="3533149"/>
            <a:chOff x="2397045" y="1666120"/>
            <a:chExt cx="7818108" cy="3533149"/>
          </a:xfrm>
        </p:grpSpPr>
        <p:grpSp>
          <p:nvGrpSpPr>
            <p:cNvPr id="10" name="Group 9"/>
            <p:cNvGrpSpPr/>
            <p:nvPr/>
          </p:nvGrpSpPr>
          <p:grpSpPr>
            <a:xfrm>
              <a:off x="2520451" y="2040799"/>
              <a:ext cx="7227298" cy="3005001"/>
              <a:chOff x="2844165" y="2429148"/>
              <a:chExt cx="6619875" cy="2443163"/>
            </a:xfrm>
          </p:grpSpPr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5DEE10E7-90D4-6042-9C66-CB5B3B0840A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870291" y="2429148"/>
                <a:ext cx="0" cy="2443163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AAC1E9F0-1020-D541-9C6D-D01679189DD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844165" y="4872311"/>
                <a:ext cx="6619875" cy="0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41F6D699-3B63-ED4F-BC11-2C0CF0F1EC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7460" y="2514079"/>
                <a:ext cx="6300788" cy="2273300"/>
              </a:xfrm>
              <a:custGeom>
                <a:avLst/>
                <a:gdLst>
                  <a:gd name="T0" fmla="*/ 0 w 6301575"/>
                  <a:gd name="T1" fmla="*/ 0 h 2272554"/>
                  <a:gd name="T2" fmla="*/ 512855 w 6301575"/>
                  <a:gd name="T3" fmla="*/ 1588303 h 2272554"/>
                  <a:gd name="T4" fmla="*/ 2564275 w 6301575"/>
                  <a:gd name="T5" fmla="*/ 2174754 h 2272554"/>
                  <a:gd name="T6" fmla="*/ 6300788 w 6301575"/>
                  <a:gd name="T7" fmla="*/ 2272496 h 22725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301575" h="2272554">
                    <a:moveTo>
                      <a:pt x="0" y="0"/>
                    </a:moveTo>
                    <a:cubicBezTo>
                      <a:pt x="42743" y="612721"/>
                      <a:pt x="85487" y="1225442"/>
                      <a:pt x="512919" y="1587782"/>
                    </a:cubicBezTo>
                    <a:cubicBezTo>
                      <a:pt x="940351" y="1950122"/>
                      <a:pt x="1599819" y="2060045"/>
                      <a:pt x="2564595" y="2174040"/>
                    </a:cubicBezTo>
                    <a:cubicBezTo>
                      <a:pt x="3529371" y="2288035"/>
                      <a:pt x="6301575" y="2271750"/>
                      <a:pt x="6301575" y="2271750"/>
                    </a:cubicBezTo>
                  </a:path>
                </a:pathLst>
              </a:custGeom>
              <a:noFill/>
              <a:ln w="38100" cap="flat" cmpd="sng">
                <a:solidFill>
                  <a:schemeClr val="bg1">
                    <a:lumMod val="50000"/>
                  </a:scheme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</p:grpSp>
        <p:sp>
          <p:nvSpPr>
            <p:cNvPr id="11" name="Triangle 10"/>
            <p:cNvSpPr/>
            <p:nvPr/>
          </p:nvSpPr>
          <p:spPr>
            <a:xfrm rot="5400000">
              <a:off x="9827983" y="4812098"/>
              <a:ext cx="306936" cy="467405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riangle 11"/>
            <p:cNvSpPr/>
            <p:nvPr/>
          </p:nvSpPr>
          <p:spPr>
            <a:xfrm>
              <a:off x="2397045" y="1666120"/>
              <a:ext cx="303857" cy="442421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309931" y="3017969"/>
            <a:ext cx="193330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 Neue" charset="0"/>
                <a:ea typeface="Helvetica Neue" charset="0"/>
                <a:cs typeface="Helvetica Neue" charset="0"/>
              </a:rPr>
              <a:t>Error</a:t>
            </a:r>
          </a:p>
          <a:p>
            <a:r>
              <a:rPr lang="en-US" i="1" dirty="0">
                <a:latin typeface="Helvetica Neue Light" charset="0"/>
                <a:ea typeface="Helvetica Neue Light" charset="0"/>
                <a:cs typeface="Helvetica Neue Light" charset="0"/>
              </a:rPr>
              <a:t>in species tree inferred by  method 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54942" y="5617598"/>
            <a:ext cx="34944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 Neue Light" charset="0"/>
                <a:ea typeface="Helvetica Neue Light" charset="0"/>
                <a:cs typeface="Helvetica Neue Light" charset="0"/>
              </a:rPr>
              <a:t>Amount of data</a:t>
            </a:r>
          </a:p>
          <a:p>
            <a:r>
              <a:rPr lang="en-US" i="1" dirty="0">
                <a:latin typeface="Helvetica Neue Light" charset="0"/>
                <a:ea typeface="Helvetica Neue Light" charset="0"/>
                <a:cs typeface="Helvetica Neue Light" charset="0"/>
              </a:rPr>
              <a:t>generated under model G and then given to method M as input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05171" y="2169978"/>
            <a:ext cx="3184303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17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 Neue Light" charset="0"/>
                <a:ea typeface="Helvetica Neue Light" charset="0"/>
                <a:cs typeface="Helvetica Neue Light" charset="0"/>
              </a:rPr>
              <a:t>Question answered by mathematical proof</a:t>
            </a:r>
          </a:p>
        </p:txBody>
      </p:sp>
    </p:spTree>
    <p:extLst>
      <p:ext uri="{BB962C8B-B14F-4D97-AF65-F5344CB8AC3E}">
        <p14:creationId xmlns:p14="http://schemas.microsoft.com/office/powerpoint/2010/main" val="12877236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 descr="astrid-talk-3 19.pdf">
            <a:extLst>
              <a:ext uri="{FF2B5EF4-FFF2-40B4-BE49-F238E27FC236}">
                <a16:creationId xmlns:a16="http://schemas.microsoft.com/office/drawing/2014/main" id="{67CD6203-5F6C-D74C-B155-A5EDED945D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0" y="107950"/>
            <a:ext cx="9036050" cy="677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94491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 descr="siavash-astral2-talk 3.pdf">
            <a:extLst>
              <a:ext uri="{FF2B5EF4-FFF2-40B4-BE49-F238E27FC236}">
                <a16:creationId xmlns:a16="http://schemas.microsoft.com/office/drawing/2014/main" id="{7532FC6E-9996-EB4C-BBCB-8C4676A8A9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TextBox 2">
            <a:extLst>
              <a:ext uri="{FF2B5EF4-FFF2-40B4-BE49-F238E27FC236}">
                <a16:creationId xmlns:a16="http://schemas.microsoft.com/office/drawing/2014/main" id="{FD41742E-D4C5-9948-83CD-C9A83D66E6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9876" y="2014538"/>
            <a:ext cx="404812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/>
              <a:t>Multiple causes for discord, including </a:t>
            </a:r>
          </a:p>
          <a:p>
            <a:pPr marL="342900" indent="-342900">
              <a:spcBef>
                <a:spcPct val="0"/>
              </a:spcBef>
              <a:defRPr/>
            </a:pPr>
            <a:r>
              <a:rPr lang="en-US" altLang="en-US" sz="2000" dirty="0"/>
              <a:t>Incomplete Lineage Sorting (ILS), </a:t>
            </a:r>
          </a:p>
          <a:p>
            <a:pPr marL="342900" indent="-342900">
              <a:spcBef>
                <a:spcPct val="0"/>
              </a:spcBef>
              <a:defRPr/>
            </a:pPr>
            <a:r>
              <a:rPr lang="en-US" altLang="en-US" sz="2000" dirty="0">
                <a:solidFill>
                  <a:srgbClr val="0432FF"/>
                </a:solidFill>
              </a:rPr>
              <a:t>Gene Duplication and Loss (GDL), </a:t>
            </a:r>
            <a:r>
              <a:rPr lang="en-US" altLang="en-US" sz="2000" dirty="0"/>
              <a:t>and</a:t>
            </a:r>
          </a:p>
          <a:p>
            <a:pPr marL="342900" indent="-342900">
              <a:spcBef>
                <a:spcPct val="0"/>
              </a:spcBef>
              <a:defRPr/>
            </a:pPr>
            <a:r>
              <a:rPr lang="en-US" altLang="en-US" sz="2000" dirty="0"/>
              <a:t>Horizontal Gene Transfer (HGT)</a:t>
            </a:r>
          </a:p>
        </p:txBody>
      </p:sp>
    </p:spTree>
    <p:extLst>
      <p:ext uri="{BB962C8B-B14F-4D97-AF65-F5344CB8AC3E}">
        <p14:creationId xmlns:p14="http://schemas.microsoft.com/office/powerpoint/2010/main" val="32015505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D34A4E-A96A-874E-A6A1-86CB36045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7100" y="1485574"/>
            <a:ext cx="18090340" cy="38415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95DF76-D603-F547-BD28-B4CE53C871F6}"/>
              </a:ext>
            </a:extLst>
          </p:cNvPr>
          <p:cNvSpPr txBox="1"/>
          <p:nvPr/>
        </p:nvSpPr>
        <p:spPr>
          <a:xfrm>
            <a:off x="839237" y="5536828"/>
            <a:ext cx="3449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by Luay Nakhleh, TREE 2013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5C4747-C478-C54A-95C7-701AB1870CC7}"/>
              </a:ext>
            </a:extLst>
          </p:cNvPr>
          <p:cNvSpPr txBox="1"/>
          <p:nvPr/>
        </p:nvSpPr>
        <p:spPr>
          <a:xfrm>
            <a:off x="5715658" y="1128447"/>
            <a:ext cx="7903229" cy="59146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F5157A-3588-1941-975B-FAA2C20AA9E6}"/>
              </a:ext>
            </a:extLst>
          </p:cNvPr>
          <p:cNvSpPr txBox="1"/>
          <p:nvPr/>
        </p:nvSpPr>
        <p:spPr>
          <a:xfrm>
            <a:off x="6307782" y="1569105"/>
            <a:ext cx="502843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The species tree has one duplication (at the root), which produces a </a:t>
            </a:r>
            <a:r>
              <a:rPr lang="en-US" sz="3200" dirty="0">
                <a:solidFill>
                  <a:srgbClr val="0432FF"/>
                </a:solidFill>
              </a:rPr>
              <a:t>gene family tree </a:t>
            </a:r>
            <a:r>
              <a:rPr lang="en-US" sz="3200" dirty="0"/>
              <a:t>that has two copies of the species tree!</a:t>
            </a:r>
          </a:p>
          <a:p>
            <a:endParaRPr lang="en-US" sz="3200" dirty="0"/>
          </a:p>
          <a:p>
            <a:r>
              <a:rPr lang="en-US" sz="3200" dirty="0"/>
              <a:t>Multi-copy trees: </a:t>
            </a:r>
            <a:r>
              <a:rPr lang="en-US" sz="3200" dirty="0">
                <a:solidFill>
                  <a:srgbClr val="0432FF"/>
                </a:solidFill>
              </a:rPr>
              <a:t>MUL-trees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6B794D-440E-1F4B-8D16-932AD1B3E10C}"/>
              </a:ext>
            </a:extLst>
          </p:cNvPr>
          <p:cNvSpPr txBox="1"/>
          <p:nvPr/>
        </p:nvSpPr>
        <p:spPr>
          <a:xfrm>
            <a:off x="3305908" y="504092"/>
            <a:ext cx="39635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Gene Family Trees</a:t>
            </a:r>
          </a:p>
        </p:txBody>
      </p:sp>
    </p:spTree>
    <p:extLst>
      <p:ext uri="{BB962C8B-B14F-4D97-AF65-F5344CB8AC3E}">
        <p14:creationId xmlns:p14="http://schemas.microsoft.com/office/powerpoint/2010/main" val="26514168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>
            <a:extLst>
              <a:ext uri="{FF2B5EF4-FFF2-40B4-BE49-F238E27FC236}">
                <a16:creationId xmlns:a16="http://schemas.microsoft.com/office/drawing/2014/main" id="{7C514C5C-79EA-6F42-9A7D-93ADD2970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Genome-scale data?</a:t>
            </a:r>
          </a:p>
        </p:txBody>
      </p:sp>
      <p:sp>
        <p:nvSpPr>
          <p:cNvPr id="46082" name="Content Placeholder 2">
            <a:extLst>
              <a:ext uri="{FF2B5EF4-FFF2-40B4-BE49-F238E27FC236}">
                <a16:creationId xmlns:a16="http://schemas.microsoft.com/office/drawing/2014/main" id="{F1F0BDF2-7FD8-BF43-97BD-F05FA4D2AE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error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3FFBCF6-74B3-134C-937D-3F92B4F2940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09925" y="2076451"/>
            <a:ext cx="0" cy="2443163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6C09E32-653B-B049-B206-B2422B4462B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57551" y="4519613"/>
            <a:ext cx="6619875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085" name="TextBox 7">
            <a:extLst>
              <a:ext uri="{FF2B5EF4-FFF2-40B4-BE49-F238E27FC236}">
                <a16:creationId xmlns:a16="http://schemas.microsoft.com/office/drawing/2014/main" id="{53E93885-33F1-3342-9D16-1F0D1B9A40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0522" y="4813106"/>
            <a:ext cx="43104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/>
              <a:t>Length of the genome 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E392FC83-AA74-DA49-B092-62D2C264E6F6}"/>
              </a:ext>
            </a:extLst>
          </p:cNvPr>
          <p:cNvSpPr>
            <a:spLocks/>
          </p:cNvSpPr>
          <p:nvPr/>
        </p:nvSpPr>
        <p:spPr bwMode="auto">
          <a:xfrm>
            <a:off x="3673475" y="2149475"/>
            <a:ext cx="6300788" cy="2273300"/>
          </a:xfrm>
          <a:custGeom>
            <a:avLst/>
            <a:gdLst>
              <a:gd name="T0" fmla="*/ 0 w 6301575"/>
              <a:gd name="T1" fmla="*/ 0 h 2272554"/>
              <a:gd name="T2" fmla="*/ 512855 w 6301575"/>
              <a:gd name="T3" fmla="*/ 1588303 h 2272554"/>
              <a:gd name="T4" fmla="*/ 2564275 w 6301575"/>
              <a:gd name="T5" fmla="*/ 2174754 h 2272554"/>
              <a:gd name="T6" fmla="*/ 6300788 w 6301575"/>
              <a:gd name="T7" fmla="*/ 2272496 h 227255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301575" h="2272554">
                <a:moveTo>
                  <a:pt x="0" y="0"/>
                </a:moveTo>
                <a:cubicBezTo>
                  <a:pt x="42743" y="612721"/>
                  <a:pt x="85487" y="1225442"/>
                  <a:pt x="512919" y="1587782"/>
                </a:cubicBezTo>
                <a:cubicBezTo>
                  <a:pt x="940351" y="1950122"/>
                  <a:pt x="1599819" y="2060045"/>
                  <a:pt x="2564595" y="2174040"/>
                </a:cubicBezTo>
                <a:cubicBezTo>
                  <a:pt x="3529371" y="2288035"/>
                  <a:pt x="6301575" y="2271750"/>
                  <a:pt x="6301575" y="2271750"/>
                </a:cubicBez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893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 descr="siavash-astral2-talk 3.pdf">
            <a:extLst>
              <a:ext uri="{FF2B5EF4-FFF2-40B4-BE49-F238E27FC236}">
                <a16:creationId xmlns:a16="http://schemas.microsoft.com/office/drawing/2014/main" id="{7532FC6E-9996-EB4C-BBCB-8C4676A8A9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TextBox 2">
            <a:extLst>
              <a:ext uri="{FF2B5EF4-FFF2-40B4-BE49-F238E27FC236}">
                <a16:creationId xmlns:a16="http://schemas.microsoft.com/office/drawing/2014/main" id="{FD41742E-D4C5-9948-83CD-C9A83D66E6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9876" y="2014538"/>
            <a:ext cx="404812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/>
              <a:t>Multiple causes for discord, including </a:t>
            </a:r>
          </a:p>
          <a:p>
            <a:pPr marL="342900" indent="-342900">
              <a:spcBef>
                <a:spcPct val="0"/>
              </a:spcBef>
              <a:defRPr/>
            </a:pPr>
            <a:r>
              <a:rPr lang="en-US" altLang="en-US" sz="2000" dirty="0"/>
              <a:t>Incomplete Lineage Sorting (ILS), </a:t>
            </a:r>
          </a:p>
          <a:p>
            <a:pPr marL="342900" indent="-342900">
              <a:spcBef>
                <a:spcPct val="0"/>
              </a:spcBef>
              <a:defRPr/>
            </a:pPr>
            <a:r>
              <a:rPr lang="en-US" altLang="en-US" sz="2000" dirty="0"/>
              <a:t>Gene Duplication and Loss (GDL), and</a:t>
            </a:r>
          </a:p>
          <a:p>
            <a:pPr marL="342900" indent="-342900">
              <a:spcBef>
                <a:spcPct val="0"/>
              </a:spcBef>
              <a:defRPr/>
            </a:pPr>
            <a:r>
              <a:rPr lang="en-US" altLang="en-US" sz="2000" dirty="0"/>
              <a:t>Horizontal Gene Transfer (HGT)</a:t>
            </a:r>
          </a:p>
        </p:txBody>
      </p:sp>
    </p:spTree>
    <p:extLst>
      <p:ext uri="{BB962C8B-B14F-4D97-AF65-F5344CB8AC3E}">
        <p14:creationId xmlns:p14="http://schemas.microsoft.com/office/powerpoint/2010/main" val="5067394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>
            <a:extLst>
              <a:ext uri="{FF2B5EF4-FFF2-40B4-BE49-F238E27FC236}">
                <a16:creationId xmlns:a16="http://schemas.microsoft.com/office/drawing/2014/main" id="{1914E789-74BE-7249-82D0-A0197E9454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1" y="130175"/>
            <a:ext cx="7942263" cy="1144588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vert="horz" lIns="0" tIns="35203" rIns="0" bIns="0" rtlCol="0" anchor="ctr">
            <a:normAutofit/>
          </a:bodyPr>
          <a:lstStyle/>
          <a:p>
            <a: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n-US" sz="4000" dirty="0"/>
              <a:t>1KP: Thousand </a:t>
            </a:r>
            <a:r>
              <a:rPr lang="en-US" sz="4000" dirty="0" err="1"/>
              <a:t>Transcriptome</a:t>
            </a:r>
            <a:r>
              <a:rPr lang="en-US" sz="4000" dirty="0"/>
              <a:t> Project</a:t>
            </a:r>
          </a:p>
        </p:txBody>
      </p:sp>
      <p:sp>
        <p:nvSpPr>
          <p:cNvPr id="247811" name="Rectangle 3">
            <a:extLst>
              <a:ext uri="{FF2B5EF4-FFF2-40B4-BE49-F238E27FC236}">
                <a16:creationId xmlns:a16="http://schemas.microsoft.com/office/drawing/2014/main" id="{DCE8A685-A2A8-5746-916F-E1415CB682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95107" y="3150394"/>
            <a:ext cx="8456957" cy="1112838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vert="horz" lIns="0" tIns="25602" rIns="0" bIns="0" rtlCol="0">
            <a:normAutofit/>
          </a:bodyPr>
          <a:lstStyle/>
          <a:p>
            <a:pPr marL="431800" indent="-323850" defTabSz="449263"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2014 </a:t>
            </a:r>
            <a:r>
              <a:rPr lang="en-US" altLang="en-US" sz="2000" i="1" dirty="0">
                <a:ea typeface="ＭＳ Ｐゴシック" panose="020B0600070205080204" pitchFamily="34" charset="-128"/>
              </a:rPr>
              <a:t>PNAS</a:t>
            </a:r>
            <a:r>
              <a:rPr lang="en-US" altLang="en-US" sz="2000" dirty="0">
                <a:ea typeface="ＭＳ Ｐゴシック" panose="020B0600070205080204" pitchFamily="34" charset="-128"/>
              </a:rPr>
              <a:t> study: 103 plant transcriptomes, 400-800 single copy “genes”</a:t>
            </a:r>
          </a:p>
          <a:p>
            <a:pPr marL="431800" indent="-323850" defTabSz="449263"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2019 </a:t>
            </a:r>
            <a:r>
              <a:rPr lang="en-US" altLang="en-US" sz="2000" i="1" dirty="0">
                <a:ea typeface="ＭＳ Ｐゴシック" panose="020B0600070205080204" pitchFamily="34" charset="-128"/>
              </a:rPr>
              <a:t>Nature</a:t>
            </a:r>
            <a:r>
              <a:rPr lang="en-US" altLang="en-US" sz="2000" dirty="0">
                <a:ea typeface="ＭＳ Ｐゴシック" panose="020B0600070205080204" pitchFamily="34" charset="-128"/>
              </a:rPr>
              <a:t> study: much larger!  </a:t>
            </a:r>
          </a:p>
        </p:txBody>
      </p:sp>
      <p:pic>
        <p:nvPicPr>
          <p:cNvPr id="54275" name="Picture 4">
            <a:extLst>
              <a:ext uri="{FF2B5EF4-FFF2-40B4-BE49-F238E27FC236}">
                <a16:creationId xmlns:a16="http://schemas.microsoft.com/office/drawing/2014/main" id="{A88093CE-1255-1B4C-B291-893F7DDEA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1292226"/>
            <a:ext cx="803275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5">
            <a:extLst>
              <a:ext uri="{FF2B5EF4-FFF2-40B4-BE49-F238E27FC236}">
                <a16:creationId xmlns:a16="http://schemas.microsoft.com/office/drawing/2014/main" id="{CA96D745-83C7-7747-86C1-E58054D8E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051" y="1282701"/>
            <a:ext cx="968375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6">
            <a:extLst>
              <a:ext uri="{FF2B5EF4-FFF2-40B4-BE49-F238E27FC236}">
                <a16:creationId xmlns:a16="http://schemas.microsoft.com/office/drawing/2014/main" id="{8FE9A781-8289-424F-85ED-F8E456B73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614" y="1358901"/>
            <a:ext cx="712787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8" name="Text Box 7">
            <a:extLst>
              <a:ext uri="{FF2B5EF4-FFF2-40B4-BE49-F238E27FC236}">
                <a16:creationId xmlns:a16="http://schemas.microsoft.com/office/drawing/2014/main" id="{C0552171-5F83-8443-9EE0-33A2DF92F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633663"/>
            <a:ext cx="1409700" cy="39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50420" rIns="81639" bIns="40820"/>
          <a:lstStyle>
            <a:lvl1pPr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674688" indent="-260350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036638" indent="-207963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450975" indent="-206375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1866900" indent="-207963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0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G. Ka-Shu Wong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0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U Alberta</a:t>
            </a:r>
          </a:p>
        </p:txBody>
      </p:sp>
      <p:sp>
        <p:nvSpPr>
          <p:cNvPr id="54279" name="Text Box 8">
            <a:extLst>
              <a:ext uri="{FF2B5EF4-FFF2-40B4-BE49-F238E27FC236}">
                <a16:creationId xmlns:a16="http://schemas.microsoft.com/office/drawing/2014/main" id="{3858374F-56A2-9B45-81F0-0915FB598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1300" y="2654301"/>
            <a:ext cx="1219200" cy="39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50420" rIns="81639" bIns="40820"/>
          <a:lstStyle>
            <a:lvl1pPr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674688" indent="-260350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036638" indent="-207963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450975" indent="-206375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1866900" indent="-207963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0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N. Wickett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0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Northwestern</a:t>
            </a:r>
          </a:p>
        </p:txBody>
      </p:sp>
      <p:sp>
        <p:nvSpPr>
          <p:cNvPr id="54280" name="Text Box 9">
            <a:extLst>
              <a:ext uri="{FF2B5EF4-FFF2-40B4-BE49-F238E27FC236}">
                <a16:creationId xmlns:a16="http://schemas.microsoft.com/office/drawing/2014/main" id="{D3A3A6D9-5D9A-EB44-9CF1-101CB716E0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1463" y="2662239"/>
            <a:ext cx="132715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50420" rIns="81639" bIns="40820"/>
          <a:lstStyle>
            <a:lvl1pPr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674688" indent="-260350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036638" indent="-207963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450975" indent="-206375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1866900" indent="-207963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0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J. Leebens-Mack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0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U Georgia</a:t>
            </a:r>
          </a:p>
        </p:txBody>
      </p:sp>
      <p:pic>
        <p:nvPicPr>
          <p:cNvPr id="54281" name="Picture 10">
            <a:extLst>
              <a:ext uri="{FF2B5EF4-FFF2-40B4-BE49-F238E27FC236}">
                <a16:creationId xmlns:a16="http://schemas.microsoft.com/office/drawing/2014/main" id="{3F84D450-74B0-E640-8C2D-37229F58E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0" y="1358900"/>
            <a:ext cx="1042988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2" name="Text Box 11">
            <a:extLst>
              <a:ext uri="{FF2B5EF4-FFF2-40B4-BE49-F238E27FC236}">
                <a16:creationId xmlns:a16="http://schemas.microsoft.com/office/drawing/2014/main" id="{40DAE13D-A387-3642-8146-3024346E4A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6351" y="2665413"/>
            <a:ext cx="874713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50420" rIns="81639" bIns="40820"/>
          <a:lstStyle>
            <a:lvl1pPr defTabSz="407988">
              <a:tabLst>
                <a:tab pos="657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674688" indent="-260350" defTabSz="407988">
              <a:tabLst>
                <a:tab pos="657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036638" indent="-207963" defTabSz="407988">
              <a:tabLst>
                <a:tab pos="657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450975" indent="-206375" defTabSz="407988">
              <a:tabLst>
                <a:tab pos="657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1866900" indent="-207963" defTabSz="407988">
              <a:tabLst>
                <a:tab pos="657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0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N. Matasci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0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iPlant</a:t>
            </a:r>
          </a:p>
        </p:txBody>
      </p:sp>
      <p:pic>
        <p:nvPicPr>
          <p:cNvPr id="54283" name="Picture 12" descr="siavash">
            <a:extLst>
              <a:ext uri="{FF2B5EF4-FFF2-40B4-BE49-F238E27FC236}">
                <a16:creationId xmlns:a16="http://schemas.microsoft.com/office/drawing/2014/main" id="{F9B0DC7B-B9C0-CE49-8AD7-CADC1865E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839" y="1373189"/>
            <a:ext cx="896937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4" name="Picture 13" descr="warnow">
            <a:extLst>
              <a:ext uri="{FF2B5EF4-FFF2-40B4-BE49-F238E27FC236}">
                <a16:creationId xmlns:a16="http://schemas.microsoft.com/office/drawing/2014/main" id="{0A7F6913-1EC9-C44D-A4A8-C0ABFEBDE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913" y="1373189"/>
            <a:ext cx="779462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5" name="Text Box 14">
            <a:extLst>
              <a:ext uri="{FF2B5EF4-FFF2-40B4-BE49-F238E27FC236}">
                <a16:creationId xmlns:a16="http://schemas.microsoft.com/office/drawing/2014/main" id="{3E042E59-4ED0-DD48-B304-D06917315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1064" y="2616200"/>
            <a:ext cx="43640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Arial" panose="020B0604020202020204" pitchFamily="34" charset="0"/>
              </a:rPr>
              <a:t>T. Warnow,                S. Mirarab,                     N. Nguyen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Arial" panose="020B0604020202020204" pitchFamily="34" charset="0"/>
              </a:rPr>
              <a:t>UT-Austin/UIUC          UT-Austin /UCSD          UT-Austin/UCSD</a:t>
            </a:r>
          </a:p>
        </p:txBody>
      </p:sp>
      <p:pic>
        <p:nvPicPr>
          <p:cNvPr id="54286" name="Picture 2" descr="nam-nguyen.jpg">
            <a:extLst>
              <a:ext uri="{FF2B5EF4-FFF2-40B4-BE49-F238E27FC236}">
                <a16:creationId xmlns:a16="http://schemas.microsoft.com/office/drawing/2014/main" id="{313C7F4C-A68E-704F-9BA9-FFE9CF3C55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6" y="1433514"/>
            <a:ext cx="104457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5AF728-C1C2-B443-B7AC-DB653A65837A}"/>
              </a:ext>
            </a:extLst>
          </p:cNvPr>
          <p:cNvSpPr txBox="1"/>
          <p:nvPr/>
        </p:nvSpPr>
        <p:spPr>
          <a:xfrm>
            <a:off x="2105026" y="4487863"/>
            <a:ext cx="7529303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0000FF"/>
                </a:solidFill>
              </a:rPr>
              <a:t>Major Challenges: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00FF"/>
                </a:solidFill>
              </a:rPr>
              <a:t>Multi-copy genes omitted (9500 -&gt; 400)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00FF"/>
                </a:solidFill>
              </a:rPr>
              <a:t>Massive gene tree heterogeneity consistent with ILS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A466F3-6921-B54E-B789-9A8AB385F1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79834" y="31130"/>
            <a:ext cx="2039936" cy="270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9614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>
            <a:extLst>
              <a:ext uri="{FF2B5EF4-FFF2-40B4-BE49-F238E27FC236}">
                <a16:creationId xmlns:a16="http://schemas.microsoft.com/office/drawing/2014/main" id="{1914E789-74BE-7249-82D0-A0197E9454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1" y="130175"/>
            <a:ext cx="7942263" cy="1144588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vert="horz" lIns="0" tIns="35203" rIns="0" bIns="0" rtlCol="0" anchor="ctr">
            <a:normAutofit/>
          </a:bodyPr>
          <a:lstStyle/>
          <a:p>
            <a: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n-US" sz="4000" dirty="0"/>
              <a:t>1KP: Thousand </a:t>
            </a:r>
            <a:r>
              <a:rPr lang="en-US" sz="4000" dirty="0" err="1"/>
              <a:t>Transcriptome</a:t>
            </a:r>
            <a:r>
              <a:rPr lang="en-US" sz="4000" dirty="0"/>
              <a:t> Project</a:t>
            </a:r>
          </a:p>
        </p:txBody>
      </p:sp>
      <p:sp>
        <p:nvSpPr>
          <p:cNvPr id="247811" name="Rectangle 3">
            <a:extLst>
              <a:ext uri="{FF2B5EF4-FFF2-40B4-BE49-F238E27FC236}">
                <a16:creationId xmlns:a16="http://schemas.microsoft.com/office/drawing/2014/main" id="{DCE8A685-A2A8-5746-916F-E1415CB682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95107" y="3150394"/>
            <a:ext cx="8456957" cy="1112838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vert="horz" lIns="0" tIns="25602" rIns="0" bIns="0" rtlCol="0">
            <a:normAutofit/>
          </a:bodyPr>
          <a:lstStyle/>
          <a:p>
            <a:pPr marL="431800" indent="-323850" defTabSz="449263"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2014 </a:t>
            </a:r>
            <a:r>
              <a:rPr lang="en-US" altLang="en-US" sz="2000" i="1" dirty="0">
                <a:ea typeface="ＭＳ Ｐゴシック" panose="020B0600070205080204" pitchFamily="34" charset="-128"/>
              </a:rPr>
              <a:t>PNAS</a:t>
            </a:r>
            <a:r>
              <a:rPr lang="en-US" altLang="en-US" sz="2000" dirty="0">
                <a:ea typeface="ＭＳ Ｐゴシック" panose="020B0600070205080204" pitchFamily="34" charset="-128"/>
              </a:rPr>
              <a:t> study: 103 plant transcriptomes, 400-800 single copy “genes”</a:t>
            </a:r>
          </a:p>
          <a:p>
            <a:pPr marL="431800" indent="-323850" defTabSz="449263"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2019 </a:t>
            </a:r>
            <a:r>
              <a:rPr lang="en-US" altLang="en-US" sz="2000" i="1" dirty="0">
                <a:ea typeface="ＭＳ Ｐゴシック" panose="020B0600070205080204" pitchFamily="34" charset="-128"/>
              </a:rPr>
              <a:t>Nature</a:t>
            </a:r>
            <a:r>
              <a:rPr lang="en-US" altLang="en-US" sz="2000" dirty="0">
                <a:ea typeface="ＭＳ Ｐゴシック" panose="020B0600070205080204" pitchFamily="34" charset="-128"/>
              </a:rPr>
              <a:t> study: much larger!  </a:t>
            </a:r>
          </a:p>
        </p:txBody>
      </p:sp>
      <p:pic>
        <p:nvPicPr>
          <p:cNvPr id="54275" name="Picture 4">
            <a:extLst>
              <a:ext uri="{FF2B5EF4-FFF2-40B4-BE49-F238E27FC236}">
                <a16:creationId xmlns:a16="http://schemas.microsoft.com/office/drawing/2014/main" id="{A88093CE-1255-1B4C-B291-893F7DDEA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1292226"/>
            <a:ext cx="803275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5">
            <a:extLst>
              <a:ext uri="{FF2B5EF4-FFF2-40B4-BE49-F238E27FC236}">
                <a16:creationId xmlns:a16="http://schemas.microsoft.com/office/drawing/2014/main" id="{CA96D745-83C7-7747-86C1-E58054D8E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051" y="1282701"/>
            <a:ext cx="968375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6">
            <a:extLst>
              <a:ext uri="{FF2B5EF4-FFF2-40B4-BE49-F238E27FC236}">
                <a16:creationId xmlns:a16="http://schemas.microsoft.com/office/drawing/2014/main" id="{8FE9A781-8289-424F-85ED-F8E456B73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614" y="1358901"/>
            <a:ext cx="712787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8" name="Text Box 7">
            <a:extLst>
              <a:ext uri="{FF2B5EF4-FFF2-40B4-BE49-F238E27FC236}">
                <a16:creationId xmlns:a16="http://schemas.microsoft.com/office/drawing/2014/main" id="{C0552171-5F83-8443-9EE0-33A2DF92F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633663"/>
            <a:ext cx="1409700" cy="39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50420" rIns="81639" bIns="40820"/>
          <a:lstStyle>
            <a:lvl1pPr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674688" indent="-260350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036638" indent="-207963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450975" indent="-206375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1866900" indent="-207963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0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G. Ka-Shu Wong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0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U Alberta</a:t>
            </a:r>
          </a:p>
        </p:txBody>
      </p:sp>
      <p:sp>
        <p:nvSpPr>
          <p:cNvPr id="54279" name="Text Box 8">
            <a:extLst>
              <a:ext uri="{FF2B5EF4-FFF2-40B4-BE49-F238E27FC236}">
                <a16:creationId xmlns:a16="http://schemas.microsoft.com/office/drawing/2014/main" id="{3858374F-56A2-9B45-81F0-0915FB598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1300" y="2654301"/>
            <a:ext cx="1219200" cy="39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50420" rIns="81639" bIns="40820"/>
          <a:lstStyle>
            <a:lvl1pPr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674688" indent="-260350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036638" indent="-207963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450975" indent="-206375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1866900" indent="-207963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0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N. Wickett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0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Northwestern</a:t>
            </a:r>
          </a:p>
        </p:txBody>
      </p:sp>
      <p:sp>
        <p:nvSpPr>
          <p:cNvPr id="54280" name="Text Box 9">
            <a:extLst>
              <a:ext uri="{FF2B5EF4-FFF2-40B4-BE49-F238E27FC236}">
                <a16:creationId xmlns:a16="http://schemas.microsoft.com/office/drawing/2014/main" id="{D3A3A6D9-5D9A-EB44-9CF1-101CB716E0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1463" y="2662239"/>
            <a:ext cx="132715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50420" rIns="81639" bIns="40820"/>
          <a:lstStyle>
            <a:lvl1pPr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674688" indent="-260350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036638" indent="-207963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450975" indent="-206375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1866900" indent="-207963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0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J. Leebens-Mack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0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U Georgia</a:t>
            </a:r>
          </a:p>
        </p:txBody>
      </p:sp>
      <p:pic>
        <p:nvPicPr>
          <p:cNvPr id="54281" name="Picture 10">
            <a:extLst>
              <a:ext uri="{FF2B5EF4-FFF2-40B4-BE49-F238E27FC236}">
                <a16:creationId xmlns:a16="http://schemas.microsoft.com/office/drawing/2014/main" id="{3F84D450-74B0-E640-8C2D-37229F58E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0" y="1358900"/>
            <a:ext cx="1042988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2" name="Text Box 11">
            <a:extLst>
              <a:ext uri="{FF2B5EF4-FFF2-40B4-BE49-F238E27FC236}">
                <a16:creationId xmlns:a16="http://schemas.microsoft.com/office/drawing/2014/main" id="{40DAE13D-A387-3642-8146-3024346E4A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6351" y="2665413"/>
            <a:ext cx="874713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50420" rIns="81639" bIns="40820"/>
          <a:lstStyle>
            <a:lvl1pPr defTabSz="407988">
              <a:tabLst>
                <a:tab pos="657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674688" indent="-260350" defTabSz="407988">
              <a:tabLst>
                <a:tab pos="657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036638" indent="-207963" defTabSz="407988">
              <a:tabLst>
                <a:tab pos="657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450975" indent="-206375" defTabSz="407988">
              <a:tabLst>
                <a:tab pos="657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1866900" indent="-207963" defTabSz="407988">
              <a:tabLst>
                <a:tab pos="657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0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N. Matasci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0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iPlant</a:t>
            </a:r>
          </a:p>
        </p:txBody>
      </p:sp>
      <p:pic>
        <p:nvPicPr>
          <p:cNvPr id="54283" name="Picture 12" descr="siavash">
            <a:extLst>
              <a:ext uri="{FF2B5EF4-FFF2-40B4-BE49-F238E27FC236}">
                <a16:creationId xmlns:a16="http://schemas.microsoft.com/office/drawing/2014/main" id="{F9B0DC7B-B9C0-CE49-8AD7-CADC1865E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839" y="1373189"/>
            <a:ext cx="896937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4" name="Picture 13" descr="warnow">
            <a:extLst>
              <a:ext uri="{FF2B5EF4-FFF2-40B4-BE49-F238E27FC236}">
                <a16:creationId xmlns:a16="http://schemas.microsoft.com/office/drawing/2014/main" id="{0A7F6913-1EC9-C44D-A4A8-C0ABFEBDE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913" y="1373189"/>
            <a:ext cx="779462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5" name="Text Box 14">
            <a:extLst>
              <a:ext uri="{FF2B5EF4-FFF2-40B4-BE49-F238E27FC236}">
                <a16:creationId xmlns:a16="http://schemas.microsoft.com/office/drawing/2014/main" id="{3E042E59-4ED0-DD48-B304-D06917315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1064" y="2616200"/>
            <a:ext cx="43640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Arial" panose="020B0604020202020204" pitchFamily="34" charset="0"/>
              </a:rPr>
              <a:t>T. Warnow,                S. Mirarab,                     N. Nguyen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Arial" panose="020B0604020202020204" pitchFamily="34" charset="0"/>
              </a:rPr>
              <a:t>UT-Austin/UIUC          UT-Austin /UCSD          UT-Austin/UCSD</a:t>
            </a:r>
          </a:p>
        </p:txBody>
      </p:sp>
      <p:pic>
        <p:nvPicPr>
          <p:cNvPr id="54286" name="Picture 2" descr="nam-nguyen.jpg">
            <a:extLst>
              <a:ext uri="{FF2B5EF4-FFF2-40B4-BE49-F238E27FC236}">
                <a16:creationId xmlns:a16="http://schemas.microsoft.com/office/drawing/2014/main" id="{313C7F4C-A68E-704F-9BA9-FFE9CF3C55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6" y="1433514"/>
            <a:ext cx="104457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5AF728-C1C2-B443-B7AC-DB653A65837A}"/>
              </a:ext>
            </a:extLst>
          </p:cNvPr>
          <p:cNvSpPr txBox="1"/>
          <p:nvPr/>
        </p:nvSpPr>
        <p:spPr>
          <a:xfrm>
            <a:off x="2105026" y="4487863"/>
            <a:ext cx="7529303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0000FF"/>
                </a:solidFill>
              </a:rPr>
              <a:t>Major Challenges: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00FF"/>
                </a:solidFill>
              </a:rPr>
              <a:t>Multi-copy genes omitted (9500 -&gt; 400)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00FF"/>
                </a:solidFill>
              </a:rPr>
              <a:t>Massive gene tree heterogeneity consistent with ILS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A466F3-6921-B54E-B789-9A8AB385F1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79834" y="31130"/>
            <a:ext cx="2039936" cy="27041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0D7532-1276-8448-B952-871C2809AE26}"/>
              </a:ext>
            </a:extLst>
          </p:cNvPr>
          <p:cNvSpPr txBox="1"/>
          <p:nvPr/>
        </p:nvSpPr>
        <p:spPr>
          <a:xfrm>
            <a:off x="281354" y="4487863"/>
            <a:ext cx="1413753" cy="923330"/>
          </a:xfrm>
          <a:prstGeom prst="rect">
            <a:avLst/>
          </a:prstGeom>
          <a:solidFill>
            <a:srgbClr val="FFFF00">
              <a:alpha val="27000"/>
            </a:srgb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Gene duplication and loss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A6EC67FA-2651-FB47-984A-DE101E249340}"/>
              </a:ext>
            </a:extLst>
          </p:cNvPr>
          <p:cNvSpPr/>
          <p:nvPr/>
        </p:nvSpPr>
        <p:spPr>
          <a:xfrm>
            <a:off x="1774385" y="4891079"/>
            <a:ext cx="304800" cy="393896"/>
          </a:xfrm>
          <a:prstGeom prst="rightArrow">
            <a:avLst>
              <a:gd name="adj1" fmla="val 50000"/>
              <a:gd name="adj2" fmla="val 529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5768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1027</TotalTime>
  <Words>2384</Words>
  <Application>Microsoft Macintosh PowerPoint</Application>
  <PresentationFormat>Widescreen</PresentationFormat>
  <Paragraphs>320</Paragraphs>
  <Slides>52</Slides>
  <Notes>9</Notes>
  <HiddenSlides>12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2" baseType="lpstr">
      <vt:lpstr>Arial</vt:lpstr>
      <vt:lpstr>Calibri</vt:lpstr>
      <vt:lpstr>Calibri Light</vt:lpstr>
      <vt:lpstr>Helvetica</vt:lpstr>
      <vt:lpstr>Helvetica Neue</vt:lpstr>
      <vt:lpstr>Helvetica Neue Light</vt:lpstr>
      <vt:lpstr>Times New Roman</vt:lpstr>
      <vt:lpstr>Verdana</vt:lpstr>
      <vt:lpstr>Wingdings</vt:lpstr>
      <vt:lpstr>Office Theme</vt:lpstr>
      <vt:lpstr>Species Tree estimation under Gene Duplication and Loss (GDL)</vt:lpstr>
      <vt:lpstr>Species Tree</vt:lpstr>
      <vt:lpstr>PowerPoint Presentation</vt:lpstr>
      <vt:lpstr>Phylogeny Estimation</vt:lpstr>
      <vt:lpstr>Is method M statistically consistent under model G?</vt:lpstr>
      <vt:lpstr>Genome-scale data?</vt:lpstr>
      <vt:lpstr>PowerPoint Presentation</vt:lpstr>
      <vt:lpstr>1KP: Thousand Transcriptome Project</vt:lpstr>
      <vt:lpstr>1KP: Thousand Transcriptome Project</vt:lpstr>
      <vt:lpstr>1KP: Thousand Transcriptome Project</vt:lpstr>
      <vt:lpstr>Today’s talk</vt:lpstr>
      <vt:lpstr>PowerPoint Presentation</vt:lpstr>
      <vt:lpstr>PowerPoint Presentation</vt:lpstr>
      <vt:lpstr>Species Tree Estimation under MSC+GTR</vt:lpstr>
      <vt:lpstr>PowerPoint Presentation</vt:lpstr>
      <vt:lpstr>PowerPoint Presentation</vt:lpstr>
      <vt:lpstr>PowerPoint Presentation</vt:lpstr>
      <vt:lpstr>PowerPoint Presentation</vt:lpstr>
      <vt:lpstr>ASTRID </vt:lpstr>
      <vt:lpstr>Species Tree Estimation under MSC+GTR</vt:lpstr>
      <vt:lpstr>PowerPoint Presentation</vt:lpstr>
      <vt:lpstr>PowerPoint Presentation</vt:lpstr>
      <vt:lpstr>        Different gene family trees</vt:lpstr>
      <vt:lpstr>Species tree estimation under GDL</vt:lpstr>
      <vt:lpstr>1KP: Thousand Transcriptome Project</vt:lpstr>
      <vt:lpstr>   Problem: Given set of gene family trees, infer the species tree</vt:lpstr>
      <vt:lpstr>PowerPoint Presentation</vt:lpstr>
      <vt:lpstr>PowerPoint Presentation</vt:lpstr>
      <vt:lpstr>PowerPoint Presentation</vt:lpstr>
      <vt:lpstr>PowerPoint Presentation</vt:lpstr>
      <vt:lpstr>Simulation study (unpublished)</vt:lpstr>
      <vt:lpstr>  Impact of number of gene trees</vt:lpstr>
      <vt:lpstr> Impact of ILS (incomplete lineage sorting)</vt:lpstr>
      <vt:lpstr> Results on 1000-taxon Species Trees</vt:lpstr>
      <vt:lpstr>    Conclusions</vt:lpstr>
      <vt:lpstr>  Acknowledgments</vt:lpstr>
      <vt:lpstr>  Impact of Duplication Rate and Loss/Dup ratio</vt:lpstr>
      <vt:lpstr>  Impact of Gene Tree Estimation Error (GTEE)</vt:lpstr>
      <vt:lpstr>PowerPoint Presentation</vt:lpstr>
      <vt:lpstr>PowerPoint Presentation</vt:lpstr>
      <vt:lpstr>PowerPoint Presentation</vt:lpstr>
      <vt:lpstr>Impact of Gene Tree Estimation Error (from Molloy and Warnow 2017)</vt:lpstr>
      <vt:lpstr>PowerPoint Presentation</vt:lpstr>
      <vt:lpstr>Methods for species tree estimation under GDL</vt:lpstr>
      <vt:lpstr>PowerPoint Presentation</vt:lpstr>
      <vt:lpstr>PowerPoint Presentation</vt:lpstr>
      <vt:lpstr>PowerPoint Presentation</vt:lpstr>
      <vt:lpstr>Main competing approaches 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Species Tree estimation under Gene Duplication and Loss (GDL)</dc:title>
  <dc:creator>Warnow, Tandy</dc:creator>
  <cp:lastModifiedBy>Warnow, Tandy</cp:lastModifiedBy>
  <cp:revision>13</cp:revision>
  <cp:lastPrinted>2021-02-01T00:02:49Z</cp:lastPrinted>
  <dcterms:created xsi:type="dcterms:W3CDTF">2021-01-31T16:54:17Z</dcterms:created>
  <dcterms:modified xsi:type="dcterms:W3CDTF">2021-02-01T12:33:24Z</dcterms:modified>
</cp:coreProperties>
</file>