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863" r:id="rId3"/>
    <p:sldId id="858" r:id="rId4"/>
    <p:sldId id="874" r:id="rId5"/>
    <p:sldId id="894" r:id="rId6"/>
    <p:sldId id="872" r:id="rId7"/>
    <p:sldId id="891" r:id="rId8"/>
    <p:sldId id="901" r:id="rId9"/>
    <p:sldId id="860" r:id="rId10"/>
    <p:sldId id="859" r:id="rId11"/>
    <p:sldId id="857" r:id="rId12"/>
    <p:sldId id="862" r:id="rId13"/>
    <p:sldId id="902" r:id="rId14"/>
    <p:sldId id="881" r:id="rId15"/>
    <p:sldId id="899" r:id="rId16"/>
    <p:sldId id="900" r:id="rId17"/>
    <p:sldId id="896" r:id="rId18"/>
    <p:sldId id="895" r:id="rId19"/>
    <p:sldId id="880" r:id="rId20"/>
    <p:sldId id="897" r:id="rId21"/>
    <p:sldId id="8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122"/>
    <p:restoredTop sz="94686"/>
  </p:normalViewPr>
  <p:slideViewPr>
    <p:cSldViewPr snapToGrid="0" snapToObjects="1">
      <p:cViewPr varScale="1">
        <p:scale>
          <a:sx n="121" d="100"/>
          <a:sy n="121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9FC6C-9432-7944-BF45-4C3F8857C52B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17AC0-4A16-B843-9EBE-36C678817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AE4C-2342-A64D-947C-DE5C8C2A8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474C0-2F84-DB48-8C0F-28EDE3070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0CFBD-C4B9-1141-B742-788732B0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06927-EF5B-404F-AC4E-5AD8A6E1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33E3C-36BF-9143-9CC3-28F02819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1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3BBF-DF3F-EC49-8177-9368CDF4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C7909-9C05-1044-AA45-34B578A77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53513-656E-884D-9EF6-07A62C3E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3F738-8036-334E-A62C-3AD3CD48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5B3CB-3FBB-CC47-B369-E7985958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4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4CA952-EEE5-134A-9551-A05872C88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0E940-4F3F-5147-878D-AD1A0812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98882-C2EC-0E47-9B83-BB8E0497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78EBF-2222-D942-A1CE-9AC3B150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D63C2-14EF-FE4D-A9BA-DCACF5FD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7246-4494-204B-BECE-33E11D41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59185-7AB8-7F47-A240-02C90385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42E68-AABC-CC43-922F-919D202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01E3-AAE7-A54A-8EE3-B058D5A4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806D0-AB7F-7544-84EB-B0265E7A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9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15114-9CE9-E14D-9AEE-19EACBFA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450B2-1003-1241-88B1-90172F182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5C193-D905-9248-B898-647C2B10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C61E9-3A65-4C48-A180-61EBA444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5223E-F31B-E44D-8E93-AAA56361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4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23DA3-A0AE-E045-8A72-46CB4A33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38741-8BE1-1740-8F69-92580026E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33107-B321-9D4E-BBFA-690CE9E4E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4D0B0-DA94-C04A-A391-FDEC040E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63FB1-F060-294B-A816-BA8555EF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59ED6-EB59-5C4A-A85C-4B6F03BA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5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74BB-5083-444E-8134-E550D6B0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C5CF6-6998-EB4C-904F-B8D1C7FAA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B53EA-62CB-0E4D-97C9-B0F25FC04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A6A79-0B5F-8440-8964-831B43AE2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F20AC-085B-EE4E-AF12-0734FF12E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B62F5-DF35-6741-ADC4-7C0CCF76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FF550-5EC2-E54D-9BFC-9C4D4BF8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D2F6F-7D9E-B24D-9EE2-C237F212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18A14-5811-E344-8011-BBCA0B12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BB8E4-69DD-EC42-8664-B0508BD7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9465B-E54F-E54E-9695-D9FEEB8A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255C4-FF76-5240-A499-D9658075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5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EE62D-6051-FE40-BB38-DEE9BE18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03EE2E-152E-CC43-B417-80A05B64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8CA23-E3B3-B949-A5D2-FFBB7067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6BA11-E61F-EE44-8460-36E44DC5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746D-4E35-E64C-AA8C-AF439EAA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1DEED-D0CC-F446-8A5A-0B1392ABE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D21E1-22F8-8943-A839-B41F0E1AB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497D6-41E0-974B-A847-58FE78DD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772A4-969E-EE49-A469-CEFE31A1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8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FB9A-6C3D-0F48-8F69-431F6A08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72867-60AE-4C47-A643-CA6DB45C7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E290-1ED9-9F47-B04A-0039354E7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E7503-914A-9944-8951-88E57DB7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F67-4DF5-9443-8232-F7F7B9C8A05E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A1B52-1644-0144-A6F7-DA0FBDA9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3812D-5DB3-DA42-A81E-DB2F7C0E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EC3A4-E17E-0848-930E-1D0F6819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473BA-419F-CD4F-AF57-8B21AEC39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2B25-19C0-F747-8FC1-C81E64D18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8F67-4DF5-9443-8232-F7F7B9C8A05E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B1464-92C9-9B4B-9692-F16DED323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673E7-D6BA-684F-8531-308250F84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9EEBE-11D8-2941-8B2A-C3D7B19EE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andy.cs.illinois.edu/bibliometrics.html" TargetMode="External"/><Relationship Id="rId2" Type="http://schemas.openxmlformats.org/officeDocument/2006/relationships/hyperlink" Target="https://github.com/illinois-or-research-analytics/cm_pipelin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155"/>
            <a:ext cx="11478358" cy="1943101"/>
          </a:xfrm>
        </p:spPr>
        <p:txBody>
          <a:bodyPr>
            <a:normAutofit/>
          </a:bodyPr>
          <a:lstStyle/>
          <a:p>
            <a:r>
              <a:rPr lang="en-US" sz="4400" dirty="0"/>
              <a:t>Well-Connected Communities </a:t>
            </a:r>
            <a:br>
              <a:rPr lang="en-US" sz="4400" dirty="0"/>
            </a:br>
            <a:r>
              <a:rPr lang="en-US" sz="4400" dirty="0"/>
              <a:t>in Real-World and Synthetic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7199" y="2855337"/>
            <a:ext cx="8957601" cy="1752600"/>
          </a:xfrm>
        </p:spPr>
        <p:txBody>
          <a:bodyPr>
            <a:noAutofit/>
          </a:bodyPr>
          <a:lstStyle/>
          <a:p>
            <a:r>
              <a:rPr lang="en-US" dirty="0"/>
              <a:t>M. Park*, Y. </a:t>
            </a:r>
            <a:r>
              <a:rPr lang="en-US" dirty="0" err="1"/>
              <a:t>Tabatabaee</a:t>
            </a:r>
            <a:r>
              <a:rPr lang="en-US" dirty="0"/>
              <a:t>*, V. </a:t>
            </a:r>
            <a:r>
              <a:rPr lang="en-US" dirty="0" err="1"/>
              <a:t>Ramavarapu</a:t>
            </a:r>
            <a:r>
              <a:rPr lang="en-US" dirty="0"/>
              <a:t>, B. Liu, V. Kamath </a:t>
            </a:r>
            <a:r>
              <a:rPr lang="en-US" dirty="0" err="1"/>
              <a:t>Pailodi</a:t>
            </a:r>
            <a:r>
              <a:rPr lang="en-US" dirty="0"/>
              <a:t>, </a:t>
            </a:r>
          </a:p>
          <a:p>
            <a:r>
              <a:rPr lang="en-US" dirty="0"/>
              <a:t>R. Ramachandran, D. </a:t>
            </a:r>
            <a:r>
              <a:rPr lang="en-US" dirty="0" err="1"/>
              <a:t>Korobskiy</a:t>
            </a:r>
            <a:r>
              <a:rPr lang="en-US" dirty="0"/>
              <a:t>, F. Ayres, G. Chacko, and </a:t>
            </a:r>
            <a:r>
              <a:rPr lang="en-US" dirty="0">
                <a:solidFill>
                  <a:srgbClr val="0432FF"/>
                </a:solidFill>
              </a:rPr>
              <a:t>T. Warnow</a:t>
            </a:r>
          </a:p>
          <a:p>
            <a:r>
              <a:rPr lang="en-US" dirty="0"/>
              <a:t>* Contributed equally</a:t>
            </a:r>
            <a:endParaRPr lang="en-US" dirty="0">
              <a:solidFill>
                <a:srgbClr val="0432FF"/>
              </a:solidFill>
            </a:endParaRPr>
          </a:p>
          <a:p>
            <a:endParaRPr lang="en-US" dirty="0"/>
          </a:p>
          <a:p>
            <a:r>
              <a:rPr lang="en-US" dirty="0"/>
              <a:t>Affiliations: </a:t>
            </a:r>
            <a:r>
              <a:rPr lang="en-US" dirty="0" err="1"/>
              <a:t>Insper</a:t>
            </a:r>
            <a:r>
              <a:rPr lang="en-US" dirty="0"/>
              <a:t> (FA), NTT Data (DK), and Univ Illinois (all others)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D64B2-80CC-0F4D-BC11-1D57D9CD14BB}"/>
              </a:ext>
            </a:extLst>
          </p:cNvPr>
          <p:cNvSpPr txBox="1"/>
          <p:nvPr/>
        </p:nvSpPr>
        <p:spPr>
          <a:xfrm>
            <a:off x="1054435" y="5456956"/>
            <a:ext cx="936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Supported by the </a:t>
            </a:r>
            <a:r>
              <a:rPr lang="en-US" dirty="0" err="1"/>
              <a:t>Insper</a:t>
            </a:r>
            <a:r>
              <a:rPr lang="en-US" dirty="0"/>
              <a:t>-Illinois Partnership, Digital Science, Google, and the Grainger Foundation </a:t>
            </a:r>
          </a:p>
        </p:txBody>
      </p:sp>
      <p:pic>
        <p:nvPicPr>
          <p:cNvPr id="6" name="Picture 5" descr="A logo with white text&#10;&#10;Description automatically generated">
            <a:extLst>
              <a:ext uri="{FF2B5EF4-FFF2-40B4-BE49-F238E27FC236}">
                <a16:creationId xmlns:a16="http://schemas.microsoft.com/office/drawing/2014/main" id="{E901EF0D-2E6E-46E2-1FB9-6BF2D97CE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163" y="21211"/>
            <a:ext cx="1994507" cy="2157413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1360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D1AC-9D8C-AF46-A421-868D1A47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54" y="281998"/>
            <a:ext cx="8763001" cy="1325563"/>
          </a:xfrm>
        </p:spPr>
        <p:txBody>
          <a:bodyPr>
            <a:normAutofit/>
          </a:bodyPr>
          <a:lstStyle/>
          <a:p>
            <a:r>
              <a:rPr lang="en-US" dirty="0"/>
              <a:t>CM reduces node coverage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7B8187-7266-0E45-B630-953FDE3C6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12" y="1191073"/>
            <a:ext cx="7715634" cy="53600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B0145-578C-B34A-9605-D1A6E4452937}"/>
              </a:ext>
            </a:extLst>
          </p:cNvPr>
          <p:cNvSpPr txBox="1"/>
          <p:nvPr/>
        </p:nvSpPr>
        <p:spPr>
          <a:xfrm>
            <a:off x="7431560" y="1472009"/>
            <a:ext cx="465403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2400" dirty="0"/>
              <a:t>: original clustering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Orange</a:t>
            </a:r>
            <a:r>
              <a:rPr lang="en-US" sz="2400" dirty="0"/>
              <a:t>: after removing trees &amp;  small  clusters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Blue: </a:t>
            </a:r>
            <a:r>
              <a:rPr lang="en-US" sz="2400" dirty="0"/>
              <a:t>after CM pipeline</a:t>
            </a:r>
          </a:p>
          <a:p>
            <a:endParaRPr lang="en-US" sz="2400" dirty="0">
              <a:solidFill>
                <a:srgbClr val="0432FF"/>
              </a:solidFill>
            </a:endParaRPr>
          </a:p>
          <a:p>
            <a:r>
              <a:rPr lang="en-US" sz="2800" dirty="0">
                <a:solidFill>
                  <a:srgbClr val="0432FF"/>
                </a:solidFill>
              </a:rPr>
              <a:t>Optimizing node coverage produces poorly connected clusters, even trees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9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627A-AA07-EB41-A875-BF56673C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29" y="337380"/>
            <a:ext cx="9261186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CM improves accuracy on synthetic networks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B21373-B039-1B43-B9E6-4D6FA7A43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269" y="1145612"/>
            <a:ext cx="9027259" cy="32668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B47D77-9D5D-1C43-B35A-7EB22CCCB81E}"/>
              </a:ext>
            </a:extLst>
          </p:cNvPr>
          <p:cNvSpPr txBox="1"/>
          <p:nvPr/>
        </p:nvSpPr>
        <p:spPr>
          <a:xfrm>
            <a:off x="2728579" y="5456274"/>
            <a:ext cx="7220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Results for NMI accuracy on LFR networks.  </a:t>
            </a:r>
          </a:p>
          <a:p>
            <a:r>
              <a:rPr lang="en-US" sz="2400" dirty="0"/>
              <a:t>Results for other criteria and LFR networks are similar.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0759DD-37FE-4841-8575-25059B89F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305" y="4474956"/>
            <a:ext cx="9261186" cy="981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9C943C-3C7A-6F4A-B9D2-242A5232C894}"/>
              </a:ext>
            </a:extLst>
          </p:cNvPr>
          <p:cNvSpPr txBox="1"/>
          <p:nvPr/>
        </p:nvSpPr>
        <p:spPr>
          <a:xfrm>
            <a:off x="399394" y="2764221"/>
            <a:ext cx="1123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Clustering</a:t>
            </a:r>
          </a:p>
          <a:p>
            <a:r>
              <a:rPr lang="en-US" dirty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3314695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Observations,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Leiden-CPM was the best of the tested methods </a:t>
            </a:r>
            <a:r>
              <a:rPr lang="en-US" dirty="0"/>
              <a:t>(higher node coverage after CM treatment, and scalable to large networks)</a:t>
            </a:r>
          </a:p>
          <a:p>
            <a:r>
              <a:rPr lang="en-US" dirty="0"/>
              <a:t>Leiden-Modularity is similar to Leiden-CPM with small resolution parameter values.</a:t>
            </a:r>
          </a:p>
        </p:txBody>
      </p:sp>
    </p:spTree>
    <p:extLst>
      <p:ext uri="{BB962C8B-B14F-4D97-AF65-F5344CB8AC3E}">
        <p14:creationId xmlns:p14="http://schemas.microsoft.com/office/powerpoint/2010/main" val="369320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Leiden-CPM </a:t>
            </a:r>
            <a:r>
              <a:rPr lang="en-US" dirty="0">
                <a:solidFill>
                  <a:srgbClr val="0432FF"/>
                </a:solidFill>
              </a:rPr>
              <a:t>depends on the resolution parameter value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small values producing large node coverage but poorly connected clusters</a:t>
            </a:r>
          </a:p>
          <a:p>
            <a:pPr lvl="1"/>
            <a:r>
              <a:rPr lang="en-US" dirty="0"/>
              <a:t>large values producing small node coverage and small clusters that are generally well-connected</a:t>
            </a:r>
          </a:p>
          <a:p>
            <a:r>
              <a:rPr lang="en-US" dirty="0">
                <a:solidFill>
                  <a:srgbClr val="0432FF"/>
                </a:solidFill>
              </a:rPr>
              <a:t>So: trade-off between edge-connectivity and node coverage</a:t>
            </a:r>
          </a:p>
          <a:p>
            <a:r>
              <a:rPr lang="en-US" dirty="0">
                <a:solidFill>
                  <a:srgbClr val="0432FF"/>
                </a:solidFill>
              </a:rPr>
              <a:t>But after CM, node coverage is substantially reduced  </a:t>
            </a:r>
          </a:p>
        </p:txBody>
      </p:sp>
    </p:spTree>
    <p:extLst>
      <p:ext uri="{BB962C8B-B14F-4D97-AF65-F5344CB8AC3E}">
        <p14:creationId xmlns:p14="http://schemas.microsoft.com/office/powerpoint/2010/main" val="408381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Observations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32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noted:</a:t>
            </a:r>
          </a:p>
          <a:p>
            <a:r>
              <a:rPr lang="en-US" dirty="0">
                <a:solidFill>
                  <a:srgbClr val="0432FF"/>
                </a:solidFill>
              </a:rPr>
              <a:t>CM improves accuracy </a:t>
            </a:r>
            <a:r>
              <a:rPr lang="en-US" dirty="0"/>
              <a:t>on LFR networks for Leiden-CPM and Leiden-Modularity, suggesting that both methods might be over-clustering, </a:t>
            </a:r>
          </a:p>
          <a:p>
            <a:r>
              <a:rPr lang="en-US" dirty="0">
                <a:solidFill>
                  <a:srgbClr val="0432FF"/>
                </a:solidFill>
              </a:rPr>
              <a:t>CM produces a drop in node coverage </a:t>
            </a:r>
            <a:r>
              <a:rPr lang="en-US" dirty="0"/>
              <a:t>that can be large (especially for CPM, if the resolution parameter is small).   </a:t>
            </a:r>
          </a:p>
          <a:p>
            <a:pPr marL="457200" lvl="1" indent="0">
              <a:buNone/>
            </a:pPr>
            <a:endParaRPr lang="en-US" i="1" dirty="0">
              <a:solidFill>
                <a:srgbClr val="0432FF"/>
              </a:solidFill>
            </a:endParaRPr>
          </a:p>
          <a:p>
            <a:pPr marL="457200" lvl="1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Perhaps not all of these networks is covered by communities?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39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Observations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noted:</a:t>
            </a:r>
          </a:p>
          <a:p>
            <a:r>
              <a:rPr lang="en-US" dirty="0">
                <a:solidFill>
                  <a:srgbClr val="0432FF"/>
                </a:solidFill>
              </a:rPr>
              <a:t>CM improves accuracy </a:t>
            </a:r>
            <a:r>
              <a:rPr lang="en-US" dirty="0"/>
              <a:t>on LFR networks for Leiden-CPM and Leiden-Modularity, suggesting that both methods might be over-clustering, </a:t>
            </a:r>
          </a:p>
          <a:p>
            <a:r>
              <a:rPr lang="en-US" dirty="0">
                <a:solidFill>
                  <a:srgbClr val="0432FF"/>
                </a:solidFill>
              </a:rPr>
              <a:t>CM produces a drop in node coverage </a:t>
            </a:r>
            <a:r>
              <a:rPr lang="en-US" dirty="0"/>
              <a:t>that can be large (especially for    CPM, if the resolution parameter is small).   </a:t>
            </a:r>
          </a:p>
          <a:p>
            <a:endParaRPr lang="en-US" sz="3200" i="1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sz="3200" i="1" dirty="0">
                <a:solidFill>
                  <a:srgbClr val="0432FF"/>
                </a:solidFill>
              </a:rPr>
              <a:t>   Perhaps these networks are not fully covered by communities?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9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tested clustering methods produced clusters that had small edge cuts. </a:t>
            </a:r>
          </a:p>
          <a:p>
            <a:r>
              <a:rPr lang="en-US" dirty="0"/>
              <a:t>Two possible explanations:</a:t>
            </a:r>
          </a:p>
          <a:p>
            <a:pPr lvl="1"/>
            <a:r>
              <a:rPr lang="en-US" dirty="0"/>
              <a:t>Optimization problems in clustering lead to over-clustering</a:t>
            </a:r>
          </a:p>
          <a:p>
            <a:pPr lvl="1"/>
            <a:r>
              <a:rPr lang="en-US" dirty="0"/>
              <a:t>Not all of the network is occupied by valid communities.</a:t>
            </a:r>
          </a:p>
          <a:p>
            <a:r>
              <a:rPr lang="en-US" dirty="0">
                <a:solidFill>
                  <a:schemeClr val="bg1"/>
                </a:solidFill>
              </a:rPr>
              <a:t>Hence: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Many current methods fail to reliably produce valid communities.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Communities should be checked for edge connectivity.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Ensuring edge-connectivity should be part of community detection methods.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Connectivity Modifier can be used to improve clusterings and for data exploration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58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tested clustering methods produced clusters that had small edge cuts. </a:t>
            </a:r>
          </a:p>
          <a:p>
            <a:r>
              <a:rPr lang="en-US" dirty="0"/>
              <a:t>Two possible explanations:</a:t>
            </a:r>
          </a:p>
          <a:p>
            <a:pPr lvl="1"/>
            <a:r>
              <a:rPr lang="en-US" dirty="0"/>
              <a:t>Optimization problems in clustering lead to over-clustering</a:t>
            </a:r>
          </a:p>
          <a:p>
            <a:pPr lvl="1"/>
            <a:r>
              <a:rPr lang="en-US" dirty="0"/>
              <a:t>Not all of the network is occupied by valid communities.</a:t>
            </a:r>
          </a:p>
          <a:p>
            <a:r>
              <a:rPr lang="en-US" dirty="0"/>
              <a:t>Hence: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Clusters should be checked for edge connectivity.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Ensuring edge-connectivity should be part of community detection methods.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The Connectivity Modifier can be used to improve clusterings.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6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3AF6-25CA-0448-AD46-F8CF3B73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CM code is open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824C-179B-6845-852B-E05254F9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 is open source code (github) and under development, so that other clustering methods can be integrated.  </a:t>
            </a:r>
          </a:p>
          <a:p>
            <a:r>
              <a:rPr lang="en-US" dirty="0"/>
              <a:t>The algorithmic parameters (e.g., what “well-connected” means) can be modified.</a:t>
            </a:r>
          </a:p>
          <a:p>
            <a:r>
              <a:rPr lang="en-US" dirty="0"/>
              <a:t>CM is fast enough to use on large networks.</a:t>
            </a:r>
          </a:p>
          <a:p>
            <a:r>
              <a:rPr lang="en-US" dirty="0"/>
              <a:t>We welcome collaborations.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https://github.com/illinois-or-research-analytics/cm_pipeline</a:t>
            </a:r>
            <a:r>
              <a:rPr lang="en-US" dirty="0"/>
              <a:t> </a:t>
            </a:r>
          </a:p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https://tandy.cs.illinois.edu/bibliometrics.html</a:t>
            </a:r>
            <a:r>
              <a:rPr lang="en-US" dirty="0"/>
              <a:t> for full paper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0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7ECC-4725-CB4C-8466-8F582B6B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81" y="376555"/>
            <a:ext cx="1075563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Lower bounds for “well-connected” clusters with n nodes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B8890E-A6B0-3841-A90B-375CDF1E3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389" y="1405890"/>
            <a:ext cx="6051103" cy="48126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40FC5-1E92-064A-B5B8-A410A78C65CD}"/>
              </a:ext>
            </a:extLst>
          </p:cNvPr>
          <p:cNvSpPr txBox="1"/>
          <p:nvPr/>
        </p:nvSpPr>
        <p:spPr>
          <a:xfrm>
            <a:off x="6539313" y="1798684"/>
            <a:ext cx="4570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f(n) = log</a:t>
            </a:r>
            <a:r>
              <a:rPr lang="en-US" sz="2800" baseline="-25000" dirty="0"/>
              <a:t>10</a:t>
            </a:r>
            <a:r>
              <a:rPr lang="en-US" sz="2800" dirty="0"/>
              <a:t>n</a:t>
            </a:r>
          </a:p>
          <a:p>
            <a:r>
              <a:rPr lang="en-US" sz="2800" dirty="0"/>
              <a:t>g(n) = log</a:t>
            </a:r>
            <a:r>
              <a:rPr lang="en-US" sz="2800" baseline="-25000" dirty="0"/>
              <a:t>2</a:t>
            </a:r>
            <a:r>
              <a:rPr lang="en-US" sz="2800" dirty="0"/>
              <a:t>n</a:t>
            </a:r>
          </a:p>
          <a:p>
            <a:r>
              <a:rPr lang="en-US" sz="2800" dirty="0"/>
              <a:t>h(n) = (n</a:t>
            </a:r>
            <a:r>
              <a:rPr lang="en-US" sz="2800" baseline="30000" dirty="0"/>
              <a:t>0.5</a:t>
            </a:r>
            <a:r>
              <a:rPr lang="en-US" sz="2800" dirty="0"/>
              <a:t>)/5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432FF"/>
                </a:solidFill>
              </a:rPr>
              <a:t>t(n) = 0.01(n-1): the</a:t>
            </a:r>
          </a:p>
          <a:p>
            <a:r>
              <a:rPr lang="en-US" sz="2800" dirty="0">
                <a:solidFill>
                  <a:srgbClr val="0432FF"/>
                </a:solidFill>
              </a:rPr>
              <a:t>guarantee for </a:t>
            </a:r>
          </a:p>
          <a:p>
            <a:r>
              <a:rPr lang="en-US" sz="2800" dirty="0">
                <a:solidFill>
                  <a:srgbClr val="0432FF"/>
                </a:solidFill>
              </a:rPr>
              <a:t>CPM-optimal clusterings when     = 0.01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9E186D-0489-E249-B561-1BCF420BF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441" y="4846927"/>
            <a:ext cx="244772" cy="377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D1BDE5-B982-8243-8CD2-71DE856462A1}"/>
              </a:ext>
            </a:extLst>
          </p:cNvPr>
          <p:cNvSpPr txBox="1"/>
          <p:nvPr/>
        </p:nvSpPr>
        <p:spPr>
          <a:xfrm>
            <a:off x="5876373" y="5452110"/>
            <a:ext cx="5642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In this study, the edge cut size for a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“well-connected” cluster with n nodes must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be greater than f(n).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E4E64-DE04-5242-A44D-9D148904AFB6}"/>
              </a:ext>
            </a:extLst>
          </p:cNvPr>
          <p:cNvSpPr txBox="1"/>
          <p:nvPr/>
        </p:nvSpPr>
        <p:spPr>
          <a:xfrm>
            <a:off x="2754924" y="6033861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cluster 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0E69F-71D8-6C47-83B7-C2B2D92664ED}"/>
              </a:ext>
            </a:extLst>
          </p:cNvPr>
          <p:cNvSpPr txBox="1"/>
          <p:nvPr/>
        </p:nvSpPr>
        <p:spPr>
          <a:xfrm>
            <a:off x="6028796" y="5590609"/>
            <a:ext cx="5642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In this study, the edge cut size for a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“well-connected” cluster with n nodes must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be greater than f(n).</a:t>
            </a:r>
          </a:p>
        </p:txBody>
      </p:sp>
    </p:spTree>
    <p:extLst>
      <p:ext uri="{BB962C8B-B14F-4D97-AF65-F5344CB8AC3E}">
        <p14:creationId xmlns:p14="http://schemas.microsoft.com/office/powerpoint/2010/main" val="129798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5639-E98B-D845-B98F-6F37330E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41376"/>
            <a:ext cx="11353800" cy="1325563"/>
          </a:xfrm>
        </p:spPr>
        <p:txBody>
          <a:bodyPr/>
          <a:lstStyle/>
          <a:p>
            <a:r>
              <a:rPr lang="en-US" dirty="0"/>
              <a:t>The Scientometrics and Network Science Project, Chacko-Warnow Collaboration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CACFF4-2DA7-9A4D-9FDB-888E523AC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7110" y="2251593"/>
            <a:ext cx="4315692" cy="324976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700594-C507-7949-B835-E366D9444B52}"/>
              </a:ext>
            </a:extLst>
          </p:cNvPr>
          <p:cNvSpPr txBox="1"/>
          <p:nvPr/>
        </p:nvSpPr>
        <p:spPr>
          <a:xfrm>
            <a:off x="609600" y="2331142"/>
            <a:ext cx="62255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Goals: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Understanding the organization of scientific communities, and especially emerging trends in biomedical research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Developing novel community detection and  community search methods that enable discovery in large networks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Developing new methods for understanding community structure in large networks (millions of nodes), including the detection of overlapping communities and evolution of communities over time.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2ADA2A-C7AC-A448-BDFF-7922120E09A2}"/>
              </a:ext>
            </a:extLst>
          </p:cNvPr>
          <p:cNvSpPr txBox="1"/>
          <p:nvPr/>
        </p:nvSpPr>
        <p:spPr>
          <a:xfrm>
            <a:off x="3532910" y="6357138"/>
            <a:ext cx="454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tandy.cs.illinois.edu</a:t>
            </a:r>
            <a:r>
              <a:rPr lang="en-US" dirty="0"/>
              <a:t>/</a:t>
            </a:r>
            <a:r>
              <a:rPr lang="en-US" dirty="0" err="1"/>
              <a:t>bibliometrics.html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5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7ECC-4725-CB4C-8466-8F582B6B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81" y="376555"/>
            <a:ext cx="1075563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Lower bounds for “well-connected” clusters with n nodes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B8890E-A6B0-3841-A90B-375CDF1E3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389" y="1405890"/>
            <a:ext cx="6051103" cy="48126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40FC5-1E92-064A-B5B8-A410A78C65CD}"/>
              </a:ext>
            </a:extLst>
          </p:cNvPr>
          <p:cNvSpPr txBox="1"/>
          <p:nvPr/>
        </p:nvSpPr>
        <p:spPr>
          <a:xfrm>
            <a:off x="6539313" y="1798684"/>
            <a:ext cx="4570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f(n) = log</a:t>
            </a:r>
            <a:r>
              <a:rPr lang="en-US" sz="2800" baseline="-25000" dirty="0"/>
              <a:t>10</a:t>
            </a:r>
            <a:r>
              <a:rPr lang="en-US" sz="2800" dirty="0"/>
              <a:t>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1BDE5-B982-8243-8CD2-71DE856462A1}"/>
              </a:ext>
            </a:extLst>
          </p:cNvPr>
          <p:cNvSpPr txBox="1"/>
          <p:nvPr/>
        </p:nvSpPr>
        <p:spPr>
          <a:xfrm>
            <a:off x="5876373" y="5452110"/>
            <a:ext cx="5642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In this study, the edge cut size for a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“well-connected” cluster with n nodes must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be greater than f(n).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E4E64-DE04-5242-A44D-9D148904AFB6}"/>
              </a:ext>
            </a:extLst>
          </p:cNvPr>
          <p:cNvSpPr txBox="1"/>
          <p:nvPr/>
        </p:nvSpPr>
        <p:spPr>
          <a:xfrm>
            <a:off x="2754924" y="6033861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cluster 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0E69F-71D8-6C47-83B7-C2B2D92664ED}"/>
              </a:ext>
            </a:extLst>
          </p:cNvPr>
          <p:cNvSpPr txBox="1"/>
          <p:nvPr/>
        </p:nvSpPr>
        <p:spPr>
          <a:xfrm>
            <a:off x="6028796" y="2731453"/>
            <a:ext cx="62794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432FF"/>
                </a:solidFill>
              </a:rPr>
              <a:t>We select f(n):</a:t>
            </a:r>
          </a:p>
          <a:p>
            <a:endParaRPr lang="en-US" sz="2400" i="1" dirty="0">
              <a:solidFill>
                <a:srgbClr val="0432FF"/>
              </a:solidFill>
            </a:endParaRPr>
          </a:p>
          <a:p>
            <a:r>
              <a:rPr lang="en-US" sz="2400" i="1" dirty="0">
                <a:solidFill>
                  <a:srgbClr val="0432FF"/>
                </a:solidFill>
              </a:rPr>
              <a:t>We consider a cluster with n nodes to be</a:t>
            </a:r>
          </a:p>
          <a:p>
            <a:r>
              <a:rPr lang="en-US" sz="2400" i="1" dirty="0">
                <a:solidFill>
                  <a:srgbClr val="0432FF"/>
                </a:solidFill>
              </a:rPr>
              <a:t> “well-connected” if the min-cut size exceeds f(n).</a:t>
            </a:r>
          </a:p>
        </p:txBody>
      </p:sp>
    </p:spTree>
    <p:extLst>
      <p:ext uri="{BB962C8B-B14F-4D97-AF65-F5344CB8AC3E}">
        <p14:creationId xmlns:p14="http://schemas.microsoft.com/office/powerpoint/2010/main" val="939927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CC4A-5F60-C047-B005-6540A2E1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Leiden clusters have small edge cuts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D57703-F1F5-894A-BDA7-EC139E81E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382000" cy="4254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961BD-CEBE-FD43-96C8-0511BF92815F}"/>
              </a:ext>
            </a:extLst>
          </p:cNvPr>
          <p:cNvSpPr txBox="1"/>
          <p:nvPr/>
        </p:nvSpPr>
        <p:spPr>
          <a:xfrm>
            <a:off x="8819034" y="2000588"/>
            <a:ext cx="32510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Leiden optimizing either Modularity (mod) or the</a:t>
            </a:r>
          </a:p>
          <a:p>
            <a:r>
              <a:rPr lang="en-US" dirty="0"/>
              <a:t>Constant Potts Model (CPM) for</a:t>
            </a:r>
          </a:p>
          <a:p>
            <a:r>
              <a:rPr lang="en-US" dirty="0"/>
              <a:t>different resolution values.</a:t>
            </a:r>
          </a:p>
          <a:p>
            <a:endParaRPr lang="en-US" dirty="0"/>
          </a:p>
          <a:p>
            <a:r>
              <a:rPr lang="en-US" dirty="0"/>
              <a:t>Blue text in left figure indicates node coverage</a:t>
            </a:r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Trade-off between node coverage and edge-connectivity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CD31-93EE-2449-AFE6-E7963D7A06D6}"/>
              </a:ext>
            </a:extLst>
          </p:cNvPr>
          <p:cNvSpPr txBox="1"/>
          <p:nvPr/>
        </p:nvSpPr>
        <p:spPr>
          <a:xfrm>
            <a:off x="8492490" y="5657850"/>
            <a:ext cx="10401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3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9342-D59E-7E41-9486-CED0C18E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Our study: networks and community detection methods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9A735F-F210-CA4B-ADA1-B79E37329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8868" y="1244431"/>
            <a:ext cx="8200136" cy="32358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66CA1A-FCD9-69D7-4502-99A14575477E}"/>
              </a:ext>
            </a:extLst>
          </p:cNvPr>
          <p:cNvSpPr txBox="1"/>
          <p:nvPr/>
        </p:nvSpPr>
        <p:spPr>
          <a:xfrm>
            <a:off x="757643" y="4349931"/>
            <a:ext cx="671651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Community Detection Methods: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Leiden optimizing Modularity and the Constant Potts Model (CPM)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Iterative k-core (IKC)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Markov Clustering (MCL)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Infomap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5E19-872C-6D9C-F005-20EDAE145271}"/>
              </a:ext>
            </a:extLst>
          </p:cNvPr>
          <p:cNvSpPr txBox="1"/>
          <p:nvPr/>
        </p:nvSpPr>
        <p:spPr>
          <a:xfrm>
            <a:off x="-352699" y="3816489"/>
            <a:ext cx="78492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Text </a:t>
            </a:r>
            <a:r>
              <a:rPr lang="en-US" dirty="0" err="1">
                <a:solidFill>
                  <a:schemeClr val="bg1"/>
                </a:solidFill>
              </a:rPr>
              <a:t>tex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D764C-F778-D656-0483-6DC3644523C7}"/>
              </a:ext>
            </a:extLst>
          </p:cNvPr>
          <p:cNvSpPr txBox="1"/>
          <p:nvPr/>
        </p:nvSpPr>
        <p:spPr>
          <a:xfrm>
            <a:off x="7388173" y="1923663"/>
            <a:ext cx="46356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also examined synthetic networks based on these networks.</a:t>
            </a:r>
          </a:p>
          <a:p>
            <a:endParaRPr lang="en-US" sz="2400" dirty="0"/>
          </a:p>
          <a:p>
            <a:r>
              <a:rPr lang="en-US" sz="2400" dirty="0"/>
              <a:t>Only Leiden and IKC completed on Open Citations.</a:t>
            </a:r>
          </a:p>
          <a:p>
            <a:endParaRPr lang="en-US" sz="2400" dirty="0"/>
          </a:p>
          <a:p>
            <a:r>
              <a:rPr lang="en-US" sz="2400" dirty="0"/>
              <a:t>IKC had very low node coverage</a:t>
            </a:r>
          </a:p>
        </p:txBody>
      </p:sp>
    </p:spTree>
    <p:extLst>
      <p:ext uri="{BB962C8B-B14F-4D97-AF65-F5344CB8AC3E}">
        <p14:creationId xmlns:p14="http://schemas.microsoft.com/office/powerpoint/2010/main" val="338575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7A87D4-B27F-F447-97C2-EE75E6F1E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437" y="737928"/>
            <a:ext cx="7145793" cy="411537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4A9F45-452E-E943-BDD7-0B4894AB70B8}"/>
              </a:ext>
            </a:extLst>
          </p:cNvPr>
          <p:cNvSpPr txBox="1"/>
          <p:nvPr/>
        </p:nvSpPr>
        <p:spPr>
          <a:xfrm>
            <a:off x="7642860" y="1997844"/>
            <a:ext cx="41397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2800" i="1" dirty="0">
                <a:solidFill>
                  <a:srgbClr val="0432FF"/>
                </a:solidFill>
              </a:rPr>
              <a:t>Introduced Leiden algorithm</a:t>
            </a:r>
          </a:p>
          <a:p>
            <a:pPr marL="514350" indent="-514350">
              <a:buAutoNum type="arabicParenBoth"/>
            </a:pPr>
            <a:r>
              <a:rPr lang="en-US" sz="2800" i="1" dirty="0">
                <a:solidFill>
                  <a:srgbClr val="0432FF"/>
                </a:solidFill>
              </a:rPr>
              <a:t>Demonstrates Louvain produces disconnected clusters </a:t>
            </a:r>
          </a:p>
          <a:p>
            <a:pPr marL="514350" indent="-514350">
              <a:buAutoNum type="arabicParenBoth"/>
            </a:pPr>
            <a:r>
              <a:rPr lang="en-US" sz="2800" i="1" dirty="0">
                <a:solidFill>
                  <a:srgbClr val="0432FF"/>
                </a:solidFill>
              </a:rPr>
              <a:t>Proves CPM-optimal clusters well-connected</a:t>
            </a:r>
          </a:p>
        </p:txBody>
      </p:sp>
    </p:spTree>
    <p:extLst>
      <p:ext uri="{BB962C8B-B14F-4D97-AF65-F5344CB8AC3E}">
        <p14:creationId xmlns:p14="http://schemas.microsoft.com/office/powerpoint/2010/main" val="329795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857E-3F53-624C-B939-DAABA2830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Well-connected = no small edge cut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61300-4B1F-454A-859F-90D9F84C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33" y="1710531"/>
            <a:ext cx="5575056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432FF"/>
                </a:solidFill>
              </a:rPr>
              <a:t>Edge cut</a:t>
            </a:r>
            <a:r>
              <a:rPr lang="en-US" sz="3200" dirty="0"/>
              <a:t>:  set of edges whose removal splits the graph into separate components</a:t>
            </a:r>
          </a:p>
          <a:p>
            <a:r>
              <a:rPr lang="en-US" sz="3200" dirty="0"/>
              <a:t>No single edge removal disconnects the graph</a:t>
            </a:r>
          </a:p>
          <a:p>
            <a:r>
              <a:rPr lang="en-US" sz="3200" dirty="0"/>
              <a:t>An edge cut of size 2: {A,B}</a:t>
            </a:r>
          </a:p>
          <a:p>
            <a:r>
              <a:rPr lang="en-US" sz="3200" dirty="0">
                <a:solidFill>
                  <a:srgbClr val="0432FF"/>
                </a:solidFill>
              </a:rPr>
              <a:t>Min edge cut size is 2</a:t>
            </a:r>
            <a:r>
              <a:rPr lang="en-US" sz="3200" dirty="0"/>
              <a:t>.</a:t>
            </a:r>
          </a:p>
          <a:p>
            <a:endParaRPr lang="en-US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2C794B-94E0-1842-BD0E-565106933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5618"/>
            <a:ext cx="6748571" cy="351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8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A8D3B-6BD6-C246-AE1C-4B9D420AE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494" y="1726855"/>
            <a:ext cx="2806700" cy="749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7C9F37-304C-C34D-B96C-64A56E391858}"/>
              </a:ext>
            </a:extLst>
          </p:cNvPr>
          <p:cNvSpPr txBox="1"/>
          <p:nvPr/>
        </p:nvSpPr>
        <p:spPr>
          <a:xfrm>
            <a:off x="1057823" y="2707946"/>
            <a:ext cx="97578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Theorem (rephrased from </a:t>
            </a:r>
            <a:r>
              <a:rPr lang="en-US" sz="2400" b="1" dirty="0" err="1"/>
              <a:t>Traag</a:t>
            </a:r>
            <a:r>
              <a:rPr lang="en-US" sz="2400" b="1" dirty="0"/>
              <a:t> et al. 2019):  </a:t>
            </a:r>
          </a:p>
          <a:p>
            <a:r>
              <a:rPr lang="en-US" sz="2400" dirty="0"/>
              <a:t>Let C be a cluster in an optimal CPM clustering for resolution parameter    .</a:t>
            </a:r>
          </a:p>
          <a:p>
            <a:r>
              <a:rPr lang="en-US" sz="2400" dirty="0"/>
              <a:t>Suppose removing edge set E’ splits C into sets X and Y.</a:t>
            </a:r>
          </a:p>
          <a:p>
            <a:r>
              <a:rPr lang="en-US" sz="2400" dirty="0">
                <a:solidFill>
                  <a:srgbClr val="0432FF"/>
                </a:solidFill>
              </a:rPr>
              <a:t>Then E’ has at least     |X||Y| edges.</a:t>
            </a:r>
          </a:p>
          <a:p>
            <a:endParaRPr lang="en-US" sz="2400" b="1" u="sng" dirty="0"/>
          </a:p>
          <a:p>
            <a:endParaRPr lang="en-US" sz="2400" b="1" u="sng" dirty="0"/>
          </a:p>
          <a:p>
            <a:r>
              <a:rPr lang="en-US" sz="3200" dirty="0">
                <a:solidFill>
                  <a:srgbClr val="0432FF"/>
                </a:solidFill>
              </a:rPr>
              <a:t>This lower bound depends on    and is not very meaningful when    is small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2D0A6-9BAB-3746-AE91-D36EA701F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002" y="3174375"/>
            <a:ext cx="158082" cy="243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02A0D7-D418-DE4D-BB90-5220B5835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599" y="3950697"/>
            <a:ext cx="155881" cy="2402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A8420D-5A5C-044E-9321-CBCA4C7D05CE}"/>
              </a:ext>
            </a:extLst>
          </p:cNvPr>
          <p:cNvSpPr txBox="1"/>
          <p:nvPr/>
        </p:nvSpPr>
        <p:spPr>
          <a:xfrm>
            <a:off x="1860318" y="1332404"/>
            <a:ext cx="807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CPM optimization score depends on the resolution parameter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9922D-DF70-3D4A-9F1D-630DECA2FF38}"/>
              </a:ext>
            </a:extLst>
          </p:cNvPr>
          <p:cNvSpPr txBox="1"/>
          <p:nvPr/>
        </p:nvSpPr>
        <p:spPr>
          <a:xfrm>
            <a:off x="1568754" y="225180"/>
            <a:ext cx="905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CPM-optimal clusterings are well-connected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B69EAD-6364-9146-9B56-79CFBF5BD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706" y="1408332"/>
            <a:ext cx="158082" cy="2436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CE4904-05B1-3441-8AD8-307D65C89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760" y="5586415"/>
            <a:ext cx="231576" cy="326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4B98DD-B04A-644D-9057-DAF067E66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52" y="5067300"/>
            <a:ext cx="231576" cy="3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8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DB4C-EF41-7B4E-8382-2866E7EC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4934A-4017-FE4E-8AA3-4D5B8543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We demonstrate that all studied clustering methods produce clusters with small edge cuts on real world networks.</a:t>
            </a:r>
          </a:p>
          <a:p>
            <a:r>
              <a:rPr lang="en-US" dirty="0">
                <a:solidFill>
                  <a:srgbClr val="0432FF"/>
                </a:solidFill>
              </a:rPr>
              <a:t>We present the Connectivity Modifier</a:t>
            </a:r>
            <a:r>
              <a:rPr lang="en-US" dirty="0"/>
              <a:t>: flexible pipeline, modifies clustering to </a:t>
            </a:r>
            <a:r>
              <a:rPr lang="en-US" dirty="0">
                <a:solidFill>
                  <a:srgbClr val="0432FF"/>
                </a:solidFill>
              </a:rPr>
              <a:t>ensure well-connectivity</a:t>
            </a:r>
            <a:r>
              <a:rPr lang="en-US" dirty="0"/>
              <a:t>, </a:t>
            </a:r>
            <a:r>
              <a:rPr lang="en-US" dirty="0">
                <a:solidFill>
                  <a:srgbClr val="0432FF"/>
                </a:solidFill>
              </a:rPr>
              <a:t>according to a user-provided rule.</a:t>
            </a:r>
          </a:p>
          <a:p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4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CC4A-5F60-C047-B005-6540A2E1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Leiden clusters have small edge cuts, </a:t>
            </a:r>
            <a:br>
              <a:rPr lang="en-US" dirty="0"/>
            </a:br>
            <a:r>
              <a:rPr lang="en-US" dirty="0"/>
              <a:t>even for large clusters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D57703-F1F5-894A-BDA7-EC139E81E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458" y="1690688"/>
            <a:ext cx="8382000" cy="4254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961BD-CEBE-FD43-96C8-0511BF92815F}"/>
              </a:ext>
            </a:extLst>
          </p:cNvPr>
          <p:cNvSpPr txBox="1"/>
          <p:nvPr/>
        </p:nvSpPr>
        <p:spPr>
          <a:xfrm>
            <a:off x="5481473" y="1966109"/>
            <a:ext cx="325104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Leiden optimizing either Modularity (mod) or the</a:t>
            </a:r>
          </a:p>
          <a:p>
            <a:r>
              <a:rPr lang="en-US" dirty="0"/>
              <a:t>Constant Potts Model (CPM) for</a:t>
            </a:r>
          </a:p>
          <a:p>
            <a:r>
              <a:rPr lang="en-US" dirty="0"/>
              <a:t>different resolution values.</a:t>
            </a:r>
          </a:p>
          <a:p>
            <a:endParaRPr lang="en-US" dirty="0"/>
          </a:p>
          <a:p>
            <a:r>
              <a:rPr lang="en-US" dirty="0"/>
              <a:t>Blue text in left figure indicates node coverage</a:t>
            </a:r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Trade-off between node coverage and edge-connectivity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CD31-93EE-2449-AFE6-E7963D7A06D6}"/>
              </a:ext>
            </a:extLst>
          </p:cNvPr>
          <p:cNvSpPr txBox="1"/>
          <p:nvPr/>
        </p:nvSpPr>
        <p:spPr>
          <a:xfrm>
            <a:off x="10319794" y="5690648"/>
            <a:ext cx="10401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63EB0-9D49-B151-367A-730587291BF6}"/>
              </a:ext>
            </a:extLst>
          </p:cNvPr>
          <p:cNvSpPr txBox="1"/>
          <p:nvPr/>
        </p:nvSpPr>
        <p:spPr>
          <a:xfrm>
            <a:off x="8677000" y="5690648"/>
            <a:ext cx="7857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Filling </a:t>
            </a:r>
          </a:p>
        </p:txBody>
      </p:sp>
    </p:spTree>
    <p:extLst>
      <p:ext uri="{BB962C8B-B14F-4D97-AF65-F5344CB8AC3E}">
        <p14:creationId xmlns:p14="http://schemas.microsoft.com/office/powerpoint/2010/main" val="120274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AF1E-BFF0-D049-AD8E-7AE638EF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Connectivity Modifier (CM) Pipeline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5B6A85-33B8-5643-B2A8-7B0FBA746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3464"/>
            <a:ext cx="10515600" cy="40356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E2A8BB-F0FA-D146-9A61-7E295A78BA18}"/>
              </a:ext>
            </a:extLst>
          </p:cNvPr>
          <p:cNvSpPr txBox="1"/>
          <p:nvPr/>
        </p:nvSpPr>
        <p:spPr>
          <a:xfrm>
            <a:off x="8037678" y="1577953"/>
            <a:ext cx="3853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CM </a:t>
            </a:r>
            <a:r>
              <a:rPr lang="en-US" sz="2000" dirty="0" err="1"/>
              <a:t>reclusters</a:t>
            </a:r>
            <a:r>
              <a:rPr lang="en-US" sz="2000" dirty="0"/>
              <a:t> in each iteration, using a </a:t>
            </a:r>
            <a:r>
              <a:rPr lang="en-US" sz="2000" dirty="0">
                <a:solidFill>
                  <a:srgbClr val="0432FF"/>
                </a:solidFill>
              </a:rPr>
              <a:t>selected clustering method </a:t>
            </a:r>
          </a:p>
          <a:p>
            <a:endParaRPr lang="en-US" sz="2000" dirty="0"/>
          </a:p>
          <a:p>
            <a:r>
              <a:rPr lang="en-US" sz="2000" dirty="0"/>
              <a:t>Parameter Defaults: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Well-connected means </a:t>
            </a:r>
          </a:p>
          <a:p>
            <a:r>
              <a:rPr lang="en-US" sz="2000" dirty="0"/>
              <a:t>         min cuts above </a:t>
            </a:r>
            <a:r>
              <a:rPr lang="en-US" sz="2000" dirty="0">
                <a:solidFill>
                  <a:srgbClr val="0432FF"/>
                </a:solidFill>
              </a:rPr>
              <a:t>log</a:t>
            </a:r>
            <a:r>
              <a:rPr lang="en-US" sz="2000" baseline="-25000" dirty="0">
                <a:solidFill>
                  <a:srgbClr val="0432FF"/>
                </a:solidFill>
              </a:rPr>
              <a:t>10 </a:t>
            </a:r>
            <a:r>
              <a:rPr lang="en-US" sz="2000" dirty="0">
                <a:solidFill>
                  <a:srgbClr val="0432FF"/>
                </a:solidFill>
              </a:rPr>
              <a:t>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Cluster min size </a:t>
            </a:r>
            <a:r>
              <a:rPr lang="en-US" sz="2000" dirty="0">
                <a:solidFill>
                  <a:srgbClr val="0432FF"/>
                </a:solidFill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083A4-23EF-0F42-A665-C33284B31F0F}"/>
              </a:ext>
            </a:extLst>
          </p:cNvPr>
          <p:cNvSpPr txBox="1"/>
          <p:nvPr/>
        </p:nvSpPr>
        <p:spPr>
          <a:xfrm>
            <a:off x="6595110" y="5394960"/>
            <a:ext cx="4903470" cy="754380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7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14327</TotalTime>
  <Words>1200</Words>
  <Application>Microsoft Macintosh PowerPoint</Application>
  <PresentationFormat>Widescreen</PresentationFormat>
  <Paragraphs>155</Paragraphs>
  <Slides>21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Well-Connected Communities  in Real-World and Synthetic Networks</vt:lpstr>
      <vt:lpstr>The Scientometrics and Network Science Project, Chacko-Warnow Collaboration</vt:lpstr>
      <vt:lpstr>Our study: networks and community detection methods</vt:lpstr>
      <vt:lpstr>PowerPoint Presentation</vt:lpstr>
      <vt:lpstr>Well-connected = no small edge cut </vt:lpstr>
      <vt:lpstr>PowerPoint Presentation</vt:lpstr>
      <vt:lpstr>Our study</vt:lpstr>
      <vt:lpstr>Leiden clusters have small edge cuts,  even for large clusters</vt:lpstr>
      <vt:lpstr>The Connectivity Modifier (CM) Pipeline</vt:lpstr>
      <vt:lpstr>CM reduces node coverage</vt:lpstr>
      <vt:lpstr>CM improves accuracy on synthetic networks  </vt:lpstr>
      <vt:lpstr>Observations, part 1</vt:lpstr>
      <vt:lpstr>Observations, part 2</vt:lpstr>
      <vt:lpstr>Additional Observations and Questions</vt:lpstr>
      <vt:lpstr>Additional Observations and Questions</vt:lpstr>
      <vt:lpstr>Take home points</vt:lpstr>
      <vt:lpstr>Take home points</vt:lpstr>
      <vt:lpstr>The CM code is open source</vt:lpstr>
      <vt:lpstr>Lower bounds for “well-connected” clusters with n nodes</vt:lpstr>
      <vt:lpstr>Lower bounds for “well-connected” clusters with n nodes</vt:lpstr>
      <vt:lpstr>Leiden clusters have small edge cuts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and Discrete Algorithms for Reconstructing the Tree of Life</dc:title>
  <dc:creator>Warnow, Tandy</dc:creator>
  <cp:lastModifiedBy>Warnow, Tandy</cp:lastModifiedBy>
  <cp:revision>85</cp:revision>
  <cp:lastPrinted>2023-08-22T18:38:37Z</cp:lastPrinted>
  <dcterms:created xsi:type="dcterms:W3CDTF">2019-11-20T16:51:19Z</dcterms:created>
  <dcterms:modified xsi:type="dcterms:W3CDTF">2023-11-12T01:01:01Z</dcterms:modified>
</cp:coreProperties>
</file>