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285" r:id="rId2"/>
    <p:sldId id="488" r:id="rId3"/>
    <p:sldId id="900" r:id="rId4"/>
    <p:sldId id="380" r:id="rId5"/>
    <p:sldId id="817" r:id="rId6"/>
    <p:sldId id="901" r:id="rId7"/>
    <p:sldId id="862" r:id="rId8"/>
    <p:sldId id="902" r:id="rId9"/>
    <p:sldId id="903" r:id="rId10"/>
    <p:sldId id="910" r:id="rId11"/>
    <p:sldId id="575" r:id="rId12"/>
    <p:sldId id="443" r:id="rId13"/>
    <p:sldId id="495" r:id="rId14"/>
    <p:sldId id="894" r:id="rId15"/>
    <p:sldId id="917" r:id="rId16"/>
    <p:sldId id="851" r:id="rId17"/>
    <p:sldId id="818" r:id="rId18"/>
    <p:sldId id="895" r:id="rId19"/>
    <p:sldId id="850" r:id="rId20"/>
    <p:sldId id="918" r:id="rId21"/>
    <p:sldId id="550" r:id="rId22"/>
    <p:sldId id="858" r:id="rId23"/>
    <p:sldId id="811" r:id="rId24"/>
    <p:sldId id="911" r:id="rId25"/>
    <p:sldId id="484" r:id="rId26"/>
    <p:sldId id="261" r:id="rId27"/>
    <p:sldId id="920" r:id="rId28"/>
    <p:sldId id="299" r:id="rId29"/>
    <p:sldId id="919" r:id="rId30"/>
    <p:sldId id="845" r:id="rId31"/>
    <p:sldId id="786" r:id="rId32"/>
    <p:sldId id="891" r:id="rId33"/>
    <p:sldId id="789" r:id="rId34"/>
    <p:sldId id="892" r:id="rId35"/>
    <p:sldId id="788" r:id="rId36"/>
    <p:sldId id="796" r:id="rId37"/>
    <p:sldId id="849" r:id="rId38"/>
    <p:sldId id="889" r:id="rId39"/>
    <p:sldId id="890" r:id="rId40"/>
    <p:sldId id="925" r:id="rId41"/>
    <p:sldId id="921" r:id="rId42"/>
    <p:sldId id="922" r:id="rId43"/>
    <p:sldId id="924" r:id="rId44"/>
    <p:sldId id="923" r:id="rId45"/>
    <p:sldId id="929" r:id="rId46"/>
    <p:sldId id="913" r:id="rId47"/>
    <p:sldId id="914" r:id="rId48"/>
    <p:sldId id="867" r:id="rId49"/>
    <p:sldId id="857" r:id="rId50"/>
    <p:sldId id="871" r:id="rId51"/>
    <p:sldId id="927" r:id="rId52"/>
    <p:sldId id="904" r:id="rId53"/>
    <p:sldId id="843" r:id="rId54"/>
    <p:sldId id="489" r:id="rId55"/>
    <p:sldId id="523" r:id="rId56"/>
    <p:sldId id="829" r:id="rId57"/>
    <p:sldId id="844" r:id="rId58"/>
    <p:sldId id="837" r:id="rId59"/>
    <p:sldId id="838" r:id="rId60"/>
    <p:sldId id="855" r:id="rId61"/>
    <p:sldId id="856" r:id="rId62"/>
    <p:sldId id="906" r:id="rId63"/>
    <p:sldId id="930" r:id="rId64"/>
    <p:sldId id="931" r:id="rId65"/>
    <p:sldId id="932" r:id="rId66"/>
    <p:sldId id="852" r:id="rId67"/>
    <p:sldId id="915" r:id="rId68"/>
    <p:sldId id="846" r:id="rId69"/>
    <p:sldId id="928" r:id="rId70"/>
    <p:sldId id="926"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42"/>
    <p:restoredTop sz="94663"/>
  </p:normalViewPr>
  <p:slideViewPr>
    <p:cSldViewPr snapToGrid="0" snapToObjects="1">
      <p:cViewPr>
        <p:scale>
          <a:sx n="115" d="100"/>
          <a:sy n="115" d="100"/>
        </p:scale>
        <p:origin x="560" y="48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61066A-606A-9C42-8429-7CACA41D292A}" type="datetimeFigureOut">
              <a:rPr lang="en-US" smtClean="0"/>
              <a:t>9/15/22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97E67-8793-0B49-8AD1-B07A7FF00B74}" type="slidenum">
              <a:rPr lang="en-US" smtClean="0"/>
              <a:t>‹#›</a:t>
            </a:fld>
            <a:endParaRPr lang="en-US"/>
          </a:p>
        </p:txBody>
      </p:sp>
    </p:spTree>
    <p:extLst>
      <p:ext uri="{BB962C8B-B14F-4D97-AF65-F5344CB8AC3E}">
        <p14:creationId xmlns:p14="http://schemas.microsoft.com/office/powerpoint/2010/main" val="59545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0BDCE09B-58D3-2E47-A137-172A53BA12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233E959-557A-6640-8153-6E84937031A2}" type="slidenum">
              <a:rPr lang="en-US" altLang="en-US" smtClean="0">
                <a:latin typeface="Arial" panose="020B0604020202020204" pitchFamily="34" charset="0"/>
              </a:rPr>
              <a:pPr>
                <a:spcBef>
                  <a:spcPct val="0"/>
                </a:spcBef>
              </a:pPr>
              <a:t>2</a:t>
            </a:fld>
            <a:endParaRPr lang="en-US" altLang="en-US">
              <a:latin typeface="Arial" panose="020B0604020202020204" pitchFamily="34" charset="0"/>
            </a:endParaRPr>
          </a:p>
        </p:txBody>
      </p:sp>
      <p:sp>
        <p:nvSpPr>
          <p:cNvPr id="22530" name="Rectangle 2">
            <a:extLst>
              <a:ext uri="{FF2B5EF4-FFF2-40B4-BE49-F238E27FC236}">
                <a16:creationId xmlns:a16="http://schemas.microsoft.com/office/drawing/2014/main" id="{8AF42D80-26F9-5545-B1BF-EBA06252C2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a:extLst>
              <a:ext uri="{FF2B5EF4-FFF2-40B4-BE49-F238E27FC236}">
                <a16:creationId xmlns:a16="http://schemas.microsoft.com/office/drawing/2014/main" id="{D3A86908-C748-4E41-97F6-4606A4E14F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97538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4CC1128B-145E-8547-BD12-1FCEABD39A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639F4EA-72F8-2A4C-80B7-C771D21E66D6}" type="slidenum">
              <a:rPr lang="en-US" altLang="en-US">
                <a:latin typeface="Arial" panose="020B0604020202020204" pitchFamily="34" charset="0"/>
              </a:rPr>
              <a:pPr>
                <a:spcBef>
                  <a:spcPct val="0"/>
                </a:spcBef>
              </a:pPr>
              <a:t>54</a:t>
            </a:fld>
            <a:endParaRPr lang="en-US" altLang="en-US">
              <a:latin typeface="Arial" panose="020B0604020202020204" pitchFamily="34" charset="0"/>
            </a:endParaRPr>
          </a:p>
        </p:txBody>
      </p:sp>
      <p:sp>
        <p:nvSpPr>
          <p:cNvPr id="21506" name="Rectangle 2">
            <a:extLst>
              <a:ext uri="{FF2B5EF4-FFF2-40B4-BE49-F238E27FC236}">
                <a16:creationId xmlns:a16="http://schemas.microsoft.com/office/drawing/2014/main" id="{BC296586-9025-3E43-9497-25658DE585E7}"/>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507" name="Rectangle 3">
            <a:extLst>
              <a:ext uri="{FF2B5EF4-FFF2-40B4-BE49-F238E27FC236}">
                <a16:creationId xmlns:a16="http://schemas.microsoft.com/office/drawing/2014/main" id="{0E24D07C-F645-854A-B5BF-4D4B6EDBC796}"/>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32948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BDDE6711-C78B-0D4C-AB43-32EAD2F44B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C4CB37-2C26-D242-B129-0EA679FB4E96}" type="slidenum">
              <a:rPr lang="en-US" altLang="en-US"/>
              <a:pPr>
                <a:spcBef>
                  <a:spcPct val="0"/>
                </a:spcBef>
              </a:pPr>
              <a:t>55</a:t>
            </a:fld>
            <a:endParaRPr lang="en-US" altLang="en-US"/>
          </a:p>
        </p:txBody>
      </p:sp>
      <p:sp>
        <p:nvSpPr>
          <p:cNvPr id="25602" name="Rectangle 1026">
            <a:extLst>
              <a:ext uri="{FF2B5EF4-FFF2-40B4-BE49-F238E27FC236}">
                <a16:creationId xmlns:a16="http://schemas.microsoft.com/office/drawing/2014/main" id="{5471529B-7146-B544-974A-DA5D3B35267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603" name="Rectangle 1027">
            <a:extLst>
              <a:ext uri="{FF2B5EF4-FFF2-40B4-BE49-F238E27FC236}">
                <a16:creationId xmlns:a16="http://schemas.microsoft.com/office/drawing/2014/main" id="{F61C2867-30A6-3944-B032-ADF99EBDF587}"/>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9631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58</a:t>
            </a:fld>
            <a:endParaRPr lang="en-US" altLang="en-US"/>
          </a:p>
        </p:txBody>
      </p:sp>
    </p:spTree>
    <p:extLst>
      <p:ext uri="{BB962C8B-B14F-4D97-AF65-F5344CB8AC3E}">
        <p14:creationId xmlns:p14="http://schemas.microsoft.com/office/powerpoint/2010/main" val="2203130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59</a:t>
            </a:fld>
            <a:endParaRPr lang="en-US" altLang="en-US"/>
          </a:p>
        </p:txBody>
      </p:sp>
    </p:spTree>
    <p:extLst>
      <p:ext uri="{BB962C8B-B14F-4D97-AF65-F5344CB8AC3E}">
        <p14:creationId xmlns:p14="http://schemas.microsoft.com/office/powerpoint/2010/main" val="1148405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66</a:t>
            </a:fld>
            <a:endParaRPr lang="en-US" altLang="en-US"/>
          </a:p>
        </p:txBody>
      </p:sp>
    </p:spTree>
    <p:extLst>
      <p:ext uri="{BB962C8B-B14F-4D97-AF65-F5344CB8AC3E}">
        <p14:creationId xmlns:p14="http://schemas.microsoft.com/office/powerpoint/2010/main" val="3700196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67</a:t>
            </a:fld>
            <a:endParaRPr lang="en-US" altLang="en-US"/>
          </a:p>
        </p:txBody>
      </p:sp>
    </p:spTree>
    <p:extLst>
      <p:ext uri="{BB962C8B-B14F-4D97-AF65-F5344CB8AC3E}">
        <p14:creationId xmlns:p14="http://schemas.microsoft.com/office/powerpoint/2010/main" val="3496355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00CB7826-BAE9-DD45-94A1-FF761E8BE6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7935B0-028E-8740-B16A-7212F3BBCA92}" type="slidenum">
              <a:rPr lang="en-US" altLang="en-US" smtClean="0">
                <a:latin typeface="Arial" panose="020B0604020202020204" pitchFamily="34" charset="0"/>
              </a:rPr>
              <a:pPr>
                <a:spcBef>
                  <a:spcPct val="0"/>
                </a:spcBef>
              </a:pPr>
              <a:t>70</a:t>
            </a:fld>
            <a:endParaRPr lang="en-US" altLang="en-US">
              <a:latin typeface="Arial" panose="020B0604020202020204" pitchFamily="34" charset="0"/>
            </a:endParaRPr>
          </a:p>
        </p:txBody>
      </p:sp>
      <p:sp>
        <p:nvSpPr>
          <p:cNvPr id="99331" name="Text Box 2">
            <a:extLst>
              <a:ext uri="{FF2B5EF4-FFF2-40B4-BE49-F238E27FC236}">
                <a16:creationId xmlns:a16="http://schemas.microsoft.com/office/drawing/2014/main" id="{74E6A565-ED17-3F41-83D9-4C7EE9692F60}"/>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B7F260C-2681-2845-9C27-FD73CD8D4824}"/>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4200244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7C8C7E0-CBF6-0041-9361-06F62D9A50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265F3E9-86FA-8243-AD62-58A7A555227A}" type="slidenum">
              <a:rPr lang="en-US" altLang="en-US" smtClean="0">
                <a:latin typeface="Arial" panose="020B0604020202020204" pitchFamily="34" charset="0"/>
              </a:rPr>
              <a:pPr>
                <a:spcBef>
                  <a:spcPct val="0"/>
                </a:spcBef>
              </a:pPr>
              <a:t>4</a:t>
            </a:fld>
            <a:endParaRPr lang="en-US" altLang="en-US">
              <a:latin typeface="Arial" panose="020B0604020202020204" pitchFamily="34" charset="0"/>
            </a:endParaRPr>
          </a:p>
        </p:txBody>
      </p:sp>
      <p:sp>
        <p:nvSpPr>
          <p:cNvPr id="55299" name="Text Box 2">
            <a:extLst>
              <a:ext uri="{FF2B5EF4-FFF2-40B4-BE49-F238E27FC236}">
                <a16:creationId xmlns:a16="http://schemas.microsoft.com/office/drawing/2014/main" id="{997C0431-2F1F-6448-BAD4-676B327AA6F3}"/>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1B5CACE-119C-1B4F-A908-D9CF7116D75B}"/>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3884956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0BC490DB-7F9B-CD43-B118-11ABDFE4BC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A93E5CF-3F5C-614A-BFC1-C1001B426EB4}" type="slidenum">
              <a:rPr lang="en-US" altLang="en-US" smtClean="0"/>
              <a:pPr>
                <a:spcBef>
                  <a:spcPct val="0"/>
                </a:spcBef>
              </a:pPr>
              <a:t>10</a:t>
            </a:fld>
            <a:endParaRPr lang="en-US" altLang="en-US"/>
          </a:p>
        </p:txBody>
      </p:sp>
      <p:sp>
        <p:nvSpPr>
          <p:cNvPr id="20482" name="Rectangle 1026">
            <a:extLst>
              <a:ext uri="{FF2B5EF4-FFF2-40B4-BE49-F238E27FC236}">
                <a16:creationId xmlns:a16="http://schemas.microsoft.com/office/drawing/2014/main" id="{0E6F2F60-D3AB-A24F-83D6-D62CC39DE0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1027">
            <a:extLst>
              <a:ext uri="{FF2B5EF4-FFF2-40B4-BE49-F238E27FC236}">
                <a16:creationId xmlns:a16="http://schemas.microsoft.com/office/drawing/2014/main" id="{84196F20-1A68-F64A-9692-803981D791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26307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5EE62F0A-A718-B74F-9397-C7D762A103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7F465BF-0EB4-1F44-B87D-52C742D8DE48}" type="slidenum">
              <a:rPr lang="en-US" altLang="en-US" smtClean="0">
                <a:latin typeface="Arial" panose="020B0604020202020204" pitchFamily="34" charset="0"/>
              </a:rPr>
              <a:pPr/>
              <a:t>11</a:t>
            </a:fld>
            <a:endParaRPr lang="en-US" altLang="en-US">
              <a:latin typeface="Arial" panose="020B0604020202020204" pitchFamily="34" charset="0"/>
            </a:endParaRPr>
          </a:p>
        </p:txBody>
      </p:sp>
      <p:sp>
        <p:nvSpPr>
          <p:cNvPr id="38914" name="Rectangle 2">
            <a:extLst>
              <a:ext uri="{FF2B5EF4-FFF2-40B4-BE49-F238E27FC236}">
                <a16:creationId xmlns:a16="http://schemas.microsoft.com/office/drawing/2014/main" id="{B5091884-D895-5F40-84DF-FEB584A40B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621848A6-3A54-3542-B402-15B64C7CA3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89907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The impact of gene tree estimation error (GTEE) and incomplete lineage sorting (ILS) on species tree error is shown for five methods: ASTRAL-II (blue), ASTRID (orange), MP-EST (green), SVDquartets (red), and unpartitioned concatenation analysis using maximum likelihood (CA-ML), specifically RAxML (purple). Species tree error is the normalized Robinson–Foulds (RF) distance between the true and estimated species trees. Subplots a, b, and c show three levels of increasing ILS, where AD is the normalized RF distance between the true species and true gene trees averaged across all genes. The mean GTEE range and the number of replicates ($N$) for that model condition are given on the $x$-axis. Means and medians are denoted by the gray dot and bar, respectively. Box plots are defined by quartiles, e.g., boxes extend from the first to the third quartiles. Greater levels of ILS and/or GTEE increased species tree error rates for all methods, and the relative performance of methods depended on both ILS and GTEE. Under low to moderate ILS, CA-ML tended to have better accuracy than the coalescent methods. Under higher levels of ILS, summary methods were typically more accurate than CA-ML and SVDquartets except for conditions with high GTEE.
</a:t>
            </a: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Society of Systematic Biologists. All rights reserved. For Permissions, please email: journals.permissions@oup.com© The Author(s) 2017. Published by Oxford University Press, on behalf of the Society of Systematic Biologists. All rights reserved. For Permissions, please email: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BD52891-7C1C-48B9-BD34-D06F2E8459A6}" type="slidenum">
              <a:rPr lang="en-US" altLang="en-US" sz="1200"/>
              <a:t>26</a:t>
            </a:fld>
            <a:endParaRPr lang="en-US" altLang="en-US" sz="1200"/>
          </a:p>
        </p:txBody>
      </p:sp>
    </p:spTree>
    <p:extLst>
      <p:ext uri="{BB962C8B-B14F-4D97-AF65-F5344CB8AC3E}">
        <p14:creationId xmlns:p14="http://schemas.microsoft.com/office/powerpoint/2010/main" val="2231388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56718931-805D-A54E-B4BB-D4A09CBA1F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E99886C-676D-6D4A-85B9-428E22FAB3FB}" type="slidenum">
              <a:rPr lang="en-US" altLang="en-US" smtClean="0"/>
              <a:pPr>
                <a:spcBef>
                  <a:spcPct val="0"/>
                </a:spcBef>
              </a:pPr>
              <a:t>28</a:t>
            </a:fld>
            <a:endParaRPr lang="en-US" altLang="en-US"/>
          </a:p>
        </p:txBody>
      </p:sp>
      <p:sp>
        <p:nvSpPr>
          <p:cNvPr id="43010" name="Rectangle 2">
            <a:extLst>
              <a:ext uri="{FF2B5EF4-FFF2-40B4-BE49-F238E27FC236}">
                <a16:creationId xmlns:a16="http://schemas.microsoft.com/office/drawing/2014/main" id="{AD65827C-EAC4-A44A-A3C6-2725618B7AE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3011" name="Rectangle 3">
            <a:extLst>
              <a:ext uri="{FF2B5EF4-FFF2-40B4-BE49-F238E27FC236}">
                <a16:creationId xmlns:a16="http://schemas.microsoft.com/office/drawing/2014/main" id="{1367C227-9143-7543-A06D-7C1071EEC8CD}"/>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point out that supertree methods take overlaping trees and produce a tree, and that the whole process of first generating small trees and then applying a supertree method is often referred to as the </a:t>
            </a:r>
            <a:r>
              <a:rPr lang="ja-JP" altLang="en-US">
                <a:ea typeface="ＭＳ Ｐゴシック" panose="020B0600070205080204" pitchFamily="34" charset="-128"/>
              </a:rPr>
              <a:t>“</a:t>
            </a:r>
            <a:r>
              <a:rPr lang="en-US" altLang="ja-JP">
                <a:ea typeface="ＭＳ Ｐゴシック" panose="020B0600070205080204" pitchFamily="34" charset="-128"/>
              </a:rPr>
              <a:t>supertree approach</a:t>
            </a:r>
            <a:r>
              <a:rPr lang="ja-JP" altLang="en-US">
                <a:ea typeface="ＭＳ Ｐゴシック" panose="020B0600070205080204" pitchFamily="34" charset="-128"/>
              </a:rPr>
              <a:t>”</a:t>
            </a:r>
            <a:r>
              <a:rPr lang="en-US" altLang="ja-JP">
                <a:ea typeface="ＭＳ Ｐゴシック" panose="020B0600070205080204" pitchFamily="34" charset="-128"/>
              </a:rPr>
              <a:t>.</a:t>
            </a: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51762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7C8C7E0-CBF6-0041-9361-06F62D9A50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265F3E9-86FA-8243-AD62-58A7A555227A}" type="slidenum">
              <a:rPr lang="en-US" altLang="en-US" smtClean="0">
                <a:latin typeface="Arial" panose="020B0604020202020204" pitchFamily="34" charset="0"/>
              </a:rPr>
              <a:pPr>
                <a:spcBef>
                  <a:spcPct val="0"/>
                </a:spcBef>
              </a:pPr>
              <a:t>30</a:t>
            </a:fld>
            <a:endParaRPr lang="en-US" altLang="en-US">
              <a:latin typeface="Arial" panose="020B0604020202020204" pitchFamily="34" charset="0"/>
            </a:endParaRPr>
          </a:p>
        </p:txBody>
      </p:sp>
      <p:sp>
        <p:nvSpPr>
          <p:cNvPr id="55299" name="Text Box 2">
            <a:extLst>
              <a:ext uri="{FF2B5EF4-FFF2-40B4-BE49-F238E27FC236}">
                <a16:creationId xmlns:a16="http://schemas.microsoft.com/office/drawing/2014/main" id="{997C0431-2F1F-6448-BAD4-676B327AA6F3}"/>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1B5CACE-119C-1B4F-A908-D9CF7116D75B}"/>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4159924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4. </a:t>
            </a:r>
            <a:r>
              <a:rPr lang="en-US" altLang="en-US">
                <a:latin typeface="Arial" pitchFamily="34" charset="0"/>
                <a:ea typeface="Arial" pitchFamily="34" charset="0"/>
              </a:rPr>
              <a:t>Species tree error on S100 data set. We compare the species tree error of the four methods, showing mean and standard error over ten replicates for each model condition, with varying numbers of genes (k) and sequence lengths (with Inf signifying true gene trees). Model conditions are labeled as a/b where a is the level of ILS (1 or 5) and b is the duplication/loss rate (1, 2, or 5).
</a:t>
            </a:r>
          </a:p>
          <a:p>
            <a:pPr marL="0" lvl="0" indent="0"/>
            <a:r>
              <a:rPr lang="en-US" altLang="en-US">
                <a:latin typeface="Arial" pitchFamily="34" charset="0"/>
                <a:ea typeface="Arial" pitchFamily="34" charset="0"/>
              </a:rPr>
              <a:t>Unless provided in the caption above, the following copyright applies to the content of this slide: © The Author(s) 2020. Published by Oxford University Press on behalf of the Society for Molecular Biology and Evolution.This is an Open Access article distributed under the terms of the Creative Commons Attribution License (http://creativecommons.org/licenses/by/4.0/), which permits unrestricted reuse, distribution, and reproduction in any medium, provided the original work is properly cited.© The Author(s) 2020. Published by Oxford University Press on behalf of the Society for Molecular Biology and Evolution.</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C3A5334B-212D-4AB8-9869-416E37237CEC}" type="slidenum">
              <a:rPr lang="en-US" altLang="en-US" sz="1200"/>
              <a:t>40</a:t>
            </a:fld>
            <a:endParaRPr lang="en-US" altLang="en-US" sz="1200"/>
          </a:p>
        </p:txBody>
      </p:sp>
    </p:spTree>
    <p:extLst>
      <p:ext uri="{BB962C8B-B14F-4D97-AF65-F5344CB8AC3E}">
        <p14:creationId xmlns:p14="http://schemas.microsoft.com/office/powerpoint/2010/main" val="3413308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5EE62F0A-A718-B74F-9397-C7D762A103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7F465BF-0EB4-1F44-B87D-52C742D8DE48}" type="slidenum">
              <a:rPr lang="en-US" altLang="en-US" smtClean="0">
                <a:latin typeface="Arial" panose="020B0604020202020204" pitchFamily="34" charset="0"/>
              </a:rPr>
              <a:pPr/>
              <a:t>53</a:t>
            </a:fld>
            <a:endParaRPr lang="en-US" altLang="en-US">
              <a:latin typeface="Arial" panose="020B0604020202020204" pitchFamily="34" charset="0"/>
            </a:endParaRPr>
          </a:p>
        </p:txBody>
      </p:sp>
      <p:sp>
        <p:nvSpPr>
          <p:cNvPr id="38914" name="Rectangle 2">
            <a:extLst>
              <a:ext uri="{FF2B5EF4-FFF2-40B4-BE49-F238E27FC236}">
                <a16:creationId xmlns:a16="http://schemas.microsoft.com/office/drawing/2014/main" id="{B5091884-D895-5F40-84DF-FEB584A40B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621848A6-3A54-3542-B402-15B64C7CA3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43514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5AE2F-2405-3642-90F7-0139AA475C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FBF072-9FFB-8A40-B0A7-3198BD56BF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011CFA-559E-7D44-AA6B-88941069B309}"/>
              </a:ext>
            </a:extLst>
          </p:cNvPr>
          <p:cNvSpPr>
            <a:spLocks noGrp="1"/>
          </p:cNvSpPr>
          <p:nvPr>
            <p:ph type="dt" sz="half" idx="10"/>
          </p:nvPr>
        </p:nvSpPr>
        <p:spPr/>
        <p:txBody>
          <a:bodyPr/>
          <a:lstStyle/>
          <a:p>
            <a:fld id="{593BEC7E-5A93-4948-90FF-54315F8375F5}" type="datetimeFigureOut">
              <a:rPr lang="en-US" smtClean="0"/>
              <a:t>9/15/22</a:t>
            </a:fld>
            <a:endParaRPr lang="en-US"/>
          </a:p>
        </p:txBody>
      </p:sp>
      <p:sp>
        <p:nvSpPr>
          <p:cNvPr id="5" name="Footer Placeholder 4">
            <a:extLst>
              <a:ext uri="{FF2B5EF4-FFF2-40B4-BE49-F238E27FC236}">
                <a16:creationId xmlns:a16="http://schemas.microsoft.com/office/drawing/2014/main" id="{00F3F9DC-5A29-1146-990A-2634422BE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0B1C9-961C-584B-82FB-CB7F38DCCFEC}"/>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129114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2597-AD90-B34D-B2C8-1169CCC278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AB74CF-7319-A84E-9987-89804D779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CB7C1-8034-9444-A8E5-5FA536D782D0}"/>
              </a:ext>
            </a:extLst>
          </p:cNvPr>
          <p:cNvSpPr>
            <a:spLocks noGrp="1"/>
          </p:cNvSpPr>
          <p:nvPr>
            <p:ph type="dt" sz="half" idx="10"/>
          </p:nvPr>
        </p:nvSpPr>
        <p:spPr/>
        <p:txBody>
          <a:bodyPr/>
          <a:lstStyle/>
          <a:p>
            <a:fld id="{593BEC7E-5A93-4948-90FF-54315F8375F5}" type="datetimeFigureOut">
              <a:rPr lang="en-US" smtClean="0"/>
              <a:t>9/15/22</a:t>
            </a:fld>
            <a:endParaRPr lang="en-US"/>
          </a:p>
        </p:txBody>
      </p:sp>
      <p:sp>
        <p:nvSpPr>
          <p:cNvPr id="5" name="Footer Placeholder 4">
            <a:extLst>
              <a:ext uri="{FF2B5EF4-FFF2-40B4-BE49-F238E27FC236}">
                <a16:creationId xmlns:a16="http://schemas.microsoft.com/office/drawing/2014/main" id="{EEF39163-B055-BF4F-9FBC-1DFD535E5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F0C0B-E568-8B41-8A68-B626E347A73A}"/>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59984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560696-DD82-BC4D-A12C-47A2756FE5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4D2059-36B4-AC49-A7C3-D7461A0223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EB8C9-5974-884C-8A27-9CBC187A6149}"/>
              </a:ext>
            </a:extLst>
          </p:cNvPr>
          <p:cNvSpPr>
            <a:spLocks noGrp="1"/>
          </p:cNvSpPr>
          <p:nvPr>
            <p:ph type="dt" sz="half" idx="10"/>
          </p:nvPr>
        </p:nvSpPr>
        <p:spPr/>
        <p:txBody>
          <a:bodyPr/>
          <a:lstStyle/>
          <a:p>
            <a:fld id="{593BEC7E-5A93-4948-90FF-54315F8375F5}" type="datetimeFigureOut">
              <a:rPr lang="en-US" smtClean="0"/>
              <a:t>9/15/22</a:t>
            </a:fld>
            <a:endParaRPr lang="en-US"/>
          </a:p>
        </p:txBody>
      </p:sp>
      <p:sp>
        <p:nvSpPr>
          <p:cNvPr id="5" name="Footer Placeholder 4">
            <a:extLst>
              <a:ext uri="{FF2B5EF4-FFF2-40B4-BE49-F238E27FC236}">
                <a16:creationId xmlns:a16="http://schemas.microsoft.com/office/drawing/2014/main" id="{E832862F-4DC3-2447-9819-FBAD18DB0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4EB53-0127-8E48-BFD8-965610204693}"/>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88866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D0BD34F-12D1-4147-8EB5-59ECE12EE48B}"/>
              </a:ext>
            </a:extLst>
          </p:cNvPr>
          <p:cNvSpPr>
            <a:spLocks noGrp="1"/>
          </p:cNvSpPr>
          <p:nvPr>
            <p:ph type="dt" sz="half" idx="10"/>
          </p:nvPr>
        </p:nvSpPr>
        <p:spPr>
          <a:xfrm>
            <a:off x="914400" y="6248400"/>
            <a:ext cx="2540000" cy="45720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p>
        </p:txBody>
      </p:sp>
      <p:sp>
        <p:nvSpPr>
          <p:cNvPr id="7" name="Footer Placeholder 6">
            <a:extLst>
              <a:ext uri="{FF2B5EF4-FFF2-40B4-BE49-F238E27FC236}">
                <a16:creationId xmlns:a16="http://schemas.microsoft.com/office/drawing/2014/main" id="{AD369DF1-39C9-AC42-8910-5B7B58857182}"/>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A104DD29-C6DA-1A40-BE6D-C8AE29734F14}"/>
              </a:ext>
            </a:extLst>
          </p:cNvPr>
          <p:cNvSpPr>
            <a:spLocks noGrp="1"/>
          </p:cNvSpPr>
          <p:nvPr>
            <p:ph type="sldNum" sz="quarter" idx="12"/>
          </p:nvPr>
        </p:nvSpPr>
        <p:spPr>
          <a:xfrm>
            <a:off x="8737600" y="6248400"/>
            <a:ext cx="2540000" cy="457200"/>
          </a:xfrm>
        </p:spPr>
        <p:txBody>
          <a:bodyPr/>
          <a:lstStyle>
            <a:lvl1pPr>
              <a:defRPr/>
            </a:lvl1pPr>
          </a:lstStyle>
          <a:p>
            <a:pPr>
              <a:defRPr/>
            </a:pPr>
            <a:fld id="{33BB9C2F-51F6-9B4D-A255-1760087459A8}" type="slidenum">
              <a:rPr lang="en-US" altLang="en-US"/>
              <a:pPr>
                <a:defRPr/>
              </a:pPr>
              <a:t>‹#›</a:t>
            </a:fld>
            <a:endParaRPr lang="en-US" altLang="en-US"/>
          </a:p>
        </p:txBody>
      </p:sp>
    </p:spTree>
    <p:extLst>
      <p:ext uri="{BB962C8B-B14F-4D97-AF65-F5344CB8AC3E}">
        <p14:creationId xmlns:p14="http://schemas.microsoft.com/office/powerpoint/2010/main" val="961525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E2EC-E79B-944B-B759-2B8725C37D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3F73AB-A3E5-E04F-A3DF-BCE6C03281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40AEC-A571-B341-805D-9CF7DAF52F02}"/>
              </a:ext>
            </a:extLst>
          </p:cNvPr>
          <p:cNvSpPr>
            <a:spLocks noGrp="1"/>
          </p:cNvSpPr>
          <p:nvPr>
            <p:ph type="dt" sz="half" idx="10"/>
          </p:nvPr>
        </p:nvSpPr>
        <p:spPr/>
        <p:txBody>
          <a:bodyPr/>
          <a:lstStyle/>
          <a:p>
            <a:fld id="{593BEC7E-5A93-4948-90FF-54315F8375F5}" type="datetimeFigureOut">
              <a:rPr lang="en-US" smtClean="0"/>
              <a:t>9/15/22</a:t>
            </a:fld>
            <a:endParaRPr lang="en-US"/>
          </a:p>
        </p:txBody>
      </p:sp>
      <p:sp>
        <p:nvSpPr>
          <p:cNvPr id="5" name="Footer Placeholder 4">
            <a:extLst>
              <a:ext uri="{FF2B5EF4-FFF2-40B4-BE49-F238E27FC236}">
                <a16:creationId xmlns:a16="http://schemas.microsoft.com/office/drawing/2014/main" id="{32FE8476-B0FD-B048-9F2D-1AC1532EE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A573C-528B-B547-BEE8-BEEB2E251C18}"/>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2632640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29322-F2B0-3841-B781-BBA605DE01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5C75DE-2BE8-FC4F-8311-83E4BB4902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68E6-961B-C64E-86AD-1652F5BCEC14}"/>
              </a:ext>
            </a:extLst>
          </p:cNvPr>
          <p:cNvSpPr>
            <a:spLocks noGrp="1"/>
          </p:cNvSpPr>
          <p:nvPr>
            <p:ph type="dt" sz="half" idx="10"/>
          </p:nvPr>
        </p:nvSpPr>
        <p:spPr/>
        <p:txBody>
          <a:bodyPr/>
          <a:lstStyle/>
          <a:p>
            <a:fld id="{593BEC7E-5A93-4948-90FF-54315F8375F5}" type="datetimeFigureOut">
              <a:rPr lang="en-US" smtClean="0"/>
              <a:t>9/15/22</a:t>
            </a:fld>
            <a:endParaRPr lang="en-US"/>
          </a:p>
        </p:txBody>
      </p:sp>
      <p:sp>
        <p:nvSpPr>
          <p:cNvPr id="5" name="Footer Placeholder 4">
            <a:extLst>
              <a:ext uri="{FF2B5EF4-FFF2-40B4-BE49-F238E27FC236}">
                <a16:creationId xmlns:a16="http://schemas.microsoft.com/office/drawing/2014/main" id="{E7EA0618-C7D6-EB4B-9C44-7C14C5FA6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6446BA-AE5D-8F4E-BDE1-909423B23E90}"/>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415076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B8F8-4E0A-B147-8FB3-C777E7C3C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3DDEC0-C079-9D40-9D19-F2C6022AA2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E1B770-DDE5-334A-85D0-E1893D65F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35509C-2C56-4647-B67C-DB61362159CB}"/>
              </a:ext>
            </a:extLst>
          </p:cNvPr>
          <p:cNvSpPr>
            <a:spLocks noGrp="1"/>
          </p:cNvSpPr>
          <p:nvPr>
            <p:ph type="dt" sz="half" idx="10"/>
          </p:nvPr>
        </p:nvSpPr>
        <p:spPr/>
        <p:txBody>
          <a:bodyPr/>
          <a:lstStyle/>
          <a:p>
            <a:fld id="{593BEC7E-5A93-4948-90FF-54315F8375F5}" type="datetimeFigureOut">
              <a:rPr lang="en-US" smtClean="0"/>
              <a:t>9/15/22</a:t>
            </a:fld>
            <a:endParaRPr lang="en-US"/>
          </a:p>
        </p:txBody>
      </p:sp>
      <p:sp>
        <p:nvSpPr>
          <p:cNvPr id="6" name="Footer Placeholder 5">
            <a:extLst>
              <a:ext uri="{FF2B5EF4-FFF2-40B4-BE49-F238E27FC236}">
                <a16:creationId xmlns:a16="http://schemas.microsoft.com/office/drawing/2014/main" id="{7DA38C5B-4417-0C48-BA12-55EC50E89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095624-4FC9-F945-8944-47E41001F7E4}"/>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687944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F18D-0D1D-FE49-9916-0E1BB14DA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3FCA90-E38F-E747-98B3-05D5F4C4AF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9A594-4ABC-F24C-AA71-ACA5A4BF7C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AEDBDC-2FA6-AF46-9E55-673E4468C6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BA0C72-8CE3-6B4B-A7F0-C71BAA0AD5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F52591-1CE6-B44F-A0A5-8CB5DD7373C2}"/>
              </a:ext>
            </a:extLst>
          </p:cNvPr>
          <p:cNvSpPr>
            <a:spLocks noGrp="1"/>
          </p:cNvSpPr>
          <p:nvPr>
            <p:ph type="dt" sz="half" idx="10"/>
          </p:nvPr>
        </p:nvSpPr>
        <p:spPr/>
        <p:txBody>
          <a:bodyPr/>
          <a:lstStyle/>
          <a:p>
            <a:fld id="{593BEC7E-5A93-4948-90FF-54315F8375F5}" type="datetimeFigureOut">
              <a:rPr lang="en-US" smtClean="0"/>
              <a:t>9/15/22</a:t>
            </a:fld>
            <a:endParaRPr lang="en-US"/>
          </a:p>
        </p:txBody>
      </p:sp>
      <p:sp>
        <p:nvSpPr>
          <p:cNvPr id="8" name="Footer Placeholder 7">
            <a:extLst>
              <a:ext uri="{FF2B5EF4-FFF2-40B4-BE49-F238E27FC236}">
                <a16:creationId xmlns:a16="http://schemas.microsoft.com/office/drawing/2014/main" id="{9C374021-F72B-7C48-8C14-2B39F21DED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70D6CE-17CC-9F4F-8B69-9C33D6251FB2}"/>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4128440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EF959-1A1D-414F-BF5A-C021051DC4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1E6C4B-639A-DA4B-BCCE-4926DF00D873}"/>
              </a:ext>
            </a:extLst>
          </p:cNvPr>
          <p:cNvSpPr>
            <a:spLocks noGrp="1"/>
          </p:cNvSpPr>
          <p:nvPr>
            <p:ph type="dt" sz="half" idx="10"/>
          </p:nvPr>
        </p:nvSpPr>
        <p:spPr/>
        <p:txBody>
          <a:bodyPr/>
          <a:lstStyle/>
          <a:p>
            <a:fld id="{593BEC7E-5A93-4948-90FF-54315F8375F5}" type="datetimeFigureOut">
              <a:rPr lang="en-US" smtClean="0"/>
              <a:t>9/15/22</a:t>
            </a:fld>
            <a:endParaRPr lang="en-US"/>
          </a:p>
        </p:txBody>
      </p:sp>
      <p:sp>
        <p:nvSpPr>
          <p:cNvPr id="4" name="Footer Placeholder 3">
            <a:extLst>
              <a:ext uri="{FF2B5EF4-FFF2-40B4-BE49-F238E27FC236}">
                <a16:creationId xmlns:a16="http://schemas.microsoft.com/office/drawing/2014/main" id="{36414D40-520C-FA4E-9E97-08B7BA0ECB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521453-4404-4B46-85D1-4029ED9A038E}"/>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1903105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391B04-591D-5A44-80AF-4CFB6AA3D75B}"/>
              </a:ext>
            </a:extLst>
          </p:cNvPr>
          <p:cNvSpPr>
            <a:spLocks noGrp="1"/>
          </p:cNvSpPr>
          <p:nvPr>
            <p:ph type="dt" sz="half" idx="10"/>
          </p:nvPr>
        </p:nvSpPr>
        <p:spPr/>
        <p:txBody>
          <a:bodyPr/>
          <a:lstStyle/>
          <a:p>
            <a:fld id="{593BEC7E-5A93-4948-90FF-54315F8375F5}" type="datetimeFigureOut">
              <a:rPr lang="en-US" smtClean="0"/>
              <a:t>9/15/22</a:t>
            </a:fld>
            <a:endParaRPr lang="en-US"/>
          </a:p>
        </p:txBody>
      </p:sp>
      <p:sp>
        <p:nvSpPr>
          <p:cNvPr id="3" name="Footer Placeholder 2">
            <a:extLst>
              <a:ext uri="{FF2B5EF4-FFF2-40B4-BE49-F238E27FC236}">
                <a16:creationId xmlns:a16="http://schemas.microsoft.com/office/drawing/2014/main" id="{83A67780-59EE-4F4F-B186-2762DB56A1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03D878-49D0-2246-9065-A5FD8EAA3566}"/>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2011178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D885-BAF0-7846-9861-1093882E81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3BFF47-86A3-6045-A978-BF47C74344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EA31E4-E5AB-534F-9E08-BC9CB4FDC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4EA3A-E8F6-F44C-9FC4-3F40DCAF7A59}"/>
              </a:ext>
            </a:extLst>
          </p:cNvPr>
          <p:cNvSpPr>
            <a:spLocks noGrp="1"/>
          </p:cNvSpPr>
          <p:nvPr>
            <p:ph type="dt" sz="half" idx="10"/>
          </p:nvPr>
        </p:nvSpPr>
        <p:spPr/>
        <p:txBody>
          <a:bodyPr/>
          <a:lstStyle/>
          <a:p>
            <a:fld id="{593BEC7E-5A93-4948-90FF-54315F8375F5}" type="datetimeFigureOut">
              <a:rPr lang="en-US" smtClean="0"/>
              <a:t>9/15/22</a:t>
            </a:fld>
            <a:endParaRPr lang="en-US"/>
          </a:p>
        </p:txBody>
      </p:sp>
      <p:sp>
        <p:nvSpPr>
          <p:cNvPr id="6" name="Footer Placeholder 5">
            <a:extLst>
              <a:ext uri="{FF2B5EF4-FFF2-40B4-BE49-F238E27FC236}">
                <a16:creationId xmlns:a16="http://schemas.microsoft.com/office/drawing/2014/main" id="{CC4E9F03-8176-D941-9230-34C57963DA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092E0-29C7-814B-A590-952A2848588C}"/>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885725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579FB-AD1B-5441-91E5-E0950DC9EB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9BD658-5E62-2A40-A397-3EA2356EF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B03FC7-A287-2440-98B1-CA57555B28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B5165B-E9E9-8E4D-82EC-D321AAA037AA}"/>
              </a:ext>
            </a:extLst>
          </p:cNvPr>
          <p:cNvSpPr>
            <a:spLocks noGrp="1"/>
          </p:cNvSpPr>
          <p:nvPr>
            <p:ph type="dt" sz="half" idx="10"/>
          </p:nvPr>
        </p:nvSpPr>
        <p:spPr/>
        <p:txBody>
          <a:bodyPr/>
          <a:lstStyle/>
          <a:p>
            <a:fld id="{593BEC7E-5A93-4948-90FF-54315F8375F5}" type="datetimeFigureOut">
              <a:rPr lang="en-US" smtClean="0"/>
              <a:t>9/15/22</a:t>
            </a:fld>
            <a:endParaRPr lang="en-US"/>
          </a:p>
        </p:txBody>
      </p:sp>
      <p:sp>
        <p:nvSpPr>
          <p:cNvPr id="6" name="Footer Placeholder 5">
            <a:extLst>
              <a:ext uri="{FF2B5EF4-FFF2-40B4-BE49-F238E27FC236}">
                <a16:creationId xmlns:a16="http://schemas.microsoft.com/office/drawing/2014/main" id="{AF03EAE4-7BCF-8444-B109-93B1A4BDA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03E31A-490E-D74A-82D6-CD6FB15CCFCA}"/>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40032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57DB7C-153D-554F-985F-82EC8205D8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29E94E-58AC-F04B-9C4A-1CA340C06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6FE32-5F4D-6F4C-B591-898DC0F8F1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3BEC7E-5A93-4948-90FF-54315F8375F5}" type="datetimeFigureOut">
              <a:rPr lang="en-US" smtClean="0"/>
              <a:t>9/15/22</a:t>
            </a:fld>
            <a:endParaRPr lang="en-US"/>
          </a:p>
        </p:txBody>
      </p:sp>
      <p:sp>
        <p:nvSpPr>
          <p:cNvPr id="5" name="Footer Placeholder 4">
            <a:extLst>
              <a:ext uri="{FF2B5EF4-FFF2-40B4-BE49-F238E27FC236}">
                <a16:creationId xmlns:a16="http://schemas.microsoft.com/office/drawing/2014/main" id="{5D8947A1-A151-6C48-9E9E-C429B82FBB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B5F3D9-8C0E-DD4F-AABE-1B0E580523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FA942-B094-794F-B94C-9DDF5A257589}" type="slidenum">
              <a:rPr lang="en-US" smtClean="0"/>
              <a:t>‹#›</a:t>
            </a:fld>
            <a:endParaRPr lang="en-US"/>
          </a:p>
        </p:txBody>
      </p:sp>
    </p:spTree>
    <p:extLst>
      <p:ext uri="{BB962C8B-B14F-4D97-AF65-F5344CB8AC3E}">
        <p14:creationId xmlns:p14="http://schemas.microsoft.com/office/powerpoint/2010/main" val="2804187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93/sysbio/syx077"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jpe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jpeg"/></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93/molbev/msaa139"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6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6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hyperlink" Target="http://tandy.cs.illinois.edu/papers.html" TargetMode="External"/><Relationship Id="rId7"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hyperlink" Target="http://tandy.cs.illinois.edu/software.html" TargetMode="External"/><Relationship Id="rId4" Type="http://schemas.openxmlformats.org/officeDocument/2006/relationships/hyperlink" Target="http://tandy.cs.illinois.edu/talks.html" TargetMode="External"/><Relationship Id="rId9" Type="http://schemas.openxmlformats.org/officeDocument/2006/relationships/image" Target="../media/image4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7255A6A9-0B13-6F4F-B05D-F1138B72AF36}"/>
              </a:ext>
            </a:extLst>
          </p:cNvPr>
          <p:cNvSpPr>
            <a:spLocks noGrp="1"/>
          </p:cNvSpPr>
          <p:nvPr>
            <p:ph type="ctrTitle"/>
          </p:nvPr>
        </p:nvSpPr>
        <p:spPr>
          <a:xfrm>
            <a:off x="2209801" y="2130426"/>
            <a:ext cx="8124825" cy="1470025"/>
          </a:xfrm>
        </p:spPr>
        <p:txBody>
          <a:bodyPr>
            <a:normAutofit/>
          </a:bodyPr>
          <a:lstStyle/>
          <a:p>
            <a:r>
              <a:rPr lang="en-US" sz="4000" b="1" dirty="0"/>
              <a:t>Entering the genomic era of the </a:t>
            </a:r>
            <a:br>
              <a:rPr lang="en-US" sz="4000" b="1" dirty="0"/>
            </a:br>
            <a:r>
              <a:rPr lang="en-US" sz="4000" b="1" dirty="0"/>
              <a:t>Tree of Life</a:t>
            </a:r>
            <a:endParaRPr lang="en-US" altLang="en-US" sz="4000" b="1" dirty="0">
              <a:ea typeface="ＭＳ Ｐゴシック" panose="020B0600070205080204" pitchFamily="34" charset="-128"/>
            </a:endParaRPr>
          </a:p>
        </p:txBody>
      </p:sp>
      <p:sp>
        <p:nvSpPr>
          <p:cNvPr id="3" name="Subtitle 2">
            <a:extLst>
              <a:ext uri="{FF2B5EF4-FFF2-40B4-BE49-F238E27FC236}">
                <a16:creationId xmlns:a16="http://schemas.microsoft.com/office/drawing/2014/main" id="{5F204DFA-1939-2B45-8BFF-35D489D6A0AA}"/>
              </a:ext>
            </a:extLst>
          </p:cNvPr>
          <p:cNvSpPr>
            <a:spLocks noGrp="1"/>
          </p:cNvSpPr>
          <p:nvPr>
            <p:ph type="subTitle" idx="1"/>
          </p:nvPr>
        </p:nvSpPr>
        <p:spPr/>
        <p:txBody>
          <a:bodyPr rtlCol="0">
            <a:normAutofit/>
          </a:bodyPr>
          <a:lstStyle/>
          <a:p>
            <a:pPr>
              <a:defRPr/>
            </a:pPr>
            <a:r>
              <a:rPr lang="en-US" dirty="0">
                <a:ea typeface="+mn-ea"/>
                <a:cs typeface="+mn-cs"/>
              </a:rPr>
              <a:t>Tandy Warnow</a:t>
            </a:r>
          </a:p>
          <a:p>
            <a:pPr>
              <a:defRPr/>
            </a:pPr>
            <a:r>
              <a:rPr lang="en-US" dirty="0">
                <a:ea typeface="+mn-ea"/>
                <a:cs typeface="+mn-cs"/>
              </a:rPr>
              <a:t>The University of Illinois</a:t>
            </a:r>
          </a:p>
        </p:txBody>
      </p:sp>
      <p:pic>
        <p:nvPicPr>
          <p:cNvPr id="15363" name="Picture 4" descr="images.jpeg">
            <a:extLst>
              <a:ext uri="{FF2B5EF4-FFF2-40B4-BE49-F238E27FC236}">
                <a16:creationId xmlns:a16="http://schemas.microsoft.com/office/drawing/2014/main" id="{E935FEB4-7D26-954B-86BD-C93DD67A7D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96214" y="-127000"/>
            <a:ext cx="270192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Unknown-3.jpeg">
            <a:extLst>
              <a:ext uri="{FF2B5EF4-FFF2-40B4-BE49-F238E27FC236}">
                <a16:creationId xmlns:a16="http://schemas.microsoft.com/office/drawing/2014/main" id="{0855ADDB-5B32-0040-9FB2-9B154573DB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9089" y="5094289"/>
            <a:ext cx="26384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Unknown-1.jpeg">
            <a:extLst>
              <a:ext uri="{FF2B5EF4-FFF2-40B4-BE49-F238E27FC236}">
                <a16:creationId xmlns:a16="http://schemas.microsoft.com/office/drawing/2014/main" id="{8456077A-8480-9F41-AC5D-E2FAE4AA5F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4978400"/>
            <a:ext cx="2878138"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Unknown.jpeg">
            <a:extLst>
              <a:ext uri="{FF2B5EF4-FFF2-40B4-BE49-F238E27FC236}">
                <a16:creationId xmlns:a16="http://schemas.microsoft.com/office/drawing/2014/main" id="{DB4FBD9A-D45B-A441-BB61-7A302333F8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4963" y="-6350"/>
            <a:ext cx="2432050"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descr="Unknown-2.jpeg">
            <a:extLst>
              <a:ext uri="{FF2B5EF4-FFF2-40B4-BE49-F238E27FC236}">
                <a16:creationId xmlns:a16="http://schemas.microsoft.com/office/drawing/2014/main" id="{CF87FD52-33A9-EA47-898C-CFCF7DE538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1663" y="1"/>
            <a:ext cx="285115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9" descr="Unknown-5.jpeg">
            <a:extLst>
              <a:ext uri="{FF2B5EF4-FFF2-40B4-BE49-F238E27FC236}">
                <a16:creationId xmlns:a16="http://schemas.microsoft.com/office/drawing/2014/main" id="{9FEAE1CC-030E-3F4B-B8D0-24FF2000080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99050" y="5092700"/>
            <a:ext cx="1436688"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0" descr="Unknown-4.jpeg">
            <a:extLst>
              <a:ext uri="{FF2B5EF4-FFF2-40B4-BE49-F238E27FC236}">
                <a16:creationId xmlns:a16="http://schemas.microsoft.com/office/drawing/2014/main" id="{58984176-6ECF-A84B-997F-D747CAEF7FE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3475038"/>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1" descr="Unknown-1.jpeg">
            <a:extLst>
              <a:ext uri="{FF2B5EF4-FFF2-40B4-BE49-F238E27FC236}">
                <a16:creationId xmlns:a16="http://schemas.microsoft.com/office/drawing/2014/main" id="{306CB4E3-D4DF-7D49-B9CC-304B6B9F01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9089" y="3457575"/>
            <a:ext cx="241617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169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1026">
            <a:extLst>
              <a:ext uri="{FF2B5EF4-FFF2-40B4-BE49-F238E27FC236}">
                <a16:creationId xmlns:a16="http://schemas.microsoft.com/office/drawing/2014/main" id="{CA5BFBCA-7D0D-884B-A139-E19B53EC7E0D}"/>
              </a:ext>
            </a:extLst>
          </p:cNvPr>
          <p:cNvGrpSpPr>
            <a:grpSpLocks/>
          </p:cNvGrpSpPr>
          <p:nvPr/>
        </p:nvGrpSpPr>
        <p:grpSpPr bwMode="auto">
          <a:xfrm>
            <a:off x="3048000" y="1981200"/>
            <a:ext cx="5943600" cy="1447800"/>
            <a:chOff x="1104" y="1200"/>
            <a:chExt cx="3456" cy="1728"/>
          </a:xfrm>
        </p:grpSpPr>
        <p:sp>
          <p:nvSpPr>
            <p:cNvPr id="705539" name="Line 1027">
              <a:extLst>
                <a:ext uri="{FF2B5EF4-FFF2-40B4-BE49-F238E27FC236}">
                  <a16:creationId xmlns:a16="http://schemas.microsoft.com/office/drawing/2014/main" id="{04E2EE01-5270-D94C-9D1F-6C3138D2618F}"/>
                </a:ext>
              </a:extLst>
            </p:cNvPr>
            <p:cNvSpPr>
              <a:spLocks noChangeShapeType="1"/>
            </p:cNvSpPr>
            <p:nvPr/>
          </p:nvSpPr>
          <p:spPr bwMode="auto">
            <a:xfrm flipV="1">
              <a:off x="1104" y="1200"/>
              <a:ext cx="1728" cy="1728"/>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0" name="Line 1028">
              <a:extLst>
                <a:ext uri="{FF2B5EF4-FFF2-40B4-BE49-F238E27FC236}">
                  <a16:creationId xmlns:a16="http://schemas.microsoft.com/office/drawing/2014/main" id="{DC34B173-51D6-9047-918D-41F94B49A4E6}"/>
                </a:ext>
              </a:extLst>
            </p:cNvPr>
            <p:cNvSpPr>
              <a:spLocks noChangeShapeType="1"/>
            </p:cNvSpPr>
            <p:nvPr/>
          </p:nvSpPr>
          <p:spPr bwMode="auto">
            <a:xfrm flipH="1" flipV="1">
              <a:off x="2832" y="1200"/>
              <a:ext cx="1728" cy="1728"/>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1" name="Line 1029">
              <a:extLst>
                <a:ext uri="{FF2B5EF4-FFF2-40B4-BE49-F238E27FC236}">
                  <a16:creationId xmlns:a16="http://schemas.microsoft.com/office/drawing/2014/main" id="{1C18A910-0529-6A42-B9A5-83AD3A826EC1}"/>
                </a:ext>
              </a:extLst>
            </p:cNvPr>
            <p:cNvSpPr>
              <a:spLocks noChangeShapeType="1"/>
            </p:cNvSpPr>
            <p:nvPr/>
          </p:nvSpPr>
          <p:spPr bwMode="auto">
            <a:xfrm flipH="1">
              <a:off x="2256" y="1776"/>
              <a:ext cx="1152" cy="1152"/>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2" name="Line 1030">
              <a:extLst>
                <a:ext uri="{FF2B5EF4-FFF2-40B4-BE49-F238E27FC236}">
                  <a16:creationId xmlns:a16="http://schemas.microsoft.com/office/drawing/2014/main" id="{397D162F-FC4B-C746-B01A-FD8A0E618D16}"/>
                </a:ext>
              </a:extLst>
            </p:cNvPr>
            <p:cNvSpPr>
              <a:spLocks noChangeShapeType="1"/>
            </p:cNvSpPr>
            <p:nvPr/>
          </p:nvSpPr>
          <p:spPr bwMode="auto">
            <a:xfrm flipH="1">
              <a:off x="3408" y="2352"/>
              <a:ext cx="576" cy="576"/>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grpSp>
      <p:pic>
        <p:nvPicPr>
          <p:cNvPr id="19458" name="Picture 1031" descr="orang2">
            <a:extLst>
              <a:ext uri="{FF2B5EF4-FFF2-40B4-BE49-F238E27FC236}">
                <a16:creationId xmlns:a16="http://schemas.microsoft.com/office/drawing/2014/main" id="{21987A16-7A79-0843-91A8-D5A7297B9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3824288"/>
            <a:ext cx="14255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032" descr="chimp3">
            <a:extLst>
              <a:ext uri="{FF2B5EF4-FFF2-40B4-BE49-F238E27FC236}">
                <a16:creationId xmlns:a16="http://schemas.microsoft.com/office/drawing/2014/main" id="{A60A1100-A44C-114B-B2A0-F1479330F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150" y="3849688"/>
            <a:ext cx="144145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5545" name="Text Box 1033">
            <a:extLst>
              <a:ext uri="{FF2B5EF4-FFF2-40B4-BE49-F238E27FC236}">
                <a16:creationId xmlns:a16="http://schemas.microsoft.com/office/drawing/2014/main" id="{C9838FF9-53E4-7248-BEF0-88D4FFFF97FB}"/>
              </a:ext>
            </a:extLst>
          </p:cNvPr>
          <p:cNvSpPr txBox="1">
            <a:spLocks noChangeArrowheads="1"/>
          </p:cNvSpPr>
          <p:nvPr/>
        </p:nvSpPr>
        <p:spPr bwMode="auto">
          <a:xfrm>
            <a:off x="2438401" y="3355975"/>
            <a:ext cx="1363663" cy="4270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Orangutan</a:t>
            </a:r>
          </a:p>
        </p:txBody>
      </p:sp>
      <p:sp>
        <p:nvSpPr>
          <p:cNvPr id="705546" name="Text Box 1034">
            <a:extLst>
              <a:ext uri="{FF2B5EF4-FFF2-40B4-BE49-F238E27FC236}">
                <a16:creationId xmlns:a16="http://schemas.microsoft.com/office/drawing/2014/main" id="{AFD63395-9271-5346-9D63-B4BA773D9833}"/>
              </a:ext>
            </a:extLst>
          </p:cNvPr>
          <p:cNvSpPr txBox="1">
            <a:spLocks noChangeArrowheads="1"/>
          </p:cNvSpPr>
          <p:nvPr/>
        </p:nvSpPr>
        <p:spPr bwMode="auto">
          <a:xfrm>
            <a:off x="4572001" y="3370264"/>
            <a:ext cx="976313" cy="4270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Gorilla</a:t>
            </a:r>
          </a:p>
        </p:txBody>
      </p:sp>
      <p:sp>
        <p:nvSpPr>
          <p:cNvPr id="705547" name="Text Box 1035">
            <a:extLst>
              <a:ext uri="{FF2B5EF4-FFF2-40B4-BE49-F238E27FC236}">
                <a16:creationId xmlns:a16="http://schemas.microsoft.com/office/drawing/2014/main" id="{2F6E7A75-DC2D-9E45-9989-7845AB4821D7}"/>
              </a:ext>
            </a:extLst>
          </p:cNvPr>
          <p:cNvSpPr txBox="1">
            <a:spLocks noChangeArrowheads="1"/>
          </p:cNvSpPr>
          <p:nvPr/>
        </p:nvSpPr>
        <p:spPr bwMode="auto">
          <a:xfrm>
            <a:off x="6172200" y="3370264"/>
            <a:ext cx="1581150" cy="4270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Chimpanzee</a:t>
            </a:r>
          </a:p>
        </p:txBody>
      </p:sp>
      <p:sp>
        <p:nvSpPr>
          <p:cNvPr id="705548" name="Text Box 1036">
            <a:extLst>
              <a:ext uri="{FF2B5EF4-FFF2-40B4-BE49-F238E27FC236}">
                <a16:creationId xmlns:a16="http://schemas.microsoft.com/office/drawing/2014/main" id="{A4268CFC-70A8-F945-929B-E9B47D8554F2}"/>
              </a:ext>
            </a:extLst>
          </p:cNvPr>
          <p:cNvSpPr txBox="1">
            <a:spLocks noChangeArrowheads="1"/>
          </p:cNvSpPr>
          <p:nvPr/>
        </p:nvSpPr>
        <p:spPr bwMode="auto">
          <a:xfrm>
            <a:off x="8516939" y="3355975"/>
            <a:ext cx="1006475" cy="4270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Human</a:t>
            </a:r>
          </a:p>
        </p:txBody>
      </p:sp>
      <p:pic>
        <p:nvPicPr>
          <p:cNvPr id="19464" name="Picture 1037" descr="gorilla2">
            <a:extLst>
              <a:ext uri="{FF2B5EF4-FFF2-40B4-BE49-F238E27FC236}">
                <a16:creationId xmlns:a16="http://schemas.microsoft.com/office/drawing/2014/main" id="{6DF3CD0D-96F2-3E48-8BC7-28E570F124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6088" y="3835400"/>
            <a:ext cx="145891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5550" name="Text Box 1038">
            <a:extLst>
              <a:ext uri="{FF2B5EF4-FFF2-40B4-BE49-F238E27FC236}">
                <a16:creationId xmlns:a16="http://schemas.microsoft.com/office/drawing/2014/main" id="{4D8810FC-1F4F-BE49-8135-AA0DC1C07857}"/>
              </a:ext>
            </a:extLst>
          </p:cNvPr>
          <p:cNvSpPr txBox="1">
            <a:spLocks noChangeArrowheads="1"/>
          </p:cNvSpPr>
          <p:nvPr/>
        </p:nvSpPr>
        <p:spPr bwMode="auto">
          <a:xfrm>
            <a:off x="2703391" y="6172200"/>
            <a:ext cx="1949573" cy="40011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lgn="r">
              <a:defRPr/>
            </a:pPr>
            <a:r>
              <a:rPr lang="en-US" sz="1000" i="1">
                <a:latin typeface="Times New Roman" charset="0"/>
              </a:rPr>
              <a:t>From the Tree of the Life Website,</a:t>
            </a:r>
            <a:br>
              <a:rPr lang="en-US" sz="1000" i="1">
                <a:latin typeface="Times New Roman" charset="0"/>
              </a:rPr>
            </a:br>
            <a:r>
              <a:rPr lang="en-US" sz="1000" i="1">
                <a:latin typeface="Times New Roman" charset="0"/>
              </a:rPr>
              <a:t>University of Arizona</a:t>
            </a:r>
          </a:p>
        </p:txBody>
      </p:sp>
      <p:sp>
        <p:nvSpPr>
          <p:cNvPr id="705551" name="Rectangle 1039">
            <a:extLst>
              <a:ext uri="{FF2B5EF4-FFF2-40B4-BE49-F238E27FC236}">
                <a16:creationId xmlns:a16="http://schemas.microsoft.com/office/drawing/2014/main" id="{417F734F-1A55-784A-B5C3-B32EB4918A7E}"/>
              </a:ext>
            </a:extLst>
          </p:cNvPr>
          <p:cNvSpPr>
            <a:spLocks noGrp="1" noChangeArrowheads="1"/>
          </p:cNvSpPr>
          <p:nvPr>
            <p:ph type="title" idx="4294967295"/>
          </p:nvPr>
        </p:nvSpPr>
        <p:spPr>
          <a:xfrm>
            <a:off x="2802741" y="417512"/>
            <a:ext cx="6434118" cy="1143000"/>
          </a:xfrm>
        </p:spPr>
        <p:txBody>
          <a:bodyPr rtlCol="0">
            <a:normAutofit fontScale="90000"/>
          </a:bodyPr>
          <a:lstStyle/>
          <a:p>
            <a:pPr>
              <a:defRPr/>
            </a:pPr>
            <a:r>
              <a:rPr lang="en-US" dirty="0">
                <a:ea typeface="+mj-ea"/>
                <a:cs typeface="+mj-cs"/>
              </a:rPr>
              <a:t>Part I: Species Tree Estimation</a:t>
            </a:r>
          </a:p>
        </p:txBody>
      </p:sp>
      <p:pic>
        <p:nvPicPr>
          <p:cNvPr id="19467" name="Picture 1040" descr="mountain_icecream_cropped_2">
            <a:extLst>
              <a:ext uri="{FF2B5EF4-FFF2-40B4-BE49-F238E27FC236}">
                <a16:creationId xmlns:a16="http://schemas.microsoft.com/office/drawing/2014/main" id="{C2A51842-044E-6C4C-BC78-3A888050F1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3886200"/>
            <a:ext cx="14811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194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
            <a:extLst>
              <a:ext uri="{FF2B5EF4-FFF2-40B4-BE49-F238E27FC236}">
                <a16:creationId xmlns:a16="http://schemas.microsoft.com/office/drawing/2014/main" id="{A1CB0500-B7D4-F24C-B3C3-473D41918B2C}"/>
              </a:ext>
            </a:extLst>
          </p:cNvPr>
          <p:cNvSpPr>
            <a:spLocks noChangeShapeType="1"/>
          </p:cNvSpPr>
          <p:nvPr/>
        </p:nvSpPr>
        <p:spPr bwMode="auto">
          <a:xfrm flipV="1">
            <a:off x="52260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79" name="Line 3">
            <a:extLst>
              <a:ext uri="{FF2B5EF4-FFF2-40B4-BE49-F238E27FC236}">
                <a16:creationId xmlns:a16="http://schemas.microsoft.com/office/drawing/2014/main" id="{E1D10519-A9E2-244E-B943-EEEDBC1DDB03}"/>
              </a:ext>
            </a:extLst>
          </p:cNvPr>
          <p:cNvSpPr>
            <a:spLocks noChangeShapeType="1"/>
          </p:cNvSpPr>
          <p:nvPr/>
        </p:nvSpPr>
        <p:spPr bwMode="auto">
          <a:xfrm flipH="1" flipV="1">
            <a:off x="58356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0" name="Line 4">
            <a:extLst>
              <a:ext uri="{FF2B5EF4-FFF2-40B4-BE49-F238E27FC236}">
                <a16:creationId xmlns:a16="http://schemas.microsoft.com/office/drawing/2014/main" id="{C8341C31-3554-3E42-BFEA-A183BE8EE9E1}"/>
              </a:ext>
            </a:extLst>
          </p:cNvPr>
          <p:cNvSpPr>
            <a:spLocks noChangeShapeType="1"/>
          </p:cNvSpPr>
          <p:nvPr/>
        </p:nvSpPr>
        <p:spPr bwMode="auto">
          <a:xfrm flipH="1" flipV="1">
            <a:off x="4876800" y="4267200"/>
            <a:ext cx="1828800" cy="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1" name="Line 5">
            <a:extLst>
              <a:ext uri="{FF2B5EF4-FFF2-40B4-BE49-F238E27FC236}">
                <a16:creationId xmlns:a16="http://schemas.microsoft.com/office/drawing/2014/main" id="{992947D9-31F8-0740-8BF4-88471E420368}"/>
              </a:ext>
            </a:extLst>
          </p:cNvPr>
          <p:cNvSpPr>
            <a:spLocks noChangeShapeType="1"/>
          </p:cNvSpPr>
          <p:nvPr/>
        </p:nvSpPr>
        <p:spPr bwMode="auto">
          <a:xfrm flipH="1">
            <a:off x="5835650" y="4267200"/>
            <a:ext cx="0" cy="381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2" name="Line 6">
            <a:extLst>
              <a:ext uri="{FF2B5EF4-FFF2-40B4-BE49-F238E27FC236}">
                <a16:creationId xmlns:a16="http://schemas.microsoft.com/office/drawing/2014/main" id="{386E6D9D-F01C-0E40-94B6-0AFFD5992546}"/>
              </a:ext>
            </a:extLst>
          </p:cNvPr>
          <p:cNvSpPr>
            <a:spLocks noChangeShapeType="1"/>
          </p:cNvSpPr>
          <p:nvPr/>
        </p:nvSpPr>
        <p:spPr bwMode="auto">
          <a:xfrm flipH="1" flipV="1">
            <a:off x="6681788" y="42672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3" name="Line 7">
            <a:extLst>
              <a:ext uri="{FF2B5EF4-FFF2-40B4-BE49-F238E27FC236}">
                <a16:creationId xmlns:a16="http://schemas.microsoft.com/office/drawing/2014/main" id="{6BC21ED1-2A7E-B14B-A543-50D08EDAF92D}"/>
              </a:ext>
            </a:extLst>
          </p:cNvPr>
          <p:cNvSpPr>
            <a:spLocks noChangeShapeType="1"/>
          </p:cNvSpPr>
          <p:nvPr/>
        </p:nvSpPr>
        <p:spPr bwMode="auto">
          <a:xfrm flipH="1">
            <a:off x="6681788" y="38100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37895" name="Rectangle 8">
            <a:extLst>
              <a:ext uri="{FF2B5EF4-FFF2-40B4-BE49-F238E27FC236}">
                <a16:creationId xmlns:a16="http://schemas.microsoft.com/office/drawing/2014/main" id="{20920CB4-6F38-E043-A70B-4736141BA06B}"/>
              </a:ext>
            </a:extLst>
          </p:cNvPr>
          <p:cNvSpPr>
            <a:spLocks noGrp="1"/>
          </p:cNvSpPr>
          <p:nvPr>
            <p:ph type="title"/>
          </p:nvPr>
        </p:nvSpPr>
        <p:spPr>
          <a:xfrm>
            <a:off x="3507581" y="321191"/>
            <a:ext cx="5265738" cy="1143000"/>
          </a:xfrm>
        </p:spPr>
        <p:txBody>
          <a:bodyPr/>
          <a:lstStyle/>
          <a:p>
            <a:r>
              <a:rPr lang="en-US" altLang="en-US" dirty="0">
                <a:latin typeface="Times New Roman" panose="02020603050405020304" pitchFamily="18" charset="0"/>
                <a:ea typeface="ＭＳ Ｐゴシック" panose="020B0600070205080204" pitchFamily="34" charset="-128"/>
              </a:rPr>
              <a:t>Phylogeny Estimation</a:t>
            </a:r>
          </a:p>
        </p:txBody>
      </p:sp>
      <p:sp>
        <p:nvSpPr>
          <p:cNvPr id="101385" name="Rectangle 9">
            <a:extLst>
              <a:ext uri="{FF2B5EF4-FFF2-40B4-BE49-F238E27FC236}">
                <a16:creationId xmlns:a16="http://schemas.microsoft.com/office/drawing/2014/main" id="{FB4AE752-AB81-F94F-8551-86AA5BD6587E}"/>
              </a:ext>
            </a:extLst>
          </p:cNvPr>
          <p:cNvSpPr>
            <a:spLocks noChangeArrowheads="1"/>
          </p:cNvSpPr>
          <p:nvPr/>
        </p:nvSpPr>
        <p:spPr bwMode="auto">
          <a:xfrm>
            <a:off x="3621089" y="2346325"/>
            <a:ext cx="1417637"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TAGCCCA</a:t>
            </a:r>
          </a:p>
        </p:txBody>
      </p:sp>
      <p:sp>
        <p:nvSpPr>
          <p:cNvPr id="101386" name="Rectangle 10">
            <a:extLst>
              <a:ext uri="{FF2B5EF4-FFF2-40B4-BE49-F238E27FC236}">
                <a16:creationId xmlns:a16="http://schemas.microsoft.com/office/drawing/2014/main" id="{0D957C06-0454-3645-91CE-F3679BF0067A}"/>
              </a:ext>
            </a:extLst>
          </p:cNvPr>
          <p:cNvSpPr>
            <a:spLocks noChangeArrowheads="1"/>
          </p:cNvSpPr>
          <p:nvPr/>
        </p:nvSpPr>
        <p:spPr bwMode="auto">
          <a:xfrm>
            <a:off x="5222876" y="2346325"/>
            <a:ext cx="13747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TAGACTT</a:t>
            </a:r>
          </a:p>
        </p:txBody>
      </p:sp>
      <p:sp>
        <p:nvSpPr>
          <p:cNvPr id="101387" name="Rectangle 11">
            <a:extLst>
              <a:ext uri="{FF2B5EF4-FFF2-40B4-BE49-F238E27FC236}">
                <a16:creationId xmlns:a16="http://schemas.microsoft.com/office/drawing/2014/main" id="{DCE65512-56CA-AD4A-9BE9-92F2825DCC3E}"/>
              </a:ext>
            </a:extLst>
          </p:cNvPr>
          <p:cNvSpPr>
            <a:spLocks noChangeArrowheads="1"/>
          </p:cNvSpPr>
          <p:nvPr/>
        </p:nvSpPr>
        <p:spPr bwMode="auto">
          <a:xfrm>
            <a:off x="6783389" y="2346325"/>
            <a:ext cx="14128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TGCACAA</a:t>
            </a:r>
          </a:p>
        </p:txBody>
      </p:sp>
      <p:sp>
        <p:nvSpPr>
          <p:cNvPr id="101388" name="Rectangle 12">
            <a:extLst>
              <a:ext uri="{FF2B5EF4-FFF2-40B4-BE49-F238E27FC236}">
                <a16:creationId xmlns:a16="http://schemas.microsoft.com/office/drawing/2014/main" id="{F4FC4C14-C38C-EA49-91BF-0D0CC2AA6C6C}"/>
              </a:ext>
            </a:extLst>
          </p:cNvPr>
          <p:cNvSpPr>
            <a:spLocks noChangeArrowheads="1"/>
          </p:cNvSpPr>
          <p:nvPr/>
        </p:nvSpPr>
        <p:spPr bwMode="auto">
          <a:xfrm>
            <a:off x="8382001" y="2346325"/>
            <a:ext cx="1401763"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TGCGCTT</a:t>
            </a:r>
          </a:p>
        </p:txBody>
      </p:sp>
      <p:sp>
        <p:nvSpPr>
          <p:cNvPr id="101389" name="Rectangle 13">
            <a:extLst>
              <a:ext uri="{FF2B5EF4-FFF2-40B4-BE49-F238E27FC236}">
                <a16:creationId xmlns:a16="http://schemas.microsoft.com/office/drawing/2014/main" id="{745DB17C-42F6-334A-82FA-50FC302C41B4}"/>
              </a:ext>
            </a:extLst>
          </p:cNvPr>
          <p:cNvSpPr>
            <a:spLocks noChangeArrowheads="1"/>
          </p:cNvSpPr>
          <p:nvPr/>
        </p:nvSpPr>
        <p:spPr bwMode="auto">
          <a:xfrm>
            <a:off x="1981200" y="2346325"/>
            <a:ext cx="1455738"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AGGGCAT</a:t>
            </a:r>
          </a:p>
        </p:txBody>
      </p:sp>
      <p:sp>
        <p:nvSpPr>
          <p:cNvPr id="101390" name="Oval 14">
            <a:extLst>
              <a:ext uri="{FF2B5EF4-FFF2-40B4-BE49-F238E27FC236}">
                <a16:creationId xmlns:a16="http://schemas.microsoft.com/office/drawing/2014/main" id="{83ABE939-A4FC-0946-AB25-BC54DAC2BF8E}"/>
              </a:ext>
            </a:extLst>
          </p:cNvPr>
          <p:cNvSpPr>
            <a:spLocks noChangeArrowheads="1"/>
          </p:cNvSpPr>
          <p:nvPr/>
        </p:nvSpPr>
        <p:spPr bwMode="auto">
          <a:xfrm>
            <a:off x="26670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1" name="Oval 15">
            <a:extLst>
              <a:ext uri="{FF2B5EF4-FFF2-40B4-BE49-F238E27FC236}">
                <a16:creationId xmlns:a16="http://schemas.microsoft.com/office/drawing/2014/main" id="{D496A16E-5852-034A-A783-6180B91463D5}"/>
              </a:ext>
            </a:extLst>
          </p:cNvPr>
          <p:cNvSpPr>
            <a:spLocks noChangeArrowheads="1"/>
          </p:cNvSpPr>
          <p:nvPr/>
        </p:nvSpPr>
        <p:spPr bwMode="auto">
          <a:xfrm>
            <a:off x="42481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2" name="Oval 16">
            <a:extLst>
              <a:ext uri="{FF2B5EF4-FFF2-40B4-BE49-F238E27FC236}">
                <a16:creationId xmlns:a16="http://schemas.microsoft.com/office/drawing/2014/main" id="{E271930F-5B09-1643-81BE-2A63EED52080}"/>
              </a:ext>
            </a:extLst>
          </p:cNvPr>
          <p:cNvSpPr>
            <a:spLocks noChangeArrowheads="1"/>
          </p:cNvSpPr>
          <p:nvPr/>
        </p:nvSpPr>
        <p:spPr bwMode="auto">
          <a:xfrm>
            <a:off x="58293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3" name="Oval 17">
            <a:extLst>
              <a:ext uri="{FF2B5EF4-FFF2-40B4-BE49-F238E27FC236}">
                <a16:creationId xmlns:a16="http://schemas.microsoft.com/office/drawing/2014/main" id="{3E4C139C-58E8-2249-B642-16A2AAE20D35}"/>
              </a:ext>
            </a:extLst>
          </p:cNvPr>
          <p:cNvSpPr>
            <a:spLocks noChangeArrowheads="1"/>
          </p:cNvSpPr>
          <p:nvPr/>
        </p:nvSpPr>
        <p:spPr bwMode="auto">
          <a:xfrm>
            <a:off x="74104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4" name="Oval 18">
            <a:extLst>
              <a:ext uri="{FF2B5EF4-FFF2-40B4-BE49-F238E27FC236}">
                <a16:creationId xmlns:a16="http://schemas.microsoft.com/office/drawing/2014/main" id="{99F711D0-8876-A049-932B-32CA46E0A618}"/>
              </a:ext>
            </a:extLst>
          </p:cNvPr>
          <p:cNvSpPr>
            <a:spLocks noChangeArrowheads="1"/>
          </p:cNvSpPr>
          <p:nvPr/>
        </p:nvSpPr>
        <p:spPr bwMode="auto">
          <a:xfrm>
            <a:off x="89916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5" name="Rectangle 19">
            <a:extLst>
              <a:ext uri="{FF2B5EF4-FFF2-40B4-BE49-F238E27FC236}">
                <a16:creationId xmlns:a16="http://schemas.microsoft.com/office/drawing/2014/main" id="{5F5ED35B-15CE-264D-84B4-A4AD1E75C2F5}"/>
              </a:ext>
            </a:extLst>
          </p:cNvPr>
          <p:cNvSpPr>
            <a:spLocks noChangeArrowheads="1"/>
          </p:cNvSpPr>
          <p:nvPr/>
        </p:nvSpPr>
        <p:spPr bwMode="auto">
          <a:xfrm>
            <a:off x="23622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396" name="Rectangle 20">
            <a:extLst>
              <a:ext uri="{FF2B5EF4-FFF2-40B4-BE49-F238E27FC236}">
                <a16:creationId xmlns:a16="http://schemas.microsoft.com/office/drawing/2014/main" id="{62C4EB39-B7E3-654B-A3C1-BB4A32F394C0}"/>
              </a:ext>
            </a:extLst>
          </p:cNvPr>
          <p:cNvSpPr>
            <a:spLocks noChangeArrowheads="1"/>
          </p:cNvSpPr>
          <p:nvPr/>
        </p:nvSpPr>
        <p:spPr bwMode="auto">
          <a:xfrm>
            <a:off x="39624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397" name="Rectangle 21">
            <a:extLst>
              <a:ext uri="{FF2B5EF4-FFF2-40B4-BE49-F238E27FC236}">
                <a16:creationId xmlns:a16="http://schemas.microsoft.com/office/drawing/2014/main" id="{6378A05E-6929-2B4F-9860-6D10358F513E}"/>
              </a:ext>
            </a:extLst>
          </p:cNvPr>
          <p:cNvSpPr>
            <a:spLocks noChangeArrowheads="1"/>
          </p:cNvSpPr>
          <p:nvPr/>
        </p:nvSpPr>
        <p:spPr bwMode="auto">
          <a:xfrm>
            <a:off x="5486400" y="167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398" name="Rectangle 22">
            <a:extLst>
              <a:ext uri="{FF2B5EF4-FFF2-40B4-BE49-F238E27FC236}">
                <a16:creationId xmlns:a16="http://schemas.microsoft.com/office/drawing/2014/main" id="{31097E03-F473-6E42-A9AE-C7321F1BE8FB}"/>
              </a:ext>
            </a:extLst>
          </p:cNvPr>
          <p:cNvSpPr>
            <a:spLocks noChangeArrowheads="1"/>
          </p:cNvSpPr>
          <p:nvPr/>
        </p:nvSpPr>
        <p:spPr bwMode="auto">
          <a:xfrm>
            <a:off x="705485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399" name="Rectangle 23">
            <a:extLst>
              <a:ext uri="{FF2B5EF4-FFF2-40B4-BE49-F238E27FC236}">
                <a16:creationId xmlns:a16="http://schemas.microsoft.com/office/drawing/2014/main" id="{98B4BFC5-56DC-3C49-9910-756017FF0648}"/>
              </a:ext>
            </a:extLst>
          </p:cNvPr>
          <p:cNvSpPr>
            <a:spLocks noChangeArrowheads="1"/>
          </p:cNvSpPr>
          <p:nvPr/>
        </p:nvSpPr>
        <p:spPr bwMode="auto">
          <a:xfrm>
            <a:off x="8662988"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0" name="AutoShape 24">
            <a:extLst>
              <a:ext uri="{FF2B5EF4-FFF2-40B4-BE49-F238E27FC236}">
                <a16:creationId xmlns:a16="http://schemas.microsoft.com/office/drawing/2014/main" id="{9FC142F8-1FCC-4946-8768-2E67FB4A0B8A}"/>
              </a:ext>
            </a:extLst>
          </p:cNvPr>
          <p:cNvSpPr>
            <a:spLocks noChangeArrowheads="1"/>
          </p:cNvSpPr>
          <p:nvPr/>
        </p:nvSpPr>
        <p:spPr bwMode="auto">
          <a:xfrm>
            <a:off x="5181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ext uri="{AF507438-7753-43e0-B8FC-AC1667EBCBE1}"/>
          </a:extLst>
        </p:spPr>
        <p:txBody>
          <a:bodyPr wrap="none" anchor="ctr"/>
          <a:lstStyle/>
          <a:p>
            <a:pPr>
              <a:defRPr/>
            </a:pPr>
            <a:endParaRPr lang="en-US"/>
          </a:p>
        </p:txBody>
      </p:sp>
      <p:sp>
        <p:nvSpPr>
          <p:cNvPr id="101401" name="Rectangle 25">
            <a:extLst>
              <a:ext uri="{FF2B5EF4-FFF2-40B4-BE49-F238E27FC236}">
                <a16:creationId xmlns:a16="http://schemas.microsoft.com/office/drawing/2014/main" id="{381C2593-F158-5A4A-B829-7A0D4139B216}"/>
              </a:ext>
            </a:extLst>
          </p:cNvPr>
          <p:cNvSpPr>
            <a:spLocks noChangeArrowheads="1"/>
          </p:cNvSpPr>
          <p:nvPr/>
        </p:nvSpPr>
        <p:spPr bwMode="auto">
          <a:xfrm>
            <a:off x="4191000" y="3962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402" name="Rectangle 26">
            <a:extLst>
              <a:ext uri="{FF2B5EF4-FFF2-40B4-BE49-F238E27FC236}">
                <a16:creationId xmlns:a16="http://schemas.microsoft.com/office/drawing/2014/main" id="{6814F2A3-8F0A-034E-A5A3-4D15CA926AA8}"/>
              </a:ext>
            </a:extLst>
          </p:cNvPr>
          <p:cNvSpPr>
            <a:spLocks noChangeArrowheads="1"/>
          </p:cNvSpPr>
          <p:nvPr/>
        </p:nvSpPr>
        <p:spPr bwMode="auto">
          <a:xfrm>
            <a:off x="5049838" y="548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403" name="Rectangle 27">
            <a:extLst>
              <a:ext uri="{FF2B5EF4-FFF2-40B4-BE49-F238E27FC236}">
                <a16:creationId xmlns:a16="http://schemas.microsoft.com/office/drawing/2014/main" id="{A4D30F54-7911-8B42-AAF6-37D11044E374}"/>
              </a:ext>
            </a:extLst>
          </p:cNvPr>
          <p:cNvSpPr>
            <a:spLocks noChangeArrowheads="1"/>
          </p:cNvSpPr>
          <p:nvPr/>
        </p:nvSpPr>
        <p:spPr bwMode="auto">
          <a:xfrm>
            <a:off x="6216650" y="548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404" name="Rectangle 28">
            <a:extLst>
              <a:ext uri="{FF2B5EF4-FFF2-40B4-BE49-F238E27FC236}">
                <a16:creationId xmlns:a16="http://schemas.microsoft.com/office/drawing/2014/main" id="{77BC51E0-B07F-604C-A53A-78A3670DA80D}"/>
              </a:ext>
            </a:extLst>
          </p:cNvPr>
          <p:cNvSpPr>
            <a:spLocks noChangeArrowheads="1"/>
          </p:cNvSpPr>
          <p:nvPr/>
        </p:nvSpPr>
        <p:spPr bwMode="auto">
          <a:xfrm>
            <a:off x="7672388" y="3581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405" name="Rectangle 29">
            <a:extLst>
              <a:ext uri="{FF2B5EF4-FFF2-40B4-BE49-F238E27FC236}">
                <a16:creationId xmlns:a16="http://schemas.microsoft.com/office/drawing/2014/main" id="{C3FC62F4-AFA4-6540-8A32-FA34FCEFB591}"/>
              </a:ext>
            </a:extLst>
          </p:cNvPr>
          <p:cNvSpPr>
            <a:spLocks noChangeArrowheads="1"/>
          </p:cNvSpPr>
          <p:nvPr/>
        </p:nvSpPr>
        <p:spPr bwMode="auto">
          <a:xfrm>
            <a:off x="7672388" y="45720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6" name="Oval 30">
            <a:extLst>
              <a:ext uri="{FF2B5EF4-FFF2-40B4-BE49-F238E27FC236}">
                <a16:creationId xmlns:a16="http://schemas.microsoft.com/office/drawing/2014/main" id="{E241F8D5-FD4F-AA46-ADE0-39D1C69A5350}"/>
              </a:ext>
            </a:extLst>
          </p:cNvPr>
          <p:cNvSpPr>
            <a:spLocks noChangeArrowheads="1"/>
          </p:cNvSpPr>
          <p:nvPr/>
        </p:nvSpPr>
        <p:spPr bwMode="auto">
          <a:xfrm>
            <a:off x="4724400" y="4114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7" name="Oval 31">
            <a:extLst>
              <a:ext uri="{FF2B5EF4-FFF2-40B4-BE49-F238E27FC236}">
                <a16:creationId xmlns:a16="http://schemas.microsoft.com/office/drawing/2014/main" id="{2C1F6622-98F9-4340-9F61-EFF5C7FD2BDB}"/>
              </a:ext>
            </a:extLst>
          </p:cNvPr>
          <p:cNvSpPr>
            <a:spLocks noChangeArrowheads="1"/>
          </p:cNvSpPr>
          <p:nvPr/>
        </p:nvSpPr>
        <p:spPr bwMode="auto">
          <a:xfrm>
            <a:off x="5149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8" name="Oval 32">
            <a:extLst>
              <a:ext uri="{FF2B5EF4-FFF2-40B4-BE49-F238E27FC236}">
                <a16:creationId xmlns:a16="http://schemas.microsoft.com/office/drawing/2014/main" id="{E3D6CC20-3FD3-CE4D-913D-319462D2653B}"/>
              </a:ext>
            </a:extLst>
          </p:cNvPr>
          <p:cNvSpPr>
            <a:spLocks noChangeArrowheads="1"/>
          </p:cNvSpPr>
          <p:nvPr/>
        </p:nvSpPr>
        <p:spPr bwMode="auto">
          <a:xfrm>
            <a:off x="6292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9" name="Oval 33">
            <a:extLst>
              <a:ext uri="{FF2B5EF4-FFF2-40B4-BE49-F238E27FC236}">
                <a16:creationId xmlns:a16="http://schemas.microsoft.com/office/drawing/2014/main" id="{2AECD855-3A32-0B44-B310-B4D0D5ACA6D3}"/>
              </a:ext>
            </a:extLst>
          </p:cNvPr>
          <p:cNvSpPr>
            <a:spLocks noChangeArrowheads="1"/>
          </p:cNvSpPr>
          <p:nvPr/>
        </p:nvSpPr>
        <p:spPr bwMode="auto">
          <a:xfrm>
            <a:off x="7443788" y="4648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10" name="Oval 34">
            <a:extLst>
              <a:ext uri="{FF2B5EF4-FFF2-40B4-BE49-F238E27FC236}">
                <a16:creationId xmlns:a16="http://schemas.microsoft.com/office/drawing/2014/main" id="{206FA294-DADC-BE44-8021-476180947EC9}"/>
              </a:ext>
            </a:extLst>
          </p:cNvPr>
          <p:cNvSpPr>
            <a:spLocks noChangeArrowheads="1"/>
          </p:cNvSpPr>
          <p:nvPr/>
        </p:nvSpPr>
        <p:spPr bwMode="auto">
          <a:xfrm>
            <a:off x="7443788" y="3733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Tree>
    <p:extLst>
      <p:ext uri="{BB962C8B-B14F-4D97-AF65-F5344CB8AC3E}">
        <p14:creationId xmlns:p14="http://schemas.microsoft.com/office/powerpoint/2010/main" val="1444382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Neue Light" charset="0"/>
                <a:ea typeface="Helvetica Neue Light" charset="0"/>
                <a:cs typeface="Helvetica Neue Light" charset="0"/>
              </a:rPr>
              <a:t>Is method M statistically consistent under model G?</a:t>
            </a:r>
          </a:p>
        </p:txBody>
      </p:sp>
      <p:grpSp>
        <p:nvGrpSpPr>
          <p:cNvPr id="13" name="Group 12"/>
          <p:cNvGrpSpPr/>
          <p:nvPr/>
        </p:nvGrpSpPr>
        <p:grpSpPr>
          <a:xfrm>
            <a:off x="2865126" y="2069513"/>
            <a:ext cx="7818108" cy="3533149"/>
            <a:chOff x="2397045" y="1666120"/>
            <a:chExt cx="7818108" cy="3533149"/>
          </a:xfrm>
        </p:grpSpPr>
        <p:grpSp>
          <p:nvGrpSpPr>
            <p:cNvPr id="10" name="Group 9"/>
            <p:cNvGrpSpPr/>
            <p:nvPr/>
          </p:nvGrpSpPr>
          <p:grpSpPr>
            <a:xfrm>
              <a:off x="2520451" y="2040799"/>
              <a:ext cx="7227298" cy="3005001"/>
              <a:chOff x="2844165" y="2429148"/>
              <a:chExt cx="6619875" cy="2443163"/>
            </a:xfrm>
          </p:grpSpPr>
          <p:cxnSp>
            <p:nvCxnSpPr>
              <p:cNvPr id="5" name="Straight Connector 4">
                <a:extLst>
                  <a:ext uri="{FF2B5EF4-FFF2-40B4-BE49-F238E27FC236}">
                    <a16:creationId xmlns:a16="http://schemas.microsoft.com/office/drawing/2014/main" id="{5DEE10E7-90D4-6042-9C66-CB5B3B0840AB}"/>
                  </a:ext>
                </a:extLst>
              </p:cNvPr>
              <p:cNvCxnSpPr>
                <a:cxnSpLocks noChangeShapeType="1"/>
              </p:cNvCxnSpPr>
              <p:nvPr/>
            </p:nvCxnSpPr>
            <p:spPr bwMode="auto">
              <a:xfrm>
                <a:off x="2870291" y="2429148"/>
                <a:ext cx="0" cy="2443163"/>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AAC1E9F0-1020-D541-9C6D-D01679189DD7}"/>
                  </a:ext>
                </a:extLst>
              </p:cNvPr>
              <p:cNvCxnSpPr>
                <a:cxnSpLocks noChangeShapeType="1"/>
              </p:cNvCxnSpPr>
              <p:nvPr/>
            </p:nvCxnSpPr>
            <p:spPr bwMode="auto">
              <a:xfrm>
                <a:off x="2844165" y="4872311"/>
                <a:ext cx="6619875" cy="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Lst>
            </p:spPr>
          </p:cxnSp>
          <p:sp>
            <p:nvSpPr>
              <p:cNvPr id="7" name="Freeform 6">
                <a:extLst>
                  <a:ext uri="{FF2B5EF4-FFF2-40B4-BE49-F238E27FC236}">
                    <a16:creationId xmlns:a16="http://schemas.microsoft.com/office/drawing/2014/main" id="{41F6D699-3B63-ED4F-BC11-2C0CF0F1EC47}"/>
                  </a:ext>
                </a:extLst>
              </p:cNvPr>
              <p:cNvSpPr>
                <a:spLocks/>
              </p:cNvSpPr>
              <p:nvPr/>
            </p:nvSpPr>
            <p:spPr bwMode="auto">
              <a:xfrm>
                <a:off x="3077460" y="2514079"/>
                <a:ext cx="6300788" cy="2273300"/>
              </a:xfrm>
              <a:custGeom>
                <a:avLst/>
                <a:gdLst>
                  <a:gd name="T0" fmla="*/ 0 w 6301575"/>
                  <a:gd name="T1" fmla="*/ 0 h 2272554"/>
                  <a:gd name="T2" fmla="*/ 512855 w 6301575"/>
                  <a:gd name="T3" fmla="*/ 1588303 h 2272554"/>
                  <a:gd name="T4" fmla="*/ 2564275 w 6301575"/>
                  <a:gd name="T5" fmla="*/ 2174754 h 2272554"/>
                  <a:gd name="T6" fmla="*/ 6300788 w 6301575"/>
                  <a:gd name="T7" fmla="*/ 2272496 h 22725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1575" h="2272554">
                    <a:moveTo>
                      <a:pt x="0" y="0"/>
                    </a:moveTo>
                    <a:cubicBezTo>
                      <a:pt x="42743" y="612721"/>
                      <a:pt x="85487" y="1225442"/>
                      <a:pt x="512919" y="1587782"/>
                    </a:cubicBezTo>
                    <a:cubicBezTo>
                      <a:pt x="940351" y="1950122"/>
                      <a:pt x="1599819" y="2060045"/>
                      <a:pt x="2564595" y="2174040"/>
                    </a:cubicBezTo>
                    <a:cubicBezTo>
                      <a:pt x="3529371" y="2288035"/>
                      <a:pt x="6301575" y="2271750"/>
                      <a:pt x="6301575" y="2271750"/>
                    </a:cubicBezTo>
                  </a:path>
                </a:pathLst>
              </a:custGeom>
              <a:noFill/>
              <a:ln w="38100" cap="flat" cmpd="sng">
                <a:solidFill>
                  <a:schemeClr val="bg1">
                    <a:lumMod val="50000"/>
                  </a:schemeClr>
                </a:solidFill>
                <a:prstDash val="solid"/>
                <a:round/>
                <a:headEnd/>
                <a:tailEnd/>
              </a:ln>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grpSp>
        <p:sp>
          <p:nvSpPr>
            <p:cNvPr id="11" name="Triangle 10"/>
            <p:cNvSpPr/>
            <p:nvPr/>
          </p:nvSpPr>
          <p:spPr>
            <a:xfrm rot="5400000">
              <a:off x="9827983" y="4812098"/>
              <a:ext cx="306936" cy="46740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p:cNvSpPr/>
            <p:nvPr/>
          </p:nvSpPr>
          <p:spPr>
            <a:xfrm>
              <a:off x="2397045" y="1666120"/>
              <a:ext cx="303857" cy="44242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1309931" y="3017969"/>
            <a:ext cx="1933303" cy="1292662"/>
          </a:xfrm>
          <a:prstGeom prst="rect">
            <a:avLst/>
          </a:prstGeom>
          <a:noFill/>
        </p:spPr>
        <p:txBody>
          <a:bodyPr wrap="square" rtlCol="0">
            <a:spAutoFit/>
          </a:bodyPr>
          <a:lstStyle/>
          <a:p>
            <a:r>
              <a:rPr lang="en-US" sz="2400" dirty="0">
                <a:latin typeface="Helvetica Neue" charset="0"/>
                <a:ea typeface="Helvetica Neue" charset="0"/>
                <a:cs typeface="Helvetica Neue" charset="0"/>
              </a:rPr>
              <a:t>Error</a:t>
            </a:r>
          </a:p>
          <a:p>
            <a:r>
              <a:rPr lang="en-US" i="1" dirty="0">
                <a:latin typeface="Helvetica Neue Light" charset="0"/>
                <a:ea typeface="Helvetica Neue Light" charset="0"/>
                <a:cs typeface="Helvetica Neue Light" charset="0"/>
              </a:rPr>
              <a:t>in species tree inferred by  method M</a:t>
            </a:r>
          </a:p>
        </p:txBody>
      </p:sp>
      <p:sp>
        <p:nvSpPr>
          <p:cNvPr id="15" name="TextBox 14"/>
          <p:cNvSpPr txBox="1"/>
          <p:nvPr/>
        </p:nvSpPr>
        <p:spPr>
          <a:xfrm>
            <a:off x="4854942" y="5617598"/>
            <a:ext cx="3494477" cy="1015663"/>
          </a:xfrm>
          <a:prstGeom prst="rect">
            <a:avLst/>
          </a:prstGeom>
          <a:noFill/>
        </p:spPr>
        <p:txBody>
          <a:bodyPr wrap="square" rtlCol="0">
            <a:spAutoFit/>
          </a:bodyPr>
          <a:lstStyle/>
          <a:p>
            <a:r>
              <a:rPr lang="en-US" sz="2400" dirty="0">
                <a:latin typeface="Helvetica Neue Light" charset="0"/>
                <a:ea typeface="Helvetica Neue Light" charset="0"/>
                <a:cs typeface="Helvetica Neue Light" charset="0"/>
              </a:rPr>
              <a:t>Amount of data</a:t>
            </a:r>
          </a:p>
          <a:p>
            <a:r>
              <a:rPr lang="en-US" i="1" dirty="0">
                <a:latin typeface="Helvetica Neue Light" charset="0"/>
                <a:ea typeface="Helvetica Neue Light" charset="0"/>
                <a:cs typeface="Helvetica Neue Light" charset="0"/>
              </a:rPr>
              <a:t>generated under model G and then given to method M as input</a:t>
            </a:r>
          </a:p>
        </p:txBody>
      </p:sp>
      <p:sp>
        <p:nvSpPr>
          <p:cNvPr id="16" name="TextBox 15"/>
          <p:cNvSpPr txBox="1"/>
          <p:nvPr/>
        </p:nvSpPr>
        <p:spPr>
          <a:xfrm>
            <a:off x="7305171" y="2169978"/>
            <a:ext cx="3184303" cy="830997"/>
          </a:xfrm>
          <a:prstGeom prst="rect">
            <a:avLst/>
          </a:prstGeom>
          <a:solidFill>
            <a:schemeClr val="accent4">
              <a:lumMod val="20000"/>
              <a:lumOff val="80000"/>
            </a:schemeClr>
          </a:solidFill>
          <a:ln w="31750">
            <a:solidFill>
              <a:schemeClr val="accent2"/>
            </a:solidFill>
          </a:ln>
        </p:spPr>
        <p:txBody>
          <a:bodyPr wrap="square" rtlCol="0">
            <a:spAutoFit/>
          </a:bodyPr>
          <a:lstStyle/>
          <a:p>
            <a:r>
              <a:rPr lang="en-US" sz="2400" dirty="0">
                <a:latin typeface="Helvetica Neue Light" charset="0"/>
                <a:ea typeface="Helvetica Neue Light" charset="0"/>
                <a:cs typeface="Helvetica Neue Light" charset="0"/>
              </a:rPr>
              <a:t>Question answered by mathematical proof</a:t>
            </a:r>
          </a:p>
        </p:txBody>
      </p:sp>
    </p:spTree>
    <p:extLst>
      <p:ext uri="{BB962C8B-B14F-4D97-AF65-F5344CB8AC3E}">
        <p14:creationId xmlns:p14="http://schemas.microsoft.com/office/powerpoint/2010/main" val="1287723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7C514C5C-79EA-6F42-9A7D-93ADD2970E9D}"/>
              </a:ext>
            </a:extLst>
          </p:cNvPr>
          <p:cNvSpPr>
            <a:spLocks noGrp="1"/>
          </p:cNvSpPr>
          <p:nvPr>
            <p:ph type="title"/>
          </p:nvPr>
        </p:nvSpPr>
        <p:spPr/>
        <p:txBody>
          <a:bodyPr/>
          <a:lstStyle/>
          <a:p>
            <a:r>
              <a:rPr lang="en-US" altLang="en-US">
                <a:ea typeface="ＭＳ Ｐゴシック" panose="020B0600070205080204" pitchFamily="34" charset="-128"/>
              </a:rPr>
              <a:t>Genome-scale data?</a:t>
            </a:r>
          </a:p>
        </p:txBody>
      </p:sp>
      <p:sp>
        <p:nvSpPr>
          <p:cNvPr id="46082" name="Content Placeholder 2">
            <a:extLst>
              <a:ext uri="{FF2B5EF4-FFF2-40B4-BE49-F238E27FC236}">
                <a16:creationId xmlns:a16="http://schemas.microsoft.com/office/drawing/2014/main" id="{F1F0BDF2-7FD8-BF43-97BD-F05FA4D2AE08}"/>
              </a:ext>
            </a:extLst>
          </p:cNvPr>
          <p:cNvSpPr>
            <a:spLocks noGrp="1"/>
          </p:cNvSpPr>
          <p:nvPr>
            <p:ph idx="1"/>
          </p:nvPr>
        </p:nvSpPr>
        <p:spPr>
          <a:xfrm>
            <a:off x="838200" y="1460119"/>
            <a:ext cx="10713098" cy="4716844"/>
          </a:xfrm>
        </p:spPr>
        <p:txBody>
          <a:bodyPr/>
          <a:lstStyle/>
          <a:p>
            <a:pPr marL="0" indent="0">
              <a:buNone/>
            </a:pPr>
            <a:endParaRPr lang="en-US" altLang="en-US" dirty="0">
              <a:ea typeface="ＭＳ Ｐゴシック" panose="020B0600070205080204" pitchFamily="34" charset="-128"/>
            </a:endParaRPr>
          </a:p>
          <a:p>
            <a:pPr marL="0" indent="0">
              <a:buNone/>
            </a:pPr>
            <a:endParaRPr lang="en-US" altLang="en-US" dirty="0">
              <a:ea typeface="ＭＳ Ｐゴシック" panose="020B0600070205080204" pitchFamily="34" charset="-128"/>
            </a:endParaRPr>
          </a:p>
          <a:p>
            <a:pPr marL="0" indent="0">
              <a:buNone/>
            </a:pPr>
            <a:endParaRPr lang="en-US" altLang="en-US" dirty="0">
              <a:ea typeface="ＭＳ Ｐゴシック" panose="020B0600070205080204" pitchFamily="34" charset="-128"/>
            </a:endParaRPr>
          </a:p>
          <a:p>
            <a:pPr marL="0" indent="0">
              <a:buNone/>
            </a:pPr>
            <a:r>
              <a:rPr lang="en-US" altLang="en-US" dirty="0">
                <a:ea typeface="ＭＳ Ｐゴシック" panose="020B0600070205080204" pitchFamily="34" charset="-128"/>
              </a:rPr>
              <a:t>                 error</a:t>
            </a:r>
          </a:p>
        </p:txBody>
      </p:sp>
      <p:cxnSp>
        <p:nvCxnSpPr>
          <p:cNvPr id="5" name="Straight Connector 4">
            <a:extLst>
              <a:ext uri="{FF2B5EF4-FFF2-40B4-BE49-F238E27FC236}">
                <a16:creationId xmlns:a16="http://schemas.microsoft.com/office/drawing/2014/main" id="{B3FFBCF6-74B3-134C-937D-3F92B4F2940E}"/>
              </a:ext>
            </a:extLst>
          </p:cNvPr>
          <p:cNvCxnSpPr>
            <a:cxnSpLocks noChangeShapeType="1"/>
          </p:cNvCxnSpPr>
          <p:nvPr/>
        </p:nvCxnSpPr>
        <p:spPr bwMode="auto">
          <a:xfrm>
            <a:off x="3209925" y="2076451"/>
            <a:ext cx="0" cy="2443163"/>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A6C09E32-653B-B049-B206-B2422B4462B2}"/>
              </a:ext>
            </a:extLst>
          </p:cNvPr>
          <p:cNvCxnSpPr>
            <a:cxnSpLocks noChangeShapeType="1"/>
          </p:cNvCxnSpPr>
          <p:nvPr/>
        </p:nvCxnSpPr>
        <p:spPr bwMode="auto">
          <a:xfrm>
            <a:off x="3257551" y="4519613"/>
            <a:ext cx="6619875"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6085" name="TextBox 7">
            <a:extLst>
              <a:ext uri="{FF2B5EF4-FFF2-40B4-BE49-F238E27FC236}">
                <a16:creationId xmlns:a16="http://schemas.microsoft.com/office/drawing/2014/main" id="{53E93885-33F1-3342-9D16-1F0D1B9A4037}"/>
              </a:ext>
            </a:extLst>
          </p:cNvPr>
          <p:cNvSpPr txBox="1">
            <a:spLocks noChangeArrowheads="1"/>
          </p:cNvSpPr>
          <p:nvPr/>
        </p:nvSpPr>
        <p:spPr bwMode="auto">
          <a:xfrm>
            <a:off x="4570522" y="4813106"/>
            <a:ext cx="43104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dirty="0"/>
              <a:t>Length of the genome </a:t>
            </a:r>
          </a:p>
        </p:txBody>
      </p:sp>
      <p:sp>
        <p:nvSpPr>
          <p:cNvPr id="10" name="Freeform 9">
            <a:extLst>
              <a:ext uri="{FF2B5EF4-FFF2-40B4-BE49-F238E27FC236}">
                <a16:creationId xmlns:a16="http://schemas.microsoft.com/office/drawing/2014/main" id="{E392FC83-AA74-DA49-B092-62D2C264E6F6}"/>
              </a:ext>
            </a:extLst>
          </p:cNvPr>
          <p:cNvSpPr>
            <a:spLocks/>
          </p:cNvSpPr>
          <p:nvPr/>
        </p:nvSpPr>
        <p:spPr bwMode="auto">
          <a:xfrm>
            <a:off x="3673475" y="2149475"/>
            <a:ext cx="6300788" cy="2273300"/>
          </a:xfrm>
          <a:custGeom>
            <a:avLst/>
            <a:gdLst>
              <a:gd name="T0" fmla="*/ 0 w 6301575"/>
              <a:gd name="T1" fmla="*/ 0 h 2272554"/>
              <a:gd name="T2" fmla="*/ 512855 w 6301575"/>
              <a:gd name="T3" fmla="*/ 1588303 h 2272554"/>
              <a:gd name="T4" fmla="*/ 2564275 w 6301575"/>
              <a:gd name="T5" fmla="*/ 2174754 h 2272554"/>
              <a:gd name="T6" fmla="*/ 6300788 w 6301575"/>
              <a:gd name="T7" fmla="*/ 2272496 h 22725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1575" h="2272554">
                <a:moveTo>
                  <a:pt x="0" y="0"/>
                </a:moveTo>
                <a:cubicBezTo>
                  <a:pt x="42743" y="612721"/>
                  <a:pt x="85487" y="1225442"/>
                  <a:pt x="512919" y="1587782"/>
                </a:cubicBezTo>
                <a:cubicBezTo>
                  <a:pt x="940351" y="1950122"/>
                  <a:pt x="1599819" y="2060045"/>
                  <a:pt x="2564595" y="2174040"/>
                </a:cubicBezTo>
                <a:cubicBezTo>
                  <a:pt x="3529371" y="2288035"/>
                  <a:pt x="6301575" y="2271750"/>
                  <a:pt x="6301575" y="2271750"/>
                </a:cubicBez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spTree>
    <p:extLst>
      <p:ext uri="{BB962C8B-B14F-4D97-AF65-F5344CB8AC3E}">
        <p14:creationId xmlns:p14="http://schemas.microsoft.com/office/powerpoint/2010/main" val="3081893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siavash-astral2-talk 3.pdf">
            <a:extLst>
              <a:ext uri="{FF2B5EF4-FFF2-40B4-BE49-F238E27FC236}">
                <a16:creationId xmlns:a16="http://schemas.microsoft.com/office/drawing/2014/main" id="{7532FC6E-9996-EB4C-BBCB-8C4676A8A9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274"/>
            <a:ext cx="12291526" cy="921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2">
            <a:extLst>
              <a:ext uri="{FF2B5EF4-FFF2-40B4-BE49-F238E27FC236}">
                <a16:creationId xmlns:a16="http://schemas.microsoft.com/office/drawing/2014/main" id="{FD41742E-D4C5-9948-83CD-C9A83D66E6C6}"/>
              </a:ext>
            </a:extLst>
          </p:cNvPr>
          <p:cNvSpPr txBox="1">
            <a:spLocks noChangeArrowheads="1"/>
          </p:cNvSpPr>
          <p:nvPr/>
        </p:nvSpPr>
        <p:spPr bwMode="auto">
          <a:xfrm>
            <a:off x="7179713" y="2033199"/>
            <a:ext cx="501228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2800" dirty="0"/>
              <a:t>Multiple causes for discord, including </a:t>
            </a:r>
          </a:p>
          <a:p>
            <a:pPr marL="342900" indent="-342900">
              <a:spcBef>
                <a:spcPct val="0"/>
              </a:spcBef>
              <a:defRPr/>
            </a:pPr>
            <a:r>
              <a:rPr lang="en-US" altLang="en-US" sz="2800" dirty="0"/>
              <a:t>Incomplete Lineage Sorting (ILS), </a:t>
            </a:r>
          </a:p>
          <a:p>
            <a:pPr marL="342900" indent="-342900">
              <a:spcBef>
                <a:spcPct val="0"/>
              </a:spcBef>
              <a:defRPr/>
            </a:pPr>
            <a:r>
              <a:rPr lang="en-US" altLang="en-US" sz="2800" dirty="0"/>
              <a:t>Gene Duplication and Loss (GDL), and</a:t>
            </a:r>
          </a:p>
          <a:p>
            <a:pPr marL="342900" indent="-342900">
              <a:spcBef>
                <a:spcPct val="0"/>
              </a:spcBef>
              <a:defRPr/>
            </a:pPr>
            <a:r>
              <a:rPr lang="en-US" altLang="en-US" sz="2800" dirty="0"/>
              <a:t>Horizontal Gene Transfer (HGT)</a:t>
            </a:r>
          </a:p>
        </p:txBody>
      </p:sp>
    </p:spTree>
    <p:extLst>
      <p:ext uri="{BB962C8B-B14F-4D97-AF65-F5344CB8AC3E}">
        <p14:creationId xmlns:p14="http://schemas.microsoft.com/office/powerpoint/2010/main" val="994624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siavash-astral2-talk 3.pdf">
            <a:extLst>
              <a:ext uri="{FF2B5EF4-FFF2-40B4-BE49-F238E27FC236}">
                <a16:creationId xmlns:a16="http://schemas.microsoft.com/office/drawing/2014/main" id="{7532FC6E-9996-EB4C-BBCB-8C4676A8A9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274"/>
            <a:ext cx="12291526" cy="921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2">
            <a:extLst>
              <a:ext uri="{FF2B5EF4-FFF2-40B4-BE49-F238E27FC236}">
                <a16:creationId xmlns:a16="http://schemas.microsoft.com/office/drawing/2014/main" id="{FD41742E-D4C5-9948-83CD-C9A83D66E6C6}"/>
              </a:ext>
            </a:extLst>
          </p:cNvPr>
          <p:cNvSpPr txBox="1">
            <a:spLocks noChangeArrowheads="1"/>
          </p:cNvSpPr>
          <p:nvPr/>
        </p:nvSpPr>
        <p:spPr bwMode="auto">
          <a:xfrm>
            <a:off x="7179713" y="2033199"/>
            <a:ext cx="501228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2800" dirty="0"/>
              <a:t>Multiple causes for discord, including </a:t>
            </a:r>
          </a:p>
          <a:p>
            <a:pPr marL="342900" indent="-342900">
              <a:spcBef>
                <a:spcPct val="0"/>
              </a:spcBef>
              <a:defRPr/>
            </a:pPr>
            <a:r>
              <a:rPr lang="en-US" altLang="en-US" sz="2800" dirty="0">
                <a:solidFill>
                  <a:srgbClr val="0432FF"/>
                </a:solidFill>
              </a:rPr>
              <a:t>Incomplete Lineage Sorting (ILS), </a:t>
            </a:r>
          </a:p>
          <a:p>
            <a:pPr marL="342900" indent="-342900">
              <a:spcBef>
                <a:spcPct val="0"/>
              </a:spcBef>
              <a:defRPr/>
            </a:pPr>
            <a:r>
              <a:rPr lang="en-US" altLang="en-US" sz="2800" dirty="0"/>
              <a:t>Gene Duplication and Loss (GDL), and</a:t>
            </a:r>
          </a:p>
          <a:p>
            <a:pPr marL="342900" indent="-342900">
              <a:spcBef>
                <a:spcPct val="0"/>
              </a:spcBef>
              <a:defRPr/>
            </a:pPr>
            <a:r>
              <a:rPr lang="en-US" altLang="en-US" sz="2800" dirty="0"/>
              <a:t>Horizontal Gene Transfer (HGT)</a:t>
            </a:r>
          </a:p>
        </p:txBody>
      </p:sp>
    </p:spTree>
    <p:extLst>
      <p:ext uri="{BB962C8B-B14F-4D97-AF65-F5344CB8AC3E}">
        <p14:creationId xmlns:p14="http://schemas.microsoft.com/office/powerpoint/2010/main" val="2287468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a:extLst>
              <a:ext uri="{FF2B5EF4-FFF2-40B4-BE49-F238E27FC236}">
                <a16:creationId xmlns:a16="http://schemas.microsoft.com/office/drawing/2014/main" id="{D8682BD6-5F78-AC4C-93CE-0BAD0192A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33" y="1454725"/>
            <a:ext cx="7204367" cy="540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DDDE330-17BA-4548-8ED4-B871B6B1BDA7}"/>
              </a:ext>
            </a:extLst>
          </p:cNvPr>
          <p:cNvSpPr txBox="1"/>
          <p:nvPr/>
        </p:nvSpPr>
        <p:spPr>
          <a:xfrm>
            <a:off x="2143046" y="394855"/>
            <a:ext cx="6275372" cy="707886"/>
          </a:xfrm>
          <a:prstGeom prst="rect">
            <a:avLst/>
          </a:prstGeom>
          <a:noFill/>
        </p:spPr>
        <p:txBody>
          <a:bodyPr wrap="none" rtlCol="0">
            <a:spAutoFit/>
          </a:bodyPr>
          <a:lstStyle/>
          <a:p>
            <a:r>
              <a:rPr lang="en-US" sz="4000" dirty="0"/>
              <a:t>MSC+GTR Hierarchical Model</a:t>
            </a:r>
          </a:p>
        </p:txBody>
      </p:sp>
      <p:sp>
        <p:nvSpPr>
          <p:cNvPr id="3" name="TextBox 2">
            <a:extLst>
              <a:ext uri="{FF2B5EF4-FFF2-40B4-BE49-F238E27FC236}">
                <a16:creationId xmlns:a16="http://schemas.microsoft.com/office/drawing/2014/main" id="{FBD3A957-59B1-B442-A712-27192350161B}"/>
              </a:ext>
            </a:extLst>
          </p:cNvPr>
          <p:cNvSpPr txBox="1"/>
          <p:nvPr/>
        </p:nvSpPr>
        <p:spPr>
          <a:xfrm>
            <a:off x="8333510" y="1843950"/>
            <a:ext cx="3241963" cy="3970318"/>
          </a:xfrm>
          <a:prstGeom prst="rect">
            <a:avLst/>
          </a:prstGeom>
          <a:noFill/>
        </p:spPr>
        <p:txBody>
          <a:bodyPr wrap="square" rtlCol="0">
            <a:spAutoFit/>
          </a:bodyPr>
          <a:lstStyle/>
          <a:p>
            <a:pPr marL="342900" indent="-342900">
              <a:buAutoNum type="arabicPeriod"/>
            </a:pPr>
            <a:r>
              <a:rPr lang="en-US" sz="2800" dirty="0"/>
              <a:t>Gene trees evolve within the species tree (under the Multi-Species Coalescent model)</a:t>
            </a:r>
          </a:p>
          <a:p>
            <a:pPr marL="342900" indent="-342900">
              <a:buAutoNum type="arabicPeriod"/>
            </a:pPr>
            <a:r>
              <a:rPr lang="en-US" sz="2800" dirty="0"/>
              <a:t>Sequences evolve down the gene trees (under GTR model)</a:t>
            </a:r>
          </a:p>
        </p:txBody>
      </p:sp>
    </p:spTree>
    <p:extLst>
      <p:ext uri="{BB962C8B-B14F-4D97-AF65-F5344CB8AC3E}">
        <p14:creationId xmlns:p14="http://schemas.microsoft.com/office/powerpoint/2010/main" val="233914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siavash-astral2-talk 11.pdf">
            <a:extLst>
              <a:ext uri="{FF2B5EF4-FFF2-40B4-BE49-F238E27FC236}">
                <a16:creationId xmlns:a16="http://schemas.microsoft.com/office/drawing/2014/main" id="{7B01477D-4E27-A045-81D7-26A027E1FB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509" y="-6725"/>
            <a:ext cx="10483541" cy="786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195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a:extLst>
              <a:ext uri="{FF2B5EF4-FFF2-40B4-BE49-F238E27FC236}">
                <a16:creationId xmlns:a16="http://schemas.microsoft.com/office/drawing/2014/main" id="{D8682BD6-5F78-AC4C-93CE-0BAD0192A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33" y="1454725"/>
            <a:ext cx="7204367" cy="540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DDDE330-17BA-4548-8ED4-B871B6B1BDA7}"/>
              </a:ext>
            </a:extLst>
          </p:cNvPr>
          <p:cNvSpPr txBox="1"/>
          <p:nvPr/>
        </p:nvSpPr>
        <p:spPr>
          <a:xfrm>
            <a:off x="2143046" y="394855"/>
            <a:ext cx="6275372" cy="707886"/>
          </a:xfrm>
          <a:prstGeom prst="rect">
            <a:avLst/>
          </a:prstGeom>
          <a:noFill/>
        </p:spPr>
        <p:txBody>
          <a:bodyPr wrap="none" rtlCol="0">
            <a:spAutoFit/>
          </a:bodyPr>
          <a:lstStyle/>
          <a:p>
            <a:r>
              <a:rPr lang="en-US" sz="4000" dirty="0"/>
              <a:t>MSC+GTR Hierarchical Model</a:t>
            </a:r>
          </a:p>
        </p:txBody>
      </p:sp>
      <p:sp>
        <p:nvSpPr>
          <p:cNvPr id="3" name="TextBox 2">
            <a:extLst>
              <a:ext uri="{FF2B5EF4-FFF2-40B4-BE49-F238E27FC236}">
                <a16:creationId xmlns:a16="http://schemas.microsoft.com/office/drawing/2014/main" id="{FBD3A957-59B1-B442-A712-27192350161B}"/>
              </a:ext>
            </a:extLst>
          </p:cNvPr>
          <p:cNvSpPr txBox="1"/>
          <p:nvPr/>
        </p:nvSpPr>
        <p:spPr>
          <a:xfrm>
            <a:off x="8333510" y="1843950"/>
            <a:ext cx="3241963" cy="3970318"/>
          </a:xfrm>
          <a:prstGeom prst="rect">
            <a:avLst/>
          </a:prstGeom>
          <a:noFill/>
        </p:spPr>
        <p:txBody>
          <a:bodyPr wrap="square" rtlCol="0">
            <a:spAutoFit/>
          </a:bodyPr>
          <a:lstStyle/>
          <a:p>
            <a:pPr marL="342900" indent="-342900">
              <a:buAutoNum type="arabicPeriod"/>
            </a:pPr>
            <a:r>
              <a:rPr lang="en-US" sz="2800" dirty="0"/>
              <a:t>Gene trees evolve within the species tree (under the Multi-Species Coalescent model)</a:t>
            </a:r>
          </a:p>
          <a:p>
            <a:pPr marL="342900" indent="-342900">
              <a:buAutoNum type="arabicPeriod"/>
            </a:pPr>
            <a:r>
              <a:rPr lang="en-US" sz="2800" dirty="0"/>
              <a:t>Sequences evolve down the gene trees (under GTR model)</a:t>
            </a:r>
          </a:p>
        </p:txBody>
      </p:sp>
    </p:spTree>
    <p:extLst>
      <p:ext uri="{BB962C8B-B14F-4D97-AF65-F5344CB8AC3E}">
        <p14:creationId xmlns:p14="http://schemas.microsoft.com/office/powerpoint/2010/main" val="864274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a:extLst>
              <a:ext uri="{FF2B5EF4-FFF2-40B4-BE49-F238E27FC236}">
                <a16:creationId xmlns:a16="http://schemas.microsoft.com/office/drawing/2014/main" id="{15511678-14B6-FE40-B023-D6AF49D8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23555"/>
            <a:ext cx="7245927" cy="543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EB45D02-2F42-BB40-84BA-4049417A1686}"/>
              </a:ext>
            </a:extLst>
          </p:cNvPr>
          <p:cNvSpPr txBox="1"/>
          <p:nvPr/>
        </p:nvSpPr>
        <p:spPr>
          <a:xfrm>
            <a:off x="3117272" y="221645"/>
            <a:ext cx="6442364" cy="707886"/>
          </a:xfrm>
          <a:prstGeom prst="rect">
            <a:avLst/>
          </a:prstGeom>
          <a:noFill/>
        </p:spPr>
        <p:txBody>
          <a:bodyPr wrap="square" rtlCol="0">
            <a:spAutoFit/>
          </a:bodyPr>
          <a:lstStyle/>
          <a:p>
            <a:r>
              <a:rPr lang="en-US" sz="4000" dirty="0"/>
              <a:t>Summary Method Protocol</a:t>
            </a:r>
          </a:p>
        </p:txBody>
      </p:sp>
      <p:sp>
        <p:nvSpPr>
          <p:cNvPr id="3" name="TextBox 2">
            <a:extLst>
              <a:ext uri="{FF2B5EF4-FFF2-40B4-BE49-F238E27FC236}">
                <a16:creationId xmlns:a16="http://schemas.microsoft.com/office/drawing/2014/main" id="{1C0ABEB0-E6E4-B14C-B4B3-BE4309C2811B}"/>
              </a:ext>
            </a:extLst>
          </p:cNvPr>
          <p:cNvSpPr txBox="1"/>
          <p:nvPr/>
        </p:nvSpPr>
        <p:spPr>
          <a:xfrm>
            <a:off x="8077201" y="2078674"/>
            <a:ext cx="3872346" cy="3046988"/>
          </a:xfrm>
          <a:prstGeom prst="rect">
            <a:avLst/>
          </a:prstGeom>
          <a:noFill/>
        </p:spPr>
        <p:txBody>
          <a:bodyPr wrap="square" rtlCol="0">
            <a:spAutoFit/>
          </a:bodyPr>
          <a:lstStyle/>
          <a:p>
            <a:pPr marL="457200" indent="-457200">
              <a:buAutoNum type="arabicPeriod"/>
            </a:pPr>
            <a:r>
              <a:rPr lang="en-US" sz="2400" dirty="0">
                <a:solidFill>
                  <a:srgbClr val="0432FF"/>
                </a:solidFill>
              </a:rPr>
              <a:t>Given gene sequence alignments, compute gene trees</a:t>
            </a:r>
          </a:p>
          <a:p>
            <a:pPr marL="457200" indent="-457200">
              <a:buAutoNum type="arabicPeriod"/>
            </a:pPr>
            <a:r>
              <a:rPr lang="en-US" sz="2400" dirty="0">
                <a:solidFill>
                  <a:srgbClr val="0432FF"/>
                </a:solidFill>
              </a:rPr>
              <a:t>Given gene trees, combine into species tree</a:t>
            </a:r>
          </a:p>
          <a:p>
            <a:endParaRPr lang="en-US" sz="2400" dirty="0">
              <a:solidFill>
                <a:srgbClr val="0432FF"/>
              </a:solidFill>
            </a:endParaRPr>
          </a:p>
          <a:p>
            <a:r>
              <a:rPr lang="en-US" sz="2400" dirty="0">
                <a:solidFill>
                  <a:srgbClr val="0432FF"/>
                </a:solidFill>
              </a:rPr>
              <a:t>Faster than concatenation,</a:t>
            </a:r>
          </a:p>
          <a:p>
            <a:r>
              <a:rPr lang="en-US" sz="2400" dirty="0">
                <a:solidFill>
                  <a:srgbClr val="0432FF"/>
                </a:solidFill>
              </a:rPr>
              <a:t>and can be parallelized</a:t>
            </a:r>
          </a:p>
        </p:txBody>
      </p:sp>
    </p:spTree>
    <p:extLst>
      <p:ext uri="{BB962C8B-B14F-4D97-AF65-F5344CB8AC3E}">
        <p14:creationId xmlns:p14="http://schemas.microsoft.com/office/powerpoint/2010/main" val="2415903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nature-reviews-tree-of-life">
            <a:extLst>
              <a:ext uri="{FF2B5EF4-FFF2-40B4-BE49-F238E27FC236}">
                <a16:creationId xmlns:a16="http://schemas.microsoft.com/office/drawing/2014/main" id="{2773805F-4F91-1843-BE8F-EC699E081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6" y="1681164"/>
            <a:ext cx="404971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a:extLst>
              <a:ext uri="{FF2B5EF4-FFF2-40B4-BE49-F238E27FC236}">
                <a16:creationId xmlns:a16="http://schemas.microsoft.com/office/drawing/2014/main" id="{787B77F8-5B7C-2B4E-A7E6-C7D450A72231}"/>
              </a:ext>
            </a:extLst>
          </p:cNvPr>
          <p:cNvSpPr txBox="1">
            <a:spLocks noChangeArrowheads="1"/>
          </p:cNvSpPr>
          <p:nvPr/>
        </p:nvSpPr>
        <p:spPr bwMode="auto">
          <a:xfrm>
            <a:off x="3901282" y="-103909"/>
            <a:ext cx="7740382" cy="1280147"/>
          </a:xfrm>
          <a:prstGeom prst="rect">
            <a:avLst/>
          </a:prstGeom>
          <a:noFill/>
          <a:ln>
            <a:noFill/>
          </a:ln>
          <a:extLst>
            <a:ext uri="{909E8E84-426E-40dd-AFC4-6F175D3DCCD1}"/>
            <a:ext uri="{91240B29-F687-4f45-9708-019B960494DF}"/>
          </a:extLst>
        </p:spPr>
        <p:txBody>
          <a:bodyPr lIns="91429" tIns="45714" rIns="91429"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defRPr/>
            </a:pPr>
            <a:r>
              <a:rPr lang="en-US" sz="2800" dirty="0"/>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Phylogenomics</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p:txBody>
      </p:sp>
      <p:pic>
        <p:nvPicPr>
          <p:cNvPr id="21507" name="Picture 1" descr="genome-10K.jpg">
            <a:extLst>
              <a:ext uri="{FF2B5EF4-FFF2-40B4-BE49-F238E27FC236}">
                <a16:creationId xmlns:a16="http://schemas.microsoft.com/office/drawing/2014/main" id="{3918933F-6F62-0A45-AF3D-5ED14E37C7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7789" y="1747839"/>
            <a:ext cx="3227387"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2">
            <a:extLst>
              <a:ext uri="{FF2B5EF4-FFF2-40B4-BE49-F238E27FC236}">
                <a16:creationId xmlns:a16="http://schemas.microsoft.com/office/drawing/2014/main" id="{F6FD4CEB-B0CA-874C-8CF8-4E5355BB9637}"/>
              </a:ext>
            </a:extLst>
          </p:cNvPr>
          <p:cNvSpPr txBox="1">
            <a:spLocks noChangeArrowheads="1"/>
          </p:cNvSpPr>
          <p:nvPr/>
        </p:nvSpPr>
        <p:spPr bwMode="auto">
          <a:xfrm>
            <a:off x="1751014" y="5715001"/>
            <a:ext cx="891698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t>Phylogeny + genomics = genome-scale phylogeny estimation</a:t>
            </a:r>
          </a:p>
          <a:p>
            <a:pPr eaLnBrk="1" hangingPunct="1">
              <a:spcBef>
                <a:spcPct val="0"/>
              </a:spcBef>
              <a:buFontTx/>
              <a:buNone/>
            </a:pPr>
            <a:r>
              <a:rPr lang="en-US" altLang="en-US" sz="1800"/>
              <a:t>. </a:t>
            </a:r>
          </a:p>
        </p:txBody>
      </p:sp>
    </p:spTree>
    <p:extLst>
      <p:ext uri="{BB962C8B-B14F-4D97-AF65-F5344CB8AC3E}">
        <p14:creationId xmlns:p14="http://schemas.microsoft.com/office/powerpoint/2010/main" val="4143706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4B65-83C9-F643-8A5B-0C3924659EC9}"/>
              </a:ext>
            </a:extLst>
          </p:cNvPr>
          <p:cNvSpPr>
            <a:spLocks noGrp="1"/>
          </p:cNvSpPr>
          <p:nvPr>
            <p:ph type="title"/>
          </p:nvPr>
        </p:nvSpPr>
        <p:spPr/>
        <p:txBody>
          <a:bodyPr/>
          <a:lstStyle/>
          <a:p>
            <a:r>
              <a:rPr lang="en-US" dirty="0"/>
              <a:t>Quartet trees and the MSC</a:t>
            </a:r>
          </a:p>
        </p:txBody>
      </p:sp>
      <p:sp>
        <p:nvSpPr>
          <p:cNvPr id="3" name="Content Placeholder 2">
            <a:extLst>
              <a:ext uri="{FF2B5EF4-FFF2-40B4-BE49-F238E27FC236}">
                <a16:creationId xmlns:a16="http://schemas.microsoft.com/office/drawing/2014/main" id="{C1048287-9F04-574F-BA35-2495F0870509}"/>
              </a:ext>
            </a:extLst>
          </p:cNvPr>
          <p:cNvSpPr>
            <a:spLocks noGrp="1"/>
          </p:cNvSpPr>
          <p:nvPr>
            <p:ph idx="1"/>
          </p:nvPr>
        </p:nvSpPr>
        <p:spPr/>
        <p:txBody>
          <a:bodyPr/>
          <a:lstStyle/>
          <a:p>
            <a:r>
              <a:rPr lang="en-US" dirty="0"/>
              <a:t>Allman, Degnan, and Rhodes (J. Mathematical Biology 2011) proved:</a:t>
            </a:r>
          </a:p>
          <a:p>
            <a:pPr lvl="1"/>
            <a:r>
              <a:rPr lang="en-US" dirty="0"/>
              <a:t>For every four species, the most probable unrooted gene tree is topologically identical to the true species tree</a:t>
            </a:r>
          </a:p>
          <a:p>
            <a:r>
              <a:rPr lang="en-US" dirty="0"/>
              <a:t>This is not true for five species (anomaly zone)</a:t>
            </a:r>
          </a:p>
        </p:txBody>
      </p:sp>
    </p:spTree>
    <p:extLst>
      <p:ext uri="{BB962C8B-B14F-4D97-AF65-F5344CB8AC3E}">
        <p14:creationId xmlns:p14="http://schemas.microsoft.com/office/powerpoint/2010/main" val="3972990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05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2661" y="-1866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3A65FE1-3C68-C446-A2E3-FA686E9347F1}"/>
              </a:ext>
            </a:extLst>
          </p:cNvPr>
          <p:cNvSpPr txBox="1"/>
          <p:nvPr/>
        </p:nvSpPr>
        <p:spPr>
          <a:xfrm>
            <a:off x="107609" y="3298373"/>
            <a:ext cx="2299691" cy="2215991"/>
          </a:xfrm>
          <a:prstGeom prst="rect">
            <a:avLst/>
          </a:prstGeom>
          <a:solidFill>
            <a:srgbClr val="FFFF00">
              <a:alpha val="19000"/>
            </a:srgbClr>
          </a:solidFill>
          <a:ln>
            <a:solidFill>
              <a:srgbClr val="0432FF"/>
            </a:solidFill>
          </a:ln>
        </p:spPr>
        <p:txBody>
          <a:bodyPr wrap="square" rtlCol="0">
            <a:spAutoFit/>
          </a:bodyPr>
          <a:lstStyle/>
          <a:p>
            <a:r>
              <a:rPr lang="en-US" altLang="en-US" sz="2400" dirty="0"/>
              <a:t>Theorem: Under MSC, the most probable quartet tree is the true species tree</a:t>
            </a:r>
          </a:p>
          <a:p>
            <a:endParaRPr lang="en-US" dirty="0"/>
          </a:p>
        </p:txBody>
      </p:sp>
    </p:spTree>
    <p:extLst>
      <p:ext uri="{BB962C8B-B14F-4D97-AF65-F5344CB8AC3E}">
        <p14:creationId xmlns:p14="http://schemas.microsoft.com/office/powerpoint/2010/main" val="3415268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6D3885-8636-8440-A493-186B6ECE5B3C}"/>
              </a:ext>
            </a:extLst>
          </p:cNvPr>
          <p:cNvSpPr txBox="1"/>
          <p:nvPr/>
        </p:nvSpPr>
        <p:spPr>
          <a:xfrm>
            <a:off x="10434181" y="2542784"/>
            <a:ext cx="1628383" cy="286232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2225">
            <a:solidFill>
              <a:schemeClr val="accent1"/>
            </a:solidFill>
          </a:ln>
        </p:spPr>
        <p:txBody>
          <a:bodyPr wrap="square" rtlCol="0">
            <a:spAutoFit/>
          </a:bodyPr>
          <a:lstStyle/>
          <a:p>
            <a:r>
              <a:rPr lang="en-US" dirty="0"/>
              <a:t>ASTRAL uses dynamic programming to solve a </a:t>
            </a:r>
            <a:r>
              <a:rPr lang="en-US" b="1" dirty="0"/>
              <a:t>constrained version </a:t>
            </a:r>
            <a:r>
              <a:rPr lang="en-US" dirty="0"/>
              <a:t>of this problem, and is provably </a:t>
            </a:r>
            <a:r>
              <a:rPr lang="en-US" b="1" dirty="0"/>
              <a:t>statistically consistent</a:t>
            </a:r>
          </a:p>
        </p:txBody>
      </p:sp>
    </p:spTree>
    <p:extLst>
      <p:ext uri="{BB962C8B-B14F-4D97-AF65-F5344CB8AC3E}">
        <p14:creationId xmlns:p14="http://schemas.microsoft.com/office/powerpoint/2010/main" val="2340056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6D3885-8636-8440-A493-186B6ECE5B3C}"/>
              </a:ext>
            </a:extLst>
          </p:cNvPr>
          <p:cNvSpPr txBox="1"/>
          <p:nvPr/>
        </p:nvSpPr>
        <p:spPr>
          <a:xfrm>
            <a:off x="10434181" y="2542784"/>
            <a:ext cx="1628383" cy="230832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2225">
            <a:solidFill>
              <a:schemeClr val="accent1"/>
            </a:solidFill>
          </a:ln>
        </p:spPr>
        <p:txBody>
          <a:bodyPr wrap="square" rtlCol="0">
            <a:spAutoFit/>
          </a:bodyPr>
          <a:lstStyle/>
          <a:p>
            <a:r>
              <a:rPr lang="en-US" dirty="0"/>
              <a:t>ASTRAL runs in O(|X|</a:t>
            </a:r>
            <a:r>
              <a:rPr lang="en-US" baseline="30000" dirty="0"/>
              <a:t>2</a:t>
            </a:r>
            <a:r>
              <a:rPr lang="en-US" dirty="0"/>
              <a:t>kn) where there are n species and k genes, and X is the set of allowed bipartitions</a:t>
            </a:r>
          </a:p>
        </p:txBody>
      </p:sp>
    </p:spTree>
    <p:extLst>
      <p:ext uri="{BB962C8B-B14F-4D97-AF65-F5344CB8AC3E}">
        <p14:creationId xmlns:p14="http://schemas.microsoft.com/office/powerpoint/2010/main" val="1618526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descr="image.png">
            <a:extLst>
              <a:ext uri="{FF2B5EF4-FFF2-40B4-BE49-F238E27FC236}">
                <a16:creationId xmlns:a16="http://schemas.microsoft.com/office/drawing/2014/main" id="{0381998E-B248-D943-A472-4E9AEC1871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2">
            <a:extLst>
              <a:ext uri="{FF2B5EF4-FFF2-40B4-BE49-F238E27FC236}">
                <a16:creationId xmlns:a16="http://schemas.microsoft.com/office/drawing/2014/main" id="{5F23B841-08DA-D64D-B8D4-9B6EFB523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8722" y="0"/>
            <a:ext cx="1083278" cy="16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17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417087" y="6416676"/>
            <a:ext cx="7677150"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Syst Biol</a:t>
            </a:r>
            <a:r>
              <a:rPr lang="en-US" altLang="en-US" sz="1000" dirty="0">
                <a:solidFill>
                  <a:srgbClr val="333333"/>
                </a:solidFill>
              </a:rPr>
              <a:t>, Volume 67, Issue 2, March 2018, Pages 285–303, </a:t>
            </a:r>
            <a:r>
              <a:rPr lang="en-US" altLang="en-US" sz="1000" dirty="0">
                <a:solidFill>
                  <a:srgbClr val="333333"/>
                </a:solidFill>
                <a:hlinkClick r:id="rId3"/>
              </a:rPr>
              <a:t>https://doi.org/10.1093/sysbio/syx077</a:t>
            </a:r>
            <a:endParaRPr lang="en-US" altLang="en-US" sz="1000" dirty="0">
              <a:solidFill>
                <a:srgbClr val="333333"/>
              </a:solidFill>
            </a:endParaRPr>
          </a:p>
          <a:p>
            <a:pPr marL="0" indent="0" eaLnBrk="1" hangingPunct="1">
              <a:spcBef>
                <a:spcPct val="0"/>
              </a:spcBef>
              <a:spcAft>
                <a:spcPts val="600"/>
              </a:spcAft>
              <a:buNone/>
            </a:pPr>
            <a:r>
              <a:rPr lang="en-US" altLang="en-US" sz="800" dirty="0">
                <a:solidFill>
                  <a:srgbClr val="2A2A2A"/>
                </a:solidFill>
              </a:rPr>
              <a:t>The content of this slide may be subject to copyright: please see the slide notes for details.</a:t>
            </a:r>
            <a:endParaRPr lang="en-US" altLang="en-US" sz="800" dirty="0">
              <a:solidFill>
                <a:srgbClr val="333333"/>
              </a:solidFill>
            </a:endParaRPr>
          </a:p>
        </p:txBody>
      </p:sp>
      <p:sp>
        <p:nvSpPr>
          <p:cNvPr id="5123" name="Title 1"/>
          <p:cNvSpPr>
            <a:spLocks noGrp="1"/>
          </p:cNvSpPr>
          <p:nvPr>
            <p:ph type="title"/>
          </p:nvPr>
        </p:nvSpPr>
        <p:spPr>
          <a:xfrm>
            <a:off x="771622" y="6123735"/>
            <a:ext cx="10648755"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Figure 1. </a:t>
            </a:r>
            <a:r>
              <a:rPr lang="en-US" altLang="en-US" b="0" dirty="0"/>
              <a:t>The impact of gene tree estimation error (GTEE) and incomplete lineage sorting (ILS) on species tree error, all datasets with 26 species and 1000 genes.</a:t>
            </a:r>
          </a:p>
        </p:txBody>
      </p:sp>
      <p:pic>
        <p:nvPicPr>
          <p:cNvPr id="5124" name="Picture 4" descr="Oxford University Press"/>
          <p:cNvPicPr>
            <a:picLocks noChangeAspect="1"/>
          </p:cNvPicPr>
          <p:nvPr/>
        </p:nvPicPr>
        <p:blipFill>
          <a:blip r:embed="rId4"/>
          <a:stretch>
            <a:fillRect/>
          </a:stretch>
        </p:blipFill>
        <p:spPr>
          <a:xfrm>
            <a:off x="9428162" y="6604001"/>
            <a:ext cx="1058862" cy="244475"/>
          </a:xfrm>
          <a:prstGeom prst="rect">
            <a:avLst/>
          </a:prstGeom>
          <a:noFill/>
          <a:ln>
            <a:noFill/>
            <a:miter lim="800000"/>
          </a:ln>
        </p:spPr>
      </p:pic>
      <p:pic>
        <p:nvPicPr>
          <p:cNvPr id="5125" name="New picture"/>
          <p:cNvPicPr/>
          <p:nvPr/>
        </p:nvPicPr>
        <p:blipFill>
          <a:blip r:embed="rId5"/>
          <a:stretch>
            <a:fillRect/>
          </a:stretch>
        </p:blipFill>
        <p:spPr>
          <a:xfrm>
            <a:off x="1417087" y="279922"/>
            <a:ext cx="8753280" cy="5486399"/>
          </a:xfrm>
          <a:prstGeom prst="rect">
            <a:avLst/>
          </a:prstGeom>
        </p:spPr>
      </p:pic>
      <p:pic>
        <p:nvPicPr>
          <p:cNvPr id="2" name="Picture 1">
            <a:extLst>
              <a:ext uri="{FF2B5EF4-FFF2-40B4-BE49-F238E27FC236}">
                <a16:creationId xmlns:a16="http://schemas.microsoft.com/office/drawing/2014/main" id="{0B54A036-6BC4-C24F-8A3D-288D7BDE9B13}"/>
              </a:ext>
            </a:extLst>
          </p:cNvPr>
          <p:cNvPicPr>
            <a:picLocks noChangeAspect="1"/>
          </p:cNvPicPr>
          <p:nvPr/>
        </p:nvPicPr>
        <p:blipFill>
          <a:blip r:embed="rId6"/>
          <a:stretch>
            <a:fillRect/>
          </a:stretch>
        </p:blipFill>
        <p:spPr>
          <a:xfrm>
            <a:off x="10922000" y="9524"/>
            <a:ext cx="1270000" cy="1600200"/>
          </a:xfrm>
          <a:prstGeom prst="rect">
            <a:avLst/>
          </a:prstGeom>
        </p:spPr>
      </p:pic>
      <p:sp>
        <p:nvSpPr>
          <p:cNvPr id="3" name="TextBox 2">
            <a:extLst>
              <a:ext uri="{FF2B5EF4-FFF2-40B4-BE49-F238E27FC236}">
                <a16:creationId xmlns:a16="http://schemas.microsoft.com/office/drawing/2014/main" id="{4405866D-A8C7-D140-A108-17423E30339B}"/>
              </a:ext>
            </a:extLst>
          </p:cNvPr>
          <p:cNvSpPr txBox="1"/>
          <p:nvPr/>
        </p:nvSpPr>
        <p:spPr>
          <a:xfrm>
            <a:off x="10487024" y="2690336"/>
            <a:ext cx="1549466" cy="2585323"/>
          </a:xfrm>
          <a:prstGeom prst="rect">
            <a:avLst/>
          </a:prstGeom>
          <a:solidFill>
            <a:srgbClr val="FFFF00">
              <a:alpha val="18000"/>
            </a:srgbClr>
          </a:solidFill>
          <a:ln>
            <a:solidFill>
              <a:schemeClr val="accent1"/>
            </a:solidFill>
          </a:ln>
        </p:spPr>
        <p:txBody>
          <a:bodyPr wrap="square" rtlCol="0">
            <a:spAutoFit/>
          </a:bodyPr>
          <a:lstStyle/>
          <a:p>
            <a:r>
              <a:rPr lang="en-US" dirty="0"/>
              <a:t>Concatenation using Maximum Likelihood (RAxML) vs. ASTRAL:</a:t>
            </a:r>
          </a:p>
          <a:p>
            <a:r>
              <a:rPr lang="en-US" dirty="0"/>
              <a:t>depends on  levels of ILS  and GTEE</a:t>
            </a:r>
          </a:p>
        </p:txBody>
      </p:sp>
    </p:spTree>
    <p:extLst>
      <p:ext uri="{BB962C8B-B14F-4D97-AF65-F5344CB8AC3E}">
        <p14:creationId xmlns:p14="http://schemas.microsoft.com/office/powerpoint/2010/main" val="2521334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7527A-958E-4E40-867E-533D42273B92}"/>
              </a:ext>
            </a:extLst>
          </p:cNvPr>
          <p:cNvSpPr>
            <a:spLocks noGrp="1"/>
          </p:cNvSpPr>
          <p:nvPr>
            <p:ph type="title"/>
          </p:nvPr>
        </p:nvSpPr>
        <p:spPr/>
        <p:txBody>
          <a:bodyPr/>
          <a:lstStyle/>
          <a:p>
            <a:r>
              <a:rPr lang="en-US" dirty="0"/>
              <a:t>ASTRAL publications (sample)</a:t>
            </a:r>
          </a:p>
        </p:txBody>
      </p:sp>
      <p:sp>
        <p:nvSpPr>
          <p:cNvPr id="3" name="Content Placeholder 2">
            <a:extLst>
              <a:ext uri="{FF2B5EF4-FFF2-40B4-BE49-F238E27FC236}">
                <a16:creationId xmlns:a16="http://schemas.microsoft.com/office/drawing/2014/main" id="{05785154-639A-BF49-A9E4-FAA56DC7B449}"/>
              </a:ext>
            </a:extLst>
          </p:cNvPr>
          <p:cNvSpPr>
            <a:spLocks noGrp="1"/>
          </p:cNvSpPr>
          <p:nvPr>
            <p:ph idx="1"/>
          </p:nvPr>
        </p:nvSpPr>
        <p:spPr/>
        <p:txBody>
          <a:bodyPr/>
          <a:lstStyle/>
          <a:p>
            <a:r>
              <a:rPr lang="en-US" dirty="0"/>
              <a:t>2014: ASTRAL (ECCB and Bioinformatics, cited 903 times</a:t>
            </a:r>
          </a:p>
          <a:p>
            <a:r>
              <a:rPr lang="en-US" dirty="0"/>
              <a:t>2015: ASTRAL-II (cited 751 times)</a:t>
            </a:r>
          </a:p>
          <a:p>
            <a:r>
              <a:rPr lang="en-US" dirty="0"/>
              <a:t>2018: ASTRAL-III (cited 897 times)</a:t>
            </a:r>
          </a:p>
          <a:p>
            <a:r>
              <a:rPr lang="en-US" dirty="0"/>
              <a:t>2019: Multi-allele species reconstruction (MPE)</a:t>
            </a:r>
          </a:p>
          <a:p>
            <a:r>
              <a:rPr lang="en-US" dirty="0"/>
              <a:t>2019: ASTRAL-MP (scaling to very large datasets)</a:t>
            </a:r>
          </a:p>
          <a:p>
            <a:r>
              <a:rPr lang="en-US" dirty="0"/>
              <a:t>2020:  Forcing external constraints</a:t>
            </a:r>
          </a:p>
          <a:p>
            <a:endParaRPr lang="en-US" dirty="0"/>
          </a:p>
        </p:txBody>
      </p:sp>
    </p:spTree>
    <p:extLst>
      <p:ext uri="{BB962C8B-B14F-4D97-AF65-F5344CB8AC3E}">
        <p14:creationId xmlns:p14="http://schemas.microsoft.com/office/powerpoint/2010/main" val="1683215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94242" name="Group 2">
            <a:extLst>
              <a:ext uri="{FF2B5EF4-FFF2-40B4-BE49-F238E27FC236}">
                <a16:creationId xmlns:a16="http://schemas.microsoft.com/office/drawing/2014/main" id="{B8039C92-2B2E-D54D-8385-BEF0E81A7E7E}"/>
              </a:ext>
            </a:extLst>
          </p:cNvPr>
          <p:cNvGrpSpPr>
            <a:grpSpLocks/>
          </p:cNvGrpSpPr>
          <p:nvPr/>
        </p:nvGrpSpPr>
        <p:grpSpPr bwMode="auto">
          <a:xfrm>
            <a:off x="3082925" y="3651250"/>
            <a:ext cx="3556000" cy="2046288"/>
            <a:chOff x="349" y="2347"/>
            <a:chExt cx="2987" cy="1719"/>
          </a:xfrm>
        </p:grpSpPr>
        <p:sp>
          <p:nvSpPr>
            <p:cNvPr id="42041" name="Line 3">
              <a:extLst>
                <a:ext uri="{FF2B5EF4-FFF2-40B4-BE49-F238E27FC236}">
                  <a16:creationId xmlns:a16="http://schemas.microsoft.com/office/drawing/2014/main" id="{209989BB-D8CC-374C-9989-EB059EF6CBEE}"/>
                </a:ext>
              </a:extLst>
            </p:cNvPr>
            <p:cNvSpPr>
              <a:spLocks noChangeShapeType="1"/>
            </p:cNvSpPr>
            <p:nvPr/>
          </p:nvSpPr>
          <p:spPr bwMode="auto">
            <a:xfrm>
              <a:off x="711" y="2347"/>
              <a:ext cx="0" cy="869"/>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2" name="Line 4">
              <a:extLst>
                <a:ext uri="{FF2B5EF4-FFF2-40B4-BE49-F238E27FC236}">
                  <a16:creationId xmlns:a16="http://schemas.microsoft.com/office/drawing/2014/main" id="{D19B579D-58C5-9A4D-9369-3FE7DBD9A9FD}"/>
                </a:ext>
              </a:extLst>
            </p:cNvPr>
            <p:cNvSpPr>
              <a:spLocks noChangeShapeType="1"/>
            </p:cNvSpPr>
            <p:nvPr/>
          </p:nvSpPr>
          <p:spPr bwMode="auto">
            <a:xfrm>
              <a:off x="1383" y="2348"/>
              <a:ext cx="0" cy="869"/>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3" name="Line 5">
              <a:extLst>
                <a:ext uri="{FF2B5EF4-FFF2-40B4-BE49-F238E27FC236}">
                  <a16:creationId xmlns:a16="http://schemas.microsoft.com/office/drawing/2014/main" id="{0293388B-E11F-BF41-B1F8-4906E4CF53E8}"/>
                </a:ext>
              </a:extLst>
            </p:cNvPr>
            <p:cNvSpPr>
              <a:spLocks noChangeShapeType="1"/>
            </p:cNvSpPr>
            <p:nvPr/>
          </p:nvSpPr>
          <p:spPr bwMode="auto">
            <a:xfrm>
              <a:off x="2335" y="2348"/>
              <a:ext cx="0" cy="869"/>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4" name="Text Box 6">
              <a:extLst>
                <a:ext uri="{FF2B5EF4-FFF2-40B4-BE49-F238E27FC236}">
                  <a16:creationId xmlns:a16="http://schemas.microsoft.com/office/drawing/2014/main" id="{5E97475E-EF81-D74E-B447-7316CB715412}"/>
                </a:ext>
              </a:extLst>
            </p:cNvPr>
            <p:cNvSpPr txBox="1">
              <a:spLocks noChangeArrowheads="1"/>
            </p:cNvSpPr>
            <p:nvPr/>
          </p:nvSpPr>
          <p:spPr bwMode="auto">
            <a:xfrm>
              <a:off x="1723" y="3712"/>
              <a:ext cx="42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pitchFamily="2" charset="0"/>
                </a:rPr>
                <a:t>. . .</a:t>
              </a:r>
            </a:p>
          </p:txBody>
        </p:sp>
        <p:sp>
          <p:nvSpPr>
            <p:cNvPr id="42045" name="Line 7">
              <a:extLst>
                <a:ext uri="{FF2B5EF4-FFF2-40B4-BE49-F238E27FC236}">
                  <a16:creationId xmlns:a16="http://schemas.microsoft.com/office/drawing/2014/main" id="{B25B00E3-5952-CB42-9793-7F3520040DC8}"/>
                </a:ext>
              </a:extLst>
            </p:cNvPr>
            <p:cNvSpPr>
              <a:spLocks noChangeShapeType="1"/>
            </p:cNvSpPr>
            <p:nvPr/>
          </p:nvSpPr>
          <p:spPr bwMode="auto">
            <a:xfrm flipH="1">
              <a:off x="349" y="3562"/>
              <a:ext cx="362" cy="489"/>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6" name="Line 8">
              <a:extLst>
                <a:ext uri="{FF2B5EF4-FFF2-40B4-BE49-F238E27FC236}">
                  <a16:creationId xmlns:a16="http://schemas.microsoft.com/office/drawing/2014/main" id="{B689DFB5-45E6-504D-B312-4E39F2DF92FC}"/>
                </a:ext>
              </a:extLst>
            </p:cNvPr>
            <p:cNvSpPr>
              <a:spLocks noChangeShapeType="1"/>
            </p:cNvSpPr>
            <p:nvPr/>
          </p:nvSpPr>
          <p:spPr bwMode="auto">
            <a:xfrm rot="18475779" flipH="1">
              <a:off x="1416" y="3573"/>
              <a:ext cx="220" cy="507"/>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7" name="Line 9">
              <a:extLst>
                <a:ext uri="{FF2B5EF4-FFF2-40B4-BE49-F238E27FC236}">
                  <a16:creationId xmlns:a16="http://schemas.microsoft.com/office/drawing/2014/main" id="{B118E86C-3FB7-8540-8F83-6562DE4EA3F3}"/>
                </a:ext>
              </a:extLst>
            </p:cNvPr>
            <p:cNvSpPr>
              <a:spLocks noChangeShapeType="1"/>
            </p:cNvSpPr>
            <p:nvPr/>
          </p:nvSpPr>
          <p:spPr bwMode="auto">
            <a:xfrm>
              <a:off x="697" y="3562"/>
              <a:ext cx="294" cy="492"/>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8" name="Line 10">
              <a:extLst>
                <a:ext uri="{FF2B5EF4-FFF2-40B4-BE49-F238E27FC236}">
                  <a16:creationId xmlns:a16="http://schemas.microsoft.com/office/drawing/2014/main" id="{E5BD4609-C28B-EF41-B656-1C2159863318}"/>
                </a:ext>
              </a:extLst>
            </p:cNvPr>
            <p:cNvSpPr>
              <a:spLocks noChangeShapeType="1"/>
            </p:cNvSpPr>
            <p:nvPr/>
          </p:nvSpPr>
          <p:spPr bwMode="auto">
            <a:xfrm flipV="1">
              <a:off x="1119" y="3599"/>
              <a:ext cx="285" cy="455"/>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9" name="Line 11">
              <a:extLst>
                <a:ext uri="{FF2B5EF4-FFF2-40B4-BE49-F238E27FC236}">
                  <a16:creationId xmlns:a16="http://schemas.microsoft.com/office/drawing/2014/main" id="{50DEB248-86EC-4D45-8409-37CBFF96926C}"/>
                </a:ext>
              </a:extLst>
            </p:cNvPr>
            <p:cNvSpPr>
              <a:spLocks noChangeShapeType="1"/>
            </p:cNvSpPr>
            <p:nvPr/>
          </p:nvSpPr>
          <p:spPr bwMode="auto">
            <a:xfrm flipH="1">
              <a:off x="1383" y="3811"/>
              <a:ext cx="140" cy="2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0" name="Line 12">
              <a:extLst>
                <a:ext uri="{FF2B5EF4-FFF2-40B4-BE49-F238E27FC236}">
                  <a16:creationId xmlns:a16="http://schemas.microsoft.com/office/drawing/2014/main" id="{B845D168-A16E-8A46-B3F5-0D91F92A47DE}"/>
                </a:ext>
              </a:extLst>
            </p:cNvPr>
            <p:cNvSpPr>
              <a:spLocks noChangeShapeType="1"/>
            </p:cNvSpPr>
            <p:nvPr/>
          </p:nvSpPr>
          <p:spPr bwMode="auto">
            <a:xfrm flipV="1">
              <a:off x="1516" y="3935"/>
              <a:ext cx="64" cy="121"/>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1" name="Line 13">
              <a:extLst>
                <a:ext uri="{FF2B5EF4-FFF2-40B4-BE49-F238E27FC236}">
                  <a16:creationId xmlns:a16="http://schemas.microsoft.com/office/drawing/2014/main" id="{B89B42F4-652E-0645-A56F-1383CC39B073}"/>
                </a:ext>
              </a:extLst>
            </p:cNvPr>
            <p:cNvSpPr>
              <a:spLocks noChangeShapeType="1"/>
            </p:cNvSpPr>
            <p:nvPr/>
          </p:nvSpPr>
          <p:spPr bwMode="auto">
            <a:xfrm>
              <a:off x="646" y="3633"/>
              <a:ext cx="246" cy="417"/>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2" name="Line 14">
              <a:extLst>
                <a:ext uri="{FF2B5EF4-FFF2-40B4-BE49-F238E27FC236}">
                  <a16:creationId xmlns:a16="http://schemas.microsoft.com/office/drawing/2014/main" id="{65B39A64-D28C-7746-A9C7-06BD13707A6F}"/>
                </a:ext>
              </a:extLst>
            </p:cNvPr>
            <p:cNvSpPr>
              <a:spLocks noChangeShapeType="1"/>
            </p:cNvSpPr>
            <p:nvPr/>
          </p:nvSpPr>
          <p:spPr bwMode="auto">
            <a:xfrm>
              <a:off x="535" y="3786"/>
              <a:ext cx="85" cy="26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3" name="Line 15">
              <a:extLst>
                <a:ext uri="{FF2B5EF4-FFF2-40B4-BE49-F238E27FC236}">
                  <a16:creationId xmlns:a16="http://schemas.microsoft.com/office/drawing/2014/main" id="{3A75443E-550E-4144-AC4F-DD58F44ACEBF}"/>
                </a:ext>
              </a:extLst>
            </p:cNvPr>
            <p:cNvSpPr>
              <a:spLocks noChangeShapeType="1"/>
            </p:cNvSpPr>
            <p:nvPr/>
          </p:nvSpPr>
          <p:spPr bwMode="auto">
            <a:xfrm>
              <a:off x="455" y="3902"/>
              <a:ext cx="59" cy="149"/>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4" name="Line 16">
              <a:extLst>
                <a:ext uri="{FF2B5EF4-FFF2-40B4-BE49-F238E27FC236}">
                  <a16:creationId xmlns:a16="http://schemas.microsoft.com/office/drawing/2014/main" id="{FC637FC2-D6D8-CB43-B297-5CA6DC56DCF1}"/>
                </a:ext>
              </a:extLst>
            </p:cNvPr>
            <p:cNvSpPr>
              <a:spLocks noChangeShapeType="1"/>
            </p:cNvSpPr>
            <p:nvPr/>
          </p:nvSpPr>
          <p:spPr bwMode="auto">
            <a:xfrm flipH="1">
              <a:off x="702" y="3862"/>
              <a:ext cx="78" cy="18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5" name="Line 17">
              <a:extLst>
                <a:ext uri="{FF2B5EF4-FFF2-40B4-BE49-F238E27FC236}">
                  <a16:creationId xmlns:a16="http://schemas.microsoft.com/office/drawing/2014/main" id="{2E5B69DA-68C8-2E40-82A1-56B2D4678DEE}"/>
                </a:ext>
              </a:extLst>
            </p:cNvPr>
            <p:cNvSpPr>
              <a:spLocks noChangeShapeType="1"/>
            </p:cNvSpPr>
            <p:nvPr/>
          </p:nvSpPr>
          <p:spPr bwMode="auto">
            <a:xfrm flipH="1">
              <a:off x="792" y="3955"/>
              <a:ext cx="47" cy="10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6" name="Line 18">
              <a:extLst>
                <a:ext uri="{FF2B5EF4-FFF2-40B4-BE49-F238E27FC236}">
                  <a16:creationId xmlns:a16="http://schemas.microsoft.com/office/drawing/2014/main" id="{A96430DA-C57B-B340-95F7-F841BB6BBD41}"/>
                </a:ext>
              </a:extLst>
            </p:cNvPr>
            <p:cNvSpPr>
              <a:spLocks noChangeShapeType="1"/>
            </p:cNvSpPr>
            <p:nvPr/>
          </p:nvSpPr>
          <p:spPr bwMode="auto">
            <a:xfrm rot="18475779" flipH="1">
              <a:off x="2242" y="3716"/>
              <a:ext cx="167" cy="355"/>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7" name="Line 19">
              <a:extLst>
                <a:ext uri="{FF2B5EF4-FFF2-40B4-BE49-F238E27FC236}">
                  <a16:creationId xmlns:a16="http://schemas.microsoft.com/office/drawing/2014/main" id="{9308D0F4-C2A3-6140-A62D-97A0514DEF75}"/>
                </a:ext>
              </a:extLst>
            </p:cNvPr>
            <p:cNvSpPr>
              <a:spLocks noChangeShapeType="1"/>
            </p:cNvSpPr>
            <p:nvPr/>
          </p:nvSpPr>
          <p:spPr bwMode="auto">
            <a:xfrm flipV="1">
              <a:off x="2065" y="3553"/>
              <a:ext cx="267" cy="508"/>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8" name="Line 20">
              <a:extLst>
                <a:ext uri="{FF2B5EF4-FFF2-40B4-BE49-F238E27FC236}">
                  <a16:creationId xmlns:a16="http://schemas.microsoft.com/office/drawing/2014/main" id="{580C8462-0123-0643-88A4-FC395A9FEE89}"/>
                </a:ext>
              </a:extLst>
            </p:cNvPr>
            <p:cNvSpPr>
              <a:spLocks noChangeShapeType="1"/>
            </p:cNvSpPr>
            <p:nvPr/>
          </p:nvSpPr>
          <p:spPr bwMode="auto">
            <a:xfrm flipH="1">
              <a:off x="2487" y="3951"/>
              <a:ext cx="65" cy="11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9" name="Line 21">
              <a:extLst>
                <a:ext uri="{FF2B5EF4-FFF2-40B4-BE49-F238E27FC236}">
                  <a16:creationId xmlns:a16="http://schemas.microsoft.com/office/drawing/2014/main" id="{476A3F31-B834-9F4C-9E46-2F35D82A4DC0}"/>
                </a:ext>
              </a:extLst>
            </p:cNvPr>
            <p:cNvSpPr>
              <a:spLocks noChangeShapeType="1"/>
            </p:cNvSpPr>
            <p:nvPr/>
          </p:nvSpPr>
          <p:spPr bwMode="auto">
            <a:xfrm flipV="1">
              <a:off x="2292" y="3942"/>
              <a:ext cx="57" cy="119"/>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0" name="Line 22">
              <a:extLst>
                <a:ext uri="{FF2B5EF4-FFF2-40B4-BE49-F238E27FC236}">
                  <a16:creationId xmlns:a16="http://schemas.microsoft.com/office/drawing/2014/main" id="{50853CE8-E10E-D341-890F-08B8A1476A20}"/>
                </a:ext>
              </a:extLst>
            </p:cNvPr>
            <p:cNvSpPr>
              <a:spLocks noChangeShapeType="1"/>
            </p:cNvSpPr>
            <p:nvPr/>
          </p:nvSpPr>
          <p:spPr bwMode="auto">
            <a:xfrm>
              <a:off x="2333" y="3560"/>
              <a:ext cx="272" cy="49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1" name="Text Box 23">
              <a:extLst>
                <a:ext uri="{FF2B5EF4-FFF2-40B4-BE49-F238E27FC236}">
                  <a16:creationId xmlns:a16="http://schemas.microsoft.com/office/drawing/2014/main" id="{813B3B59-A85D-A84B-956E-8012DA2BF165}"/>
                </a:ext>
              </a:extLst>
            </p:cNvPr>
            <p:cNvSpPr txBox="1">
              <a:spLocks noChangeArrowheads="1"/>
            </p:cNvSpPr>
            <p:nvPr/>
          </p:nvSpPr>
          <p:spPr bwMode="auto">
            <a:xfrm>
              <a:off x="2434" y="2552"/>
              <a:ext cx="902"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500">
                  <a:latin typeface="Helvetica" pitchFamily="2" charset="0"/>
                </a:rPr>
                <a:t>Analyze</a:t>
              </a:r>
            </a:p>
            <a:p>
              <a:pPr algn="ctr">
                <a:spcBef>
                  <a:spcPct val="0"/>
                </a:spcBef>
                <a:buFontTx/>
                <a:buNone/>
              </a:pPr>
              <a:r>
                <a:rPr lang="en-US" altLang="en-US" sz="1500">
                  <a:latin typeface="Helvetica" pitchFamily="2" charset="0"/>
                </a:rPr>
                <a:t>separately</a:t>
              </a:r>
            </a:p>
          </p:txBody>
        </p:sp>
        <p:sp>
          <p:nvSpPr>
            <p:cNvPr id="42062" name="Line 24">
              <a:extLst>
                <a:ext uri="{FF2B5EF4-FFF2-40B4-BE49-F238E27FC236}">
                  <a16:creationId xmlns:a16="http://schemas.microsoft.com/office/drawing/2014/main" id="{E8076D09-66F8-FD4F-9DC1-E8F553B1B376}"/>
                </a:ext>
              </a:extLst>
            </p:cNvPr>
            <p:cNvSpPr>
              <a:spLocks noChangeShapeType="1"/>
            </p:cNvSpPr>
            <p:nvPr/>
          </p:nvSpPr>
          <p:spPr bwMode="auto">
            <a:xfrm flipH="1" flipV="1">
              <a:off x="397" y="3978"/>
              <a:ext cx="37" cy="77"/>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3" name="Line 25">
              <a:extLst>
                <a:ext uri="{FF2B5EF4-FFF2-40B4-BE49-F238E27FC236}">
                  <a16:creationId xmlns:a16="http://schemas.microsoft.com/office/drawing/2014/main" id="{12EB8B17-2705-7E4F-841B-2C5E20D992AA}"/>
                </a:ext>
              </a:extLst>
            </p:cNvPr>
            <p:cNvSpPr>
              <a:spLocks noChangeShapeType="1"/>
            </p:cNvSpPr>
            <p:nvPr/>
          </p:nvSpPr>
          <p:spPr bwMode="auto">
            <a:xfrm flipH="1">
              <a:off x="1245" y="3710"/>
              <a:ext cx="209" cy="3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4" name="Line 26">
              <a:extLst>
                <a:ext uri="{FF2B5EF4-FFF2-40B4-BE49-F238E27FC236}">
                  <a16:creationId xmlns:a16="http://schemas.microsoft.com/office/drawing/2014/main" id="{22FF2A55-51AB-9E4E-A08E-C042683AB66B}"/>
                </a:ext>
              </a:extLst>
            </p:cNvPr>
            <p:cNvSpPr>
              <a:spLocks noChangeShapeType="1"/>
            </p:cNvSpPr>
            <p:nvPr/>
          </p:nvSpPr>
          <p:spPr bwMode="auto">
            <a:xfrm flipV="1">
              <a:off x="2176" y="3843"/>
              <a:ext cx="120" cy="22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94267" name="Group 27">
            <a:extLst>
              <a:ext uri="{FF2B5EF4-FFF2-40B4-BE49-F238E27FC236}">
                <a16:creationId xmlns:a16="http://schemas.microsoft.com/office/drawing/2014/main" id="{0F2EAAAC-B1D0-CE4C-94FD-950AC2064833}"/>
              </a:ext>
            </a:extLst>
          </p:cNvPr>
          <p:cNvGrpSpPr>
            <a:grpSpLocks/>
          </p:cNvGrpSpPr>
          <p:nvPr/>
        </p:nvGrpSpPr>
        <p:grpSpPr bwMode="auto">
          <a:xfrm>
            <a:off x="5619750" y="4117976"/>
            <a:ext cx="3962400" cy="1597025"/>
            <a:chOff x="2480" y="2739"/>
            <a:chExt cx="3328" cy="1341"/>
          </a:xfrm>
        </p:grpSpPr>
        <p:grpSp>
          <p:nvGrpSpPr>
            <p:cNvPr id="42027" name="Group 28">
              <a:extLst>
                <a:ext uri="{FF2B5EF4-FFF2-40B4-BE49-F238E27FC236}">
                  <a16:creationId xmlns:a16="http://schemas.microsoft.com/office/drawing/2014/main" id="{53CB939A-F59D-EC4D-A205-49249F857C12}"/>
                </a:ext>
              </a:extLst>
            </p:cNvPr>
            <p:cNvGrpSpPr>
              <a:grpSpLocks/>
            </p:cNvGrpSpPr>
            <p:nvPr/>
          </p:nvGrpSpPr>
          <p:grpSpPr bwMode="auto">
            <a:xfrm>
              <a:off x="3973" y="2739"/>
              <a:ext cx="1835" cy="1341"/>
              <a:chOff x="2108" y="2832"/>
              <a:chExt cx="1835" cy="1493"/>
            </a:xfrm>
          </p:grpSpPr>
          <p:sp>
            <p:nvSpPr>
              <p:cNvPr id="42030" name="Line 29">
                <a:extLst>
                  <a:ext uri="{FF2B5EF4-FFF2-40B4-BE49-F238E27FC236}">
                    <a16:creationId xmlns:a16="http://schemas.microsoft.com/office/drawing/2014/main" id="{11AF2BA2-3C16-FF40-8375-33402E1525D3}"/>
                  </a:ext>
                </a:extLst>
              </p:cNvPr>
              <p:cNvSpPr>
                <a:spLocks noChangeShapeType="1"/>
              </p:cNvSpPr>
              <p:nvPr/>
            </p:nvSpPr>
            <p:spPr bwMode="auto">
              <a:xfrm flipH="1">
                <a:off x="2108" y="2832"/>
                <a:ext cx="741" cy="1493"/>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1" name="Line 30">
                <a:extLst>
                  <a:ext uri="{FF2B5EF4-FFF2-40B4-BE49-F238E27FC236}">
                    <a16:creationId xmlns:a16="http://schemas.microsoft.com/office/drawing/2014/main" id="{4DCA14C8-63D6-6D4A-AD01-DC6F88075BF7}"/>
                  </a:ext>
                </a:extLst>
              </p:cNvPr>
              <p:cNvSpPr>
                <a:spLocks noChangeShapeType="1"/>
              </p:cNvSpPr>
              <p:nvPr/>
            </p:nvSpPr>
            <p:spPr bwMode="auto">
              <a:xfrm rot="18475779" flipH="1">
                <a:off x="2834" y="2832"/>
                <a:ext cx="740" cy="147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2" name="Line 31">
                <a:extLst>
                  <a:ext uri="{FF2B5EF4-FFF2-40B4-BE49-F238E27FC236}">
                    <a16:creationId xmlns:a16="http://schemas.microsoft.com/office/drawing/2014/main" id="{CC1CBB39-A79C-2248-B024-29B9E8803925}"/>
                  </a:ext>
                </a:extLst>
              </p:cNvPr>
              <p:cNvSpPr>
                <a:spLocks noChangeShapeType="1"/>
              </p:cNvSpPr>
              <p:nvPr/>
            </p:nvSpPr>
            <p:spPr bwMode="auto">
              <a:xfrm>
                <a:off x="2651" y="3237"/>
                <a:ext cx="332" cy="108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3" name="Line 32">
                <a:extLst>
                  <a:ext uri="{FF2B5EF4-FFF2-40B4-BE49-F238E27FC236}">
                    <a16:creationId xmlns:a16="http://schemas.microsoft.com/office/drawing/2014/main" id="{F9123275-74D6-5943-80D0-9E960A299E5A}"/>
                  </a:ext>
                </a:extLst>
              </p:cNvPr>
              <p:cNvSpPr>
                <a:spLocks noChangeShapeType="1"/>
              </p:cNvSpPr>
              <p:nvPr/>
            </p:nvSpPr>
            <p:spPr bwMode="auto">
              <a:xfrm flipV="1">
                <a:off x="3137" y="3793"/>
                <a:ext cx="172" cy="529"/>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4" name="Line 33">
                <a:extLst>
                  <a:ext uri="{FF2B5EF4-FFF2-40B4-BE49-F238E27FC236}">
                    <a16:creationId xmlns:a16="http://schemas.microsoft.com/office/drawing/2014/main" id="{2BD816D8-8B7C-A841-A674-71AF8492A79F}"/>
                  </a:ext>
                </a:extLst>
              </p:cNvPr>
              <p:cNvSpPr>
                <a:spLocks noChangeShapeType="1"/>
              </p:cNvSpPr>
              <p:nvPr/>
            </p:nvSpPr>
            <p:spPr bwMode="auto">
              <a:xfrm>
                <a:off x="3198" y="4106"/>
                <a:ext cx="84" cy="215"/>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5" name="Line 34">
                <a:extLst>
                  <a:ext uri="{FF2B5EF4-FFF2-40B4-BE49-F238E27FC236}">
                    <a16:creationId xmlns:a16="http://schemas.microsoft.com/office/drawing/2014/main" id="{7C39FBA1-FE10-3C42-8A91-DAAE0B204DD2}"/>
                  </a:ext>
                </a:extLst>
              </p:cNvPr>
              <p:cNvSpPr>
                <a:spLocks noChangeShapeType="1"/>
              </p:cNvSpPr>
              <p:nvPr/>
            </p:nvSpPr>
            <p:spPr bwMode="auto">
              <a:xfrm flipV="1">
                <a:off x="3406" y="4122"/>
                <a:ext cx="57" cy="19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6" name="Line 35">
                <a:extLst>
                  <a:ext uri="{FF2B5EF4-FFF2-40B4-BE49-F238E27FC236}">
                    <a16:creationId xmlns:a16="http://schemas.microsoft.com/office/drawing/2014/main" id="{B60DA4E8-6FEB-544C-9AFA-BA386F83DA37}"/>
                  </a:ext>
                </a:extLst>
              </p:cNvPr>
              <p:cNvSpPr>
                <a:spLocks noChangeShapeType="1"/>
              </p:cNvSpPr>
              <p:nvPr/>
            </p:nvSpPr>
            <p:spPr bwMode="auto">
              <a:xfrm>
                <a:off x="2539" y="3455"/>
                <a:ext cx="250" cy="865"/>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7" name="Line 36">
                <a:extLst>
                  <a:ext uri="{FF2B5EF4-FFF2-40B4-BE49-F238E27FC236}">
                    <a16:creationId xmlns:a16="http://schemas.microsoft.com/office/drawing/2014/main" id="{7EAC950A-497E-7348-8DA4-2C8320DFE384}"/>
                  </a:ext>
                </a:extLst>
              </p:cNvPr>
              <p:cNvSpPr>
                <a:spLocks noChangeShapeType="1"/>
              </p:cNvSpPr>
              <p:nvPr/>
            </p:nvSpPr>
            <p:spPr bwMode="auto">
              <a:xfrm>
                <a:off x="2326" y="3893"/>
                <a:ext cx="117" cy="42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8" name="Line 37">
                <a:extLst>
                  <a:ext uri="{FF2B5EF4-FFF2-40B4-BE49-F238E27FC236}">
                    <a16:creationId xmlns:a16="http://schemas.microsoft.com/office/drawing/2014/main" id="{4C037AF7-F73C-6C49-89BC-D3C44C6281B7}"/>
                  </a:ext>
                </a:extLst>
              </p:cNvPr>
              <p:cNvSpPr>
                <a:spLocks noChangeShapeType="1"/>
              </p:cNvSpPr>
              <p:nvPr/>
            </p:nvSpPr>
            <p:spPr bwMode="auto">
              <a:xfrm>
                <a:off x="2219" y="4085"/>
                <a:ext cx="80" cy="23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9" name="Line 38">
                <a:extLst>
                  <a:ext uri="{FF2B5EF4-FFF2-40B4-BE49-F238E27FC236}">
                    <a16:creationId xmlns:a16="http://schemas.microsoft.com/office/drawing/2014/main" id="{AFF24709-8EDC-4D4C-AA71-FFBE49F809A9}"/>
                  </a:ext>
                </a:extLst>
              </p:cNvPr>
              <p:cNvSpPr>
                <a:spLocks noChangeShapeType="1"/>
              </p:cNvSpPr>
              <p:nvPr/>
            </p:nvSpPr>
            <p:spPr bwMode="auto">
              <a:xfrm>
                <a:off x="2400" y="3738"/>
                <a:ext cx="183" cy="58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0" name="Line 39">
                <a:extLst>
                  <a:ext uri="{FF2B5EF4-FFF2-40B4-BE49-F238E27FC236}">
                    <a16:creationId xmlns:a16="http://schemas.microsoft.com/office/drawing/2014/main" id="{5F3AC5F4-89F2-9549-9173-33678923A292}"/>
                  </a:ext>
                </a:extLst>
              </p:cNvPr>
              <p:cNvSpPr>
                <a:spLocks noChangeShapeType="1"/>
              </p:cNvSpPr>
              <p:nvPr/>
            </p:nvSpPr>
            <p:spPr bwMode="auto">
              <a:xfrm flipH="1">
                <a:off x="2678" y="4145"/>
                <a:ext cx="64" cy="17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2028" name="Line 40">
              <a:extLst>
                <a:ext uri="{FF2B5EF4-FFF2-40B4-BE49-F238E27FC236}">
                  <a16:creationId xmlns:a16="http://schemas.microsoft.com/office/drawing/2014/main" id="{E5499677-8074-C74A-A68D-2392E73FB0ED}"/>
                </a:ext>
              </a:extLst>
            </p:cNvPr>
            <p:cNvSpPr>
              <a:spLocks noChangeShapeType="1"/>
            </p:cNvSpPr>
            <p:nvPr/>
          </p:nvSpPr>
          <p:spPr bwMode="auto">
            <a:xfrm rot="-5383472">
              <a:off x="3326" y="3230"/>
              <a:ext cx="3" cy="833"/>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29" name="Text Box 41">
              <a:extLst>
                <a:ext uri="{FF2B5EF4-FFF2-40B4-BE49-F238E27FC236}">
                  <a16:creationId xmlns:a16="http://schemas.microsoft.com/office/drawing/2014/main" id="{8965807A-97FF-6C43-9F69-9E2C5A39BEF2}"/>
                </a:ext>
              </a:extLst>
            </p:cNvPr>
            <p:cNvSpPr txBox="1">
              <a:spLocks noChangeArrowheads="1"/>
            </p:cNvSpPr>
            <p:nvPr/>
          </p:nvSpPr>
          <p:spPr bwMode="auto">
            <a:xfrm>
              <a:off x="2480" y="3719"/>
              <a:ext cx="14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500">
                  <a:latin typeface="Helvetica" pitchFamily="2" charset="0"/>
                </a:rPr>
                <a:t> Summary Method</a:t>
              </a:r>
            </a:p>
          </p:txBody>
        </p:sp>
      </p:grpSp>
      <p:sp>
        <p:nvSpPr>
          <p:cNvPr id="41987" name="Rectangle 42">
            <a:extLst>
              <a:ext uri="{FF2B5EF4-FFF2-40B4-BE49-F238E27FC236}">
                <a16:creationId xmlns:a16="http://schemas.microsoft.com/office/drawing/2014/main" id="{31EE5913-3C45-1F45-9E34-89FB3584BE9E}"/>
              </a:ext>
            </a:extLst>
          </p:cNvPr>
          <p:cNvSpPr>
            <a:spLocks noGrp="1"/>
          </p:cNvSpPr>
          <p:nvPr>
            <p:ph type="title" idx="4294967295"/>
          </p:nvPr>
        </p:nvSpPr>
        <p:spPr>
          <a:xfrm>
            <a:off x="2797175" y="100013"/>
            <a:ext cx="7399338" cy="857250"/>
          </a:xfrm>
        </p:spPr>
        <p:txBody>
          <a:bodyPr/>
          <a:lstStyle/>
          <a:p>
            <a:pPr eaLnBrk="1" hangingPunct="1"/>
            <a:r>
              <a:rPr lang="en-US" altLang="en-US" dirty="0">
                <a:ea typeface="ＭＳ Ｐゴシック" panose="020B0600070205080204" pitchFamily="34" charset="-128"/>
              </a:rPr>
              <a:t>Main Approaches </a:t>
            </a:r>
          </a:p>
        </p:txBody>
      </p:sp>
      <p:grpSp>
        <p:nvGrpSpPr>
          <p:cNvPr id="41988" name="Group 43">
            <a:extLst>
              <a:ext uri="{FF2B5EF4-FFF2-40B4-BE49-F238E27FC236}">
                <a16:creationId xmlns:a16="http://schemas.microsoft.com/office/drawing/2014/main" id="{C4D680CE-8B89-9B49-858E-65502A555F8A}"/>
              </a:ext>
            </a:extLst>
          </p:cNvPr>
          <p:cNvGrpSpPr>
            <a:grpSpLocks/>
          </p:cNvGrpSpPr>
          <p:nvPr/>
        </p:nvGrpSpPr>
        <p:grpSpPr bwMode="auto">
          <a:xfrm>
            <a:off x="2797175" y="1560514"/>
            <a:ext cx="3189288" cy="1679575"/>
            <a:chOff x="109" y="750"/>
            <a:chExt cx="2679" cy="1410"/>
          </a:xfrm>
        </p:grpSpPr>
        <p:sp>
          <p:nvSpPr>
            <p:cNvPr id="42004" name="Line 44">
              <a:extLst>
                <a:ext uri="{FF2B5EF4-FFF2-40B4-BE49-F238E27FC236}">
                  <a16:creationId xmlns:a16="http://schemas.microsoft.com/office/drawing/2014/main" id="{05C1DC7B-8C11-CA4F-9907-C5261F6D8AAF}"/>
                </a:ext>
              </a:extLst>
            </p:cNvPr>
            <p:cNvSpPr>
              <a:spLocks noChangeShapeType="1"/>
            </p:cNvSpPr>
            <p:nvPr/>
          </p:nvSpPr>
          <p:spPr bwMode="auto">
            <a:xfrm>
              <a:off x="387" y="928"/>
              <a:ext cx="0" cy="123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5" name="Line 45">
              <a:extLst>
                <a:ext uri="{FF2B5EF4-FFF2-40B4-BE49-F238E27FC236}">
                  <a16:creationId xmlns:a16="http://schemas.microsoft.com/office/drawing/2014/main" id="{46D2E1F6-17DF-E84E-89B2-490FB3583B1F}"/>
                </a:ext>
              </a:extLst>
            </p:cNvPr>
            <p:cNvSpPr>
              <a:spLocks noChangeShapeType="1"/>
            </p:cNvSpPr>
            <p:nvPr/>
          </p:nvSpPr>
          <p:spPr bwMode="auto">
            <a:xfrm>
              <a:off x="109" y="1128"/>
              <a:ext cx="262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6" name="Text Box 46">
              <a:extLst>
                <a:ext uri="{FF2B5EF4-FFF2-40B4-BE49-F238E27FC236}">
                  <a16:creationId xmlns:a16="http://schemas.microsoft.com/office/drawing/2014/main" id="{164C555C-4B7D-9B48-BF6A-9F6CA0030378}"/>
                </a:ext>
              </a:extLst>
            </p:cNvPr>
            <p:cNvSpPr txBox="1">
              <a:spLocks noChangeArrowheads="1"/>
            </p:cNvSpPr>
            <p:nvPr/>
          </p:nvSpPr>
          <p:spPr bwMode="auto">
            <a:xfrm>
              <a:off x="349" y="750"/>
              <a:ext cx="2439"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solidFill>
                    <a:schemeClr val="folHlink"/>
                  </a:solidFill>
                  <a:latin typeface="Helvetica" pitchFamily="2" charset="0"/>
                </a:rPr>
                <a:t>gene 1</a:t>
              </a:r>
              <a:r>
                <a:rPr lang="en-US" altLang="en-US" sz="1800" dirty="0">
                  <a:latin typeface="Helvetica" pitchFamily="2" charset="0"/>
                </a:rPr>
                <a:t>  </a:t>
              </a:r>
              <a:r>
                <a:rPr lang="en-US" altLang="en-US" sz="1800" dirty="0">
                  <a:solidFill>
                    <a:schemeClr val="accent1"/>
                  </a:solidFill>
                  <a:latin typeface="Helvetica" pitchFamily="2" charset="0"/>
                </a:rPr>
                <a:t>gene 2 …</a:t>
              </a:r>
              <a:r>
                <a:rPr lang="en-US" altLang="en-US" sz="1800" dirty="0">
                  <a:latin typeface="Helvetica" pitchFamily="2" charset="0"/>
                </a:rPr>
                <a:t>   </a:t>
              </a:r>
              <a:r>
                <a:rPr lang="en-US" altLang="en-US" sz="1800" dirty="0">
                  <a:solidFill>
                    <a:srgbClr val="CC0000"/>
                  </a:solidFill>
                  <a:latin typeface="Helvetica" pitchFamily="2" charset="0"/>
                </a:rPr>
                <a:t>gene </a:t>
              </a:r>
              <a:r>
                <a:rPr lang="en-US" altLang="en-US" sz="1800" i="1" dirty="0">
                  <a:solidFill>
                    <a:srgbClr val="CC0000"/>
                  </a:solidFill>
                  <a:latin typeface="Helvetica" pitchFamily="2" charset="0"/>
                </a:rPr>
                <a:t>k</a:t>
              </a:r>
              <a:endParaRPr lang="en-US" altLang="en-US" sz="1800" dirty="0">
                <a:latin typeface="Helvetica" pitchFamily="2" charset="0"/>
              </a:endParaRPr>
            </a:p>
          </p:txBody>
        </p:sp>
        <p:sp>
          <p:nvSpPr>
            <p:cNvPr id="42007" name="Line 47">
              <a:extLst>
                <a:ext uri="{FF2B5EF4-FFF2-40B4-BE49-F238E27FC236}">
                  <a16:creationId xmlns:a16="http://schemas.microsoft.com/office/drawing/2014/main" id="{9315FCE8-01CD-A148-B87D-DA1E88F804F8}"/>
                </a:ext>
              </a:extLst>
            </p:cNvPr>
            <p:cNvSpPr>
              <a:spLocks noChangeShapeType="1"/>
            </p:cNvSpPr>
            <p:nvPr/>
          </p:nvSpPr>
          <p:spPr bwMode="auto">
            <a:xfrm>
              <a:off x="472" y="1243"/>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8" name="Line 48">
              <a:extLst>
                <a:ext uri="{FF2B5EF4-FFF2-40B4-BE49-F238E27FC236}">
                  <a16:creationId xmlns:a16="http://schemas.microsoft.com/office/drawing/2014/main" id="{71CDFFD3-0D3E-3545-89A9-3082007EAE4A}"/>
                </a:ext>
              </a:extLst>
            </p:cNvPr>
            <p:cNvSpPr>
              <a:spLocks noChangeShapeType="1"/>
            </p:cNvSpPr>
            <p:nvPr/>
          </p:nvSpPr>
          <p:spPr bwMode="auto">
            <a:xfrm>
              <a:off x="472" y="1329"/>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9" name="Line 49">
              <a:extLst>
                <a:ext uri="{FF2B5EF4-FFF2-40B4-BE49-F238E27FC236}">
                  <a16:creationId xmlns:a16="http://schemas.microsoft.com/office/drawing/2014/main" id="{8F57B36D-ABED-E14B-B1F6-679E3CF336B1}"/>
                </a:ext>
              </a:extLst>
            </p:cNvPr>
            <p:cNvSpPr>
              <a:spLocks noChangeShapeType="1"/>
            </p:cNvSpPr>
            <p:nvPr/>
          </p:nvSpPr>
          <p:spPr bwMode="auto">
            <a:xfrm>
              <a:off x="471" y="1416"/>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0" name="Line 50">
              <a:extLst>
                <a:ext uri="{FF2B5EF4-FFF2-40B4-BE49-F238E27FC236}">
                  <a16:creationId xmlns:a16="http://schemas.microsoft.com/office/drawing/2014/main" id="{70636A48-2413-AE4E-BD8B-66FE90EA91EC}"/>
                </a:ext>
              </a:extLst>
            </p:cNvPr>
            <p:cNvSpPr>
              <a:spLocks noChangeShapeType="1"/>
            </p:cNvSpPr>
            <p:nvPr/>
          </p:nvSpPr>
          <p:spPr bwMode="auto">
            <a:xfrm>
              <a:off x="472" y="1502"/>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Line 51">
              <a:extLst>
                <a:ext uri="{FF2B5EF4-FFF2-40B4-BE49-F238E27FC236}">
                  <a16:creationId xmlns:a16="http://schemas.microsoft.com/office/drawing/2014/main" id="{931680E4-1FFF-854F-A2F7-45FE32B9E708}"/>
                </a:ext>
              </a:extLst>
            </p:cNvPr>
            <p:cNvSpPr>
              <a:spLocks noChangeShapeType="1"/>
            </p:cNvSpPr>
            <p:nvPr/>
          </p:nvSpPr>
          <p:spPr bwMode="auto">
            <a:xfrm>
              <a:off x="472" y="1588"/>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2" name="Line 52">
              <a:extLst>
                <a:ext uri="{FF2B5EF4-FFF2-40B4-BE49-F238E27FC236}">
                  <a16:creationId xmlns:a16="http://schemas.microsoft.com/office/drawing/2014/main" id="{56AA6CE8-AAC1-AA46-8972-4C9DE268C1A8}"/>
                </a:ext>
              </a:extLst>
            </p:cNvPr>
            <p:cNvSpPr>
              <a:spLocks noChangeShapeType="1"/>
            </p:cNvSpPr>
            <p:nvPr/>
          </p:nvSpPr>
          <p:spPr bwMode="auto">
            <a:xfrm>
              <a:off x="472" y="1933"/>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3" name="Line 53">
              <a:extLst>
                <a:ext uri="{FF2B5EF4-FFF2-40B4-BE49-F238E27FC236}">
                  <a16:creationId xmlns:a16="http://schemas.microsoft.com/office/drawing/2014/main" id="{CC0AAEDD-7928-9C4F-BE34-74C5168E7349}"/>
                </a:ext>
              </a:extLst>
            </p:cNvPr>
            <p:cNvSpPr>
              <a:spLocks noChangeShapeType="1"/>
            </p:cNvSpPr>
            <p:nvPr/>
          </p:nvSpPr>
          <p:spPr bwMode="auto">
            <a:xfrm>
              <a:off x="472" y="2019"/>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4" name="Line 54">
              <a:extLst>
                <a:ext uri="{FF2B5EF4-FFF2-40B4-BE49-F238E27FC236}">
                  <a16:creationId xmlns:a16="http://schemas.microsoft.com/office/drawing/2014/main" id="{D8E20DF0-824B-774D-BDF1-9CBFFBE59586}"/>
                </a:ext>
              </a:extLst>
            </p:cNvPr>
            <p:cNvSpPr>
              <a:spLocks noChangeShapeType="1"/>
            </p:cNvSpPr>
            <p:nvPr/>
          </p:nvSpPr>
          <p:spPr bwMode="auto">
            <a:xfrm>
              <a:off x="472" y="2105"/>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5" name="Line 55">
              <a:extLst>
                <a:ext uri="{FF2B5EF4-FFF2-40B4-BE49-F238E27FC236}">
                  <a16:creationId xmlns:a16="http://schemas.microsoft.com/office/drawing/2014/main" id="{E2CE60F3-C0A2-2F44-81B8-8BF5D7387E4B}"/>
                </a:ext>
              </a:extLst>
            </p:cNvPr>
            <p:cNvSpPr>
              <a:spLocks noChangeShapeType="1"/>
            </p:cNvSpPr>
            <p:nvPr/>
          </p:nvSpPr>
          <p:spPr bwMode="auto">
            <a:xfrm>
              <a:off x="1132" y="1588"/>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6" name="Line 56">
              <a:extLst>
                <a:ext uri="{FF2B5EF4-FFF2-40B4-BE49-F238E27FC236}">
                  <a16:creationId xmlns:a16="http://schemas.microsoft.com/office/drawing/2014/main" id="{7D2F4603-C00C-EE4F-BB47-0401D76AE38A}"/>
                </a:ext>
              </a:extLst>
            </p:cNvPr>
            <p:cNvSpPr>
              <a:spLocks noChangeShapeType="1"/>
            </p:cNvSpPr>
            <p:nvPr/>
          </p:nvSpPr>
          <p:spPr bwMode="auto">
            <a:xfrm>
              <a:off x="1132" y="1674"/>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7" name="Line 57">
              <a:extLst>
                <a:ext uri="{FF2B5EF4-FFF2-40B4-BE49-F238E27FC236}">
                  <a16:creationId xmlns:a16="http://schemas.microsoft.com/office/drawing/2014/main" id="{EADF222D-8723-8847-94E0-3ABE09F0A2D6}"/>
                </a:ext>
              </a:extLst>
            </p:cNvPr>
            <p:cNvSpPr>
              <a:spLocks noChangeShapeType="1"/>
            </p:cNvSpPr>
            <p:nvPr/>
          </p:nvSpPr>
          <p:spPr bwMode="auto">
            <a:xfrm>
              <a:off x="1132" y="1760"/>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8" name="Line 58">
              <a:extLst>
                <a:ext uri="{FF2B5EF4-FFF2-40B4-BE49-F238E27FC236}">
                  <a16:creationId xmlns:a16="http://schemas.microsoft.com/office/drawing/2014/main" id="{DC2FC8C7-754F-3845-ADB1-9288143C669E}"/>
                </a:ext>
              </a:extLst>
            </p:cNvPr>
            <p:cNvSpPr>
              <a:spLocks noChangeShapeType="1"/>
            </p:cNvSpPr>
            <p:nvPr/>
          </p:nvSpPr>
          <p:spPr bwMode="auto">
            <a:xfrm>
              <a:off x="1132" y="1847"/>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9" name="Line 59">
              <a:extLst>
                <a:ext uri="{FF2B5EF4-FFF2-40B4-BE49-F238E27FC236}">
                  <a16:creationId xmlns:a16="http://schemas.microsoft.com/office/drawing/2014/main" id="{367AB22A-E7B7-8943-A4A0-5659614BE470}"/>
                </a:ext>
              </a:extLst>
            </p:cNvPr>
            <p:cNvSpPr>
              <a:spLocks noChangeShapeType="1"/>
            </p:cNvSpPr>
            <p:nvPr/>
          </p:nvSpPr>
          <p:spPr bwMode="auto">
            <a:xfrm>
              <a:off x="1132" y="1933"/>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0" name="Line 60">
              <a:extLst>
                <a:ext uri="{FF2B5EF4-FFF2-40B4-BE49-F238E27FC236}">
                  <a16:creationId xmlns:a16="http://schemas.microsoft.com/office/drawing/2014/main" id="{E57EC943-0EF8-3148-9E5D-772F5C61B039}"/>
                </a:ext>
              </a:extLst>
            </p:cNvPr>
            <p:cNvSpPr>
              <a:spLocks noChangeShapeType="1"/>
            </p:cNvSpPr>
            <p:nvPr/>
          </p:nvSpPr>
          <p:spPr bwMode="auto">
            <a:xfrm>
              <a:off x="2092" y="1243"/>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1" name="Line 61">
              <a:extLst>
                <a:ext uri="{FF2B5EF4-FFF2-40B4-BE49-F238E27FC236}">
                  <a16:creationId xmlns:a16="http://schemas.microsoft.com/office/drawing/2014/main" id="{86749025-E37A-9B4D-9689-8DA2A6E6B0DC}"/>
                </a:ext>
              </a:extLst>
            </p:cNvPr>
            <p:cNvSpPr>
              <a:spLocks noChangeShapeType="1"/>
            </p:cNvSpPr>
            <p:nvPr/>
          </p:nvSpPr>
          <p:spPr bwMode="auto">
            <a:xfrm>
              <a:off x="2092" y="1502"/>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2" name="Line 62">
              <a:extLst>
                <a:ext uri="{FF2B5EF4-FFF2-40B4-BE49-F238E27FC236}">
                  <a16:creationId xmlns:a16="http://schemas.microsoft.com/office/drawing/2014/main" id="{97515FA2-4411-1A40-9D10-60B4C01D1E92}"/>
                </a:ext>
              </a:extLst>
            </p:cNvPr>
            <p:cNvSpPr>
              <a:spLocks noChangeShapeType="1"/>
            </p:cNvSpPr>
            <p:nvPr/>
          </p:nvSpPr>
          <p:spPr bwMode="auto">
            <a:xfrm>
              <a:off x="2092" y="1588"/>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3" name="Line 63">
              <a:extLst>
                <a:ext uri="{FF2B5EF4-FFF2-40B4-BE49-F238E27FC236}">
                  <a16:creationId xmlns:a16="http://schemas.microsoft.com/office/drawing/2014/main" id="{ED71380D-0AF4-7B48-AB87-C3DBF6D08B32}"/>
                </a:ext>
              </a:extLst>
            </p:cNvPr>
            <p:cNvSpPr>
              <a:spLocks noChangeShapeType="1"/>
            </p:cNvSpPr>
            <p:nvPr/>
          </p:nvSpPr>
          <p:spPr bwMode="auto">
            <a:xfrm>
              <a:off x="2092" y="1674"/>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4" name="Line 64">
              <a:extLst>
                <a:ext uri="{FF2B5EF4-FFF2-40B4-BE49-F238E27FC236}">
                  <a16:creationId xmlns:a16="http://schemas.microsoft.com/office/drawing/2014/main" id="{DF3F1FD3-B68D-394D-9A55-B57E5BD14AA2}"/>
                </a:ext>
              </a:extLst>
            </p:cNvPr>
            <p:cNvSpPr>
              <a:spLocks noChangeShapeType="1"/>
            </p:cNvSpPr>
            <p:nvPr/>
          </p:nvSpPr>
          <p:spPr bwMode="auto">
            <a:xfrm>
              <a:off x="2092" y="2019"/>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5" name="Line 65">
              <a:extLst>
                <a:ext uri="{FF2B5EF4-FFF2-40B4-BE49-F238E27FC236}">
                  <a16:creationId xmlns:a16="http://schemas.microsoft.com/office/drawing/2014/main" id="{F76354D3-3390-8B48-BD73-2B1420FBFE52}"/>
                </a:ext>
              </a:extLst>
            </p:cNvPr>
            <p:cNvSpPr>
              <a:spLocks noChangeShapeType="1"/>
            </p:cNvSpPr>
            <p:nvPr/>
          </p:nvSpPr>
          <p:spPr bwMode="auto">
            <a:xfrm>
              <a:off x="2092" y="2105"/>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6" name="Text Box 66">
              <a:extLst>
                <a:ext uri="{FF2B5EF4-FFF2-40B4-BE49-F238E27FC236}">
                  <a16:creationId xmlns:a16="http://schemas.microsoft.com/office/drawing/2014/main" id="{CBACFB9C-025C-9147-BFD3-38EFBA7DD737}"/>
                </a:ext>
              </a:extLst>
            </p:cNvPr>
            <p:cNvSpPr txBox="1">
              <a:spLocks noChangeArrowheads="1"/>
            </p:cNvSpPr>
            <p:nvPr/>
          </p:nvSpPr>
          <p:spPr bwMode="auto">
            <a:xfrm>
              <a:off x="1696" y="1450"/>
              <a:ext cx="42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pitchFamily="2" charset="0"/>
                </a:rPr>
                <a:t>. . .</a:t>
              </a:r>
            </a:p>
          </p:txBody>
        </p:sp>
      </p:grpSp>
      <p:grpSp>
        <p:nvGrpSpPr>
          <p:cNvPr id="41989" name="Group 67">
            <a:extLst>
              <a:ext uri="{FF2B5EF4-FFF2-40B4-BE49-F238E27FC236}">
                <a16:creationId xmlns:a16="http://schemas.microsoft.com/office/drawing/2014/main" id="{83081B8B-30F2-9344-BE39-5D8188E2E0E1}"/>
              </a:ext>
            </a:extLst>
          </p:cNvPr>
          <p:cNvGrpSpPr>
            <a:grpSpLocks/>
          </p:cNvGrpSpPr>
          <p:nvPr/>
        </p:nvGrpSpPr>
        <p:grpSpPr bwMode="auto">
          <a:xfrm>
            <a:off x="7404100" y="1952626"/>
            <a:ext cx="2178050" cy="1590675"/>
            <a:chOff x="3934" y="2837"/>
            <a:chExt cx="1829" cy="1488"/>
          </a:xfrm>
        </p:grpSpPr>
        <p:sp>
          <p:nvSpPr>
            <p:cNvPr id="41993" name="Line 68">
              <a:extLst>
                <a:ext uri="{FF2B5EF4-FFF2-40B4-BE49-F238E27FC236}">
                  <a16:creationId xmlns:a16="http://schemas.microsoft.com/office/drawing/2014/main" id="{487C90BD-5E36-5F47-93BA-EE8ADB2A5FE9}"/>
                </a:ext>
              </a:extLst>
            </p:cNvPr>
            <p:cNvSpPr>
              <a:spLocks noChangeShapeType="1"/>
            </p:cNvSpPr>
            <p:nvPr/>
          </p:nvSpPr>
          <p:spPr bwMode="auto">
            <a:xfrm flipH="1">
              <a:off x="3934" y="2837"/>
              <a:ext cx="741" cy="1482"/>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4" name="Line 69">
              <a:extLst>
                <a:ext uri="{FF2B5EF4-FFF2-40B4-BE49-F238E27FC236}">
                  <a16:creationId xmlns:a16="http://schemas.microsoft.com/office/drawing/2014/main" id="{36C4A1F1-671B-2844-8773-5F00E1396622}"/>
                </a:ext>
              </a:extLst>
            </p:cNvPr>
            <p:cNvSpPr>
              <a:spLocks noChangeShapeType="1"/>
            </p:cNvSpPr>
            <p:nvPr/>
          </p:nvSpPr>
          <p:spPr bwMode="auto">
            <a:xfrm rot="18475779" flipH="1">
              <a:off x="4663" y="2839"/>
              <a:ext cx="732" cy="146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5" name="Line 70">
              <a:extLst>
                <a:ext uri="{FF2B5EF4-FFF2-40B4-BE49-F238E27FC236}">
                  <a16:creationId xmlns:a16="http://schemas.microsoft.com/office/drawing/2014/main" id="{4E994AEE-DA10-0B4D-A255-158E907AB84E}"/>
                </a:ext>
              </a:extLst>
            </p:cNvPr>
            <p:cNvSpPr>
              <a:spLocks noChangeShapeType="1"/>
            </p:cNvSpPr>
            <p:nvPr/>
          </p:nvSpPr>
          <p:spPr bwMode="auto">
            <a:xfrm>
              <a:off x="4477" y="3242"/>
              <a:ext cx="332" cy="107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6" name="Line 71">
              <a:extLst>
                <a:ext uri="{FF2B5EF4-FFF2-40B4-BE49-F238E27FC236}">
                  <a16:creationId xmlns:a16="http://schemas.microsoft.com/office/drawing/2014/main" id="{0DDA1D24-EE34-1D42-9BEC-2F5130CBDA84}"/>
                </a:ext>
              </a:extLst>
            </p:cNvPr>
            <p:cNvSpPr>
              <a:spLocks noChangeShapeType="1"/>
            </p:cNvSpPr>
            <p:nvPr/>
          </p:nvSpPr>
          <p:spPr bwMode="auto">
            <a:xfrm flipV="1">
              <a:off x="4969" y="3735"/>
              <a:ext cx="134" cy="586"/>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7" name="Line 72">
              <a:extLst>
                <a:ext uri="{FF2B5EF4-FFF2-40B4-BE49-F238E27FC236}">
                  <a16:creationId xmlns:a16="http://schemas.microsoft.com/office/drawing/2014/main" id="{F1DA1D42-F2AB-0C49-A1D4-2A3ADE79FB38}"/>
                </a:ext>
              </a:extLst>
            </p:cNvPr>
            <p:cNvSpPr>
              <a:spLocks noChangeShapeType="1"/>
            </p:cNvSpPr>
            <p:nvPr/>
          </p:nvSpPr>
          <p:spPr bwMode="auto">
            <a:xfrm flipH="1">
              <a:off x="5118" y="3935"/>
              <a:ext cx="77" cy="37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8" name="Line 73">
              <a:extLst>
                <a:ext uri="{FF2B5EF4-FFF2-40B4-BE49-F238E27FC236}">
                  <a16:creationId xmlns:a16="http://schemas.microsoft.com/office/drawing/2014/main" id="{44424BCA-ED97-DB4F-99FA-878A55191027}"/>
                </a:ext>
              </a:extLst>
            </p:cNvPr>
            <p:cNvSpPr>
              <a:spLocks noChangeShapeType="1"/>
            </p:cNvSpPr>
            <p:nvPr/>
          </p:nvSpPr>
          <p:spPr bwMode="auto">
            <a:xfrm flipV="1">
              <a:off x="5252" y="4127"/>
              <a:ext cx="42" cy="194"/>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9" name="Line 74">
              <a:extLst>
                <a:ext uri="{FF2B5EF4-FFF2-40B4-BE49-F238E27FC236}">
                  <a16:creationId xmlns:a16="http://schemas.microsoft.com/office/drawing/2014/main" id="{EA5BA421-743D-2D42-89EC-916803120432}"/>
                </a:ext>
              </a:extLst>
            </p:cNvPr>
            <p:cNvSpPr>
              <a:spLocks noChangeShapeType="1"/>
            </p:cNvSpPr>
            <p:nvPr/>
          </p:nvSpPr>
          <p:spPr bwMode="auto">
            <a:xfrm>
              <a:off x="4376" y="3444"/>
              <a:ext cx="239" cy="881"/>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0" name="Line 75">
              <a:extLst>
                <a:ext uri="{FF2B5EF4-FFF2-40B4-BE49-F238E27FC236}">
                  <a16:creationId xmlns:a16="http://schemas.microsoft.com/office/drawing/2014/main" id="{C7B839EC-7199-FB49-A333-349988B3CB20}"/>
                </a:ext>
              </a:extLst>
            </p:cNvPr>
            <p:cNvSpPr>
              <a:spLocks noChangeShapeType="1"/>
            </p:cNvSpPr>
            <p:nvPr/>
          </p:nvSpPr>
          <p:spPr bwMode="auto">
            <a:xfrm>
              <a:off x="4157" y="3871"/>
              <a:ext cx="144" cy="454"/>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1" name="Line 76">
              <a:extLst>
                <a:ext uri="{FF2B5EF4-FFF2-40B4-BE49-F238E27FC236}">
                  <a16:creationId xmlns:a16="http://schemas.microsoft.com/office/drawing/2014/main" id="{3028EE7C-001A-E647-AE22-40E25DB802E2}"/>
                </a:ext>
              </a:extLst>
            </p:cNvPr>
            <p:cNvSpPr>
              <a:spLocks noChangeShapeType="1"/>
            </p:cNvSpPr>
            <p:nvPr/>
          </p:nvSpPr>
          <p:spPr bwMode="auto">
            <a:xfrm>
              <a:off x="4045" y="4090"/>
              <a:ext cx="80" cy="235"/>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2" name="Line 77">
              <a:extLst>
                <a:ext uri="{FF2B5EF4-FFF2-40B4-BE49-F238E27FC236}">
                  <a16:creationId xmlns:a16="http://schemas.microsoft.com/office/drawing/2014/main" id="{858DD350-CBC7-5E4A-8828-8BD73E7ADAE3}"/>
                </a:ext>
              </a:extLst>
            </p:cNvPr>
            <p:cNvSpPr>
              <a:spLocks noChangeShapeType="1"/>
            </p:cNvSpPr>
            <p:nvPr/>
          </p:nvSpPr>
          <p:spPr bwMode="auto">
            <a:xfrm flipH="1">
              <a:off x="4398" y="3951"/>
              <a:ext cx="116" cy="362"/>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3" name="Line 78">
              <a:extLst>
                <a:ext uri="{FF2B5EF4-FFF2-40B4-BE49-F238E27FC236}">
                  <a16:creationId xmlns:a16="http://schemas.microsoft.com/office/drawing/2014/main" id="{6C408369-F422-4B46-BE2E-7C8500389013}"/>
                </a:ext>
              </a:extLst>
            </p:cNvPr>
            <p:cNvSpPr>
              <a:spLocks noChangeShapeType="1"/>
            </p:cNvSpPr>
            <p:nvPr/>
          </p:nvSpPr>
          <p:spPr bwMode="auto">
            <a:xfrm flipH="1">
              <a:off x="4504" y="4149"/>
              <a:ext cx="64" cy="176"/>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1990" name="Line 79">
            <a:extLst>
              <a:ext uri="{FF2B5EF4-FFF2-40B4-BE49-F238E27FC236}">
                <a16:creationId xmlns:a16="http://schemas.microsoft.com/office/drawing/2014/main" id="{A41FF06A-5370-5842-A054-24FFCFC42D01}"/>
              </a:ext>
            </a:extLst>
          </p:cNvPr>
          <p:cNvSpPr>
            <a:spLocks noChangeShapeType="1"/>
          </p:cNvSpPr>
          <p:nvPr/>
        </p:nvSpPr>
        <p:spPr bwMode="auto">
          <a:xfrm>
            <a:off x="6038850" y="2514600"/>
            <a:ext cx="1257300" cy="1588"/>
          </a:xfrm>
          <a:prstGeom prst="line">
            <a:avLst/>
          </a:prstGeom>
          <a:noFill/>
          <a:ln w="571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1" name="Text Box 80">
            <a:extLst>
              <a:ext uri="{FF2B5EF4-FFF2-40B4-BE49-F238E27FC236}">
                <a16:creationId xmlns:a16="http://schemas.microsoft.com/office/drawing/2014/main" id="{594F7DEB-FCEC-8846-97C9-AB9599D7648F}"/>
              </a:ext>
            </a:extLst>
          </p:cNvPr>
          <p:cNvSpPr txBox="1">
            <a:spLocks noChangeArrowheads="1"/>
          </p:cNvSpPr>
          <p:nvPr/>
        </p:nvSpPr>
        <p:spPr bwMode="auto">
          <a:xfrm>
            <a:off x="5994400" y="2611438"/>
            <a:ext cx="14287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500">
                <a:latin typeface="Helvetica" pitchFamily="2" charset="0"/>
              </a:rPr>
              <a:t>Concatenation</a:t>
            </a:r>
          </a:p>
        </p:txBody>
      </p:sp>
      <p:sp>
        <p:nvSpPr>
          <p:cNvPr id="41992" name="Text Box 81">
            <a:extLst>
              <a:ext uri="{FF2B5EF4-FFF2-40B4-BE49-F238E27FC236}">
                <a16:creationId xmlns:a16="http://schemas.microsoft.com/office/drawing/2014/main" id="{224951E2-FC64-9D43-8992-653D02249D7E}"/>
              </a:ext>
            </a:extLst>
          </p:cNvPr>
          <p:cNvSpPr txBox="1">
            <a:spLocks noChangeArrowheads="1"/>
          </p:cNvSpPr>
          <p:nvPr/>
        </p:nvSpPr>
        <p:spPr bwMode="auto">
          <a:xfrm rot="16200000">
            <a:off x="2606675" y="2193925"/>
            <a:ext cx="7683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500"/>
              <a:t>Species</a:t>
            </a:r>
          </a:p>
        </p:txBody>
      </p:sp>
      <p:sp>
        <p:nvSpPr>
          <p:cNvPr id="2" name="TextBox 1">
            <a:extLst>
              <a:ext uri="{FF2B5EF4-FFF2-40B4-BE49-F238E27FC236}">
                <a16:creationId xmlns:a16="http://schemas.microsoft.com/office/drawing/2014/main" id="{DEF2928B-0B3D-3B40-B46A-AFA2D0CDAF25}"/>
              </a:ext>
            </a:extLst>
          </p:cNvPr>
          <p:cNvSpPr txBox="1"/>
          <p:nvPr/>
        </p:nvSpPr>
        <p:spPr>
          <a:xfrm>
            <a:off x="9910618" y="2183184"/>
            <a:ext cx="1596976" cy="646331"/>
          </a:xfrm>
          <a:prstGeom prst="rect">
            <a:avLst/>
          </a:prstGeom>
          <a:noFill/>
        </p:spPr>
        <p:txBody>
          <a:bodyPr wrap="none" rtlCol="0">
            <a:spAutoFit/>
          </a:bodyPr>
          <a:lstStyle/>
          <a:p>
            <a:r>
              <a:rPr lang="en-US" sz="3600" dirty="0"/>
              <a:t>ASTRAL</a:t>
            </a:r>
          </a:p>
        </p:txBody>
      </p:sp>
      <p:sp>
        <p:nvSpPr>
          <p:cNvPr id="3" name="TextBox 2">
            <a:extLst>
              <a:ext uri="{FF2B5EF4-FFF2-40B4-BE49-F238E27FC236}">
                <a16:creationId xmlns:a16="http://schemas.microsoft.com/office/drawing/2014/main" id="{7C86CEEB-B68E-AF45-8138-86821B05F659}"/>
              </a:ext>
            </a:extLst>
          </p:cNvPr>
          <p:cNvSpPr txBox="1"/>
          <p:nvPr/>
        </p:nvSpPr>
        <p:spPr>
          <a:xfrm>
            <a:off x="9880611" y="4551194"/>
            <a:ext cx="1491114" cy="646331"/>
          </a:xfrm>
          <a:prstGeom prst="rect">
            <a:avLst/>
          </a:prstGeom>
          <a:noFill/>
        </p:spPr>
        <p:txBody>
          <a:bodyPr wrap="none" rtlCol="0">
            <a:spAutoFit/>
          </a:bodyPr>
          <a:lstStyle/>
          <a:p>
            <a:r>
              <a:rPr lang="en-US" sz="3600" dirty="0"/>
              <a:t>RAxML</a:t>
            </a:r>
          </a:p>
        </p:txBody>
      </p:sp>
    </p:spTree>
    <p:extLst>
      <p:ext uri="{BB962C8B-B14F-4D97-AF65-F5344CB8AC3E}">
        <p14:creationId xmlns:p14="http://schemas.microsoft.com/office/powerpoint/2010/main" val="12820717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4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two key ideas for ILS-based </a:t>
            </a:r>
            <a:r>
              <a:rPr lang="en-US" dirty="0"/>
              <a:t>species tree estimation</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a:xfrm>
            <a:off x="838200" y="2254832"/>
            <a:ext cx="10515600" cy="4351338"/>
          </a:xfrm>
        </p:spPr>
        <p:txBody>
          <a:bodyPr>
            <a:normAutofit fontScale="92500"/>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 can find the </a:t>
            </a:r>
            <a:r>
              <a:rPr lang="en-US" dirty="0">
                <a:solidFill>
                  <a:srgbClr val="0432FF"/>
                </a:solidFill>
              </a:rPr>
              <a:t>“Maximum Quartet Support Species Tree” (MQSST) </a:t>
            </a:r>
            <a:r>
              <a:rPr lang="en-US" dirty="0"/>
              <a:t>in low degree polynomial time, in </a:t>
            </a:r>
            <a:r>
              <a:rPr lang="en-US" dirty="0">
                <a:solidFill>
                  <a:srgbClr val="0432FF"/>
                </a:solidFill>
              </a:rPr>
              <a:t>a constrained search space </a:t>
            </a:r>
          </a:p>
          <a:p>
            <a:pPr lvl="1"/>
            <a:r>
              <a:rPr lang="en-US" dirty="0"/>
              <a:t>Maintains statistical consistency if the constraint space is defined from the gene trees</a:t>
            </a:r>
          </a:p>
          <a:p>
            <a:pPr lvl="1"/>
            <a:r>
              <a:rPr lang="en-US" dirty="0"/>
              <a:t>Fast in practice</a:t>
            </a:r>
          </a:p>
          <a:p>
            <a:pPr lvl="1"/>
            <a:r>
              <a:rPr lang="en-US" dirty="0"/>
              <a:t>Highly accurate if there are enough gene trees (even when there is gene tree estimation error and missing data)</a:t>
            </a:r>
          </a:p>
          <a:p>
            <a:r>
              <a:rPr lang="en-US" dirty="0"/>
              <a:t>Concatenation using ML (e.g., RAxML) sometimes more accurate, despite not having guarantee of statistical consistency</a:t>
            </a:r>
          </a:p>
        </p:txBody>
      </p:sp>
    </p:spTree>
    <p:extLst>
      <p:ext uri="{BB962C8B-B14F-4D97-AF65-F5344CB8AC3E}">
        <p14:creationId xmlns:p14="http://schemas.microsoft.com/office/powerpoint/2010/main" val="3886477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11084767" cy="5775650"/>
          </a:xfrm>
        </p:spPr>
        <p:txBody>
          <a:bodyPr>
            <a:noAutofit/>
          </a:bodyPr>
          <a:lstStyle/>
          <a:p>
            <a:pPr>
              <a:spcAft>
                <a:spcPts val="600"/>
              </a:spcAft>
            </a:pPr>
            <a:r>
              <a:rPr lang="en-US" sz="2400" dirty="0"/>
              <a:t>Select taxon set and markers</a:t>
            </a:r>
          </a:p>
          <a:p>
            <a:pPr>
              <a:spcAft>
                <a:spcPts val="600"/>
              </a:spcAft>
            </a:pPr>
            <a:r>
              <a:rPr lang="en-US" sz="2400" dirty="0"/>
              <a:t>Gather and screen sequence data, possibly identify </a:t>
            </a:r>
            <a:r>
              <a:rPr lang="en-US" sz="2400" dirty="0" err="1"/>
              <a:t>orthologs</a:t>
            </a:r>
            <a:endParaRPr lang="en-US" sz="2400" dirty="0"/>
          </a:p>
          <a:p>
            <a:pPr>
              <a:spcAft>
                <a:spcPts val="600"/>
              </a:spcAft>
            </a:pPr>
            <a:r>
              <a:rPr lang="en-US" sz="2400" dirty="0"/>
              <a:t>Compute multiple sequence alignments for each locus, and construct gene trees</a:t>
            </a:r>
          </a:p>
          <a:p>
            <a:pPr>
              <a:spcAft>
                <a:spcPts val="600"/>
              </a:spcAft>
            </a:pPr>
            <a:r>
              <a:rPr lang="en-US" sz="2400" dirty="0"/>
              <a:t>Compute species tree or network:</a:t>
            </a:r>
          </a:p>
          <a:p>
            <a:pPr lvl="1">
              <a:spcAft>
                <a:spcPts val="600"/>
              </a:spcAft>
            </a:pPr>
            <a:r>
              <a:rPr lang="en-US" dirty="0"/>
              <a:t>Combine the estimated gene trees, OR</a:t>
            </a:r>
          </a:p>
          <a:p>
            <a:pPr lvl="1">
              <a:spcAft>
                <a:spcPts val="600"/>
              </a:spcAft>
            </a:pPr>
            <a:r>
              <a:rPr lang="en-US" dirty="0"/>
              <a:t>Estimate a tree from a concatenation of the multiple sequence alignments </a:t>
            </a:r>
          </a:p>
          <a:p>
            <a:pPr>
              <a:spcAft>
                <a:spcPts val="600"/>
              </a:spcAft>
            </a:pPr>
            <a:r>
              <a:rPr lang="en-US" sz="2400" dirty="0"/>
              <a:t>Get statistical support on each branch (e.g., bootstrapping)</a:t>
            </a:r>
          </a:p>
          <a:p>
            <a:pPr>
              <a:spcAft>
                <a:spcPts val="600"/>
              </a:spcAft>
            </a:pPr>
            <a:r>
              <a:rPr lang="en-US" sz="2400" dirty="0"/>
              <a:t>Estimate dates on the nodes of the phylogeny</a:t>
            </a:r>
          </a:p>
          <a:p>
            <a:pPr>
              <a:spcAft>
                <a:spcPts val="600"/>
              </a:spcAft>
            </a:pPr>
            <a:r>
              <a:rPr lang="en-US" sz="2400" dirty="0"/>
              <a:t>Use species tree with branch support and dates </a:t>
            </a:r>
            <a:r>
              <a:rPr lang="en-US" sz="2400" u="sng" dirty="0"/>
              <a:t>to understand biology</a:t>
            </a:r>
          </a:p>
        </p:txBody>
      </p:sp>
    </p:spTree>
    <p:extLst>
      <p:ext uri="{BB962C8B-B14F-4D97-AF65-F5344CB8AC3E}">
        <p14:creationId xmlns:p14="http://schemas.microsoft.com/office/powerpoint/2010/main" val="1781621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1914E789-74BE-7249-82D0-A0197E9454ED}"/>
              </a:ext>
            </a:extLst>
          </p:cNvPr>
          <p:cNvSpPr>
            <a:spLocks noGrp="1" noChangeArrowheads="1"/>
          </p:cNvSpPr>
          <p:nvPr>
            <p:ph type="title"/>
          </p:nvPr>
        </p:nvSpPr>
        <p:spPr>
          <a:xfrm>
            <a:off x="2209801" y="130175"/>
            <a:ext cx="7942263"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4000" dirty="0"/>
              <a:t>1KP: Thousand </a:t>
            </a:r>
            <a:r>
              <a:rPr lang="en-US" sz="4000" dirty="0" err="1"/>
              <a:t>Transcriptome</a:t>
            </a:r>
            <a:r>
              <a:rPr lang="en-US" sz="4000" dirty="0"/>
              <a:t> Project</a:t>
            </a:r>
          </a:p>
        </p:txBody>
      </p:sp>
      <p:sp>
        <p:nvSpPr>
          <p:cNvPr id="247811" name="Rectangle 3">
            <a:extLst>
              <a:ext uri="{FF2B5EF4-FFF2-40B4-BE49-F238E27FC236}">
                <a16:creationId xmlns:a16="http://schemas.microsoft.com/office/drawing/2014/main" id="{DCE8A685-A2A8-5746-916F-E1415CB682BA}"/>
              </a:ext>
            </a:extLst>
          </p:cNvPr>
          <p:cNvSpPr>
            <a:spLocks noGrp="1" noChangeArrowheads="1"/>
          </p:cNvSpPr>
          <p:nvPr>
            <p:ph type="body" idx="1"/>
          </p:nvPr>
        </p:nvSpPr>
        <p:spPr>
          <a:xfrm>
            <a:off x="1156679" y="3167858"/>
            <a:ext cx="9608769" cy="111283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Autofit/>
          </a:bodyPr>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400" dirty="0">
                <a:ea typeface="ＭＳ Ｐゴシック" panose="020B0600070205080204" pitchFamily="34" charset="-128"/>
              </a:rPr>
              <a:t>2014 </a:t>
            </a:r>
            <a:r>
              <a:rPr lang="en-US" altLang="en-US" sz="2400" i="1" dirty="0">
                <a:ea typeface="ＭＳ Ｐゴシック" panose="020B0600070205080204" pitchFamily="34" charset="-128"/>
              </a:rPr>
              <a:t>PNAS</a:t>
            </a:r>
            <a:r>
              <a:rPr lang="en-US" altLang="en-US" sz="2400" dirty="0">
                <a:ea typeface="ＭＳ Ｐゴシック" panose="020B0600070205080204" pitchFamily="34" charset="-128"/>
              </a:rPr>
              <a:t> study: 103 plant transcriptomes, 400-800 single copy “genes”</a:t>
            </a:r>
          </a:p>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400" dirty="0">
                <a:ea typeface="ＭＳ Ｐゴシック" panose="020B0600070205080204" pitchFamily="34" charset="-128"/>
              </a:rPr>
              <a:t>2019 </a:t>
            </a:r>
            <a:r>
              <a:rPr lang="en-US" altLang="en-US" sz="2400" i="1" dirty="0">
                <a:ea typeface="ＭＳ Ｐゴシック" panose="020B0600070205080204" pitchFamily="34" charset="-128"/>
              </a:rPr>
              <a:t>Nature</a:t>
            </a:r>
            <a:r>
              <a:rPr lang="en-US" altLang="en-US" sz="2400" dirty="0">
                <a:ea typeface="ＭＳ Ｐゴシック" panose="020B0600070205080204" pitchFamily="34" charset="-128"/>
              </a:rPr>
              <a:t> study: much larger!  </a:t>
            </a:r>
          </a:p>
        </p:txBody>
      </p:sp>
      <p:pic>
        <p:nvPicPr>
          <p:cNvPr id="54275" name="Picture 4">
            <a:extLst>
              <a:ext uri="{FF2B5EF4-FFF2-40B4-BE49-F238E27FC236}">
                <a16:creationId xmlns:a16="http://schemas.microsoft.com/office/drawing/2014/main" id="{A88093CE-1255-1B4C-B291-893F7DDEA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292226"/>
            <a:ext cx="8032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a:extLst>
              <a:ext uri="{FF2B5EF4-FFF2-40B4-BE49-F238E27FC236}">
                <a16:creationId xmlns:a16="http://schemas.microsoft.com/office/drawing/2014/main" id="{CA96D745-83C7-7747-86C1-E58054D8E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1" y="1282701"/>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a:extLst>
              <a:ext uri="{FF2B5EF4-FFF2-40B4-BE49-F238E27FC236}">
                <a16:creationId xmlns:a16="http://schemas.microsoft.com/office/drawing/2014/main" id="{8FE9A781-8289-424F-85ED-F8E456B73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614" y="1358901"/>
            <a:ext cx="7127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7">
            <a:extLst>
              <a:ext uri="{FF2B5EF4-FFF2-40B4-BE49-F238E27FC236}">
                <a16:creationId xmlns:a16="http://schemas.microsoft.com/office/drawing/2014/main" id="{C0552171-5F83-8443-9EE0-33A2DF92F8DD}"/>
              </a:ext>
            </a:extLst>
          </p:cNvPr>
          <p:cNvSpPr txBox="1">
            <a:spLocks noChangeArrowheads="1"/>
          </p:cNvSpPr>
          <p:nvPr/>
        </p:nvSpPr>
        <p:spPr bwMode="auto">
          <a:xfrm>
            <a:off x="1752600" y="2633663"/>
            <a:ext cx="14097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G. Ka-Shu Wong</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Alberta</a:t>
            </a:r>
          </a:p>
        </p:txBody>
      </p:sp>
      <p:sp>
        <p:nvSpPr>
          <p:cNvPr id="54279" name="Text Box 8">
            <a:extLst>
              <a:ext uri="{FF2B5EF4-FFF2-40B4-BE49-F238E27FC236}">
                <a16:creationId xmlns:a16="http://schemas.microsoft.com/office/drawing/2014/main" id="{3858374F-56A2-9B45-81F0-0915FB598848}"/>
              </a:ext>
            </a:extLst>
          </p:cNvPr>
          <p:cNvSpPr txBox="1">
            <a:spLocks noChangeArrowheads="1"/>
          </p:cNvSpPr>
          <p:nvPr/>
        </p:nvSpPr>
        <p:spPr bwMode="auto">
          <a:xfrm>
            <a:off x="4051300" y="2654301"/>
            <a:ext cx="12192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Wickett</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Northwestern</a:t>
            </a:r>
          </a:p>
        </p:txBody>
      </p:sp>
      <p:sp>
        <p:nvSpPr>
          <p:cNvPr id="54280" name="Text Box 9">
            <a:extLst>
              <a:ext uri="{FF2B5EF4-FFF2-40B4-BE49-F238E27FC236}">
                <a16:creationId xmlns:a16="http://schemas.microsoft.com/office/drawing/2014/main" id="{D3A3A6D9-5D9A-EB44-9CF1-101CB716E0CF}"/>
              </a:ext>
            </a:extLst>
          </p:cNvPr>
          <p:cNvSpPr txBox="1">
            <a:spLocks noChangeArrowheads="1"/>
          </p:cNvSpPr>
          <p:nvPr/>
        </p:nvSpPr>
        <p:spPr bwMode="auto">
          <a:xfrm>
            <a:off x="2811463" y="2662239"/>
            <a:ext cx="1327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J. Leebens-Mack</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Georgia</a:t>
            </a:r>
          </a:p>
        </p:txBody>
      </p:sp>
      <p:pic>
        <p:nvPicPr>
          <p:cNvPr id="54281" name="Picture 10">
            <a:extLst>
              <a:ext uri="{FF2B5EF4-FFF2-40B4-BE49-F238E27FC236}">
                <a16:creationId xmlns:a16="http://schemas.microsoft.com/office/drawing/2014/main" id="{3F84D450-74B0-E640-8C2D-37229F58E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1358900"/>
            <a:ext cx="1042988"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 Box 11">
            <a:extLst>
              <a:ext uri="{FF2B5EF4-FFF2-40B4-BE49-F238E27FC236}">
                <a16:creationId xmlns:a16="http://schemas.microsoft.com/office/drawing/2014/main" id="{40DAE13D-A387-3642-8146-3024346E4A6D}"/>
              </a:ext>
            </a:extLst>
          </p:cNvPr>
          <p:cNvSpPr txBox="1">
            <a:spLocks noChangeArrowheads="1"/>
          </p:cNvSpPr>
          <p:nvPr/>
        </p:nvSpPr>
        <p:spPr bwMode="auto">
          <a:xfrm>
            <a:off x="5086351" y="2665413"/>
            <a:ext cx="87471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Matasci</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iPlant</a:t>
            </a:r>
          </a:p>
        </p:txBody>
      </p:sp>
      <p:pic>
        <p:nvPicPr>
          <p:cNvPr id="54283" name="Picture 12" descr="siavash">
            <a:extLst>
              <a:ext uri="{FF2B5EF4-FFF2-40B4-BE49-F238E27FC236}">
                <a16:creationId xmlns:a16="http://schemas.microsoft.com/office/drawing/2014/main" id="{F9B0DC7B-B9C0-CE49-8AD7-CADC1865E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839" y="1373189"/>
            <a:ext cx="8969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3" descr="warnow">
            <a:extLst>
              <a:ext uri="{FF2B5EF4-FFF2-40B4-BE49-F238E27FC236}">
                <a16:creationId xmlns:a16="http://schemas.microsoft.com/office/drawing/2014/main" id="{0A7F6913-1EC9-C44D-A4A8-C0ABFEBDE3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4913" y="1373189"/>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 Box 14">
            <a:extLst>
              <a:ext uri="{FF2B5EF4-FFF2-40B4-BE49-F238E27FC236}">
                <a16:creationId xmlns:a16="http://schemas.microsoft.com/office/drawing/2014/main" id="{3E042E59-4ED0-DD48-B304-D069173157C3}"/>
              </a:ext>
            </a:extLst>
          </p:cNvPr>
          <p:cNvSpPr txBox="1">
            <a:spLocks noChangeArrowheads="1"/>
          </p:cNvSpPr>
          <p:nvPr/>
        </p:nvSpPr>
        <p:spPr bwMode="auto">
          <a:xfrm>
            <a:off x="5961064" y="2616200"/>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dirty="0">
                <a:latin typeface="Arial" panose="020B0604020202020204" pitchFamily="34" charset="0"/>
              </a:rPr>
              <a:t>T. Warnow,                S. Mirarab,                     N. Nguyen</a:t>
            </a:r>
          </a:p>
          <a:p>
            <a:pPr eaLnBrk="1" hangingPunct="1">
              <a:spcBef>
                <a:spcPct val="0"/>
              </a:spcBef>
              <a:buFontTx/>
              <a:buNone/>
            </a:pPr>
            <a:r>
              <a:rPr lang="en-US" altLang="en-US" sz="1000" dirty="0">
                <a:latin typeface="Arial" panose="020B0604020202020204" pitchFamily="34" charset="0"/>
              </a:rPr>
              <a:t>UT-Austin/UIUC          UT-Austin /UCSD          UT-Austin/UCSD</a:t>
            </a:r>
          </a:p>
        </p:txBody>
      </p:sp>
      <p:pic>
        <p:nvPicPr>
          <p:cNvPr id="54286" name="Picture 2" descr="nam-nguyen.jpg">
            <a:extLst>
              <a:ext uri="{FF2B5EF4-FFF2-40B4-BE49-F238E27FC236}">
                <a16:creationId xmlns:a16="http://schemas.microsoft.com/office/drawing/2014/main" id="{313C7F4C-A68E-704F-9BA9-FFE9CF3C556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08976" y="1433514"/>
            <a:ext cx="1044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5AF728-C1C2-B443-B7AC-DB653A65837A}"/>
              </a:ext>
            </a:extLst>
          </p:cNvPr>
          <p:cNvSpPr txBox="1"/>
          <p:nvPr/>
        </p:nvSpPr>
        <p:spPr>
          <a:xfrm>
            <a:off x="1905001" y="4441171"/>
            <a:ext cx="7529303" cy="1200329"/>
          </a:xfrm>
          <a:prstGeom prst="rect">
            <a:avLst/>
          </a:prstGeom>
          <a:noFill/>
          <a:ln>
            <a:solidFill>
              <a:schemeClr val="tx1"/>
            </a:solidFill>
          </a:ln>
        </p:spPr>
        <p:txBody>
          <a:bodyPr wrap="square">
            <a:spAutoFit/>
          </a:bodyPr>
          <a:lstStyle/>
          <a:p>
            <a:pPr>
              <a:defRPr/>
            </a:pPr>
            <a:r>
              <a:rPr lang="en-US" sz="2400" dirty="0">
                <a:solidFill>
                  <a:srgbClr val="0000FF"/>
                </a:solidFill>
              </a:rPr>
              <a:t>Major Challenges:</a:t>
            </a:r>
          </a:p>
          <a:p>
            <a:pPr marL="342900" indent="-342900">
              <a:buFont typeface="Arial" panose="020B0604020202020204" pitchFamily="34" charset="0"/>
              <a:buChar char="•"/>
              <a:defRPr/>
            </a:pPr>
            <a:r>
              <a:rPr lang="en-US" sz="2400" b="1" dirty="0">
                <a:solidFill>
                  <a:srgbClr val="FF0000"/>
                </a:solidFill>
              </a:rPr>
              <a:t>Multi-copy genes omitted (9500 -&gt; 400)</a:t>
            </a:r>
          </a:p>
          <a:p>
            <a:pPr marL="342900" indent="-342900">
              <a:buFont typeface="Arial" panose="020B0604020202020204" pitchFamily="34" charset="0"/>
              <a:buChar char="•"/>
              <a:defRPr/>
            </a:pPr>
            <a:r>
              <a:rPr lang="en-US" sz="2400" dirty="0">
                <a:solidFill>
                  <a:srgbClr val="0000FF"/>
                </a:solidFill>
              </a:rPr>
              <a:t>Massive gene tree heterogeneity consistent with ILS</a:t>
            </a:r>
          </a:p>
        </p:txBody>
      </p:sp>
      <p:pic>
        <p:nvPicPr>
          <p:cNvPr id="3" name="Picture 2">
            <a:extLst>
              <a:ext uri="{FF2B5EF4-FFF2-40B4-BE49-F238E27FC236}">
                <a16:creationId xmlns:a16="http://schemas.microsoft.com/office/drawing/2014/main" id="{18A466F3-6921-B54E-B789-9A8AB385F1E4}"/>
              </a:ext>
            </a:extLst>
          </p:cNvPr>
          <p:cNvPicPr>
            <a:picLocks noChangeAspect="1"/>
          </p:cNvPicPr>
          <p:nvPr/>
        </p:nvPicPr>
        <p:blipFill>
          <a:blip r:embed="rId10"/>
          <a:stretch>
            <a:fillRect/>
          </a:stretch>
        </p:blipFill>
        <p:spPr>
          <a:xfrm>
            <a:off x="10079834" y="31130"/>
            <a:ext cx="2039936" cy="2704101"/>
          </a:xfrm>
          <a:prstGeom prst="rect">
            <a:avLst/>
          </a:prstGeom>
        </p:spPr>
      </p:pic>
    </p:spTree>
    <p:extLst>
      <p:ext uri="{BB962C8B-B14F-4D97-AF65-F5344CB8AC3E}">
        <p14:creationId xmlns:p14="http://schemas.microsoft.com/office/powerpoint/2010/main" val="2903509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D34A4E-A96A-874E-A6A1-86CB36045178}"/>
              </a:ext>
            </a:extLst>
          </p:cNvPr>
          <p:cNvPicPr>
            <a:picLocks noChangeAspect="1"/>
          </p:cNvPicPr>
          <p:nvPr/>
        </p:nvPicPr>
        <p:blipFill>
          <a:blip r:embed="rId2"/>
          <a:stretch>
            <a:fillRect/>
          </a:stretch>
        </p:blipFill>
        <p:spPr>
          <a:xfrm>
            <a:off x="-63674" y="1485574"/>
            <a:ext cx="18090340" cy="3841578"/>
          </a:xfrm>
          <a:prstGeom prst="rect">
            <a:avLst/>
          </a:prstGeom>
        </p:spPr>
      </p:pic>
      <p:sp>
        <p:nvSpPr>
          <p:cNvPr id="2" name="TextBox 1">
            <a:extLst>
              <a:ext uri="{FF2B5EF4-FFF2-40B4-BE49-F238E27FC236}">
                <a16:creationId xmlns:a16="http://schemas.microsoft.com/office/drawing/2014/main" id="{2895DF76-D603-F547-BD28-B4CE53C871F6}"/>
              </a:ext>
            </a:extLst>
          </p:cNvPr>
          <p:cNvSpPr txBox="1"/>
          <p:nvPr/>
        </p:nvSpPr>
        <p:spPr>
          <a:xfrm>
            <a:off x="839237" y="5536828"/>
            <a:ext cx="3449534" cy="369332"/>
          </a:xfrm>
          <a:prstGeom prst="rect">
            <a:avLst/>
          </a:prstGeom>
          <a:noFill/>
        </p:spPr>
        <p:txBody>
          <a:bodyPr wrap="none" rtlCol="0">
            <a:spAutoFit/>
          </a:bodyPr>
          <a:lstStyle/>
          <a:p>
            <a:r>
              <a:rPr lang="en-US" dirty="0"/>
              <a:t>Figure by Luay Nakhleh, TREE 2013</a:t>
            </a:r>
          </a:p>
        </p:txBody>
      </p:sp>
      <p:sp>
        <p:nvSpPr>
          <p:cNvPr id="8" name="TextBox 7">
            <a:extLst>
              <a:ext uri="{FF2B5EF4-FFF2-40B4-BE49-F238E27FC236}">
                <a16:creationId xmlns:a16="http://schemas.microsoft.com/office/drawing/2014/main" id="{875C4747-C478-C54A-95C7-701AB1870CC7}"/>
              </a:ext>
            </a:extLst>
          </p:cNvPr>
          <p:cNvSpPr txBox="1"/>
          <p:nvPr/>
        </p:nvSpPr>
        <p:spPr>
          <a:xfrm>
            <a:off x="5715658" y="1128447"/>
            <a:ext cx="7903229" cy="5914680"/>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00F5157A-3588-1941-975B-FAA2C20AA9E6}"/>
              </a:ext>
            </a:extLst>
          </p:cNvPr>
          <p:cNvSpPr txBox="1"/>
          <p:nvPr/>
        </p:nvSpPr>
        <p:spPr>
          <a:xfrm>
            <a:off x="6307782" y="1569105"/>
            <a:ext cx="5028434" cy="3539430"/>
          </a:xfrm>
          <a:prstGeom prst="rect">
            <a:avLst/>
          </a:prstGeom>
          <a:noFill/>
        </p:spPr>
        <p:txBody>
          <a:bodyPr wrap="square" rtlCol="0">
            <a:spAutoFit/>
          </a:bodyPr>
          <a:lstStyle/>
          <a:p>
            <a:r>
              <a:rPr lang="en-US" sz="3200" dirty="0"/>
              <a:t>The species tree has one duplication (at the root), which produces a </a:t>
            </a:r>
            <a:r>
              <a:rPr lang="en-US" sz="3200" dirty="0">
                <a:solidFill>
                  <a:srgbClr val="0432FF"/>
                </a:solidFill>
              </a:rPr>
              <a:t>gene family tree </a:t>
            </a:r>
            <a:r>
              <a:rPr lang="en-US" sz="3200" dirty="0"/>
              <a:t>that has two copies of the species tree!</a:t>
            </a:r>
          </a:p>
          <a:p>
            <a:endParaRPr lang="en-US" sz="3200" dirty="0"/>
          </a:p>
          <a:p>
            <a:r>
              <a:rPr lang="en-US" sz="3200" dirty="0"/>
              <a:t>Multi-copy trees: </a:t>
            </a:r>
            <a:r>
              <a:rPr lang="en-US" sz="3200" dirty="0">
                <a:solidFill>
                  <a:srgbClr val="0432FF"/>
                </a:solidFill>
              </a:rPr>
              <a:t>MUL-trees</a:t>
            </a:r>
          </a:p>
        </p:txBody>
      </p:sp>
      <p:sp>
        <p:nvSpPr>
          <p:cNvPr id="3" name="TextBox 2">
            <a:extLst>
              <a:ext uri="{FF2B5EF4-FFF2-40B4-BE49-F238E27FC236}">
                <a16:creationId xmlns:a16="http://schemas.microsoft.com/office/drawing/2014/main" id="{F66B794D-440E-1F4B-8D16-932AD1B3E10C}"/>
              </a:ext>
            </a:extLst>
          </p:cNvPr>
          <p:cNvSpPr txBox="1"/>
          <p:nvPr/>
        </p:nvSpPr>
        <p:spPr>
          <a:xfrm>
            <a:off x="3305908" y="504092"/>
            <a:ext cx="3963521" cy="707886"/>
          </a:xfrm>
          <a:prstGeom prst="rect">
            <a:avLst/>
          </a:prstGeom>
          <a:noFill/>
        </p:spPr>
        <p:txBody>
          <a:bodyPr wrap="none" rtlCol="0">
            <a:spAutoFit/>
          </a:bodyPr>
          <a:lstStyle/>
          <a:p>
            <a:r>
              <a:rPr lang="en-US" sz="4000" dirty="0"/>
              <a:t>Gene Family Trees</a:t>
            </a:r>
          </a:p>
        </p:txBody>
      </p:sp>
    </p:spTree>
    <p:extLst>
      <p:ext uri="{BB962C8B-B14F-4D97-AF65-F5344CB8AC3E}">
        <p14:creationId xmlns:p14="http://schemas.microsoft.com/office/powerpoint/2010/main" val="2651416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5883-FDE2-6D40-96DA-D7CD7A24E238}"/>
              </a:ext>
            </a:extLst>
          </p:cNvPr>
          <p:cNvSpPr>
            <a:spLocks noGrp="1"/>
          </p:cNvSpPr>
          <p:nvPr>
            <p:ph type="title"/>
          </p:nvPr>
        </p:nvSpPr>
        <p:spPr/>
        <p:txBody>
          <a:bodyPr/>
          <a:lstStyle/>
          <a:p>
            <a:r>
              <a:rPr lang="en-US" dirty="0"/>
              <a:t>Species tree estimation under GDL</a:t>
            </a:r>
          </a:p>
        </p:txBody>
      </p:sp>
      <p:sp>
        <p:nvSpPr>
          <p:cNvPr id="3" name="Content Placeholder 2">
            <a:extLst>
              <a:ext uri="{FF2B5EF4-FFF2-40B4-BE49-F238E27FC236}">
                <a16:creationId xmlns:a16="http://schemas.microsoft.com/office/drawing/2014/main" id="{BF807101-7C7B-6E4D-BE42-295F59B3F1F3}"/>
              </a:ext>
            </a:extLst>
          </p:cNvPr>
          <p:cNvSpPr>
            <a:spLocks noGrp="1"/>
          </p:cNvSpPr>
          <p:nvPr>
            <p:ph idx="1"/>
          </p:nvPr>
        </p:nvSpPr>
        <p:spPr/>
        <p:txBody>
          <a:bodyPr>
            <a:noAutofit/>
          </a:bodyPr>
          <a:lstStyle/>
          <a:p>
            <a:pPr marL="0" indent="0">
              <a:buNone/>
            </a:pPr>
            <a:r>
              <a:rPr lang="en-US" sz="3200" dirty="0"/>
              <a:t>Options:</a:t>
            </a:r>
          </a:p>
          <a:p>
            <a:pPr marL="514350" indent="-514350">
              <a:buFont typeface="+mj-lt"/>
              <a:buAutoNum type="arabicPeriod"/>
            </a:pPr>
            <a:r>
              <a:rPr lang="en-US" sz="3200" dirty="0"/>
              <a:t>Throw out multi-copy genes</a:t>
            </a:r>
          </a:p>
          <a:p>
            <a:pPr marL="514350" indent="-514350">
              <a:buFont typeface="+mj-lt"/>
              <a:buAutoNum type="arabicPeriod"/>
            </a:pPr>
            <a:r>
              <a:rPr lang="en-US" sz="3200" dirty="0"/>
              <a:t>Figure out orthology</a:t>
            </a:r>
          </a:p>
          <a:p>
            <a:pPr marL="514350" indent="-514350">
              <a:buFont typeface="+mj-lt"/>
              <a:buAutoNum type="arabicPeriod"/>
            </a:pPr>
            <a:r>
              <a:rPr lang="en-US" sz="3200" dirty="0"/>
              <a:t>Run methods (like gene tree parsimony) that combine gene family trees into a species tree</a:t>
            </a:r>
          </a:p>
          <a:p>
            <a:pPr marL="0" indent="0">
              <a:buNone/>
            </a:pPr>
            <a:endParaRPr lang="en-US" sz="3200" dirty="0"/>
          </a:p>
          <a:p>
            <a:pPr marL="0" indent="0">
              <a:buNone/>
            </a:pPr>
            <a:r>
              <a:rPr lang="en-US" sz="3200" dirty="0"/>
              <a:t>Note: </a:t>
            </a:r>
          </a:p>
          <a:p>
            <a:pPr marL="0" indent="0">
              <a:buNone/>
            </a:pPr>
            <a:r>
              <a:rPr lang="en-US" sz="3200" dirty="0"/>
              <a:t>    Nothing proven to be statistically consistent under GDL… until 2019</a:t>
            </a:r>
          </a:p>
          <a:p>
            <a:pPr marL="0" indent="0">
              <a:buNone/>
            </a:pPr>
            <a:endParaRPr lang="en-US" sz="3200" dirty="0"/>
          </a:p>
          <a:p>
            <a:pPr marL="0" indent="0">
              <a:buNone/>
            </a:pPr>
            <a:endParaRPr lang="en-US" sz="3200" dirty="0"/>
          </a:p>
          <a:p>
            <a:pPr marL="0" indent="0">
              <a:buNone/>
            </a:pPr>
            <a:r>
              <a:rPr lang="en-US" sz="3200" dirty="0">
                <a:solidFill>
                  <a:schemeClr val="bg1"/>
                </a:solidFill>
              </a:rPr>
              <a:t>Nothing proven to be statistically consistent under GDL… until 2019</a:t>
            </a:r>
          </a:p>
        </p:txBody>
      </p:sp>
    </p:spTree>
    <p:extLst>
      <p:ext uri="{BB962C8B-B14F-4D97-AF65-F5344CB8AC3E}">
        <p14:creationId xmlns:p14="http://schemas.microsoft.com/office/powerpoint/2010/main" val="1312419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420414" y="365125"/>
            <a:ext cx="10933386" cy="1325563"/>
          </a:xfrm>
        </p:spPr>
        <p:txBody>
          <a:bodyPr>
            <a:normAutofit/>
          </a:bodyPr>
          <a:lstStyle/>
          <a:p>
            <a:r>
              <a:rPr lang="en-US" dirty="0"/>
              <a:t>   Problem: Gene family trees are MUL-trees</a:t>
            </a:r>
          </a:p>
        </p:txBody>
      </p:sp>
      <p:pic>
        <p:nvPicPr>
          <p:cNvPr id="4" name="Picture 3">
            <a:extLst>
              <a:ext uri="{FF2B5EF4-FFF2-40B4-BE49-F238E27FC236}">
                <a16:creationId xmlns:a16="http://schemas.microsoft.com/office/drawing/2014/main" id="{106312BE-0C9D-1446-A19A-5BFC43976E56}"/>
              </a:ext>
            </a:extLst>
          </p:cNvPr>
          <p:cNvPicPr>
            <a:picLocks noChangeAspect="1"/>
          </p:cNvPicPr>
          <p:nvPr/>
        </p:nvPicPr>
        <p:blipFill>
          <a:blip r:embed="rId2"/>
          <a:stretch>
            <a:fillRect/>
          </a:stretch>
        </p:blipFill>
        <p:spPr>
          <a:xfrm>
            <a:off x="255280" y="1245476"/>
            <a:ext cx="9344682" cy="5247399"/>
          </a:xfrm>
          <a:prstGeom prst="rect">
            <a:avLst/>
          </a:prstGeom>
        </p:spPr>
      </p:pic>
    </p:spTree>
    <p:extLst>
      <p:ext uri="{BB962C8B-B14F-4D97-AF65-F5344CB8AC3E}">
        <p14:creationId xmlns:p14="http://schemas.microsoft.com/office/powerpoint/2010/main" val="3050982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420414" y="365125"/>
            <a:ext cx="10933386" cy="1325563"/>
          </a:xfrm>
        </p:spPr>
        <p:txBody>
          <a:bodyPr>
            <a:normAutofit/>
          </a:bodyPr>
          <a:lstStyle/>
          <a:p>
            <a:r>
              <a:rPr lang="en-US" sz="3600" dirty="0"/>
              <a:t>   Problem: Given set of MUL-trees, infer the species tree</a:t>
            </a:r>
          </a:p>
        </p:txBody>
      </p:sp>
      <p:pic>
        <p:nvPicPr>
          <p:cNvPr id="4" name="Picture 3">
            <a:extLst>
              <a:ext uri="{FF2B5EF4-FFF2-40B4-BE49-F238E27FC236}">
                <a16:creationId xmlns:a16="http://schemas.microsoft.com/office/drawing/2014/main" id="{106312BE-0C9D-1446-A19A-5BFC43976E56}"/>
              </a:ext>
            </a:extLst>
          </p:cNvPr>
          <p:cNvPicPr>
            <a:picLocks noChangeAspect="1"/>
          </p:cNvPicPr>
          <p:nvPr/>
        </p:nvPicPr>
        <p:blipFill>
          <a:blip r:embed="rId2"/>
          <a:stretch>
            <a:fillRect/>
          </a:stretch>
        </p:blipFill>
        <p:spPr>
          <a:xfrm>
            <a:off x="226127" y="1324303"/>
            <a:ext cx="9204306" cy="5168572"/>
          </a:xfrm>
          <a:prstGeom prst="rect">
            <a:avLst/>
          </a:prstGeom>
        </p:spPr>
      </p:pic>
      <p:sp>
        <p:nvSpPr>
          <p:cNvPr id="7" name="TextBox 6">
            <a:extLst>
              <a:ext uri="{FF2B5EF4-FFF2-40B4-BE49-F238E27FC236}">
                <a16:creationId xmlns:a16="http://schemas.microsoft.com/office/drawing/2014/main" id="{87A5DA71-B338-EF45-B1F5-81CF5357DDF2}"/>
              </a:ext>
            </a:extLst>
          </p:cNvPr>
          <p:cNvSpPr txBox="1"/>
          <p:nvPr/>
        </p:nvSpPr>
        <p:spPr>
          <a:xfrm>
            <a:off x="8697972" y="1750991"/>
            <a:ext cx="3060274" cy="830997"/>
          </a:xfrm>
          <a:prstGeom prst="rect">
            <a:avLst/>
          </a:prstGeom>
          <a:noFill/>
        </p:spPr>
        <p:txBody>
          <a:bodyPr wrap="square" rtlCol="0">
            <a:spAutoFit/>
          </a:bodyPr>
          <a:lstStyle/>
          <a:p>
            <a:r>
              <a:rPr lang="en-US" sz="2400" b="1" dirty="0">
                <a:solidFill>
                  <a:srgbClr val="0432FF"/>
                </a:solidFill>
              </a:rPr>
              <a:t>Note: no orthology detection </a:t>
            </a:r>
          </a:p>
        </p:txBody>
      </p:sp>
    </p:spTree>
    <p:extLst>
      <p:ext uri="{BB962C8B-B14F-4D97-AF65-F5344CB8AC3E}">
        <p14:creationId xmlns:p14="http://schemas.microsoft.com/office/powerpoint/2010/main" val="4060630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9A4115-C243-E143-B982-3B5469300539}"/>
              </a:ext>
            </a:extLst>
          </p:cNvPr>
          <p:cNvPicPr>
            <a:picLocks noChangeAspect="1"/>
          </p:cNvPicPr>
          <p:nvPr/>
        </p:nvPicPr>
        <p:blipFill>
          <a:blip r:embed="rId2"/>
          <a:stretch>
            <a:fillRect/>
          </a:stretch>
        </p:blipFill>
        <p:spPr>
          <a:xfrm>
            <a:off x="9090599" y="3062283"/>
            <a:ext cx="1325153" cy="1389795"/>
          </a:xfrm>
          <a:prstGeom prst="rect">
            <a:avLst/>
          </a:prstGeom>
        </p:spPr>
      </p:pic>
      <p:sp>
        <p:nvSpPr>
          <p:cNvPr id="10" name="TextBox 9">
            <a:extLst>
              <a:ext uri="{FF2B5EF4-FFF2-40B4-BE49-F238E27FC236}">
                <a16:creationId xmlns:a16="http://schemas.microsoft.com/office/drawing/2014/main" id="{B2FCB140-D6DC-1A4C-A9E0-87CC34E0F133}"/>
              </a:ext>
            </a:extLst>
          </p:cNvPr>
          <p:cNvSpPr txBox="1"/>
          <p:nvPr/>
        </p:nvSpPr>
        <p:spPr>
          <a:xfrm>
            <a:off x="988425" y="645466"/>
            <a:ext cx="7409878" cy="6863417"/>
          </a:xfrm>
          <a:prstGeom prst="rect">
            <a:avLst/>
          </a:prstGeom>
          <a:noFill/>
        </p:spPr>
        <p:txBody>
          <a:bodyPr wrap="square" rtlCol="0">
            <a:spAutoFit/>
          </a:bodyPr>
          <a:lstStyle/>
          <a:p>
            <a:r>
              <a:rPr lang="en-US" sz="3200" dirty="0"/>
              <a:t>Theorem (</a:t>
            </a:r>
            <a:r>
              <a:rPr lang="en-US" sz="3200" dirty="0" err="1"/>
              <a:t>Legried</a:t>
            </a:r>
            <a:r>
              <a:rPr lang="en-US" sz="3200" dirty="0"/>
              <a:t>, Molloy, Warnow, and Roch, 2019): </a:t>
            </a:r>
            <a:r>
              <a:rPr lang="en-US" sz="3200" b="1" dirty="0">
                <a:solidFill>
                  <a:srgbClr val="0432FF"/>
                </a:solidFill>
              </a:rPr>
              <a:t>ASTRAL-multi</a:t>
            </a:r>
            <a:r>
              <a:rPr lang="en-US" sz="3200" dirty="0"/>
              <a:t> is statistically consistent under GDL and runs in polynomial time.</a:t>
            </a:r>
          </a:p>
          <a:p>
            <a:endParaRPr lang="en-US" sz="2800" dirty="0"/>
          </a:p>
          <a:p>
            <a:r>
              <a:rPr lang="en-US" sz="2800" dirty="0">
                <a:solidFill>
                  <a:schemeClr val="bg1"/>
                </a:solidFill>
              </a:rPr>
              <a:t>Theorem (Molloy and Warnow, 2019): </a:t>
            </a:r>
            <a:r>
              <a:rPr lang="en-US" sz="2800" b="1" dirty="0" err="1">
                <a:solidFill>
                  <a:schemeClr val="bg1"/>
                </a:solidFill>
              </a:rPr>
              <a:t>FastMulRFS</a:t>
            </a:r>
            <a:r>
              <a:rPr lang="en-US" sz="2800" dirty="0">
                <a:solidFill>
                  <a:schemeClr val="bg1"/>
                </a:solidFill>
              </a:rPr>
              <a:t> is statistically consistent under a generic duplication-only or loss-only model, and runs in polynomial time.</a:t>
            </a:r>
          </a:p>
          <a:p>
            <a:endParaRPr lang="en-US" sz="2800" dirty="0">
              <a:solidFill>
                <a:schemeClr val="bg1"/>
              </a:solidFill>
            </a:endParaRPr>
          </a:p>
          <a:p>
            <a:r>
              <a:rPr lang="en-US" sz="2800" dirty="0">
                <a:solidFill>
                  <a:schemeClr val="bg1"/>
                </a:solidFill>
              </a:rPr>
              <a:t>Note: Both methods use dynamic programming to solve NP-hard </a:t>
            </a:r>
            <a:r>
              <a:rPr lang="en-US" sz="2800" b="1" dirty="0">
                <a:solidFill>
                  <a:schemeClr val="bg1"/>
                </a:solidFill>
              </a:rPr>
              <a:t>discrete optimization problems </a:t>
            </a:r>
            <a:r>
              <a:rPr lang="en-US" sz="2800" dirty="0">
                <a:solidFill>
                  <a:schemeClr val="bg1"/>
                </a:solidFill>
              </a:rPr>
              <a:t>within constrained search space in polynomial time.</a:t>
            </a:r>
          </a:p>
          <a:p>
            <a:endParaRPr lang="en-US" sz="3200" dirty="0"/>
          </a:p>
        </p:txBody>
      </p:sp>
      <p:pic>
        <p:nvPicPr>
          <p:cNvPr id="3" name="Picture 2">
            <a:extLst>
              <a:ext uri="{FF2B5EF4-FFF2-40B4-BE49-F238E27FC236}">
                <a16:creationId xmlns:a16="http://schemas.microsoft.com/office/drawing/2014/main" id="{2079500F-479B-6149-A3C7-600EA8F719BC}"/>
              </a:ext>
            </a:extLst>
          </p:cNvPr>
          <p:cNvPicPr>
            <a:picLocks noChangeAspect="1"/>
          </p:cNvPicPr>
          <p:nvPr/>
        </p:nvPicPr>
        <p:blipFill>
          <a:blip r:embed="rId3"/>
          <a:stretch>
            <a:fillRect/>
          </a:stretch>
        </p:blipFill>
        <p:spPr>
          <a:xfrm>
            <a:off x="8874177" y="993600"/>
            <a:ext cx="1161850" cy="1749158"/>
          </a:xfrm>
          <a:prstGeom prst="rect">
            <a:avLst/>
          </a:prstGeom>
        </p:spPr>
      </p:pic>
      <p:pic>
        <p:nvPicPr>
          <p:cNvPr id="6" name="Picture 5">
            <a:extLst>
              <a:ext uri="{FF2B5EF4-FFF2-40B4-BE49-F238E27FC236}">
                <a16:creationId xmlns:a16="http://schemas.microsoft.com/office/drawing/2014/main" id="{14B9C4CC-608B-1241-8178-7860DE85B22A}"/>
              </a:ext>
            </a:extLst>
          </p:cNvPr>
          <p:cNvPicPr>
            <a:picLocks noChangeAspect="1"/>
          </p:cNvPicPr>
          <p:nvPr/>
        </p:nvPicPr>
        <p:blipFill>
          <a:blip r:embed="rId4"/>
          <a:stretch>
            <a:fillRect/>
          </a:stretch>
        </p:blipFill>
        <p:spPr>
          <a:xfrm flipH="1">
            <a:off x="10183644" y="993600"/>
            <a:ext cx="1166403" cy="1749158"/>
          </a:xfrm>
          <a:prstGeom prst="rect">
            <a:avLst/>
          </a:prstGeom>
        </p:spPr>
      </p:pic>
      <p:sp>
        <p:nvSpPr>
          <p:cNvPr id="2" name="TextBox 1">
            <a:extLst>
              <a:ext uri="{FF2B5EF4-FFF2-40B4-BE49-F238E27FC236}">
                <a16:creationId xmlns:a16="http://schemas.microsoft.com/office/drawing/2014/main" id="{AD75DC09-46F3-224D-AB3B-D6A90A953B57}"/>
              </a:ext>
            </a:extLst>
          </p:cNvPr>
          <p:cNvSpPr txBox="1"/>
          <p:nvPr/>
        </p:nvSpPr>
        <p:spPr>
          <a:xfrm>
            <a:off x="331983" y="3062283"/>
            <a:ext cx="8758616" cy="738664"/>
          </a:xfrm>
          <a:prstGeom prst="rect">
            <a:avLst/>
          </a:prstGeom>
          <a:solidFill>
            <a:srgbClr val="FFFF00">
              <a:alpha val="28000"/>
            </a:srgbClr>
          </a:solidFill>
          <a:ln>
            <a:solidFill>
              <a:srgbClr val="0432FF"/>
            </a:solidFill>
          </a:ln>
        </p:spPr>
        <p:txBody>
          <a:bodyPr wrap="none" rtlCol="0">
            <a:spAutoFit/>
          </a:bodyPr>
          <a:lstStyle/>
          <a:p>
            <a:r>
              <a:rPr lang="en-US" altLang="en-US" sz="2400" dirty="0"/>
              <a:t>Theorem: Under GDL,  most probable quartet tree is the species tree</a:t>
            </a:r>
          </a:p>
          <a:p>
            <a:endParaRPr lang="en-US" dirty="0"/>
          </a:p>
        </p:txBody>
      </p:sp>
    </p:spTree>
    <p:extLst>
      <p:ext uri="{BB962C8B-B14F-4D97-AF65-F5344CB8AC3E}">
        <p14:creationId xmlns:p14="http://schemas.microsoft.com/office/powerpoint/2010/main" val="1916680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676894" y="426056"/>
            <a:ext cx="9330706" cy="994172"/>
          </a:xfrm>
        </p:spPr>
        <p:txBody>
          <a:bodyPr>
            <a:normAutofit/>
          </a:bodyPr>
          <a:lstStyle/>
          <a:p>
            <a:r>
              <a:rPr lang="en-US" sz="3200" b="1" dirty="0"/>
              <a:t>But…ASTRAL-multi is not as accurate as other methods!</a:t>
            </a:r>
          </a:p>
        </p:txBody>
      </p:sp>
      <p:pic>
        <p:nvPicPr>
          <p:cNvPr id="5" name="Picture 4">
            <a:extLst>
              <a:ext uri="{FF2B5EF4-FFF2-40B4-BE49-F238E27FC236}">
                <a16:creationId xmlns:a16="http://schemas.microsoft.com/office/drawing/2014/main" id="{90A45851-E6E3-D047-87DA-08BB5A44220C}"/>
              </a:ext>
            </a:extLst>
          </p:cNvPr>
          <p:cNvPicPr>
            <a:picLocks noChangeAspect="1"/>
          </p:cNvPicPr>
          <p:nvPr/>
        </p:nvPicPr>
        <p:blipFill>
          <a:blip r:embed="rId2"/>
          <a:stretch>
            <a:fillRect/>
          </a:stretch>
        </p:blipFill>
        <p:spPr>
          <a:xfrm>
            <a:off x="1855359" y="1709530"/>
            <a:ext cx="7953008" cy="4154557"/>
          </a:xfrm>
          <a:prstGeom prst="rect">
            <a:avLst/>
          </a:prstGeom>
        </p:spPr>
      </p:pic>
      <p:sp>
        <p:nvSpPr>
          <p:cNvPr id="6" name="TextBox 5">
            <a:extLst>
              <a:ext uri="{FF2B5EF4-FFF2-40B4-BE49-F238E27FC236}">
                <a16:creationId xmlns:a16="http://schemas.microsoft.com/office/drawing/2014/main" id="{97480D02-9F22-ED43-A5D4-A8640DE6A800}"/>
              </a:ext>
            </a:extLst>
          </p:cNvPr>
          <p:cNvSpPr txBox="1"/>
          <p:nvPr/>
        </p:nvSpPr>
        <p:spPr>
          <a:xfrm>
            <a:off x="2280282" y="5784057"/>
            <a:ext cx="8440837" cy="369332"/>
          </a:xfrm>
          <a:prstGeom prst="rect">
            <a:avLst/>
          </a:prstGeom>
          <a:noFill/>
        </p:spPr>
        <p:txBody>
          <a:bodyPr wrap="none" rtlCol="0">
            <a:spAutoFit/>
          </a:bodyPr>
          <a:lstStyle/>
          <a:p>
            <a:r>
              <a:rPr lang="en-US" dirty="0"/>
              <a:t>Results on 100-species datasets with moderate GDL, moderately high ILS, and high GTEE</a:t>
            </a:r>
          </a:p>
        </p:txBody>
      </p:sp>
      <p:pic>
        <p:nvPicPr>
          <p:cNvPr id="8" name="Picture 7">
            <a:extLst>
              <a:ext uri="{FF2B5EF4-FFF2-40B4-BE49-F238E27FC236}">
                <a16:creationId xmlns:a16="http://schemas.microsoft.com/office/drawing/2014/main" id="{8B9A4115-C243-E143-B982-3B5469300539}"/>
              </a:ext>
            </a:extLst>
          </p:cNvPr>
          <p:cNvPicPr>
            <a:picLocks noChangeAspect="1"/>
          </p:cNvPicPr>
          <p:nvPr/>
        </p:nvPicPr>
        <p:blipFill>
          <a:blip r:embed="rId3"/>
          <a:stretch>
            <a:fillRect/>
          </a:stretch>
        </p:blipFill>
        <p:spPr>
          <a:xfrm>
            <a:off x="10007600" y="-3080"/>
            <a:ext cx="2177773" cy="2284006"/>
          </a:xfrm>
          <a:prstGeom prst="rect">
            <a:avLst/>
          </a:prstGeom>
        </p:spPr>
      </p:pic>
    </p:spTree>
    <p:extLst>
      <p:ext uri="{BB962C8B-B14F-4D97-AF65-F5344CB8AC3E}">
        <p14:creationId xmlns:p14="http://schemas.microsoft.com/office/powerpoint/2010/main" val="1662398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AA0D1-FA88-B345-A958-FAEFB52ACB6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AF70E13-DD1C-A84B-AB79-24E100F43B0F}"/>
              </a:ext>
            </a:extLst>
          </p:cNvPr>
          <p:cNvPicPr>
            <a:picLocks noChangeAspect="1"/>
          </p:cNvPicPr>
          <p:nvPr/>
        </p:nvPicPr>
        <p:blipFill>
          <a:blip r:embed="rId2"/>
          <a:stretch>
            <a:fillRect/>
          </a:stretch>
        </p:blipFill>
        <p:spPr>
          <a:xfrm>
            <a:off x="0" y="1040190"/>
            <a:ext cx="12192000" cy="4777619"/>
          </a:xfrm>
          <a:prstGeom prst="rect">
            <a:avLst/>
          </a:prstGeom>
        </p:spPr>
      </p:pic>
    </p:spTree>
    <p:extLst>
      <p:ext uri="{BB962C8B-B14F-4D97-AF65-F5344CB8AC3E}">
        <p14:creationId xmlns:p14="http://schemas.microsoft.com/office/powerpoint/2010/main" val="1813728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F3FB-A33E-0542-BE25-42277AB2364A}"/>
              </a:ext>
            </a:extLst>
          </p:cNvPr>
          <p:cNvSpPr>
            <a:spLocks noGrp="1"/>
          </p:cNvSpPr>
          <p:nvPr>
            <p:ph type="title"/>
          </p:nvPr>
        </p:nvSpPr>
        <p:spPr/>
        <p:txBody>
          <a:bodyPr/>
          <a:lstStyle/>
          <a:p>
            <a:r>
              <a:rPr lang="en-US" dirty="0"/>
              <a:t>ASTRAL-pro</a:t>
            </a:r>
          </a:p>
        </p:txBody>
      </p:sp>
      <p:sp>
        <p:nvSpPr>
          <p:cNvPr id="3" name="Content Placeholder 2">
            <a:extLst>
              <a:ext uri="{FF2B5EF4-FFF2-40B4-BE49-F238E27FC236}">
                <a16:creationId xmlns:a16="http://schemas.microsoft.com/office/drawing/2014/main" id="{F9AB540A-2EEA-FD42-BF81-6088593C9AB3}"/>
              </a:ext>
            </a:extLst>
          </p:cNvPr>
          <p:cNvSpPr>
            <a:spLocks noGrp="1"/>
          </p:cNvSpPr>
          <p:nvPr>
            <p:ph idx="1"/>
          </p:nvPr>
        </p:nvSpPr>
        <p:spPr/>
        <p:txBody>
          <a:bodyPr>
            <a:normAutofit lnSpcReduction="10000"/>
          </a:bodyPr>
          <a:lstStyle/>
          <a:p>
            <a:r>
              <a:rPr lang="en-US" dirty="0"/>
              <a:t>Input: Set of unrooted multi-copy gene family trees (</a:t>
            </a:r>
            <a:r>
              <a:rPr lang="en-US" dirty="0" err="1"/>
              <a:t>mul</a:t>
            </a:r>
            <a:r>
              <a:rPr lang="en-US" dirty="0"/>
              <a:t>-trees)</a:t>
            </a:r>
          </a:p>
          <a:p>
            <a:r>
              <a:rPr lang="en-US" dirty="0"/>
              <a:t>Output: Species tree</a:t>
            </a:r>
          </a:p>
          <a:p>
            <a:endParaRPr lang="en-US" dirty="0"/>
          </a:p>
          <a:p>
            <a:r>
              <a:rPr lang="en-US" dirty="0"/>
              <a:t>Step 1: ”root and tag” every </a:t>
            </a:r>
            <a:r>
              <a:rPr lang="en-US" dirty="0" err="1"/>
              <a:t>mul</a:t>
            </a:r>
            <a:r>
              <a:rPr lang="en-US" dirty="0"/>
              <a:t>-tree</a:t>
            </a:r>
          </a:p>
          <a:p>
            <a:r>
              <a:rPr lang="en-US" dirty="0"/>
              <a:t>Step 2: Use the rooting to define “speciation quartets”</a:t>
            </a:r>
          </a:p>
          <a:p>
            <a:r>
              <a:rPr lang="en-US" dirty="0"/>
              <a:t>Step 3: Run ASTRAL’s DP algorithm with modified weights, reflecting speciation quartets</a:t>
            </a:r>
          </a:p>
          <a:p>
            <a:pPr marL="0" indent="0">
              <a:buNone/>
            </a:pPr>
            <a:br>
              <a:rPr lang="en-US" dirty="0">
                <a:solidFill>
                  <a:schemeClr val="bg1"/>
                </a:solidFill>
              </a:rPr>
            </a:br>
            <a:r>
              <a:rPr lang="en-US" dirty="0">
                <a:solidFill>
                  <a:schemeClr val="bg1"/>
                </a:solidFill>
              </a:rPr>
              <a:t>Theorem: ASTRAL-pro is statistically consistent if it correctly roots-and-tags every </a:t>
            </a:r>
            <a:r>
              <a:rPr lang="en-US" dirty="0" err="1">
                <a:solidFill>
                  <a:schemeClr val="bg1"/>
                </a:solidFill>
              </a:rPr>
              <a:t>mul</a:t>
            </a:r>
            <a:r>
              <a:rPr lang="en-US" dirty="0">
                <a:solidFill>
                  <a:schemeClr val="bg1"/>
                </a:solidFill>
              </a:rPr>
              <a:t>-tree</a:t>
            </a:r>
          </a:p>
        </p:txBody>
      </p:sp>
    </p:spTree>
    <p:extLst>
      <p:ext uri="{BB962C8B-B14F-4D97-AF65-F5344CB8AC3E}">
        <p14:creationId xmlns:p14="http://schemas.microsoft.com/office/powerpoint/2010/main" val="3419553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F3FB-A33E-0542-BE25-42277AB2364A}"/>
              </a:ext>
            </a:extLst>
          </p:cNvPr>
          <p:cNvSpPr>
            <a:spLocks noGrp="1"/>
          </p:cNvSpPr>
          <p:nvPr>
            <p:ph type="title"/>
          </p:nvPr>
        </p:nvSpPr>
        <p:spPr/>
        <p:txBody>
          <a:bodyPr/>
          <a:lstStyle/>
          <a:p>
            <a:r>
              <a:rPr lang="en-US" dirty="0"/>
              <a:t>ASTRAL-pro</a:t>
            </a:r>
          </a:p>
        </p:txBody>
      </p:sp>
      <p:sp>
        <p:nvSpPr>
          <p:cNvPr id="3" name="Content Placeholder 2">
            <a:extLst>
              <a:ext uri="{FF2B5EF4-FFF2-40B4-BE49-F238E27FC236}">
                <a16:creationId xmlns:a16="http://schemas.microsoft.com/office/drawing/2014/main" id="{F9AB540A-2EEA-FD42-BF81-6088593C9AB3}"/>
              </a:ext>
            </a:extLst>
          </p:cNvPr>
          <p:cNvSpPr>
            <a:spLocks noGrp="1"/>
          </p:cNvSpPr>
          <p:nvPr>
            <p:ph idx="1"/>
          </p:nvPr>
        </p:nvSpPr>
        <p:spPr/>
        <p:txBody>
          <a:bodyPr>
            <a:normAutofit lnSpcReduction="10000"/>
          </a:bodyPr>
          <a:lstStyle/>
          <a:p>
            <a:r>
              <a:rPr lang="en-US" dirty="0"/>
              <a:t>Input: Set of unrooted multi-copy gene family trees (</a:t>
            </a:r>
            <a:r>
              <a:rPr lang="en-US" dirty="0" err="1"/>
              <a:t>mul</a:t>
            </a:r>
            <a:r>
              <a:rPr lang="en-US" dirty="0"/>
              <a:t>-trees)</a:t>
            </a:r>
          </a:p>
          <a:p>
            <a:r>
              <a:rPr lang="en-US" dirty="0"/>
              <a:t>Output: Species tree</a:t>
            </a:r>
          </a:p>
          <a:p>
            <a:endParaRPr lang="en-US" dirty="0"/>
          </a:p>
          <a:p>
            <a:r>
              <a:rPr lang="en-US" dirty="0"/>
              <a:t>Step 1: ”root and tag” every </a:t>
            </a:r>
            <a:r>
              <a:rPr lang="en-US" dirty="0" err="1"/>
              <a:t>mul</a:t>
            </a:r>
            <a:r>
              <a:rPr lang="en-US" dirty="0"/>
              <a:t>-tree</a:t>
            </a:r>
          </a:p>
          <a:p>
            <a:r>
              <a:rPr lang="en-US" dirty="0"/>
              <a:t>Step 2: Use the rooting to define “speciation quartets”</a:t>
            </a:r>
          </a:p>
          <a:p>
            <a:r>
              <a:rPr lang="en-US" dirty="0"/>
              <a:t>Step 3: Run ASTRAL’s DP algorithm with modified weights, reflecting speciation quartets</a:t>
            </a:r>
          </a:p>
          <a:p>
            <a:pPr marL="0" indent="0">
              <a:buNone/>
            </a:pPr>
            <a:br>
              <a:rPr lang="en-US" dirty="0"/>
            </a:br>
            <a:r>
              <a:rPr lang="en-US" dirty="0">
                <a:solidFill>
                  <a:srgbClr val="0432FF"/>
                </a:solidFill>
              </a:rPr>
              <a:t>Theorem: ASTRAL-pro is statistically consistent if it correctly roots-and-tags every </a:t>
            </a:r>
            <a:r>
              <a:rPr lang="en-US" dirty="0" err="1">
                <a:solidFill>
                  <a:srgbClr val="0432FF"/>
                </a:solidFill>
              </a:rPr>
              <a:t>mul</a:t>
            </a:r>
            <a:r>
              <a:rPr lang="en-US" dirty="0">
                <a:solidFill>
                  <a:srgbClr val="0432FF"/>
                </a:solidFill>
              </a:rPr>
              <a:t>-tree</a:t>
            </a:r>
          </a:p>
        </p:txBody>
      </p:sp>
    </p:spTree>
    <p:extLst>
      <p:ext uri="{BB962C8B-B14F-4D97-AF65-F5344CB8AC3E}">
        <p14:creationId xmlns:p14="http://schemas.microsoft.com/office/powerpoint/2010/main" val="1444450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1914E789-74BE-7249-82D0-A0197E9454ED}"/>
              </a:ext>
            </a:extLst>
          </p:cNvPr>
          <p:cNvSpPr>
            <a:spLocks noGrp="1" noChangeArrowheads="1"/>
          </p:cNvSpPr>
          <p:nvPr>
            <p:ph type="title"/>
          </p:nvPr>
        </p:nvSpPr>
        <p:spPr>
          <a:xfrm>
            <a:off x="2209801" y="130175"/>
            <a:ext cx="7942263"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4000" dirty="0"/>
              <a:t>1KP: Thousand </a:t>
            </a:r>
            <a:r>
              <a:rPr lang="en-US" sz="4000" dirty="0" err="1"/>
              <a:t>Transcriptome</a:t>
            </a:r>
            <a:r>
              <a:rPr lang="en-US" sz="4000" dirty="0"/>
              <a:t> Project</a:t>
            </a:r>
          </a:p>
        </p:txBody>
      </p:sp>
      <p:sp>
        <p:nvSpPr>
          <p:cNvPr id="247811" name="Rectangle 3">
            <a:extLst>
              <a:ext uri="{FF2B5EF4-FFF2-40B4-BE49-F238E27FC236}">
                <a16:creationId xmlns:a16="http://schemas.microsoft.com/office/drawing/2014/main" id="{DCE8A685-A2A8-5746-916F-E1415CB682BA}"/>
              </a:ext>
            </a:extLst>
          </p:cNvPr>
          <p:cNvSpPr>
            <a:spLocks noGrp="1" noChangeArrowheads="1"/>
          </p:cNvSpPr>
          <p:nvPr>
            <p:ph type="body" idx="1"/>
          </p:nvPr>
        </p:nvSpPr>
        <p:spPr>
          <a:xfrm>
            <a:off x="1695107" y="3150394"/>
            <a:ext cx="8456957" cy="111283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rmAutofit/>
          </a:bodyPr>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000" dirty="0">
                <a:ea typeface="ＭＳ Ｐゴシック" panose="020B0600070205080204" pitchFamily="34" charset="-128"/>
              </a:rPr>
              <a:t>2014 </a:t>
            </a:r>
            <a:r>
              <a:rPr lang="en-US" altLang="en-US" sz="2000" i="1" dirty="0">
                <a:ea typeface="ＭＳ Ｐゴシック" panose="020B0600070205080204" pitchFamily="34" charset="-128"/>
              </a:rPr>
              <a:t>PNAS</a:t>
            </a:r>
            <a:r>
              <a:rPr lang="en-US" altLang="en-US" sz="2000" dirty="0">
                <a:ea typeface="ＭＳ Ｐゴシック" panose="020B0600070205080204" pitchFamily="34" charset="-128"/>
              </a:rPr>
              <a:t> study: 103 plant transcriptomes, 400-800 single copy “genes”</a:t>
            </a:r>
          </a:p>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000" dirty="0">
                <a:ea typeface="ＭＳ Ｐゴシック" panose="020B0600070205080204" pitchFamily="34" charset="-128"/>
              </a:rPr>
              <a:t>2019 </a:t>
            </a:r>
            <a:r>
              <a:rPr lang="en-US" altLang="en-US" sz="2000" i="1" dirty="0">
                <a:ea typeface="ＭＳ Ｐゴシック" panose="020B0600070205080204" pitchFamily="34" charset="-128"/>
              </a:rPr>
              <a:t>Nature</a:t>
            </a:r>
            <a:r>
              <a:rPr lang="en-US" altLang="en-US" sz="2000" dirty="0">
                <a:ea typeface="ＭＳ Ｐゴシック" panose="020B0600070205080204" pitchFamily="34" charset="-128"/>
              </a:rPr>
              <a:t> study: much larger!  </a:t>
            </a:r>
          </a:p>
        </p:txBody>
      </p:sp>
      <p:pic>
        <p:nvPicPr>
          <p:cNvPr id="54275" name="Picture 4">
            <a:extLst>
              <a:ext uri="{FF2B5EF4-FFF2-40B4-BE49-F238E27FC236}">
                <a16:creationId xmlns:a16="http://schemas.microsoft.com/office/drawing/2014/main" id="{A88093CE-1255-1B4C-B291-893F7DDEA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292226"/>
            <a:ext cx="8032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a:extLst>
              <a:ext uri="{FF2B5EF4-FFF2-40B4-BE49-F238E27FC236}">
                <a16:creationId xmlns:a16="http://schemas.microsoft.com/office/drawing/2014/main" id="{CA96D745-83C7-7747-86C1-E58054D8E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1" y="1282701"/>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a:extLst>
              <a:ext uri="{FF2B5EF4-FFF2-40B4-BE49-F238E27FC236}">
                <a16:creationId xmlns:a16="http://schemas.microsoft.com/office/drawing/2014/main" id="{8FE9A781-8289-424F-85ED-F8E456B73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614" y="1358901"/>
            <a:ext cx="7127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7">
            <a:extLst>
              <a:ext uri="{FF2B5EF4-FFF2-40B4-BE49-F238E27FC236}">
                <a16:creationId xmlns:a16="http://schemas.microsoft.com/office/drawing/2014/main" id="{C0552171-5F83-8443-9EE0-33A2DF92F8DD}"/>
              </a:ext>
            </a:extLst>
          </p:cNvPr>
          <p:cNvSpPr txBox="1">
            <a:spLocks noChangeArrowheads="1"/>
          </p:cNvSpPr>
          <p:nvPr/>
        </p:nvSpPr>
        <p:spPr bwMode="auto">
          <a:xfrm>
            <a:off x="1752600" y="2633663"/>
            <a:ext cx="14097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G. Ka-Shu Wong</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Alberta</a:t>
            </a:r>
          </a:p>
        </p:txBody>
      </p:sp>
      <p:sp>
        <p:nvSpPr>
          <p:cNvPr id="54279" name="Text Box 8">
            <a:extLst>
              <a:ext uri="{FF2B5EF4-FFF2-40B4-BE49-F238E27FC236}">
                <a16:creationId xmlns:a16="http://schemas.microsoft.com/office/drawing/2014/main" id="{3858374F-56A2-9B45-81F0-0915FB598848}"/>
              </a:ext>
            </a:extLst>
          </p:cNvPr>
          <p:cNvSpPr txBox="1">
            <a:spLocks noChangeArrowheads="1"/>
          </p:cNvSpPr>
          <p:nvPr/>
        </p:nvSpPr>
        <p:spPr bwMode="auto">
          <a:xfrm>
            <a:off x="4051300" y="2654301"/>
            <a:ext cx="12192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Wickett</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Northwestern</a:t>
            </a:r>
          </a:p>
        </p:txBody>
      </p:sp>
      <p:sp>
        <p:nvSpPr>
          <p:cNvPr id="54280" name="Text Box 9">
            <a:extLst>
              <a:ext uri="{FF2B5EF4-FFF2-40B4-BE49-F238E27FC236}">
                <a16:creationId xmlns:a16="http://schemas.microsoft.com/office/drawing/2014/main" id="{D3A3A6D9-5D9A-EB44-9CF1-101CB716E0CF}"/>
              </a:ext>
            </a:extLst>
          </p:cNvPr>
          <p:cNvSpPr txBox="1">
            <a:spLocks noChangeArrowheads="1"/>
          </p:cNvSpPr>
          <p:nvPr/>
        </p:nvSpPr>
        <p:spPr bwMode="auto">
          <a:xfrm>
            <a:off x="2811463" y="2662239"/>
            <a:ext cx="1327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J. Leebens-Mack</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Georgia</a:t>
            </a:r>
          </a:p>
        </p:txBody>
      </p:sp>
      <p:pic>
        <p:nvPicPr>
          <p:cNvPr id="54281" name="Picture 10">
            <a:extLst>
              <a:ext uri="{FF2B5EF4-FFF2-40B4-BE49-F238E27FC236}">
                <a16:creationId xmlns:a16="http://schemas.microsoft.com/office/drawing/2014/main" id="{3F84D450-74B0-E640-8C2D-37229F58E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1358900"/>
            <a:ext cx="1042988"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 Box 11">
            <a:extLst>
              <a:ext uri="{FF2B5EF4-FFF2-40B4-BE49-F238E27FC236}">
                <a16:creationId xmlns:a16="http://schemas.microsoft.com/office/drawing/2014/main" id="{40DAE13D-A387-3642-8146-3024346E4A6D}"/>
              </a:ext>
            </a:extLst>
          </p:cNvPr>
          <p:cNvSpPr txBox="1">
            <a:spLocks noChangeArrowheads="1"/>
          </p:cNvSpPr>
          <p:nvPr/>
        </p:nvSpPr>
        <p:spPr bwMode="auto">
          <a:xfrm>
            <a:off x="5086351" y="2665413"/>
            <a:ext cx="87471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Matasci</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iPlant</a:t>
            </a:r>
          </a:p>
        </p:txBody>
      </p:sp>
      <p:pic>
        <p:nvPicPr>
          <p:cNvPr id="54283" name="Picture 12" descr="siavash">
            <a:extLst>
              <a:ext uri="{FF2B5EF4-FFF2-40B4-BE49-F238E27FC236}">
                <a16:creationId xmlns:a16="http://schemas.microsoft.com/office/drawing/2014/main" id="{F9B0DC7B-B9C0-CE49-8AD7-CADC1865E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839" y="1373189"/>
            <a:ext cx="8969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3" descr="warnow">
            <a:extLst>
              <a:ext uri="{FF2B5EF4-FFF2-40B4-BE49-F238E27FC236}">
                <a16:creationId xmlns:a16="http://schemas.microsoft.com/office/drawing/2014/main" id="{0A7F6913-1EC9-C44D-A4A8-C0ABFEBDE3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4913" y="1373189"/>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 Box 14">
            <a:extLst>
              <a:ext uri="{FF2B5EF4-FFF2-40B4-BE49-F238E27FC236}">
                <a16:creationId xmlns:a16="http://schemas.microsoft.com/office/drawing/2014/main" id="{3E042E59-4ED0-DD48-B304-D069173157C3}"/>
              </a:ext>
            </a:extLst>
          </p:cNvPr>
          <p:cNvSpPr txBox="1">
            <a:spLocks noChangeArrowheads="1"/>
          </p:cNvSpPr>
          <p:nvPr/>
        </p:nvSpPr>
        <p:spPr bwMode="auto">
          <a:xfrm>
            <a:off x="5961064" y="2616200"/>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dirty="0">
                <a:latin typeface="Arial" panose="020B0604020202020204" pitchFamily="34" charset="0"/>
              </a:rPr>
              <a:t>T. Warnow,                S. Mirarab,                     N. Nguyen</a:t>
            </a:r>
          </a:p>
          <a:p>
            <a:pPr eaLnBrk="1" hangingPunct="1">
              <a:spcBef>
                <a:spcPct val="0"/>
              </a:spcBef>
              <a:buFontTx/>
              <a:buNone/>
            </a:pPr>
            <a:r>
              <a:rPr lang="en-US" altLang="en-US" sz="1000" dirty="0">
                <a:latin typeface="Arial" panose="020B0604020202020204" pitchFamily="34" charset="0"/>
              </a:rPr>
              <a:t>UT-Austin/UIUC          UT-Austin /UCSD          UT-Austin/UCSD</a:t>
            </a:r>
          </a:p>
        </p:txBody>
      </p:sp>
      <p:pic>
        <p:nvPicPr>
          <p:cNvPr id="54286" name="Picture 2" descr="nam-nguyen.jpg">
            <a:extLst>
              <a:ext uri="{FF2B5EF4-FFF2-40B4-BE49-F238E27FC236}">
                <a16:creationId xmlns:a16="http://schemas.microsoft.com/office/drawing/2014/main" id="{313C7F4C-A68E-704F-9BA9-FFE9CF3C556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08976" y="1433514"/>
            <a:ext cx="1044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5AF728-C1C2-B443-B7AC-DB653A65837A}"/>
              </a:ext>
            </a:extLst>
          </p:cNvPr>
          <p:cNvSpPr txBox="1"/>
          <p:nvPr/>
        </p:nvSpPr>
        <p:spPr>
          <a:xfrm>
            <a:off x="2105026" y="4487863"/>
            <a:ext cx="8979741" cy="1569660"/>
          </a:xfrm>
          <a:prstGeom prst="rect">
            <a:avLst/>
          </a:prstGeom>
          <a:noFill/>
          <a:ln>
            <a:solidFill>
              <a:schemeClr val="tx1"/>
            </a:solidFill>
          </a:ln>
        </p:spPr>
        <p:txBody>
          <a:bodyPr wrap="square">
            <a:spAutoFit/>
          </a:bodyPr>
          <a:lstStyle/>
          <a:p>
            <a:pPr>
              <a:defRPr/>
            </a:pPr>
            <a:r>
              <a:rPr lang="en-US" sz="2400" dirty="0">
                <a:solidFill>
                  <a:srgbClr val="0000FF"/>
                </a:solidFill>
              </a:rPr>
              <a:t>Major Challenges:</a:t>
            </a:r>
          </a:p>
          <a:p>
            <a:pPr marL="342900" indent="-342900">
              <a:buFont typeface="Arial" panose="020B0604020202020204" pitchFamily="34" charset="0"/>
              <a:buChar char="•"/>
              <a:defRPr/>
            </a:pPr>
            <a:r>
              <a:rPr lang="en-US" sz="2400" dirty="0">
                <a:solidFill>
                  <a:srgbClr val="0000FF"/>
                </a:solidFill>
              </a:rPr>
              <a:t>Large alignments (and sequence length heterogeneity)</a:t>
            </a:r>
          </a:p>
          <a:p>
            <a:pPr marL="342900" indent="-342900">
              <a:buFont typeface="Arial" panose="020B0604020202020204" pitchFamily="34" charset="0"/>
              <a:buChar char="•"/>
              <a:defRPr/>
            </a:pPr>
            <a:r>
              <a:rPr lang="en-US" sz="2400" dirty="0">
                <a:solidFill>
                  <a:srgbClr val="0000FF"/>
                </a:solidFill>
              </a:rPr>
              <a:t>Multi-copy genes omitted (9500 -&gt; 400)</a:t>
            </a:r>
          </a:p>
          <a:p>
            <a:pPr marL="342900" indent="-342900">
              <a:buFont typeface="Arial" panose="020B0604020202020204" pitchFamily="34" charset="0"/>
              <a:buChar char="•"/>
              <a:defRPr/>
            </a:pPr>
            <a:r>
              <a:rPr lang="en-US" sz="2400" dirty="0">
                <a:solidFill>
                  <a:srgbClr val="0000FF"/>
                </a:solidFill>
              </a:rPr>
              <a:t>Massive gene tree heterogeneity consistent with ILS</a:t>
            </a:r>
          </a:p>
        </p:txBody>
      </p:sp>
      <p:pic>
        <p:nvPicPr>
          <p:cNvPr id="3" name="Picture 2">
            <a:extLst>
              <a:ext uri="{FF2B5EF4-FFF2-40B4-BE49-F238E27FC236}">
                <a16:creationId xmlns:a16="http://schemas.microsoft.com/office/drawing/2014/main" id="{18A466F3-6921-B54E-B789-9A8AB385F1E4}"/>
              </a:ext>
            </a:extLst>
          </p:cNvPr>
          <p:cNvPicPr>
            <a:picLocks noChangeAspect="1"/>
          </p:cNvPicPr>
          <p:nvPr/>
        </p:nvPicPr>
        <p:blipFill>
          <a:blip r:embed="rId10"/>
          <a:stretch>
            <a:fillRect/>
          </a:stretch>
        </p:blipFill>
        <p:spPr>
          <a:xfrm>
            <a:off x="10079834" y="31130"/>
            <a:ext cx="2039936" cy="2704101"/>
          </a:xfrm>
          <a:prstGeom prst="rect">
            <a:avLst/>
          </a:prstGeom>
        </p:spPr>
      </p:pic>
    </p:spTree>
    <p:extLst>
      <p:ext uri="{BB962C8B-B14F-4D97-AF65-F5344CB8AC3E}">
        <p14:creationId xmlns:p14="http://schemas.microsoft.com/office/powerpoint/2010/main" val="12709614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8332342" y="5574135"/>
            <a:ext cx="3859658" cy="4572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Mol Biol Evol</a:t>
            </a:r>
            <a:r>
              <a:rPr lang="en-US" altLang="en-US" sz="1000" dirty="0">
                <a:solidFill>
                  <a:srgbClr val="333333"/>
                </a:solidFill>
              </a:rPr>
              <a:t>, Volume 37, Issue 11, November 2020, Pages 3292–3307, </a:t>
            </a:r>
            <a:r>
              <a:rPr lang="en-US" altLang="en-US" sz="1000" dirty="0">
                <a:solidFill>
                  <a:srgbClr val="333333"/>
                </a:solidFill>
                <a:hlinkClick r:id="rId3"/>
              </a:rPr>
              <a:t>https://doi.org/10.1093/molbev/msaa139</a:t>
            </a:r>
            <a:endParaRPr lang="en-US" altLang="en-US" sz="1000" dirty="0">
              <a:solidFill>
                <a:srgbClr val="333333"/>
              </a:solidFill>
            </a:endParaRPr>
          </a:p>
        </p:txBody>
      </p:sp>
      <p:sp>
        <p:nvSpPr>
          <p:cNvPr id="5123" name="Title 1"/>
          <p:cNvSpPr>
            <a:spLocks noGrp="1"/>
          </p:cNvSpPr>
          <p:nvPr>
            <p:ph type="title"/>
          </p:nvPr>
        </p:nvSpPr>
        <p:spPr>
          <a:xfrm>
            <a:off x="8492590" y="5267747"/>
            <a:ext cx="6108700"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b="0" dirty="0"/>
              <a:t>Figure 4 from ASTRAL-Pro paper</a:t>
            </a:r>
          </a:p>
        </p:txBody>
      </p:sp>
      <p:pic>
        <p:nvPicPr>
          <p:cNvPr id="5124" name="Picture 4" descr="Oxford University Press"/>
          <p:cNvPicPr>
            <a:picLocks noChangeAspect="1"/>
          </p:cNvPicPr>
          <p:nvPr/>
        </p:nvPicPr>
        <p:blipFill>
          <a:blip r:embed="rId4"/>
          <a:stretch>
            <a:fillRect/>
          </a:stretch>
        </p:blipFill>
        <p:spPr>
          <a:xfrm>
            <a:off x="9296400" y="6507164"/>
            <a:ext cx="1058862" cy="244475"/>
          </a:xfrm>
          <a:prstGeom prst="rect">
            <a:avLst/>
          </a:prstGeom>
          <a:noFill/>
          <a:ln>
            <a:noFill/>
            <a:miter lim="800000"/>
          </a:ln>
        </p:spPr>
      </p:pic>
      <p:pic>
        <p:nvPicPr>
          <p:cNvPr id="5125" name="New picture"/>
          <p:cNvPicPr/>
          <p:nvPr/>
        </p:nvPicPr>
        <p:blipFill>
          <a:blip r:embed="rId5"/>
          <a:stretch>
            <a:fillRect/>
          </a:stretch>
        </p:blipFill>
        <p:spPr>
          <a:xfrm>
            <a:off x="513708" y="71919"/>
            <a:ext cx="7728592" cy="6786081"/>
          </a:xfrm>
          <a:prstGeom prst="rect">
            <a:avLst/>
          </a:prstGeom>
        </p:spPr>
      </p:pic>
      <p:sp>
        <p:nvSpPr>
          <p:cNvPr id="2" name="TextBox 1">
            <a:extLst>
              <a:ext uri="{FF2B5EF4-FFF2-40B4-BE49-F238E27FC236}">
                <a16:creationId xmlns:a16="http://schemas.microsoft.com/office/drawing/2014/main" id="{444B228A-0C40-0242-86CF-72E673A0554D}"/>
              </a:ext>
            </a:extLst>
          </p:cNvPr>
          <p:cNvSpPr txBox="1"/>
          <p:nvPr/>
        </p:nvSpPr>
        <p:spPr>
          <a:xfrm>
            <a:off x="8368185" y="228519"/>
            <a:ext cx="3221064" cy="4524315"/>
          </a:xfrm>
          <a:prstGeom prst="rect">
            <a:avLst/>
          </a:prstGeom>
          <a:noFill/>
        </p:spPr>
        <p:txBody>
          <a:bodyPr wrap="square" rtlCol="0">
            <a:spAutoFit/>
          </a:bodyPr>
          <a:lstStyle/>
          <a:p>
            <a:r>
              <a:rPr lang="en-US" b="1" dirty="0"/>
              <a:t>Results on 100 species datasets with high ILS and varying GDL</a:t>
            </a:r>
          </a:p>
          <a:p>
            <a:endParaRPr lang="en-US" dirty="0"/>
          </a:p>
          <a:p>
            <a:r>
              <a:rPr lang="en-US" dirty="0"/>
              <a:t>ASTRAL-Pro: Best method (ties or improves on all other tested methods (ASTRAL-multi, DupTree, and MulRF).   </a:t>
            </a:r>
          </a:p>
          <a:p>
            <a:endParaRPr lang="en-US" dirty="0"/>
          </a:p>
          <a:p>
            <a:r>
              <a:rPr lang="en-US" dirty="0"/>
              <a:t>For all methods, accuracy improves with sequence length per gene and number of genes.</a:t>
            </a:r>
          </a:p>
          <a:p>
            <a:endParaRPr lang="en-US" dirty="0"/>
          </a:p>
          <a:p>
            <a:r>
              <a:rPr lang="en-US" dirty="0"/>
              <a:t>Results on 25-taxon datasets show slightly different trends, but ASTRAL-Pro still the best.  </a:t>
            </a:r>
          </a:p>
          <a:p>
            <a:endParaRPr lang="en-US" dirty="0"/>
          </a:p>
        </p:txBody>
      </p:sp>
    </p:spTree>
    <p:extLst>
      <p:ext uri="{BB962C8B-B14F-4D97-AF65-F5344CB8AC3E}">
        <p14:creationId xmlns:p14="http://schemas.microsoft.com/office/powerpoint/2010/main" val="207252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F3160-80AE-B840-BD72-8E1687FB89C1}"/>
              </a:ext>
            </a:extLst>
          </p:cNvPr>
          <p:cNvSpPr>
            <a:spLocks noGrp="1"/>
          </p:cNvSpPr>
          <p:nvPr>
            <p:ph type="title"/>
          </p:nvPr>
        </p:nvSpPr>
        <p:spPr>
          <a:xfrm>
            <a:off x="838200" y="365125"/>
            <a:ext cx="10894888" cy="1325563"/>
          </a:xfrm>
        </p:spPr>
        <p:txBody>
          <a:bodyPr/>
          <a:lstStyle/>
          <a:p>
            <a:r>
              <a:rPr lang="en-US" dirty="0"/>
              <a:t>DISCO (</a:t>
            </a:r>
            <a:r>
              <a:rPr lang="en-US" dirty="0" err="1"/>
              <a:t>Willson</a:t>
            </a:r>
            <a:r>
              <a:rPr lang="en-US" dirty="0"/>
              <a:t> et al., Systematic Biology 2022)</a:t>
            </a:r>
          </a:p>
        </p:txBody>
      </p:sp>
      <p:sp>
        <p:nvSpPr>
          <p:cNvPr id="3" name="Content Placeholder 2">
            <a:extLst>
              <a:ext uri="{FF2B5EF4-FFF2-40B4-BE49-F238E27FC236}">
                <a16:creationId xmlns:a16="http://schemas.microsoft.com/office/drawing/2014/main" id="{115987C4-5907-7C42-85BA-2F035542DFCE}"/>
              </a:ext>
            </a:extLst>
          </p:cNvPr>
          <p:cNvSpPr>
            <a:spLocks noGrp="1"/>
          </p:cNvSpPr>
          <p:nvPr>
            <p:ph idx="1"/>
          </p:nvPr>
        </p:nvSpPr>
        <p:spPr/>
        <p:txBody>
          <a:bodyPr/>
          <a:lstStyle/>
          <a:p>
            <a:r>
              <a:rPr lang="en-US" dirty="0"/>
              <a:t>Input: Set of gene family trees</a:t>
            </a:r>
          </a:p>
          <a:p>
            <a:r>
              <a:rPr lang="en-US" dirty="0"/>
              <a:t>Output: Set of single copy gene trees (obtained by decomposing gene family trees)</a:t>
            </a:r>
          </a:p>
          <a:p>
            <a:r>
              <a:rPr lang="en-US" dirty="0"/>
              <a:t>Technique:</a:t>
            </a:r>
          </a:p>
          <a:p>
            <a:pPr lvl="1"/>
            <a:r>
              <a:rPr lang="en-US" dirty="0"/>
              <a:t>Use ASTRAL-Pro to root and tag each gene family tree</a:t>
            </a:r>
          </a:p>
          <a:p>
            <a:pPr lvl="1"/>
            <a:r>
              <a:rPr lang="en-US" dirty="0"/>
              <a:t>Decompose from the “bottom-up”, aiming to keep at least one large subtree</a:t>
            </a:r>
          </a:p>
          <a:p>
            <a:pPr lvl="1"/>
            <a:r>
              <a:rPr lang="en-US" dirty="0"/>
              <a:t>Follow with method that requires single-copy genes (e.g., ASTRAL, ASTRID, Concatenation Analysis using maximum likelihood)</a:t>
            </a:r>
          </a:p>
          <a:p>
            <a:pPr lvl="1"/>
            <a:endParaRPr lang="en-US" dirty="0"/>
          </a:p>
          <a:p>
            <a:r>
              <a:rPr lang="en-US" dirty="0"/>
              <a:t>Variants we examined: ASTRID-DISCO, ASTRAL-DISCO, CA-DISCO</a:t>
            </a:r>
          </a:p>
          <a:p>
            <a:endParaRPr lang="en-US" dirty="0"/>
          </a:p>
        </p:txBody>
      </p:sp>
    </p:spTree>
    <p:extLst>
      <p:ext uri="{BB962C8B-B14F-4D97-AF65-F5344CB8AC3E}">
        <p14:creationId xmlns:p14="http://schemas.microsoft.com/office/powerpoint/2010/main" val="1159945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E39821-E40D-E446-8218-7E5CFA0999E6}"/>
              </a:ext>
            </a:extLst>
          </p:cNvPr>
          <p:cNvPicPr>
            <a:picLocks noGrp="1" noChangeAspect="1"/>
          </p:cNvPicPr>
          <p:nvPr>
            <p:ph idx="1"/>
          </p:nvPr>
        </p:nvPicPr>
        <p:blipFill>
          <a:blip r:embed="rId2"/>
          <a:stretch>
            <a:fillRect/>
          </a:stretch>
        </p:blipFill>
        <p:spPr>
          <a:xfrm>
            <a:off x="617419" y="125849"/>
            <a:ext cx="9135141" cy="6593449"/>
          </a:xfrm>
        </p:spPr>
      </p:pic>
    </p:spTree>
    <p:extLst>
      <p:ext uri="{BB962C8B-B14F-4D97-AF65-F5344CB8AC3E}">
        <p14:creationId xmlns:p14="http://schemas.microsoft.com/office/powerpoint/2010/main" val="3764866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5D16F-8BF9-DE49-8979-4A53457E53DF}"/>
              </a:ext>
            </a:extLst>
          </p:cNvPr>
          <p:cNvSpPr txBox="1"/>
          <p:nvPr/>
        </p:nvSpPr>
        <p:spPr>
          <a:xfrm>
            <a:off x="2115232" y="372362"/>
            <a:ext cx="7630487" cy="646331"/>
          </a:xfrm>
          <a:prstGeom prst="rect">
            <a:avLst/>
          </a:prstGeom>
          <a:noFill/>
        </p:spPr>
        <p:txBody>
          <a:bodyPr wrap="none" rtlCol="0">
            <a:spAutoFit/>
          </a:bodyPr>
          <a:lstStyle/>
          <a:p>
            <a:r>
              <a:rPr lang="en-US" sz="3600" dirty="0"/>
              <a:t>Results on 101 species with GDL and ILS</a:t>
            </a:r>
          </a:p>
        </p:txBody>
      </p:sp>
      <p:pic>
        <p:nvPicPr>
          <p:cNvPr id="3" name="Picture 2">
            <a:extLst>
              <a:ext uri="{FF2B5EF4-FFF2-40B4-BE49-F238E27FC236}">
                <a16:creationId xmlns:a16="http://schemas.microsoft.com/office/drawing/2014/main" id="{F882346D-8964-6D42-BC47-14FAD6479C56}"/>
              </a:ext>
            </a:extLst>
          </p:cNvPr>
          <p:cNvPicPr>
            <a:picLocks noChangeAspect="1"/>
          </p:cNvPicPr>
          <p:nvPr/>
        </p:nvPicPr>
        <p:blipFill>
          <a:blip r:embed="rId2"/>
          <a:stretch>
            <a:fillRect/>
          </a:stretch>
        </p:blipFill>
        <p:spPr>
          <a:xfrm>
            <a:off x="0" y="2043060"/>
            <a:ext cx="12192000" cy="4251360"/>
          </a:xfrm>
          <a:prstGeom prst="rect">
            <a:avLst/>
          </a:prstGeom>
        </p:spPr>
      </p:pic>
    </p:spTree>
    <p:extLst>
      <p:ext uri="{BB962C8B-B14F-4D97-AF65-F5344CB8AC3E}">
        <p14:creationId xmlns:p14="http://schemas.microsoft.com/office/powerpoint/2010/main" val="34434772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F9D233-5EF7-6947-BB6F-4080D3A22F4D}"/>
              </a:ext>
            </a:extLst>
          </p:cNvPr>
          <p:cNvPicPr>
            <a:picLocks noChangeAspect="1"/>
          </p:cNvPicPr>
          <p:nvPr/>
        </p:nvPicPr>
        <p:blipFill>
          <a:blip r:embed="rId2"/>
          <a:stretch>
            <a:fillRect/>
          </a:stretch>
        </p:blipFill>
        <p:spPr>
          <a:xfrm>
            <a:off x="0" y="2006410"/>
            <a:ext cx="12192000" cy="4057529"/>
          </a:xfrm>
          <a:prstGeom prst="rect">
            <a:avLst/>
          </a:prstGeom>
        </p:spPr>
      </p:pic>
      <p:sp>
        <p:nvSpPr>
          <p:cNvPr id="7" name="TextBox 6">
            <a:extLst>
              <a:ext uri="{FF2B5EF4-FFF2-40B4-BE49-F238E27FC236}">
                <a16:creationId xmlns:a16="http://schemas.microsoft.com/office/drawing/2014/main" id="{9265D16F-8BF9-DE49-8979-4A53457E53DF}"/>
              </a:ext>
            </a:extLst>
          </p:cNvPr>
          <p:cNvSpPr txBox="1"/>
          <p:nvPr/>
        </p:nvSpPr>
        <p:spPr>
          <a:xfrm>
            <a:off x="2156328" y="372360"/>
            <a:ext cx="7668318" cy="646331"/>
          </a:xfrm>
          <a:prstGeom prst="rect">
            <a:avLst/>
          </a:prstGeom>
          <a:noFill/>
        </p:spPr>
        <p:txBody>
          <a:bodyPr wrap="none" rtlCol="0">
            <a:spAutoFit/>
          </a:bodyPr>
          <a:lstStyle/>
          <a:p>
            <a:r>
              <a:rPr lang="en-US" sz="3600" dirty="0"/>
              <a:t>Results on 1000 species and 1000 genes</a:t>
            </a:r>
          </a:p>
        </p:txBody>
      </p:sp>
    </p:spTree>
    <p:extLst>
      <p:ext uri="{BB962C8B-B14F-4D97-AF65-F5344CB8AC3E}">
        <p14:creationId xmlns:p14="http://schemas.microsoft.com/office/powerpoint/2010/main" val="4186399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6B14D-8969-6C4E-A6FF-69D45CC812D5}"/>
              </a:ext>
            </a:extLst>
          </p:cNvPr>
          <p:cNvSpPr>
            <a:spLocks noGrp="1"/>
          </p:cNvSpPr>
          <p:nvPr>
            <p:ph type="title"/>
          </p:nvPr>
        </p:nvSpPr>
        <p:spPr>
          <a:xfrm>
            <a:off x="838200" y="365125"/>
            <a:ext cx="11059274" cy="1325563"/>
          </a:xfrm>
        </p:spPr>
        <p:txBody>
          <a:bodyPr/>
          <a:lstStyle/>
          <a:p>
            <a:r>
              <a:rPr lang="en-US" dirty="0"/>
              <a:t>Summary for GDL-based species tree estimation</a:t>
            </a:r>
          </a:p>
        </p:txBody>
      </p:sp>
      <p:sp>
        <p:nvSpPr>
          <p:cNvPr id="3" name="Content Placeholder 2">
            <a:extLst>
              <a:ext uri="{FF2B5EF4-FFF2-40B4-BE49-F238E27FC236}">
                <a16:creationId xmlns:a16="http://schemas.microsoft.com/office/drawing/2014/main" id="{BE6958D4-11EA-124E-9DC9-34A41912020F}"/>
              </a:ext>
            </a:extLst>
          </p:cNvPr>
          <p:cNvSpPr>
            <a:spLocks noGrp="1"/>
          </p:cNvSpPr>
          <p:nvPr>
            <p:ph idx="1"/>
          </p:nvPr>
        </p:nvSpPr>
        <p:spPr/>
        <p:txBody>
          <a:bodyPr>
            <a:normAutofit lnSpcReduction="10000"/>
          </a:bodyPr>
          <a:lstStyle/>
          <a:p>
            <a:r>
              <a:rPr lang="en-US" dirty="0"/>
              <a:t>No need to determine orthology – can use all your data!</a:t>
            </a:r>
          </a:p>
          <a:p>
            <a:r>
              <a:rPr lang="en-US" dirty="0"/>
              <a:t>Summary methods can provide high accuracy. ASTRAL-Pro and ASTRID-DISCO are best so far:</a:t>
            </a:r>
          </a:p>
          <a:p>
            <a:pPr lvl="1"/>
            <a:r>
              <a:rPr lang="en-US" dirty="0"/>
              <a:t>ASTRAL-Pro: roots and tags each gene family tree and then solves modified quartet-based optimization using ASTRAL’s dynamic programming approach</a:t>
            </a:r>
          </a:p>
          <a:p>
            <a:pPr lvl="1"/>
            <a:r>
              <a:rPr lang="en-US" dirty="0"/>
              <a:t>ASTRID-DISCO: DISCO first (uses ASTRAL-Pro to root and tag, then decomposes into single copy gene trees) then ASTRID (summary method).</a:t>
            </a:r>
          </a:p>
          <a:p>
            <a:r>
              <a:rPr lang="en-US" dirty="0"/>
              <a:t>Concatenation analysis using DISCO can be highly accurate. </a:t>
            </a:r>
          </a:p>
          <a:p>
            <a:r>
              <a:rPr lang="en-US" dirty="0"/>
              <a:t>Note: these methods above have no strong guarantee of statistical consistency. Only ASTRAL-one and ASTRAL-multi are proven consistent so far (but these aren’t as accurate empirically).</a:t>
            </a:r>
          </a:p>
        </p:txBody>
      </p:sp>
    </p:spTree>
    <p:extLst>
      <p:ext uri="{BB962C8B-B14F-4D97-AF65-F5344CB8AC3E}">
        <p14:creationId xmlns:p14="http://schemas.microsoft.com/office/powerpoint/2010/main" val="2330772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two key ideas for </a:t>
            </a:r>
            <a:r>
              <a:rPr lang="en-US" dirty="0"/>
              <a:t>species tree estimation under</a:t>
            </a:r>
            <a:r>
              <a:rPr lang="en-US" dirty="0">
                <a:solidFill>
                  <a:srgbClr val="0432FF"/>
                </a:solidFill>
              </a:rPr>
              <a:t> ILS</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a:xfrm>
            <a:off x="838200" y="2254832"/>
            <a:ext cx="10515600" cy="4351338"/>
          </a:xfrm>
        </p:spPr>
        <p:txBody>
          <a:bodyPr>
            <a:normAutofit fontScale="92500"/>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 can find the </a:t>
            </a:r>
            <a:r>
              <a:rPr lang="en-US" dirty="0">
                <a:solidFill>
                  <a:srgbClr val="0432FF"/>
                </a:solidFill>
              </a:rPr>
              <a:t>“Maximum Quartet Support Species Tree” (MQSST) </a:t>
            </a:r>
            <a:r>
              <a:rPr lang="en-US" dirty="0"/>
              <a:t>in low degree polynomial time, in a </a:t>
            </a:r>
            <a:r>
              <a:rPr lang="en-US" dirty="0">
                <a:solidFill>
                  <a:srgbClr val="0432FF"/>
                </a:solidFill>
              </a:rPr>
              <a:t>constrained search space </a:t>
            </a:r>
          </a:p>
          <a:p>
            <a:pPr lvl="1"/>
            <a:r>
              <a:rPr lang="en-US" dirty="0"/>
              <a:t>Maintains statistical consistency if the constraint space is defined from the gene trees</a:t>
            </a:r>
          </a:p>
          <a:p>
            <a:pPr lvl="1"/>
            <a:r>
              <a:rPr lang="en-US" dirty="0"/>
              <a:t>Fast in practice</a:t>
            </a:r>
          </a:p>
          <a:p>
            <a:pPr lvl="1"/>
            <a:r>
              <a:rPr lang="en-US" dirty="0"/>
              <a:t>Highly accurate if there are enough gene trees (even when there is gene tree estimation error and missing data)</a:t>
            </a:r>
          </a:p>
          <a:p>
            <a:r>
              <a:rPr lang="en-US" dirty="0"/>
              <a:t>Concatenation using ML (not consistent) sometimes more accurate, despite not having guarantee of statistical consistency</a:t>
            </a:r>
          </a:p>
        </p:txBody>
      </p:sp>
    </p:spTree>
    <p:extLst>
      <p:ext uri="{BB962C8B-B14F-4D97-AF65-F5344CB8AC3E}">
        <p14:creationId xmlns:p14="http://schemas.microsoft.com/office/powerpoint/2010/main" val="878555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three key ideas </a:t>
            </a:r>
            <a:r>
              <a:rPr lang="en-US" dirty="0"/>
              <a:t>for species tree estimation under </a:t>
            </a:r>
            <a:r>
              <a:rPr lang="en-US" dirty="0">
                <a:solidFill>
                  <a:srgbClr val="0432FF"/>
                </a:solidFill>
              </a:rPr>
              <a:t>ILS+GDL</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p:txBody>
          <a:bodyPr>
            <a:normAutofit/>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ASTRAL-multi and ASTRAL-one: can find the </a:t>
            </a:r>
            <a:r>
              <a:rPr lang="en-US" dirty="0">
                <a:solidFill>
                  <a:srgbClr val="0432FF"/>
                </a:solidFill>
              </a:rPr>
              <a:t>“Maximum Quartet Support Species Tree” (MQSST)</a:t>
            </a:r>
            <a:r>
              <a:rPr lang="en-US" dirty="0"/>
              <a:t> in </a:t>
            </a:r>
            <a:r>
              <a:rPr lang="en-US" dirty="0">
                <a:solidFill>
                  <a:srgbClr val="0432FF"/>
                </a:solidFill>
              </a:rPr>
              <a:t>low degree polynomial time</a:t>
            </a:r>
            <a:r>
              <a:rPr lang="en-US" dirty="0"/>
              <a:t>, in a constrained search space – and are statistically consistent</a:t>
            </a:r>
          </a:p>
          <a:p>
            <a:r>
              <a:rPr lang="en-US" dirty="0"/>
              <a:t>ASTRAL-Pro (not guaranteed statistically consistent) but:</a:t>
            </a:r>
          </a:p>
          <a:p>
            <a:pPr lvl="1"/>
            <a:r>
              <a:rPr lang="en-US" dirty="0">
                <a:solidFill>
                  <a:srgbClr val="0432FF"/>
                </a:solidFill>
              </a:rPr>
              <a:t>Roots and tags gene trees</a:t>
            </a:r>
          </a:p>
          <a:p>
            <a:pPr lvl="1"/>
            <a:r>
              <a:rPr lang="en-US" dirty="0"/>
              <a:t>Statistically consistent if rooting and tagging is correct</a:t>
            </a:r>
          </a:p>
          <a:p>
            <a:pPr lvl="1"/>
            <a:r>
              <a:rPr lang="en-US" dirty="0"/>
              <a:t>Highly accurate if there are enough gene trees (even when there is gene tree estimation error and missing data)</a:t>
            </a:r>
          </a:p>
        </p:txBody>
      </p:sp>
    </p:spTree>
    <p:extLst>
      <p:ext uri="{BB962C8B-B14F-4D97-AF65-F5344CB8AC3E}">
        <p14:creationId xmlns:p14="http://schemas.microsoft.com/office/powerpoint/2010/main" val="3724431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07928-D39E-EA49-A90C-674A917D8C5C}"/>
              </a:ext>
            </a:extLst>
          </p:cNvPr>
          <p:cNvSpPr>
            <a:spLocks noGrp="1"/>
          </p:cNvSpPr>
          <p:nvPr>
            <p:ph type="title"/>
          </p:nvPr>
        </p:nvSpPr>
        <p:spPr/>
        <p:txBody>
          <a:bodyPr/>
          <a:lstStyle/>
          <a:p>
            <a:r>
              <a:rPr lang="en-US" dirty="0"/>
              <a:t>What about HGT?</a:t>
            </a:r>
          </a:p>
        </p:txBody>
      </p:sp>
      <p:sp>
        <p:nvSpPr>
          <p:cNvPr id="3" name="Content Placeholder 2">
            <a:extLst>
              <a:ext uri="{FF2B5EF4-FFF2-40B4-BE49-F238E27FC236}">
                <a16:creationId xmlns:a16="http://schemas.microsoft.com/office/drawing/2014/main" id="{B92F9662-6A3D-844C-B538-547EC231CF09}"/>
              </a:ext>
            </a:extLst>
          </p:cNvPr>
          <p:cNvSpPr>
            <a:spLocks noGrp="1"/>
          </p:cNvSpPr>
          <p:nvPr>
            <p:ph idx="1"/>
          </p:nvPr>
        </p:nvSpPr>
        <p:spPr/>
        <p:txBody>
          <a:bodyPr>
            <a:normAutofit/>
          </a:bodyPr>
          <a:lstStyle/>
          <a:p>
            <a:r>
              <a:rPr lang="en-US" dirty="0"/>
              <a:t>HGT also makes heterogeneous gene trees</a:t>
            </a:r>
          </a:p>
          <a:p>
            <a:r>
              <a:rPr lang="en-US" dirty="0"/>
              <a:t>Under some assumptions of random HGT operating, it may be possible to define the “underlying” species tree.</a:t>
            </a:r>
          </a:p>
          <a:p>
            <a:r>
              <a:rPr lang="en-US" dirty="0"/>
              <a:t>Statistical consistency of quartet-based methods for computing the underlying species tree established by:</a:t>
            </a:r>
          </a:p>
          <a:p>
            <a:pPr lvl="2"/>
            <a:r>
              <a:rPr lang="en-US" dirty="0" err="1"/>
              <a:t>Roch</a:t>
            </a:r>
            <a:r>
              <a:rPr lang="en-US" dirty="0"/>
              <a:t> &amp; </a:t>
            </a:r>
            <a:r>
              <a:rPr lang="en-US" dirty="0" err="1"/>
              <a:t>Snir</a:t>
            </a:r>
            <a:r>
              <a:rPr lang="en-US" dirty="0"/>
              <a:t>, JCB 2013</a:t>
            </a:r>
          </a:p>
          <a:p>
            <a:pPr lvl="2"/>
            <a:r>
              <a:rPr lang="en-US" dirty="0"/>
              <a:t>Daskalakis &amp; Roch, arXiv 2015</a:t>
            </a:r>
          </a:p>
          <a:p>
            <a:r>
              <a:rPr lang="en-US" dirty="0"/>
              <a:t>Simulation study (Davidson et al. 2015) shows ASTRAL and </a:t>
            </a:r>
            <a:r>
              <a:rPr lang="en-US" dirty="0" err="1"/>
              <a:t>wQMC</a:t>
            </a:r>
            <a:r>
              <a:rPr lang="en-US" dirty="0"/>
              <a:t> (</a:t>
            </a:r>
            <a:r>
              <a:rPr lang="en-US" dirty="0" err="1"/>
              <a:t>Snir</a:t>
            </a:r>
            <a:r>
              <a:rPr lang="en-US" dirty="0"/>
              <a:t> et al.) more accurate than concatenation and NJst when ILS+HGT is present</a:t>
            </a:r>
          </a:p>
        </p:txBody>
      </p:sp>
    </p:spTree>
    <p:extLst>
      <p:ext uri="{BB962C8B-B14F-4D97-AF65-F5344CB8AC3E}">
        <p14:creationId xmlns:p14="http://schemas.microsoft.com/office/powerpoint/2010/main" val="37299908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TextBox 4">
            <a:extLst>
              <a:ext uri="{FF2B5EF4-FFF2-40B4-BE49-F238E27FC236}">
                <a16:creationId xmlns:a16="http://schemas.microsoft.com/office/drawing/2014/main" id="{3529595E-6819-304D-9320-6BEC51EDD9B1}"/>
              </a:ext>
            </a:extLst>
          </p:cNvPr>
          <p:cNvSpPr txBox="1">
            <a:spLocks noChangeArrowheads="1"/>
          </p:cNvSpPr>
          <p:nvPr/>
        </p:nvSpPr>
        <p:spPr bwMode="auto">
          <a:xfrm>
            <a:off x="2012890" y="296039"/>
            <a:ext cx="64468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dirty="0"/>
              <a:t>Accuracy in the presence of HGT + ILS</a:t>
            </a:r>
          </a:p>
        </p:txBody>
      </p:sp>
      <p:sp>
        <p:nvSpPr>
          <p:cNvPr id="59395" name="TextBox 5">
            <a:extLst>
              <a:ext uri="{FF2B5EF4-FFF2-40B4-BE49-F238E27FC236}">
                <a16:creationId xmlns:a16="http://schemas.microsoft.com/office/drawing/2014/main" id="{78A3AA7C-9BA8-EE4C-BA61-EA7CBB699D10}"/>
              </a:ext>
            </a:extLst>
          </p:cNvPr>
          <p:cNvSpPr txBox="1">
            <a:spLocks noChangeArrowheads="1"/>
          </p:cNvSpPr>
          <p:nvPr/>
        </p:nvSpPr>
        <p:spPr bwMode="auto">
          <a:xfrm>
            <a:off x="4970464" y="6318250"/>
            <a:ext cx="4910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t>Davidson et al., RECOMB-CG, BMC Genomics 2015</a:t>
            </a:r>
          </a:p>
        </p:txBody>
      </p:sp>
      <p:sp>
        <p:nvSpPr>
          <p:cNvPr id="59396" name="TextBox 1">
            <a:extLst>
              <a:ext uri="{FF2B5EF4-FFF2-40B4-BE49-F238E27FC236}">
                <a16:creationId xmlns:a16="http://schemas.microsoft.com/office/drawing/2014/main" id="{6CF2E971-D5ED-0844-9292-27807066D862}"/>
              </a:ext>
            </a:extLst>
          </p:cNvPr>
          <p:cNvSpPr txBox="1">
            <a:spLocks noChangeArrowheads="1"/>
          </p:cNvSpPr>
          <p:nvPr/>
        </p:nvSpPr>
        <p:spPr bwMode="auto">
          <a:xfrm>
            <a:off x="9350376" y="296039"/>
            <a:ext cx="2441821" cy="1477328"/>
          </a:xfrm>
          <a:prstGeom prst="rect">
            <a:avLst/>
          </a:prstGeom>
          <a:solidFill>
            <a:srgbClr val="FFFF00">
              <a:alpha val="27000"/>
            </a:srgbClr>
          </a:solidFill>
          <a:ln w="9525">
            <a:solidFill>
              <a:schemeClr val="accent1">
                <a:alpha val="99000"/>
              </a:schemeClr>
            </a:solidFill>
            <a:miter lim="800000"/>
            <a:headEnd/>
            <a:tailEnd/>
          </a:ln>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dirty="0"/>
              <a:t>Theorem (Snir and </a:t>
            </a:r>
            <a:r>
              <a:rPr lang="en-US" altLang="en-US" dirty="0" err="1"/>
              <a:t>Roch</a:t>
            </a:r>
            <a:r>
              <a:rPr lang="en-US" altLang="en-US" dirty="0"/>
              <a:t>):  Under bounded but random HGT,  most probable quartet tree is the species tree</a:t>
            </a:r>
          </a:p>
        </p:txBody>
      </p:sp>
      <p:pic>
        <p:nvPicPr>
          <p:cNvPr id="3" name="Picture 2">
            <a:extLst>
              <a:ext uri="{FF2B5EF4-FFF2-40B4-BE49-F238E27FC236}">
                <a16:creationId xmlns:a16="http://schemas.microsoft.com/office/drawing/2014/main" id="{D191F69C-BD21-BC40-AE04-42942B820CF0}"/>
              </a:ext>
            </a:extLst>
          </p:cNvPr>
          <p:cNvPicPr>
            <a:picLocks noChangeAspect="1"/>
          </p:cNvPicPr>
          <p:nvPr/>
        </p:nvPicPr>
        <p:blipFill>
          <a:blip r:embed="rId2"/>
          <a:stretch>
            <a:fillRect/>
          </a:stretch>
        </p:blipFill>
        <p:spPr>
          <a:xfrm>
            <a:off x="265226" y="2435372"/>
            <a:ext cx="11206338" cy="3097110"/>
          </a:xfrm>
          <a:prstGeom prst="rect">
            <a:avLst/>
          </a:prstGeom>
        </p:spPr>
      </p:pic>
    </p:spTree>
    <p:extLst>
      <p:ext uri="{BB962C8B-B14F-4D97-AF65-F5344CB8AC3E}">
        <p14:creationId xmlns:p14="http://schemas.microsoft.com/office/powerpoint/2010/main" val="96868431"/>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warnow-bigdata-jan8 19.pdf">
            <a:extLst>
              <a:ext uri="{FF2B5EF4-FFF2-40B4-BE49-F238E27FC236}">
                <a16:creationId xmlns:a16="http://schemas.microsoft.com/office/drawing/2014/main" id="{AFF9FC54-44FA-2E46-9EE6-ECE1E53F2F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2204" y="-384176"/>
            <a:ext cx="9991306" cy="772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AAEDE71-6046-E348-830E-4E1917467056}"/>
              </a:ext>
            </a:extLst>
          </p:cNvPr>
          <p:cNvSpPr txBox="1"/>
          <p:nvPr/>
        </p:nvSpPr>
        <p:spPr>
          <a:xfrm>
            <a:off x="2388767" y="5285839"/>
            <a:ext cx="5769610" cy="1015663"/>
          </a:xfrm>
          <a:prstGeom prst="rect">
            <a:avLst/>
          </a:prstGeom>
          <a:noFill/>
          <a:ln>
            <a:solidFill>
              <a:schemeClr val="tx1"/>
            </a:solidFill>
          </a:ln>
        </p:spPr>
        <p:txBody>
          <a:bodyPr wrap="square">
            <a:spAutoFit/>
          </a:bodyPr>
          <a:lstStyle/>
          <a:p>
            <a:pPr>
              <a:defRPr/>
            </a:pPr>
            <a:r>
              <a:rPr lang="en-US" sz="2000" dirty="0">
                <a:solidFill>
                  <a:srgbClr val="0000FF"/>
                </a:solidFill>
              </a:rPr>
              <a:t>Major challenge:</a:t>
            </a:r>
          </a:p>
          <a:p>
            <a:pPr>
              <a:defRPr/>
            </a:pPr>
            <a:r>
              <a:rPr lang="en-US" sz="2000" dirty="0">
                <a:solidFill>
                  <a:srgbClr val="0000FF"/>
                </a:solidFill>
              </a:rPr>
              <a:t>Multi-copy genes omitted</a:t>
            </a:r>
          </a:p>
          <a:p>
            <a:pPr>
              <a:defRPr/>
            </a:pPr>
            <a:r>
              <a:rPr lang="en-US" sz="2000" dirty="0">
                <a:solidFill>
                  <a:srgbClr val="0000FF"/>
                </a:solidFill>
              </a:rPr>
              <a:t>Massive gene tree heterogeneity consistent with ILS</a:t>
            </a:r>
          </a:p>
        </p:txBody>
      </p:sp>
    </p:spTree>
    <p:extLst>
      <p:ext uri="{BB962C8B-B14F-4D97-AF65-F5344CB8AC3E}">
        <p14:creationId xmlns:p14="http://schemas.microsoft.com/office/powerpoint/2010/main" val="2518080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1D0B-806D-EC48-A95E-7F66136E5573}"/>
              </a:ext>
            </a:extLst>
          </p:cNvPr>
          <p:cNvSpPr>
            <a:spLocks noGrp="1"/>
          </p:cNvSpPr>
          <p:nvPr>
            <p:ph type="title"/>
          </p:nvPr>
        </p:nvSpPr>
        <p:spPr>
          <a:xfrm>
            <a:off x="552839" y="309141"/>
            <a:ext cx="11086322" cy="1325563"/>
          </a:xfrm>
        </p:spPr>
        <p:txBody>
          <a:bodyPr/>
          <a:lstStyle/>
          <a:p>
            <a:r>
              <a:rPr lang="en-US" dirty="0"/>
              <a:t>Gene trees -&gt; Species trees, using Quartet Trees</a:t>
            </a:r>
          </a:p>
        </p:txBody>
      </p:sp>
      <p:sp>
        <p:nvSpPr>
          <p:cNvPr id="3" name="Content Placeholder 2">
            <a:extLst>
              <a:ext uri="{FF2B5EF4-FFF2-40B4-BE49-F238E27FC236}">
                <a16:creationId xmlns:a16="http://schemas.microsoft.com/office/drawing/2014/main" id="{6FE12124-B841-0B45-95B1-A095626E397A}"/>
              </a:ext>
            </a:extLst>
          </p:cNvPr>
          <p:cNvSpPr>
            <a:spLocks noGrp="1"/>
          </p:cNvSpPr>
          <p:nvPr>
            <p:ph idx="1"/>
          </p:nvPr>
        </p:nvSpPr>
        <p:spPr/>
        <p:txBody>
          <a:bodyPr/>
          <a:lstStyle/>
          <a:p>
            <a:r>
              <a:rPr lang="en-US" dirty="0"/>
              <a:t>Recurring theme: the most probable quartet tree is the species tree for:</a:t>
            </a:r>
          </a:p>
          <a:p>
            <a:pPr lvl="1"/>
            <a:r>
              <a:rPr lang="en-US" dirty="0"/>
              <a:t>ILS (Multi-species coalescent)</a:t>
            </a:r>
          </a:p>
          <a:p>
            <a:pPr lvl="1"/>
            <a:r>
              <a:rPr lang="en-US" dirty="0"/>
              <a:t>ILS+GDL (DLCOAL)</a:t>
            </a:r>
          </a:p>
          <a:p>
            <a:pPr lvl="1"/>
            <a:r>
              <a:rPr lang="en-US" dirty="0"/>
              <a:t>Random (but bounded) HGT</a:t>
            </a:r>
          </a:p>
          <a:p>
            <a:r>
              <a:rPr lang="en-US" dirty="0"/>
              <a:t>Hence, quartet-based species tree estimation (from gene trees) is often statistically consistent, if performed properly.</a:t>
            </a:r>
          </a:p>
          <a:p>
            <a:r>
              <a:rPr lang="en-US" dirty="0"/>
              <a:t>Finding MQSST (within a constrained search space) a powerful approach that maintains consistency and is computationally efficient</a:t>
            </a:r>
          </a:p>
          <a:p>
            <a:r>
              <a:rPr lang="en-US" dirty="0"/>
              <a:t>Interestingly, MQSST is also fairly robust</a:t>
            </a:r>
          </a:p>
        </p:txBody>
      </p:sp>
    </p:spTree>
    <p:extLst>
      <p:ext uri="{BB962C8B-B14F-4D97-AF65-F5344CB8AC3E}">
        <p14:creationId xmlns:p14="http://schemas.microsoft.com/office/powerpoint/2010/main" val="1226459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37BB-1BDC-734B-ACC8-66D1935D2DEF}"/>
              </a:ext>
            </a:extLst>
          </p:cNvPr>
          <p:cNvSpPr>
            <a:spLocks noGrp="1"/>
          </p:cNvSpPr>
          <p:nvPr>
            <p:ph type="title"/>
          </p:nvPr>
        </p:nvSpPr>
        <p:spPr/>
        <p:txBody>
          <a:bodyPr/>
          <a:lstStyle/>
          <a:p>
            <a:r>
              <a:rPr lang="en-US" dirty="0"/>
              <a:t>Summary so far for species tree estimation</a:t>
            </a:r>
          </a:p>
        </p:txBody>
      </p:sp>
      <p:sp>
        <p:nvSpPr>
          <p:cNvPr id="3" name="Content Placeholder 2">
            <a:extLst>
              <a:ext uri="{FF2B5EF4-FFF2-40B4-BE49-F238E27FC236}">
                <a16:creationId xmlns:a16="http://schemas.microsoft.com/office/drawing/2014/main" id="{AEBC25D6-F410-614E-94DC-1BC571CA364A}"/>
              </a:ext>
            </a:extLst>
          </p:cNvPr>
          <p:cNvSpPr>
            <a:spLocks noGrp="1"/>
          </p:cNvSpPr>
          <p:nvPr>
            <p:ph idx="1"/>
          </p:nvPr>
        </p:nvSpPr>
        <p:spPr/>
        <p:txBody>
          <a:bodyPr/>
          <a:lstStyle/>
          <a:p>
            <a:r>
              <a:rPr lang="en-US" dirty="0"/>
              <a:t>Progress on species tree estimation addressing both incomplete lineage sorting (ILS) and gene duplication and loss (GDL)</a:t>
            </a:r>
          </a:p>
          <a:p>
            <a:r>
              <a:rPr lang="en-US" dirty="0"/>
              <a:t>Practical methods that are highly scalable to very large datasets (e.g., ASTRAL-Pro and DISCO)</a:t>
            </a:r>
          </a:p>
          <a:p>
            <a:r>
              <a:rPr lang="en-US" dirty="0"/>
              <a:t>No need to establish orthology – and you can keep all your data!</a:t>
            </a:r>
          </a:p>
          <a:p>
            <a:r>
              <a:rPr lang="en-US" dirty="0"/>
              <a:t>Concatenation remains a reasonable approach under many conditions, and is sometimes more accurate than summary methods</a:t>
            </a:r>
          </a:p>
          <a:p>
            <a:r>
              <a:rPr lang="en-US" dirty="0"/>
              <a:t>Some established theory</a:t>
            </a:r>
          </a:p>
          <a:p>
            <a:endParaRPr lang="en-US" dirty="0"/>
          </a:p>
        </p:txBody>
      </p:sp>
    </p:spTree>
    <p:extLst>
      <p:ext uri="{BB962C8B-B14F-4D97-AF65-F5344CB8AC3E}">
        <p14:creationId xmlns:p14="http://schemas.microsoft.com/office/powerpoint/2010/main" val="4271660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97AF-A453-F84A-B5E7-8A94EBB22910}"/>
              </a:ext>
            </a:extLst>
          </p:cNvPr>
          <p:cNvSpPr>
            <a:spLocks noGrp="1"/>
          </p:cNvSpPr>
          <p:nvPr>
            <p:ph type="title"/>
          </p:nvPr>
        </p:nvSpPr>
        <p:spPr/>
        <p:txBody>
          <a:bodyPr/>
          <a:lstStyle/>
          <a:p>
            <a:r>
              <a:rPr lang="en-US" dirty="0"/>
              <a:t>Part II: Large-scale gene tree estimation</a:t>
            </a:r>
          </a:p>
        </p:txBody>
      </p:sp>
      <p:sp>
        <p:nvSpPr>
          <p:cNvPr id="3" name="Content Placeholder 2">
            <a:extLst>
              <a:ext uri="{FF2B5EF4-FFF2-40B4-BE49-F238E27FC236}">
                <a16:creationId xmlns:a16="http://schemas.microsoft.com/office/drawing/2014/main" id="{593713D7-6AAD-BC49-8454-3884735CE1C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180576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
            <a:extLst>
              <a:ext uri="{FF2B5EF4-FFF2-40B4-BE49-F238E27FC236}">
                <a16:creationId xmlns:a16="http://schemas.microsoft.com/office/drawing/2014/main" id="{A1CB0500-B7D4-F24C-B3C3-473D41918B2C}"/>
              </a:ext>
            </a:extLst>
          </p:cNvPr>
          <p:cNvSpPr>
            <a:spLocks noChangeShapeType="1"/>
          </p:cNvSpPr>
          <p:nvPr/>
        </p:nvSpPr>
        <p:spPr bwMode="auto">
          <a:xfrm flipV="1">
            <a:off x="52260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79" name="Line 3">
            <a:extLst>
              <a:ext uri="{FF2B5EF4-FFF2-40B4-BE49-F238E27FC236}">
                <a16:creationId xmlns:a16="http://schemas.microsoft.com/office/drawing/2014/main" id="{E1D10519-A9E2-244E-B943-EEEDBC1DDB03}"/>
              </a:ext>
            </a:extLst>
          </p:cNvPr>
          <p:cNvSpPr>
            <a:spLocks noChangeShapeType="1"/>
          </p:cNvSpPr>
          <p:nvPr/>
        </p:nvSpPr>
        <p:spPr bwMode="auto">
          <a:xfrm flipH="1" flipV="1">
            <a:off x="58356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0" name="Line 4">
            <a:extLst>
              <a:ext uri="{FF2B5EF4-FFF2-40B4-BE49-F238E27FC236}">
                <a16:creationId xmlns:a16="http://schemas.microsoft.com/office/drawing/2014/main" id="{C8341C31-3554-3E42-BFEA-A183BE8EE9E1}"/>
              </a:ext>
            </a:extLst>
          </p:cNvPr>
          <p:cNvSpPr>
            <a:spLocks noChangeShapeType="1"/>
          </p:cNvSpPr>
          <p:nvPr/>
        </p:nvSpPr>
        <p:spPr bwMode="auto">
          <a:xfrm flipH="1" flipV="1">
            <a:off x="4876800" y="4267200"/>
            <a:ext cx="1828800" cy="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1" name="Line 5">
            <a:extLst>
              <a:ext uri="{FF2B5EF4-FFF2-40B4-BE49-F238E27FC236}">
                <a16:creationId xmlns:a16="http://schemas.microsoft.com/office/drawing/2014/main" id="{992947D9-31F8-0740-8BF4-88471E420368}"/>
              </a:ext>
            </a:extLst>
          </p:cNvPr>
          <p:cNvSpPr>
            <a:spLocks noChangeShapeType="1"/>
          </p:cNvSpPr>
          <p:nvPr/>
        </p:nvSpPr>
        <p:spPr bwMode="auto">
          <a:xfrm flipH="1">
            <a:off x="5835650" y="4267200"/>
            <a:ext cx="0" cy="381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2" name="Line 6">
            <a:extLst>
              <a:ext uri="{FF2B5EF4-FFF2-40B4-BE49-F238E27FC236}">
                <a16:creationId xmlns:a16="http://schemas.microsoft.com/office/drawing/2014/main" id="{386E6D9D-F01C-0E40-94B6-0AFFD5992546}"/>
              </a:ext>
            </a:extLst>
          </p:cNvPr>
          <p:cNvSpPr>
            <a:spLocks noChangeShapeType="1"/>
          </p:cNvSpPr>
          <p:nvPr/>
        </p:nvSpPr>
        <p:spPr bwMode="auto">
          <a:xfrm flipH="1" flipV="1">
            <a:off x="6681788" y="42672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3" name="Line 7">
            <a:extLst>
              <a:ext uri="{FF2B5EF4-FFF2-40B4-BE49-F238E27FC236}">
                <a16:creationId xmlns:a16="http://schemas.microsoft.com/office/drawing/2014/main" id="{6BC21ED1-2A7E-B14B-A543-50D08EDAF92D}"/>
              </a:ext>
            </a:extLst>
          </p:cNvPr>
          <p:cNvSpPr>
            <a:spLocks noChangeShapeType="1"/>
          </p:cNvSpPr>
          <p:nvPr/>
        </p:nvSpPr>
        <p:spPr bwMode="auto">
          <a:xfrm flipH="1">
            <a:off x="6681788" y="38100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37895" name="Rectangle 8">
            <a:extLst>
              <a:ext uri="{FF2B5EF4-FFF2-40B4-BE49-F238E27FC236}">
                <a16:creationId xmlns:a16="http://schemas.microsoft.com/office/drawing/2014/main" id="{20920CB4-6F38-E043-A70B-4736141BA06B}"/>
              </a:ext>
            </a:extLst>
          </p:cNvPr>
          <p:cNvSpPr>
            <a:spLocks noGrp="1"/>
          </p:cNvSpPr>
          <p:nvPr>
            <p:ph type="title"/>
          </p:nvPr>
        </p:nvSpPr>
        <p:spPr>
          <a:xfrm>
            <a:off x="2209800" y="304800"/>
            <a:ext cx="7772400" cy="1143000"/>
          </a:xfrm>
        </p:spPr>
        <p:txBody>
          <a:bodyPr/>
          <a:lstStyle/>
          <a:p>
            <a:r>
              <a:rPr lang="en-US" altLang="en-US">
                <a:latin typeface="Times New Roman" panose="02020603050405020304" pitchFamily="18" charset="0"/>
                <a:ea typeface="ＭＳ Ｐゴシック" panose="020B0600070205080204" pitchFamily="34" charset="-128"/>
              </a:rPr>
              <a:t>Phylogeny Problem</a:t>
            </a:r>
          </a:p>
        </p:txBody>
      </p:sp>
      <p:sp>
        <p:nvSpPr>
          <p:cNvPr id="101385" name="Rectangle 9">
            <a:extLst>
              <a:ext uri="{FF2B5EF4-FFF2-40B4-BE49-F238E27FC236}">
                <a16:creationId xmlns:a16="http://schemas.microsoft.com/office/drawing/2014/main" id="{FB4AE752-AB81-F94F-8551-86AA5BD6587E}"/>
              </a:ext>
            </a:extLst>
          </p:cNvPr>
          <p:cNvSpPr>
            <a:spLocks noChangeArrowheads="1"/>
          </p:cNvSpPr>
          <p:nvPr/>
        </p:nvSpPr>
        <p:spPr bwMode="auto">
          <a:xfrm>
            <a:off x="3621089" y="2346325"/>
            <a:ext cx="1417637"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TAGCCCA</a:t>
            </a:r>
          </a:p>
        </p:txBody>
      </p:sp>
      <p:sp>
        <p:nvSpPr>
          <p:cNvPr id="101386" name="Rectangle 10">
            <a:extLst>
              <a:ext uri="{FF2B5EF4-FFF2-40B4-BE49-F238E27FC236}">
                <a16:creationId xmlns:a16="http://schemas.microsoft.com/office/drawing/2014/main" id="{0D957C06-0454-3645-91CE-F3679BF0067A}"/>
              </a:ext>
            </a:extLst>
          </p:cNvPr>
          <p:cNvSpPr>
            <a:spLocks noChangeArrowheads="1"/>
          </p:cNvSpPr>
          <p:nvPr/>
        </p:nvSpPr>
        <p:spPr bwMode="auto">
          <a:xfrm>
            <a:off x="5222876" y="2346325"/>
            <a:ext cx="13747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TAGACTT</a:t>
            </a:r>
          </a:p>
        </p:txBody>
      </p:sp>
      <p:sp>
        <p:nvSpPr>
          <p:cNvPr id="101387" name="Rectangle 11">
            <a:extLst>
              <a:ext uri="{FF2B5EF4-FFF2-40B4-BE49-F238E27FC236}">
                <a16:creationId xmlns:a16="http://schemas.microsoft.com/office/drawing/2014/main" id="{DCE65512-56CA-AD4A-9BE9-92F2825DCC3E}"/>
              </a:ext>
            </a:extLst>
          </p:cNvPr>
          <p:cNvSpPr>
            <a:spLocks noChangeArrowheads="1"/>
          </p:cNvSpPr>
          <p:nvPr/>
        </p:nvSpPr>
        <p:spPr bwMode="auto">
          <a:xfrm>
            <a:off x="6783389" y="2346325"/>
            <a:ext cx="14128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TGCACAA</a:t>
            </a:r>
          </a:p>
        </p:txBody>
      </p:sp>
      <p:sp>
        <p:nvSpPr>
          <p:cNvPr id="101388" name="Rectangle 12">
            <a:extLst>
              <a:ext uri="{FF2B5EF4-FFF2-40B4-BE49-F238E27FC236}">
                <a16:creationId xmlns:a16="http://schemas.microsoft.com/office/drawing/2014/main" id="{F4FC4C14-C38C-EA49-91BF-0D0CC2AA6C6C}"/>
              </a:ext>
            </a:extLst>
          </p:cNvPr>
          <p:cNvSpPr>
            <a:spLocks noChangeArrowheads="1"/>
          </p:cNvSpPr>
          <p:nvPr/>
        </p:nvSpPr>
        <p:spPr bwMode="auto">
          <a:xfrm>
            <a:off x="8382001" y="2346325"/>
            <a:ext cx="1401763"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TGCGCTT</a:t>
            </a:r>
          </a:p>
        </p:txBody>
      </p:sp>
      <p:sp>
        <p:nvSpPr>
          <p:cNvPr id="101389" name="Rectangle 13">
            <a:extLst>
              <a:ext uri="{FF2B5EF4-FFF2-40B4-BE49-F238E27FC236}">
                <a16:creationId xmlns:a16="http://schemas.microsoft.com/office/drawing/2014/main" id="{745DB17C-42F6-334A-82FA-50FC302C41B4}"/>
              </a:ext>
            </a:extLst>
          </p:cNvPr>
          <p:cNvSpPr>
            <a:spLocks noChangeArrowheads="1"/>
          </p:cNvSpPr>
          <p:nvPr/>
        </p:nvSpPr>
        <p:spPr bwMode="auto">
          <a:xfrm>
            <a:off x="1981200" y="2346325"/>
            <a:ext cx="1455738"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AGGGCAT</a:t>
            </a:r>
          </a:p>
        </p:txBody>
      </p:sp>
      <p:sp>
        <p:nvSpPr>
          <p:cNvPr id="101390" name="Oval 14">
            <a:extLst>
              <a:ext uri="{FF2B5EF4-FFF2-40B4-BE49-F238E27FC236}">
                <a16:creationId xmlns:a16="http://schemas.microsoft.com/office/drawing/2014/main" id="{83ABE939-A4FC-0946-AB25-BC54DAC2BF8E}"/>
              </a:ext>
            </a:extLst>
          </p:cNvPr>
          <p:cNvSpPr>
            <a:spLocks noChangeArrowheads="1"/>
          </p:cNvSpPr>
          <p:nvPr/>
        </p:nvSpPr>
        <p:spPr bwMode="auto">
          <a:xfrm>
            <a:off x="26670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1" name="Oval 15">
            <a:extLst>
              <a:ext uri="{FF2B5EF4-FFF2-40B4-BE49-F238E27FC236}">
                <a16:creationId xmlns:a16="http://schemas.microsoft.com/office/drawing/2014/main" id="{D496A16E-5852-034A-A783-6180B91463D5}"/>
              </a:ext>
            </a:extLst>
          </p:cNvPr>
          <p:cNvSpPr>
            <a:spLocks noChangeArrowheads="1"/>
          </p:cNvSpPr>
          <p:nvPr/>
        </p:nvSpPr>
        <p:spPr bwMode="auto">
          <a:xfrm>
            <a:off x="42481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2" name="Oval 16">
            <a:extLst>
              <a:ext uri="{FF2B5EF4-FFF2-40B4-BE49-F238E27FC236}">
                <a16:creationId xmlns:a16="http://schemas.microsoft.com/office/drawing/2014/main" id="{E271930F-5B09-1643-81BE-2A63EED52080}"/>
              </a:ext>
            </a:extLst>
          </p:cNvPr>
          <p:cNvSpPr>
            <a:spLocks noChangeArrowheads="1"/>
          </p:cNvSpPr>
          <p:nvPr/>
        </p:nvSpPr>
        <p:spPr bwMode="auto">
          <a:xfrm>
            <a:off x="58293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3" name="Oval 17">
            <a:extLst>
              <a:ext uri="{FF2B5EF4-FFF2-40B4-BE49-F238E27FC236}">
                <a16:creationId xmlns:a16="http://schemas.microsoft.com/office/drawing/2014/main" id="{3E4C139C-58E8-2249-B642-16A2AAE20D35}"/>
              </a:ext>
            </a:extLst>
          </p:cNvPr>
          <p:cNvSpPr>
            <a:spLocks noChangeArrowheads="1"/>
          </p:cNvSpPr>
          <p:nvPr/>
        </p:nvSpPr>
        <p:spPr bwMode="auto">
          <a:xfrm>
            <a:off x="74104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4" name="Oval 18">
            <a:extLst>
              <a:ext uri="{FF2B5EF4-FFF2-40B4-BE49-F238E27FC236}">
                <a16:creationId xmlns:a16="http://schemas.microsoft.com/office/drawing/2014/main" id="{99F711D0-8876-A049-932B-32CA46E0A618}"/>
              </a:ext>
            </a:extLst>
          </p:cNvPr>
          <p:cNvSpPr>
            <a:spLocks noChangeArrowheads="1"/>
          </p:cNvSpPr>
          <p:nvPr/>
        </p:nvSpPr>
        <p:spPr bwMode="auto">
          <a:xfrm>
            <a:off x="89916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5" name="Rectangle 19">
            <a:extLst>
              <a:ext uri="{FF2B5EF4-FFF2-40B4-BE49-F238E27FC236}">
                <a16:creationId xmlns:a16="http://schemas.microsoft.com/office/drawing/2014/main" id="{5F5ED35B-15CE-264D-84B4-A4AD1E75C2F5}"/>
              </a:ext>
            </a:extLst>
          </p:cNvPr>
          <p:cNvSpPr>
            <a:spLocks noChangeArrowheads="1"/>
          </p:cNvSpPr>
          <p:nvPr/>
        </p:nvSpPr>
        <p:spPr bwMode="auto">
          <a:xfrm>
            <a:off x="23622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396" name="Rectangle 20">
            <a:extLst>
              <a:ext uri="{FF2B5EF4-FFF2-40B4-BE49-F238E27FC236}">
                <a16:creationId xmlns:a16="http://schemas.microsoft.com/office/drawing/2014/main" id="{62C4EB39-B7E3-654B-A3C1-BB4A32F394C0}"/>
              </a:ext>
            </a:extLst>
          </p:cNvPr>
          <p:cNvSpPr>
            <a:spLocks noChangeArrowheads="1"/>
          </p:cNvSpPr>
          <p:nvPr/>
        </p:nvSpPr>
        <p:spPr bwMode="auto">
          <a:xfrm>
            <a:off x="39624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397" name="Rectangle 21">
            <a:extLst>
              <a:ext uri="{FF2B5EF4-FFF2-40B4-BE49-F238E27FC236}">
                <a16:creationId xmlns:a16="http://schemas.microsoft.com/office/drawing/2014/main" id="{6378A05E-6929-2B4F-9860-6D10358F513E}"/>
              </a:ext>
            </a:extLst>
          </p:cNvPr>
          <p:cNvSpPr>
            <a:spLocks noChangeArrowheads="1"/>
          </p:cNvSpPr>
          <p:nvPr/>
        </p:nvSpPr>
        <p:spPr bwMode="auto">
          <a:xfrm>
            <a:off x="5486400" y="167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398" name="Rectangle 22">
            <a:extLst>
              <a:ext uri="{FF2B5EF4-FFF2-40B4-BE49-F238E27FC236}">
                <a16:creationId xmlns:a16="http://schemas.microsoft.com/office/drawing/2014/main" id="{31097E03-F473-6E42-A9AE-C7321F1BE8FB}"/>
              </a:ext>
            </a:extLst>
          </p:cNvPr>
          <p:cNvSpPr>
            <a:spLocks noChangeArrowheads="1"/>
          </p:cNvSpPr>
          <p:nvPr/>
        </p:nvSpPr>
        <p:spPr bwMode="auto">
          <a:xfrm>
            <a:off x="705485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399" name="Rectangle 23">
            <a:extLst>
              <a:ext uri="{FF2B5EF4-FFF2-40B4-BE49-F238E27FC236}">
                <a16:creationId xmlns:a16="http://schemas.microsoft.com/office/drawing/2014/main" id="{98B4BFC5-56DC-3C49-9910-756017FF0648}"/>
              </a:ext>
            </a:extLst>
          </p:cNvPr>
          <p:cNvSpPr>
            <a:spLocks noChangeArrowheads="1"/>
          </p:cNvSpPr>
          <p:nvPr/>
        </p:nvSpPr>
        <p:spPr bwMode="auto">
          <a:xfrm>
            <a:off x="8662988"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0" name="AutoShape 24">
            <a:extLst>
              <a:ext uri="{FF2B5EF4-FFF2-40B4-BE49-F238E27FC236}">
                <a16:creationId xmlns:a16="http://schemas.microsoft.com/office/drawing/2014/main" id="{9FC142F8-1FCC-4946-8768-2E67FB4A0B8A}"/>
              </a:ext>
            </a:extLst>
          </p:cNvPr>
          <p:cNvSpPr>
            <a:spLocks noChangeArrowheads="1"/>
          </p:cNvSpPr>
          <p:nvPr/>
        </p:nvSpPr>
        <p:spPr bwMode="auto">
          <a:xfrm>
            <a:off x="5181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ext uri="{AF507438-7753-43e0-B8FC-AC1667EBCBE1}"/>
          </a:extLst>
        </p:spPr>
        <p:txBody>
          <a:bodyPr wrap="none" anchor="ctr"/>
          <a:lstStyle/>
          <a:p>
            <a:pPr>
              <a:defRPr/>
            </a:pPr>
            <a:endParaRPr lang="en-US"/>
          </a:p>
        </p:txBody>
      </p:sp>
      <p:sp>
        <p:nvSpPr>
          <p:cNvPr id="101401" name="Rectangle 25">
            <a:extLst>
              <a:ext uri="{FF2B5EF4-FFF2-40B4-BE49-F238E27FC236}">
                <a16:creationId xmlns:a16="http://schemas.microsoft.com/office/drawing/2014/main" id="{381C2593-F158-5A4A-B829-7A0D4139B216}"/>
              </a:ext>
            </a:extLst>
          </p:cNvPr>
          <p:cNvSpPr>
            <a:spLocks noChangeArrowheads="1"/>
          </p:cNvSpPr>
          <p:nvPr/>
        </p:nvSpPr>
        <p:spPr bwMode="auto">
          <a:xfrm>
            <a:off x="4191000" y="3962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402" name="Rectangle 26">
            <a:extLst>
              <a:ext uri="{FF2B5EF4-FFF2-40B4-BE49-F238E27FC236}">
                <a16:creationId xmlns:a16="http://schemas.microsoft.com/office/drawing/2014/main" id="{6814F2A3-8F0A-034E-A5A3-4D15CA926AA8}"/>
              </a:ext>
            </a:extLst>
          </p:cNvPr>
          <p:cNvSpPr>
            <a:spLocks noChangeArrowheads="1"/>
          </p:cNvSpPr>
          <p:nvPr/>
        </p:nvSpPr>
        <p:spPr bwMode="auto">
          <a:xfrm>
            <a:off x="5049838" y="548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403" name="Rectangle 27">
            <a:extLst>
              <a:ext uri="{FF2B5EF4-FFF2-40B4-BE49-F238E27FC236}">
                <a16:creationId xmlns:a16="http://schemas.microsoft.com/office/drawing/2014/main" id="{A4D30F54-7911-8B42-AAF6-37D11044E374}"/>
              </a:ext>
            </a:extLst>
          </p:cNvPr>
          <p:cNvSpPr>
            <a:spLocks noChangeArrowheads="1"/>
          </p:cNvSpPr>
          <p:nvPr/>
        </p:nvSpPr>
        <p:spPr bwMode="auto">
          <a:xfrm>
            <a:off x="6216650" y="548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404" name="Rectangle 28">
            <a:extLst>
              <a:ext uri="{FF2B5EF4-FFF2-40B4-BE49-F238E27FC236}">
                <a16:creationId xmlns:a16="http://schemas.microsoft.com/office/drawing/2014/main" id="{77BC51E0-B07F-604C-A53A-78A3670DA80D}"/>
              </a:ext>
            </a:extLst>
          </p:cNvPr>
          <p:cNvSpPr>
            <a:spLocks noChangeArrowheads="1"/>
          </p:cNvSpPr>
          <p:nvPr/>
        </p:nvSpPr>
        <p:spPr bwMode="auto">
          <a:xfrm>
            <a:off x="7672388" y="3581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405" name="Rectangle 29">
            <a:extLst>
              <a:ext uri="{FF2B5EF4-FFF2-40B4-BE49-F238E27FC236}">
                <a16:creationId xmlns:a16="http://schemas.microsoft.com/office/drawing/2014/main" id="{C3FC62F4-AFA4-6540-8A32-FA34FCEFB591}"/>
              </a:ext>
            </a:extLst>
          </p:cNvPr>
          <p:cNvSpPr>
            <a:spLocks noChangeArrowheads="1"/>
          </p:cNvSpPr>
          <p:nvPr/>
        </p:nvSpPr>
        <p:spPr bwMode="auto">
          <a:xfrm>
            <a:off x="7672388" y="45720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6" name="Oval 30">
            <a:extLst>
              <a:ext uri="{FF2B5EF4-FFF2-40B4-BE49-F238E27FC236}">
                <a16:creationId xmlns:a16="http://schemas.microsoft.com/office/drawing/2014/main" id="{E241F8D5-FD4F-AA46-ADE0-39D1C69A5350}"/>
              </a:ext>
            </a:extLst>
          </p:cNvPr>
          <p:cNvSpPr>
            <a:spLocks noChangeArrowheads="1"/>
          </p:cNvSpPr>
          <p:nvPr/>
        </p:nvSpPr>
        <p:spPr bwMode="auto">
          <a:xfrm>
            <a:off x="4724400" y="4114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7" name="Oval 31">
            <a:extLst>
              <a:ext uri="{FF2B5EF4-FFF2-40B4-BE49-F238E27FC236}">
                <a16:creationId xmlns:a16="http://schemas.microsoft.com/office/drawing/2014/main" id="{2C1F6622-98F9-4340-9F61-EFF5C7FD2BDB}"/>
              </a:ext>
            </a:extLst>
          </p:cNvPr>
          <p:cNvSpPr>
            <a:spLocks noChangeArrowheads="1"/>
          </p:cNvSpPr>
          <p:nvPr/>
        </p:nvSpPr>
        <p:spPr bwMode="auto">
          <a:xfrm>
            <a:off x="5149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8" name="Oval 32">
            <a:extLst>
              <a:ext uri="{FF2B5EF4-FFF2-40B4-BE49-F238E27FC236}">
                <a16:creationId xmlns:a16="http://schemas.microsoft.com/office/drawing/2014/main" id="{E3D6CC20-3FD3-CE4D-913D-319462D2653B}"/>
              </a:ext>
            </a:extLst>
          </p:cNvPr>
          <p:cNvSpPr>
            <a:spLocks noChangeArrowheads="1"/>
          </p:cNvSpPr>
          <p:nvPr/>
        </p:nvSpPr>
        <p:spPr bwMode="auto">
          <a:xfrm>
            <a:off x="6292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9" name="Oval 33">
            <a:extLst>
              <a:ext uri="{FF2B5EF4-FFF2-40B4-BE49-F238E27FC236}">
                <a16:creationId xmlns:a16="http://schemas.microsoft.com/office/drawing/2014/main" id="{2AECD855-3A32-0B44-B310-B4D0D5ACA6D3}"/>
              </a:ext>
            </a:extLst>
          </p:cNvPr>
          <p:cNvSpPr>
            <a:spLocks noChangeArrowheads="1"/>
          </p:cNvSpPr>
          <p:nvPr/>
        </p:nvSpPr>
        <p:spPr bwMode="auto">
          <a:xfrm>
            <a:off x="7443788" y="4648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10" name="Oval 34">
            <a:extLst>
              <a:ext uri="{FF2B5EF4-FFF2-40B4-BE49-F238E27FC236}">
                <a16:creationId xmlns:a16="http://schemas.microsoft.com/office/drawing/2014/main" id="{206FA294-DADC-BE44-8021-476180947EC9}"/>
              </a:ext>
            </a:extLst>
          </p:cNvPr>
          <p:cNvSpPr>
            <a:spLocks noChangeArrowheads="1"/>
          </p:cNvSpPr>
          <p:nvPr/>
        </p:nvSpPr>
        <p:spPr bwMode="auto">
          <a:xfrm>
            <a:off x="7443788" y="3733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Tree>
    <p:extLst>
      <p:ext uri="{BB962C8B-B14F-4D97-AF65-F5344CB8AC3E}">
        <p14:creationId xmlns:p14="http://schemas.microsoft.com/office/powerpoint/2010/main" val="247006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AF348696-7BF5-1544-84D0-B6C944788974}"/>
              </a:ext>
            </a:extLst>
          </p:cNvPr>
          <p:cNvSpPr>
            <a:spLocks noGrp="1"/>
          </p:cNvSpPr>
          <p:nvPr>
            <p:ph type="title"/>
          </p:nvPr>
        </p:nvSpPr>
        <p:spPr/>
        <p:txBody>
          <a:bodyPr/>
          <a:lstStyle/>
          <a:p>
            <a:pPr eaLnBrk="1" hangingPunct="1"/>
            <a:r>
              <a:rPr lang="en-US" altLang="en-US" sz="3600">
                <a:latin typeface="Times New Roman" panose="02020603050405020304" pitchFamily="18" charset="0"/>
                <a:ea typeface="ＭＳ Ｐゴシック" panose="020B0600070205080204" pitchFamily="34" charset="-128"/>
              </a:rPr>
              <a:t>DNA Sequence Evolution (Idealized)</a:t>
            </a:r>
          </a:p>
        </p:txBody>
      </p:sp>
      <p:grpSp>
        <p:nvGrpSpPr>
          <p:cNvPr id="20482" name="Group 3">
            <a:extLst>
              <a:ext uri="{FF2B5EF4-FFF2-40B4-BE49-F238E27FC236}">
                <a16:creationId xmlns:a16="http://schemas.microsoft.com/office/drawing/2014/main" id="{AA44EE30-424A-974F-B556-8E4AC56AF818}"/>
              </a:ext>
            </a:extLst>
          </p:cNvPr>
          <p:cNvGrpSpPr>
            <a:grpSpLocks/>
          </p:cNvGrpSpPr>
          <p:nvPr/>
        </p:nvGrpSpPr>
        <p:grpSpPr bwMode="auto">
          <a:xfrm>
            <a:off x="5181600" y="2057400"/>
            <a:ext cx="1455738" cy="641350"/>
            <a:chOff x="2304" y="1296"/>
            <a:chExt cx="917" cy="404"/>
          </a:xfrm>
        </p:grpSpPr>
        <p:sp>
          <p:nvSpPr>
            <p:cNvPr id="20568" name="Text Box 4">
              <a:extLst>
                <a:ext uri="{FF2B5EF4-FFF2-40B4-BE49-F238E27FC236}">
                  <a16:creationId xmlns:a16="http://schemas.microsoft.com/office/drawing/2014/main" id="{44B879FF-BBA5-2444-BDE3-D91BC66C9863}"/>
                </a:ext>
              </a:extLst>
            </p:cNvPr>
            <p:cNvSpPr txBox="1">
              <a:spLocks noChangeArrowheads="1"/>
            </p:cNvSpPr>
            <p:nvPr/>
          </p:nvSpPr>
          <p:spPr bwMode="auto">
            <a:xfrm>
              <a:off x="2496" y="1488"/>
              <a:ext cx="7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AAGACTT</a:t>
              </a:r>
            </a:p>
          </p:txBody>
        </p:sp>
        <p:sp>
          <p:nvSpPr>
            <p:cNvPr id="20569" name="Line 5">
              <a:extLst>
                <a:ext uri="{FF2B5EF4-FFF2-40B4-BE49-F238E27FC236}">
                  <a16:creationId xmlns:a16="http://schemas.microsoft.com/office/drawing/2014/main" id="{E35799CD-90C6-D242-AF7C-A9E65C2347F8}"/>
                </a:ext>
              </a:extLst>
            </p:cNvPr>
            <p:cNvSpPr>
              <a:spLocks noChangeShapeType="1"/>
            </p:cNvSpPr>
            <p:nvPr/>
          </p:nvSpPr>
          <p:spPr bwMode="auto">
            <a:xfrm flipH="1">
              <a:off x="2352" y="1296"/>
              <a:ext cx="0"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0" name="Oval 6">
              <a:extLst>
                <a:ext uri="{FF2B5EF4-FFF2-40B4-BE49-F238E27FC236}">
                  <a16:creationId xmlns:a16="http://schemas.microsoft.com/office/drawing/2014/main" id="{713A753E-3B6C-B343-BCB6-2482FE5B6047}"/>
                </a:ext>
              </a:extLst>
            </p:cNvPr>
            <p:cNvSpPr>
              <a:spLocks noChangeArrowheads="1"/>
            </p:cNvSpPr>
            <p:nvPr/>
          </p:nvSpPr>
          <p:spPr bwMode="auto">
            <a:xfrm>
              <a:off x="2304" y="1584"/>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grpSp>
        <p:nvGrpSpPr>
          <p:cNvPr id="64519" name="Group 7">
            <a:extLst>
              <a:ext uri="{FF2B5EF4-FFF2-40B4-BE49-F238E27FC236}">
                <a16:creationId xmlns:a16="http://schemas.microsoft.com/office/drawing/2014/main" id="{CCFD32CA-1EEF-4845-8BAC-2D314934BF16}"/>
              </a:ext>
            </a:extLst>
          </p:cNvPr>
          <p:cNvGrpSpPr>
            <a:grpSpLocks/>
          </p:cNvGrpSpPr>
          <p:nvPr/>
        </p:nvGrpSpPr>
        <p:grpSpPr bwMode="auto">
          <a:xfrm>
            <a:off x="2743200" y="2590800"/>
            <a:ext cx="4737100" cy="793750"/>
            <a:chOff x="768" y="1632"/>
            <a:chExt cx="2984" cy="500"/>
          </a:xfrm>
        </p:grpSpPr>
        <p:sp>
          <p:nvSpPr>
            <p:cNvPr id="20562" name="Line 8">
              <a:extLst>
                <a:ext uri="{FF2B5EF4-FFF2-40B4-BE49-F238E27FC236}">
                  <a16:creationId xmlns:a16="http://schemas.microsoft.com/office/drawing/2014/main" id="{ADFDEC83-684F-B343-A6B8-9536C6276768}"/>
                </a:ext>
              </a:extLst>
            </p:cNvPr>
            <p:cNvSpPr>
              <a:spLocks noChangeShapeType="1"/>
            </p:cNvSpPr>
            <p:nvPr/>
          </p:nvSpPr>
          <p:spPr bwMode="auto">
            <a:xfrm>
              <a:off x="2352" y="1632"/>
              <a:ext cx="528"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3" name="Text Box 9">
              <a:extLst>
                <a:ext uri="{FF2B5EF4-FFF2-40B4-BE49-F238E27FC236}">
                  <a16:creationId xmlns:a16="http://schemas.microsoft.com/office/drawing/2014/main" id="{CDA388F8-3F5F-D744-8DAF-296147692658}"/>
                </a:ext>
              </a:extLst>
            </p:cNvPr>
            <p:cNvSpPr txBox="1">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TG</a:t>
              </a:r>
              <a:r>
                <a:rPr lang="en-US" altLang="en-US" sz="1600">
                  <a:latin typeface="Verdana" panose="020B0604030504040204" pitchFamily="34" charset="0"/>
                </a:rPr>
                <a:t>GACTT</a:t>
              </a:r>
            </a:p>
          </p:txBody>
        </p:sp>
        <p:sp>
          <p:nvSpPr>
            <p:cNvPr id="20564" name="Oval 10">
              <a:extLst>
                <a:ext uri="{FF2B5EF4-FFF2-40B4-BE49-F238E27FC236}">
                  <a16:creationId xmlns:a16="http://schemas.microsoft.com/office/drawing/2014/main" id="{94FBF2D6-C6E9-634E-9685-07C36D27BA1C}"/>
                </a:ext>
              </a:extLst>
            </p:cNvPr>
            <p:cNvSpPr>
              <a:spLocks noChangeArrowheads="1"/>
            </p:cNvSpPr>
            <p:nvPr/>
          </p:nvSpPr>
          <p:spPr bwMode="auto">
            <a:xfrm>
              <a:off x="2832" y="1968"/>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65" name="Line 11">
              <a:extLst>
                <a:ext uri="{FF2B5EF4-FFF2-40B4-BE49-F238E27FC236}">
                  <a16:creationId xmlns:a16="http://schemas.microsoft.com/office/drawing/2014/main" id="{99AD6D8B-2C88-EE40-891B-89515C512E08}"/>
                </a:ext>
              </a:extLst>
            </p:cNvPr>
            <p:cNvSpPr>
              <a:spLocks noChangeShapeType="1"/>
            </p:cNvSpPr>
            <p:nvPr/>
          </p:nvSpPr>
          <p:spPr bwMode="auto">
            <a:xfrm flipH="1">
              <a:off x="1680" y="1632"/>
              <a:ext cx="672"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6" name="Text Box 12">
              <a:extLst>
                <a:ext uri="{FF2B5EF4-FFF2-40B4-BE49-F238E27FC236}">
                  <a16:creationId xmlns:a16="http://schemas.microsoft.com/office/drawing/2014/main" id="{777DE332-74AB-124F-AC95-8519928F41B4}"/>
                </a:ext>
              </a:extLst>
            </p:cNvPr>
            <p:cNvSpPr txBox="1">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C</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T</a:t>
              </a:r>
            </a:p>
          </p:txBody>
        </p:sp>
        <p:sp>
          <p:nvSpPr>
            <p:cNvPr id="20567" name="Oval 13">
              <a:extLst>
                <a:ext uri="{FF2B5EF4-FFF2-40B4-BE49-F238E27FC236}">
                  <a16:creationId xmlns:a16="http://schemas.microsoft.com/office/drawing/2014/main" id="{6436A80A-FB29-CF48-99BA-482F8763D0D7}"/>
                </a:ext>
              </a:extLst>
            </p:cNvPr>
            <p:cNvSpPr>
              <a:spLocks noChangeArrowheads="1"/>
            </p:cNvSpPr>
            <p:nvPr/>
          </p:nvSpPr>
          <p:spPr bwMode="auto">
            <a:xfrm>
              <a:off x="1632" y="1968"/>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grpSp>
        <p:nvGrpSpPr>
          <p:cNvPr id="20484" name="Group 14">
            <a:extLst>
              <a:ext uri="{FF2B5EF4-FFF2-40B4-BE49-F238E27FC236}">
                <a16:creationId xmlns:a16="http://schemas.microsoft.com/office/drawing/2014/main" id="{8F4F347A-9EFB-8845-A29C-473D333D1447}"/>
              </a:ext>
            </a:extLst>
          </p:cNvPr>
          <p:cNvGrpSpPr>
            <a:grpSpLocks/>
          </p:cNvGrpSpPr>
          <p:nvPr/>
        </p:nvGrpSpPr>
        <p:grpSpPr bwMode="auto">
          <a:xfrm>
            <a:off x="8810626" y="1600200"/>
            <a:ext cx="1471613" cy="3765550"/>
            <a:chOff x="4590" y="1008"/>
            <a:chExt cx="927" cy="2372"/>
          </a:xfrm>
        </p:grpSpPr>
        <p:sp>
          <p:nvSpPr>
            <p:cNvPr id="20554" name="Line 15">
              <a:extLst>
                <a:ext uri="{FF2B5EF4-FFF2-40B4-BE49-F238E27FC236}">
                  <a16:creationId xmlns:a16="http://schemas.microsoft.com/office/drawing/2014/main" id="{89A1CC36-6B4F-5E4C-9A0D-CF0A8B53856D}"/>
                </a:ext>
              </a:extLst>
            </p:cNvPr>
            <p:cNvSpPr>
              <a:spLocks noChangeShapeType="1"/>
            </p:cNvSpPr>
            <p:nvPr/>
          </p:nvSpPr>
          <p:spPr bwMode="auto">
            <a:xfrm>
              <a:off x="5280" y="1008"/>
              <a:ext cx="0" cy="2064"/>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55" name="Line 16">
              <a:extLst>
                <a:ext uri="{FF2B5EF4-FFF2-40B4-BE49-F238E27FC236}">
                  <a16:creationId xmlns:a16="http://schemas.microsoft.com/office/drawing/2014/main" id="{2BACA780-AD18-A544-8F29-DCE2D6D18240}"/>
                </a:ext>
              </a:extLst>
            </p:cNvPr>
            <p:cNvSpPr>
              <a:spLocks noChangeShapeType="1"/>
            </p:cNvSpPr>
            <p:nvPr/>
          </p:nvSpPr>
          <p:spPr bwMode="auto">
            <a:xfrm>
              <a:off x="5136" y="1632"/>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6" name="Line 17">
              <a:extLst>
                <a:ext uri="{FF2B5EF4-FFF2-40B4-BE49-F238E27FC236}">
                  <a16:creationId xmlns:a16="http://schemas.microsoft.com/office/drawing/2014/main" id="{E6AC023B-4C82-DF40-BA4B-21E67820D001}"/>
                </a:ext>
              </a:extLst>
            </p:cNvPr>
            <p:cNvSpPr>
              <a:spLocks noChangeShapeType="1"/>
            </p:cNvSpPr>
            <p:nvPr/>
          </p:nvSpPr>
          <p:spPr bwMode="auto">
            <a:xfrm>
              <a:off x="5136" y="2016"/>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7" name="Line 18">
              <a:extLst>
                <a:ext uri="{FF2B5EF4-FFF2-40B4-BE49-F238E27FC236}">
                  <a16:creationId xmlns:a16="http://schemas.microsoft.com/office/drawing/2014/main" id="{55888CAB-A84B-7A47-84B9-2A96F4735398}"/>
                </a:ext>
              </a:extLst>
            </p:cNvPr>
            <p:cNvSpPr>
              <a:spLocks noChangeShapeType="1"/>
            </p:cNvSpPr>
            <p:nvPr/>
          </p:nvSpPr>
          <p:spPr bwMode="auto">
            <a:xfrm>
              <a:off x="5136" y="2544"/>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8" name="Rectangle 19">
              <a:extLst>
                <a:ext uri="{FF2B5EF4-FFF2-40B4-BE49-F238E27FC236}">
                  <a16:creationId xmlns:a16="http://schemas.microsoft.com/office/drawing/2014/main" id="{197179CC-5763-7D4C-AF51-C1BFB447DA31}"/>
                </a:ext>
              </a:extLst>
            </p:cNvPr>
            <p:cNvSpPr>
              <a:spLocks noChangeArrowheads="1"/>
            </p:cNvSpPr>
            <p:nvPr/>
          </p:nvSpPr>
          <p:spPr bwMode="auto">
            <a:xfrm>
              <a:off x="4590" y="1420"/>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-3 mil yrs</a:t>
              </a:r>
            </a:p>
          </p:txBody>
        </p:sp>
        <p:sp>
          <p:nvSpPr>
            <p:cNvPr id="20559" name="Rectangle 20">
              <a:extLst>
                <a:ext uri="{FF2B5EF4-FFF2-40B4-BE49-F238E27FC236}">
                  <a16:creationId xmlns:a16="http://schemas.microsoft.com/office/drawing/2014/main" id="{21C0F24F-13B3-1242-9A40-9E595170F0DE}"/>
                </a:ext>
              </a:extLst>
            </p:cNvPr>
            <p:cNvSpPr>
              <a:spLocks noChangeArrowheads="1"/>
            </p:cNvSpPr>
            <p:nvPr/>
          </p:nvSpPr>
          <p:spPr bwMode="auto">
            <a:xfrm>
              <a:off x="4590" y="1804"/>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-2 mil yrs</a:t>
              </a:r>
            </a:p>
          </p:txBody>
        </p:sp>
        <p:sp>
          <p:nvSpPr>
            <p:cNvPr id="20560" name="Rectangle 21">
              <a:extLst>
                <a:ext uri="{FF2B5EF4-FFF2-40B4-BE49-F238E27FC236}">
                  <a16:creationId xmlns:a16="http://schemas.microsoft.com/office/drawing/2014/main" id="{2F9999AA-E133-DD4E-AA40-0751CCE959E0}"/>
                </a:ext>
              </a:extLst>
            </p:cNvPr>
            <p:cNvSpPr>
              <a:spLocks noChangeArrowheads="1"/>
            </p:cNvSpPr>
            <p:nvPr/>
          </p:nvSpPr>
          <p:spPr bwMode="auto">
            <a:xfrm>
              <a:off x="4590" y="2332"/>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-1 mil yrs</a:t>
              </a:r>
            </a:p>
          </p:txBody>
        </p:sp>
        <p:sp>
          <p:nvSpPr>
            <p:cNvPr id="20561" name="Rectangle 22">
              <a:extLst>
                <a:ext uri="{FF2B5EF4-FFF2-40B4-BE49-F238E27FC236}">
                  <a16:creationId xmlns:a16="http://schemas.microsoft.com/office/drawing/2014/main" id="{E5C9E0C8-99B1-234A-B487-B2CB7FB89CFA}"/>
                </a:ext>
              </a:extLst>
            </p:cNvPr>
            <p:cNvSpPr>
              <a:spLocks noChangeArrowheads="1"/>
            </p:cNvSpPr>
            <p:nvPr/>
          </p:nvSpPr>
          <p:spPr bwMode="auto">
            <a:xfrm>
              <a:off x="5040" y="3168"/>
              <a:ext cx="47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today</a:t>
              </a:r>
            </a:p>
          </p:txBody>
        </p:sp>
      </p:grpSp>
      <p:grpSp>
        <p:nvGrpSpPr>
          <p:cNvPr id="64535" name="Group 23">
            <a:extLst>
              <a:ext uri="{FF2B5EF4-FFF2-40B4-BE49-F238E27FC236}">
                <a16:creationId xmlns:a16="http://schemas.microsoft.com/office/drawing/2014/main" id="{9E3A2B28-920D-DF40-A97D-B32D4F61A34D}"/>
              </a:ext>
            </a:extLst>
          </p:cNvPr>
          <p:cNvGrpSpPr>
            <a:grpSpLocks/>
          </p:cNvGrpSpPr>
          <p:nvPr/>
        </p:nvGrpSpPr>
        <p:grpSpPr bwMode="auto">
          <a:xfrm>
            <a:off x="2151063" y="3048000"/>
            <a:ext cx="6242050" cy="1143000"/>
            <a:chOff x="395" y="1920"/>
            <a:chExt cx="3932" cy="720"/>
          </a:xfrm>
        </p:grpSpPr>
        <p:sp>
          <p:nvSpPr>
            <p:cNvPr id="20543" name="Oval 24">
              <a:extLst>
                <a:ext uri="{FF2B5EF4-FFF2-40B4-BE49-F238E27FC236}">
                  <a16:creationId xmlns:a16="http://schemas.microsoft.com/office/drawing/2014/main" id="{4A836762-2965-1A4D-8FB6-BC5D6E980B02}"/>
                </a:ext>
              </a:extLst>
            </p:cNvPr>
            <p:cNvSpPr>
              <a:spLocks noChangeArrowheads="1"/>
            </p:cNvSpPr>
            <p:nvPr/>
          </p:nvSpPr>
          <p:spPr bwMode="auto">
            <a:xfrm>
              <a:off x="2064"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44" name="Line 25">
              <a:extLst>
                <a:ext uri="{FF2B5EF4-FFF2-40B4-BE49-F238E27FC236}">
                  <a16:creationId xmlns:a16="http://schemas.microsoft.com/office/drawing/2014/main" id="{B0A462F6-BC14-4843-8FF7-DDA274C856E0}"/>
                </a:ext>
              </a:extLst>
            </p:cNvPr>
            <p:cNvSpPr>
              <a:spLocks noChangeShapeType="1"/>
            </p:cNvSpPr>
            <p:nvPr/>
          </p:nvSpPr>
          <p:spPr bwMode="auto">
            <a:xfrm flipH="1">
              <a:off x="1296" y="2016"/>
              <a:ext cx="384" cy="4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5" name="Line 26">
              <a:extLst>
                <a:ext uri="{FF2B5EF4-FFF2-40B4-BE49-F238E27FC236}">
                  <a16:creationId xmlns:a16="http://schemas.microsoft.com/office/drawing/2014/main" id="{DA740088-A440-6944-9C8B-2AA258A4598C}"/>
                </a:ext>
              </a:extLst>
            </p:cNvPr>
            <p:cNvSpPr>
              <a:spLocks noChangeShapeType="1"/>
            </p:cNvSpPr>
            <p:nvPr/>
          </p:nvSpPr>
          <p:spPr bwMode="auto">
            <a:xfrm>
              <a:off x="1680" y="2016"/>
              <a:ext cx="432"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6" name="Text Box 27">
              <a:extLst>
                <a:ext uri="{FF2B5EF4-FFF2-40B4-BE49-F238E27FC236}">
                  <a16:creationId xmlns:a16="http://schemas.microsoft.com/office/drawing/2014/main" id="{A62F59F4-7936-B84D-B384-7CC9D819A6F2}"/>
                </a:ext>
              </a:extLst>
            </p:cNvPr>
            <p:cNvSpPr txBox="1">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GGC</a:t>
              </a:r>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T</a:t>
              </a:r>
            </a:p>
          </p:txBody>
        </p:sp>
        <p:sp>
          <p:nvSpPr>
            <p:cNvPr id="20547" name="Text Box 28">
              <a:extLst>
                <a:ext uri="{FF2B5EF4-FFF2-40B4-BE49-F238E27FC236}">
                  <a16:creationId xmlns:a16="http://schemas.microsoft.com/office/drawing/2014/main" id="{53A979EE-B349-E641-8A2E-226FADED6EB2}"/>
                </a:ext>
              </a:extLst>
            </p:cNvPr>
            <p:cNvSpPr txBox="1">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T</a:t>
              </a:r>
              <a:r>
                <a:rPr lang="en-US" altLang="en-US" sz="1600">
                  <a:latin typeface="Verdana" panose="020B0604030504040204" pitchFamily="34" charset="0"/>
                </a:rPr>
                <a:t>AG</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CCT</a:t>
              </a:r>
            </a:p>
          </p:txBody>
        </p:sp>
        <p:sp>
          <p:nvSpPr>
            <p:cNvPr id="20548" name="Line 29">
              <a:extLst>
                <a:ext uri="{FF2B5EF4-FFF2-40B4-BE49-F238E27FC236}">
                  <a16:creationId xmlns:a16="http://schemas.microsoft.com/office/drawing/2014/main" id="{F7B37EE9-2FCB-C844-B803-21677BCC2D74}"/>
                </a:ext>
              </a:extLst>
            </p:cNvPr>
            <p:cNvSpPr>
              <a:spLocks noChangeShapeType="1"/>
            </p:cNvSpPr>
            <p:nvPr/>
          </p:nvSpPr>
          <p:spPr bwMode="auto">
            <a:xfrm>
              <a:off x="2880" y="2016"/>
              <a:ext cx="576"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9" name="Text Box 30">
              <a:extLst>
                <a:ext uri="{FF2B5EF4-FFF2-40B4-BE49-F238E27FC236}">
                  <a16:creationId xmlns:a16="http://schemas.microsoft.com/office/drawing/2014/main" id="{7ACD83F8-86F0-7946-8F92-91C1BF067349}"/>
                </a:ext>
              </a:extLst>
            </p:cNvPr>
            <p:cNvSpPr txBox="1">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G</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ACTT</a:t>
              </a:r>
            </a:p>
          </p:txBody>
        </p:sp>
        <p:sp>
          <p:nvSpPr>
            <p:cNvPr id="20550" name="Oval 31">
              <a:extLst>
                <a:ext uri="{FF2B5EF4-FFF2-40B4-BE49-F238E27FC236}">
                  <a16:creationId xmlns:a16="http://schemas.microsoft.com/office/drawing/2014/main" id="{E972C580-5B4C-864B-9632-61F38533E77C}"/>
                </a:ext>
              </a:extLst>
            </p:cNvPr>
            <p:cNvSpPr>
              <a:spLocks noChangeArrowheads="1"/>
            </p:cNvSpPr>
            <p:nvPr/>
          </p:nvSpPr>
          <p:spPr bwMode="auto">
            <a:xfrm>
              <a:off x="3408"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51" name="Oval 32">
              <a:extLst>
                <a:ext uri="{FF2B5EF4-FFF2-40B4-BE49-F238E27FC236}">
                  <a16:creationId xmlns:a16="http://schemas.microsoft.com/office/drawing/2014/main" id="{3BCAA052-C7B5-D648-9421-A61EE6F886AC}"/>
                </a:ext>
              </a:extLst>
            </p:cNvPr>
            <p:cNvSpPr>
              <a:spLocks noChangeArrowheads="1"/>
            </p:cNvSpPr>
            <p:nvPr/>
          </p:nvSpPr>
          <p:spPr bwMode="auto">
            <a:xfrm>
              <a:off x="1200"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52" name="Rectangle 33">
              <a:extLst>
                <a:ext uri="{FF2B5EF4-FFF2-40B4-BE49-F238E27FC236}">
                  <a16:creationId xmlns:a16="http://schemas.microsoft.com/office/drawing/2014/main" id="{43BCA5B9-711B-FA49-9843-92BA21C90904}"/>
                </a:ext>
              </a:extLst>
            </p:cNvPr>
            <p:cNvSpPr>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AAGGCCT</a:t>
              </a:r>
            </a:p>
          </p:txBody>
        </p:sp>
        <p:sp>
          <p:nvSpPr>
            <p:cNvPr id="20553" name="Rectangle 34">
              <a:extLst>
                <a:ext uri="{FF2B5EF4-FFF2-40B4-BE49-F238E27FC236}">
                  <a16:creationId xmlns:a16="http://schemas.microsoft.com/office/drawing/2014/main" id="{58EBA493-40DB-A14E-8CD6-AD28EEAF595D}"/>
                </a:ext>
              </a:extLst>
            </p:cNvPr>
            <p:cNvSpPr>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TGGACTT</a:t>
              </a:r>
            </a:p>
          </p:txBody>
        </p:sp>
      </p:grpSp>
      <p:grpSp>
        <p:nvGrpSpPr>
          <p:cNvPr id="64547" name="Group 35">
            <a:extLst>
              <a:ext uri="{FF2B5EF4-FFF2-40B4-BE49-F238E27FC236}">
                <a16:creationId xmlns:a16="http://schemas.microsoft.com/office/drawing/2014/main" id="{660D72A1-22E0-7243-B36F-C686B67C6B4C}"/>
              </a:ext>
            </a:extLst>
          </p:cNvPr>
          <p:cNvGrpSpPr>
            <a:grpSpLocks/>
          </p:cNvGrpSpPr>
          <p:nvPr/>
        </p:nvGrpSpPr>
        <p:grpSpPr bwMode="auto">
          <a:xfrm>
            <a:off x="2151063" y="3854451"/>
            <a:ext cx="6565900" cy="1563688"/>
            <a:chOff x="395" y="2428"/>
            <a:chExt cx="4136" cy="985"/>
          </a:xfrm>
        </p:grpSpPr>
        <p:sp>
          <p:nvSpPr>
            <p:cNvPr id="20525" name="Line 36">
              <a:extLst>
                <a:ext uri="{FF2B5EF4-FFF2-40B4-BE49-F238E27FC236}">
                  <a16:creationId xmlns:a16="http://schemas.microsoft.com/office/drawing/2014/main" id="{1E15B189-FCF1-1346-8CEE-FF520F6D58C3}"/>
                </a:ext>
              </a:extLst>
            </p:cNvPr>
            <p:cNvSpPr>
              <a:spLocks noChangeShapeType="1"/>
            </p:cNvSpPr>
            <p:nvPr/>
          </p:nvSpPr>
          <p:spPr bwMode="auto">
            <a:xfrm>
              <a:off x="2112" y="2544"/>
              <a:ext cx="384"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6" name="Line 37">
              <a:extLst>
                <a:ext uri="{FF2B5EF4-FFF2-40B4-BE49-F238E27FC236}">
                  <a16:creationId xmlns:a16="http://schemas.microsoft.com/office/drawing/2014/main" id="{191A6D00-0665-0C44-916B-408E03FB4053}"/>
                </a:ext>
              </a:extLst>
            </p:cNvPr>
            <p:cNvSpPr>
              <a:spLocks noChangeShapeType="1"/>
            </p:cNvSpPr>
            <p:nvPr/>
          </p:nvSpPr>
          <p:spPr bwMode="auto">
            <a:xfrm rot="-5400000">
              <a:off x="1632" y="2592"/>
              <a:ext cx="528" cy="43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7" name="Line 38">
              <a:extLst>
                <a:ext uri="{FF2B5EF4-FFF2-40B4-BE49-F238E27FC236}">
                  <a16:creationId xmlns:a16="http://schemas.microsoft.com/office/drawing/2014/main" id="{903C9CD8-152B-D849-915A-F2D8EED2D315}"/>
                </a:ext>
              </a:extLst>
            </p:cNvPr>
            <p:cNvSpPr>
              <a:spLocks noChangeShapeType="1"/>
            </p:cNvSpPr>
            <p:nvPr/>
          </p:nvSpPr>
          <p:spPr bwMode="auto">
            <a:xfrm rot="-5400000">
              <a:off x="3120" y="2736"/>
              <a:ext cx="52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8" name="Text Box 39">
              <a:extLst>
                <a:ext uri="{FF2B5EF4-FFF2-40B4-BE49-F238E27FC236}">
                  <a16:creationId xmlns:a16="http://schemas.microsoft.com/office/drawing/2014/main" id="{093CDA35-AF1A-1F40-B3A9-3FF58F186933}"/>
                </a:ext>
              </a:extLst>
            </p:cNvPr>
            <p:cNvSpPr txBox="1">
              <a:spLocks noChangeArrowheads="1"/>
            </p:cNvSpPr>
            <p:nvPr/>
          </p:nvSpPr>
          <p:spPr bwMode="auto">
            <a:xfrm>
              <a:off x="1296" y="3200"/>
              <a:ext cx="7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a:t>
              </a:r>
              <a:r>
                <a:rPr lang="en-US" altLang="en-US" sz="1600">
                  <a:solidFill>
                    <a:srgbClr val="FF0000"/>
                  </a:solidFill>
                  <a:latin typeface="Verdana" panose="020B0604030504040204" pitchFamily="34" charset="0"/>
                </a:rPr>
                <a:t>A</a:t>
              </a:r>
            </a:p>
          </p:txBody>
        </p:sp>
        <p:sp>
          <p:nvSpPr>
            <p:cNvPr id="20529" name="Text Box 40">
              <a:extLst>
                <a:ext uri="{FF2B5EF4-FFF2-40B4-BE49-F238E27FC236}">
                  <a16:creationId xmlns:a16="http://schemas.microsoft.com/office/drawing/2014/main" id="{DDB811B5-E6A3-AE42-9886-9B8052C09F7D}"/>
                </a:ext>
              </a:extLst>
            </p:cNvPr>
            <p:cNvSpPr txBox="1">
              <a:spLocks noChangeArrowheads="1"/>
            </p:cNvSpPr>
            <p:nvPr/>
          </p:nvSpPr>
          <p:spPr bwMode="auto">
            <a:xfrm>
              <a:off x="2160" y="3200"/>
              <a:ext cx="7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a:t>
              </a:r>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C</a:t>
              </a:r>
              <a:r>
                <a:rPr lang="en-US" altLang="en-US" sz="1600">
                  <a:solidFill>
                    <a:srgbClr val="FF0000"/>
                  </a:solidFill>
                  <a:latin typeface="Verdana" panose="020B0604030504040204" pitchFamily="34" charset="0"/>
                </a:rPr>
                <a:t>T</a:t>
              </a:r>
              <a:r>
                <a:rPr lang="en-US" altLang="en-US" sz="1600">
                  <a:latin typeface="Verdana" panose="020B0604030504040204" pitchFamily="34" charset="0"/>
                </a:rPr>
                <a:t>T</a:t>
              </a:r>
            </a:p>
          </p:txBody>
        </p:sp>
        <p:sp>
          <p:nvSpPr>
            <p:cNvPr id="20530" name="Text Box 41">
              <a:extLst>
                <a:ext uri="{FF2B5EF4-FFF2-40B4-BE49-F238E27FC236}">
                  <a16:creationId xmlns:a16="http://schemas.microsoft.com/office/drawing/2014/main" id="{627367B6-220E-8849-8F3C-BB10DFDDD2D8}"/>
                </a:ext>
              </a:extLst>
            </p:cNvPr>
            <p:cNvSpPr txBox="1">
              <a:spLocks noChangeArrowheads="1"/>
            </p:cNvSpPr>
            <p:nvPr/>
          </p:nvSpPr>
          <p:spPr bwMode="auto">
            <a:xfrm>
              <a:off x="3792" y="3200"/>
              <a:ext cx="7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CTT</a:t>
              </a:r>
            </a:p>
          </p:txBody>
        </p:sp>
        <p:sp>
          <p:nvSpPr>
            <p:cNvPr id="20531" name="Text Box 42">
              <a:extLst>
                <a:ext uri="{FF2B5EF4-FFF2-40B4-BE49-F238E27FC236}">
                  <a16:creationId xmlns:a16="http://schemas.microsoft.com/office/drawing/2014/main" id="{A4AA18E5-BC27-D245-84EF-3157CB05CA55}"/>
                </a:ext>
              </a:extLst>
            </p:cNvPr>
            <p:cNvSpPr txBox="1">
              <a:spLocks noChangeArrowheads="1"/>
            </p:cNvSpPr>
            <p:nvPr/>
          </p:nvSpPr>
          <p:spPr bwMode="auto">
            <a:xfrm>
              <a:off x="2976" y="3200"/>
              <a:ext cx="7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a:t>
              </a:r>
              <a:r>
                <a:rPr lang="en-US" altLang="en-US" sz="1600">
                  <a:solidFill>
                    <a:srgbClr val="FF0000"/>
                  </a:solidFill>
                  <a:latin typeface="Verdana" panose="020B0604030504040204" pitchFamily="34" charset="0"/>
                </a:rPr>
                <a:t>AA</a:t>
              </a:r>
            </a:p>
          </p:txBody>
        </p:sp>
        <p:sp>
          <p:nvSpPr>
            <p:cNvPr id="20532" name="Line 43">
              <a:extLst>
                <a:ext uri="{FF2B5EF4-FFF2-40B4-BE49-F238E27FC236}">
                  <a16:creationId xmlns:a16="http://schemas.microsoft.com/office/drawing/2014/main" id="{F3ED0F19-F937-2246-83A4-1DFCAD7E7AD4}"/>
                </a:ext>
              </a:extLst>
            </p:cNvPr>
            <p:cNvSpPr>
              <a:spLocks noChangeShapeType="1"/>
            </p:cNvSpPr>
            <p:nvPr/>
          </p:nvSpPr>
          <p:spPr bwMode="auto">
            <a:xfrm rot="5400000" flipH="1">
              <a:off x="3552" y="2448"/>
              <a:ext cx="528" cy="72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3" name="Line 44">
              <a:extLst>
                <a:ext uri="{FF2B5EF4-FFF2-40B4-BE49-F238E27FC236}">
                  <a16:creationId xmlns:a16="http://schemas.microsoft.com/office/drawing/2014/main" id="{8FB381E7-CF98-EA4A-9E42-689BA800E70C}"/>
                </a:ext>
              </a:extLst>
            </p:cNvPr>
            <p:cNvSpPr>
              <a:spLocks noChangeShapeType="1"/>
            </p:cNvSpPr>
            <p:nvPr/>
          </p:nvSpPr>
          <p:spPr bwMode="auto">
            <a:xfrm rot="-5400000">
              <a:off x="768" y="2544"/>
              <a:ext cx="576" cy="4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4" name="Oval 45">
              <a:extLst>
                <a:ext uri="{FF2B5EF4-FFF2-40B4-BE49-F238E27FC236}">
                  <a16:creationId xmlns:a16="http://schemas.microsoft.com/office/drawing/2014/main" id="{4BBAAB5A-B65C-A645-9776-7CF3F1943D76}"/>
                </a:ext>
              </a:extLst>
            </p:cNvPr>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5" name="Oval 46">
              <a:extLst>
                <a:ext uri="{FF2B5EF4-FFF2-40B4-BE49-F238E27FC236}">
                  <a16:creationId xmlns:a16="http://schemas.microsoft.com/office/drawing/2014/main" id="{2F972EFE-978E-F14B-B98D-B113A75D09F4}"/>
                </a:ext>
              </a:extLst>
            </p:cNvPr>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6" name="Oval 47">
              <a:extLst>
                <a:ext uri="{FF2B5EF4-FFF2-40B4-BE49-F238E27FC236}">
                  <a16:creationId xmlns:a16="http://schemas.microsoft.com/office/drawing/2014/main" id="{71F2C608-36BA-F745-995F-5D26E2E1A7FC}"/>
                </a:ext>
              </a:extLst>
            </p:cNvPr>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7" name="Oval 48">
              <a:extLst>
                <a:ext uri="{FF2B5EF4-FFF2-40B4-BE49-F238E27FC236}">
                  <a16:creationId xmlns:a16="http://schemas.microsoft.com/office/drawing/2014/main" id="{1C537995-E3A1-2940-8669-6D8C0DEB128B}"/>
                </a:ext>
              </a:extLst>
            </p:cNvPr>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8" name="Oval 49">
              <a:extLst>
                <a:ext uri="{FF2B5EF4-FFF2-40B4-BE49-F238E27FC236}">
                  <a16:creationId xmlns:a16="http://schemas.microsoft.com/office/drawing/2014/main" id="{4226C704-72B9-5042-B451-002D81E626C0}"/>
                </a:ext>
              </a:extLst>
            </p:cNvPr>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9" name="Text Box 50">
              <a:extLst>
                <a:ext uri="{FF2B5EF4-FFF2-40B4-BE49-F238E27FC236}">
                  <a16:creationId xmlns:a16="http://schemas.microsoft.com/office/drawing/2014/main" id="{1DA91D9A-B6CD-E647-9B2E-61C4AC33B765}"/>
                </a:ext>
              </a:extLst>
            </p:cNvPr>
            <p:cNvSpPr txBox="1">
              <a:spLocks noChangeArrowheads="1"/>
            </p:cNvSpPr>
            <p:nvPr/>
          </p:nvSpPr>
          <p:spPr bwMode="auto">
            <a:xfrm>
              <a:off x="443" y="3200"/>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sp>
          <p:nvSpPr>
            <p:cNvPr id="20540" name="Rectangle 51">
              <a:extLst>
                <a:ext uri="{FF2B5EF4-FFF2-40B4-BE49-F238E27FC236}">
                  <a16:creationId xmlns:a16="http://schemas.microsoft.com/office/drawing/2014/main" id="{E25BF134-CB9A-2E4B-A5B7-052E0788F942}"/>
                </a:ext>
              </a:extLst>
            </p:cNvPr>
            <p:cNvSpPr>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sp>
          <p:nvSpPr>
            <p:cNvPr id="20541" name="Rectangle 52">
              <a:extLst>
                <a:ext uri="{FF2B5EF4-FFF2-40B4-BE49-F238E27FC236}">
                  <a16:creationId xmlns:a16="http://schemas.microsoft.com/office/drawing/2014/main" id="{6374A30C-3B2A-0D40-AC49-DCBC7804CB49}"/>
                </a:ext>
              </a:extLst>
            </p:cNvPr>
            <p:cNvSpPr>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TAGCCCT</a:t>
              </a:r>
            </a:p>
          </p:txBody>
        </p:sp>
        <p:sp>
          <p:nvSpPr>
            <p:cNvPr id="20542" name="Rectangle 53">
              <a:extLst>
                <a:ext uri="{FF2B5EF4-FFF2-40B4-BE49-F238E27FC236}">
                  <a16:creationId xmlns:a16="http://schemas.microsoft.com/office/drawing/2014/main" id="{956EA6E4-0D0F-0E44-9C3F-24F2364C8B67}"/>
                </a:ext>
              </a:extLst>
            </p:cNvPr>
            <p:cNvSpPr>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AGCACTT</a:t>
              </a:r>
            </a:p>
          </p:txBody>
        </p:sp>
      </p:grpSp>
      <p:grpSp>
        <p:nvGrpSpPr>
          <p:cNvPr id="64566" name="Group 54">
            <a:extLst>
              <a:ext uri="{FF2B5EF4-FFF2-40B4-BE49-F238E27FC236}">
                <a16:creationId xmlns:a16="http://schemas.microsoft.com/office/drawing/2014/main" id="{00CDABED-1A7D-5B4D-9F69-C5E02BC79E3D}"/>
              </a:ext>
            </a:extLst>
          </p:cNvPr>
          <p:cNvGrpSpPr>
            <a:grpSpLocks/>
          </p:cNvGrpSpPr>
          <p:nvPr/>
        </p:nvGrpSpPr>
        <p:grpSpPr bwMode="auto">
          <a:xfrm>
            <a:off x="2152650" y="2057400"/>
            <a:ext cx="6565900" cy="3354388"/>
            <a:chOff x="395" y="1296"/>
            <a:chExt cx="4136" cy="2113"/>
          </a:xfrm>
        </p:grpSpPr>
        <p:grpSp>
          <p:nvGrpSpPr>
            <p:cNvPr id="20488" name="Group 55">
              <a:extLst>
                <a:ext uri="{FF2B5EF4-FFF2-40B4-BE49-F238E27FC236}">
                  <a16:creationId xmlns:a16="http://schemas.microsoft.com/office/drawing/2014/main" id="{4005B383-4FAA-3748-8485-6BD0DCB8A98E}"/>
                </a:ext>
              </a:extLst>
            </p:cNvPr>
            <p:cNvGrpSpPr>
              <a:grpSpLocks/>
            </p:cNvGrpSpPr>
            <p:nvPr/>
          </p:nvGrpSpPr>
          <p:grpSpPr bwMode="auto">
            <a:xfrm>
              <a:off x="395" y="1296"/>
              <a:ext cx="4136" cy="2113"/>
              <a:chOff x="395" y="1296"/>
              <a:chExt cx="4136" cy="2113"/>
            </a:xfrm>
          </p:grpSpPr>
          <p:grpSp>
            <p:nvGrpSpPr>
              <p:cNvPr id="20494" name="Group 56">
                <a:extLst>
                  <a:ext uri="{FF2B5EF4-FFF2-40B4-BE49-F238E27FC236}">
                    <a16:creationId xmlns:a16="http://schemas.microsoft.com/office/drawing/2014/main" id="{6F256AC1-148C-F143-B8AE-07813A28F68B}"/>
                  </a:ext>
                </a:extLst>
              </p:cNvPr>
              <p:cNvGrpSpPr>
                <a:grpSpLocks/>
              </p:cNvGrpSpPr>
              <p:nvPr/>
            </p:nvGrpSpPr>
            <p:grpSpPr bwMode="auto">
              <a:xfrm>
                <a:off x="395" y="1296"/>
                <a:ext cx="3932" cy="1776"/>
                <a:chOff x="395" y="1296"/>
                <a:chExt cx="3932" cy="1776"/>
              </a:xfrm>
            </p:grpSpPr>
            <p:sp>
              <p:nvSpPr>
                <p:cNvPr id="20500" name="Text Box 57">
                  <a:extLst>
                    <a:ext uri="{FF2B5EF4-FFF2-40B4-BE49-F238E27FC236}">
                      <a16:creationId xmlns:a16="http://schemas.microsoft.com/office/drawing/2014/main" id="{C572ECA5-091C-2A41-87EA-1C0ABA739ADC}"/>
                    </a:ext>
                  </a:extLst>
                </p:cNvPr>
                <p:cNvSpPr txBox="1">
                  <a:spLocks noChangeArrowheads="1"/>
                </p:cNvSpPr>
                <p:nvPr/>
              </p:nvSpPr>
              <p:spPr bwMode="auto">
                <a:xfrm>
                  <a:off x="2496" y="1488"/>
                  <a:ext cx="7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AAGACTT</a:t>
                  </a:r>
                </a:p>
              </p:txBody>
            </p:sp>
            <p:sp>
              <p:nvSpPr>
                <p:cNvPr id="20501" name="Line 58">
                  <a:extLst>
                    <a:ext uri="{FF2B5EF4-FFF2-40B4-BE49-F238E27FC236}">
                      <a16:creationId xmlns:a16="http://schemas.microsoft.com/office/drawing/2014/main" id="{1F0E5F69-8C86-684D-AB15-458622869768}"/>
                    </a:ext>
                  </a:extLst>
                </p:cNvPr>
                <p:cNvSpPr>
                  <a:spLocks noChangeShapeType="1"/>
                </p:cNvSpPr>
                <p:nvPr/>
              </p:nvSpPr>
              <p:spPr bwMode="auto">
                <a:xfrm flipH="1">
                  <a:off x="2352" y="1296"/>
                  <a:ext cx="0" cy="336"/>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2" name="Oval 59">
                  <a:extLst>
                    <a:ext uri="{FF2B5EF4-FFF2-40B4-BE49-F238E27FC236}">
                      <a16:creationId xmlns:a16="http://schemas.microsoft.com/office/drawing/2014/main" id="{47D0002A-E56F-8F4D-8F61-209434E736A2}"/>
                    </a:ext>
                  </a:extLst>
                </p:cNvPr>
                <p:cNvSpPr>
                  <a:spLocks noChangeArrowheads="1"/>
                </p:cNvSpPr>
                <p:nvPr/>
              </p:nvSpPr>
              <p:spPr bwMode="auto">
                <a:xfrm>
                  <a:off x="2304" y="1584"/>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3" name="Line 60">
                  <a:extLst>
                    <a:ext uri="{FF2B5EF4-FFF2-40B4-BE49-F238E27FC236}">
                      <a16:creationId xmlns:a16="http://schemas.microsoft.com/office/drawing/2014/main" id="{855DBFB9-9E62-6E47-8977-6E8C0A16598E}"/>
                    </a:ext>
                  </a:extLst>
                </p:cNvPr>
                <p:cNvSpPr>
                  <a:spLocks noChangeShapeType="1"/>
                </p:cNvSpPr>
                <p:nvPr/>
              </p:nvSpPr>
              <p:spPr bwMode="auto">
                <a:xfrm>
                  <a:off x="2352" y="1632"/>
                  <a:ext cx="528" cy="38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4" name="Text Box 61">
                  <a:extLst>
                    <a:ext uri="{FF2B5EF4-FFF2-40B4-BE49-F238E27FC236}">
                      <a16:creationId xmlns:a16="http://schemas.microsoft.com/office/drawing/2014/main" id="{D846C6AF-76D7-534F-9D69-9730631C0A07}"/>
                    </a:ext>
                  </a:extLst>
                </p:cNvPr>
                <p:cNvSpPr txBox="1">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TGGACTT</a:t>
                  </a:r>
                </a:p>
              </p:txBody>
            </p:sp>
            <p:sp>
              <p:nvSpPr>
                <p:cNvPr id="20505" name="Oval 62">
                  <a:extLst>
                    <a:ext uri="{FF2B5EF4-FFF2-40B4-BE49-F238E27FC236}">
                      <a16:creationId xmlns:a16="http://schemas.microsoft.com/office/drawing/2014/main" id="{5DCDEEA1-B8E1-4C4B-8B56-89879303741B}"/>
                    </a:ext>
                  </a:extLst>
                </p:cNvPr>
                <p:cNvSpPr>
                  <a:spLocks noChangeArrowheads="1"/>
                </p:cNvSpPr>
                <p:nvPr/>
              </p:nvSpPr>
              <p:spPr bwMode="auto">
                <a:xfrm>
                  <a:off x="2832" y="1968"/>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6" name="Line 63">
                  <a:extLst>
                    <a:ext uri="{FF2B5EF4-FFF2-40B4-BE49-F238E27FC236}">
                      <a16:creationId xmlns:a16="http://schemas.microsoft.com/office/drawing/2014/main" id="{556217FC-59C5-4543-9CA5-020D8FABF5BA}"/>
                    </a:ext>
                  </a:extLst>
                </p:cNvPr>
                <p:cNvSpPr>
                  <a:spLocks noChangeShapeType="1"/>
                </p:cNvSpPr>
                <p:nvPr/>
              </p:nvSpPr>
              <p:spPr bwMode="auto">
                <a:xfrm flipH="1">
                  <a:off x="1680" y="1632"/>
                  <a:ext cx="672" cy="38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7" name="Text Box 64">
                  <a:extLst>
                    <a:ext uri="{FF2B5EF4-FFF2-40B4-BE49-F238E27FC236}">
                      <a16:creationId xmlns:a16="http://schemas.microsoft.com/office/drawing/2014/main" id="{7D9C8960-7A0F-3042-972C-16FDF1252824}"/>
                    </a:ext>
                  </a:extLst>
                </p:cNvPr>
                <p:cNvSpPr txBox="1">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AAGGCCT</a:t>
                  </a:r>
                </a:p>
              </p:txBody>
            </p:sp>
            <p:sp>
              <p:nvSpPr>
                <p:cNvPr id="20508" name="Oval 65">
                  <a:extLst>
                    <a:ext uri="{FF2B5EF4-FFF2-40B4-BE49-F238E27FC236}">
                      <a16:creationId xmlns:a16="http://schemas.microsoft.com/office/drawing/2014/main" id="{43C72A62-5986-9A46-BF27-706736A7A9B9}"/>
                    </a:ext>
                  </a:extLst>
                </p:cNvPr>
                <p:cNvSpPr>
                  <a:spLocks noChangeArrowheads="1"/>
                </p:cNvSpPr>
                <p:nvPr/>
              </p:nvSpPr>
              <p:spPr bwMode="auto">
                <a:xfrm>
                  <a:off x="1632" y="1968"/>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9" name="Oval 66">
                  <a:extLst>
                    <a:ext uri="{FF2B5EF4-FFF2-40B4-BE49-F238E27FC236}">
                      <a16:creationId xmlns:a16="http://schemas.microsoft.com/office/drawing/2014/main" id="{E6D05BC1-B5ED-A74C-8D07-122DD481CBEB}"/>
                    </a:ext>
                  </a:extLst>
                </p:cNvPr>
                <p:cNvSpPr>
                  <a:spLocks noChangeArrowheads="1"/>
                </p:cNvSpPr>
                <p:nvPr/>
              </p:nvSpPr>
              <p:spPr bwMode="auto">
                <a:xfrm>
                  <a:off x="2064"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0" name="Line 67">
                  <a:extLst>
                    <a:ext uri="{FF2B5EF4-FFF2-40B4-BE49-F238E27FC236}">
                      <a16:creationId xmlns:a16="http://schemas.microsoft.com/office/drawing/2014/main" id="{E7599890-BF82-6B4A-BB57-026CA064A384}"/>
                    </a:ext>
                  </a:extLst>
                </p:cNvPr>
                <p:cNvSpPr>
                  <a:spLocks noChangeShapeType="1"/>
                </p:cNvSpPr>
                <p:nvPr/>
              </p:nvSpPr>
              <p:spPr bwMode="auto">
                <a:xfrm flipH="1">
                  <a:off x="1296" y="2016"/>
                  <a:ext cx="384" cy="48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1" name="Line 68">
                  <a:extLst>
                    <a:ext uri="{FF2B5EF4-FFF2-40B4-BE49-F238E27FC236}">
                      <a16:creationId xmlns:a16="http://schemas.microsoft.com/office/drawing/2014/main" id="{FE52B329-0B56-9C40-89EE-71F95233A1AF}"/>
                    </a:ext>
                  </a:extLst>
                </p:cNvPr>
                <p:cNvSpPr>
                  <a:spLocks noChangeShapeType="1"/>
                </p:cNvSpPr>
                <p:nvPr/>
              </p:nvSpPr>
              <p:spPr bwMode="auto">
                <a:xfrm>
                  <a:off x="1680" y="2016"/>
                  <a:ext cx="432"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2" name="Text Box 69">
                  <a:extLst>
                    <a:ext uri="{FF2B5EF4-FFF2-40B4-BE49-F238E27FC236}">
                      <a16:creationId xmlns:a16="http://schemas.microsoft.com/office/drawing/2014/main" id="{1E4F5C91-C9D1-8542-902F-D236FDE46D84}"/>
                    </a:ext>
                  </a:extLst>
                </p:cNvPr>
                <p:cNvSpPr txBox="1">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AGGGCAT</a:t>
                  </a:r>
                </a:p>
              </p:txBody>
            </p:sp>
            <p:sp>
              <p:nvSpPr>
                <p:cNvPr id="20513" name="Text Box 70">
                  <a:extLst>
                    <a:ext uri="{FF2B5EF4-FFF2-40B4-BE49-F238E27FC236}">
                      <a16:creationId xmlns:a16="http://schemas.microsoft.com/office/drawing/2014/main" id="{955473D3-49B1-F942-938D-12B201DE7602}"/>
                    </a:ext>
                  </a:extLst>
                </p:cNvPr>
                <p:cNvSpPr txBox="1">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TAGCCCT</a:t>
                  </a:r>
                </a:p>
              </p:txBody>
            </p:sp>
            <p:sp>
              <p:nvSpPr>
                <p:cNvPr id="20514" name="Line 71">
                  <a:extLst>
                    <a:ext uri="{FF2B5EF4-FFF2-40B4-BE49-F238E27FC236}">
                      <a16:creationId xmlns:a16="http://schemas.microsoft.com/office/drawing/2014/main" id="{BB17B06F-1801-D74F-AADF-B34F3FF5C7A3}"/>
                    </a:ext>
                  </a:extLst>
                </p:cNvPr>
                <p:cNvSpPr>
                  <a:spLocks noChangeShapeType="1"/>
                </p:cNvSpPr>
                <p:nvPr/>
              </p:nvSpPr>
              <p:spPr bwMode="auto">
                <a:xfrm>
                  <a:off x="2880" y="2016"/>
                  <a:ext cx="576"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5" name="Text Box 72">
                  <a:extLst>
                    <a:ext uri="{FF2B5EF4-FFF2-40B4-BE49-F238E27FC236}">
                      <a16:creationId xmlns:a16="http://schemas.microsoft.com/office/drawing/2014/main" id="{A2ED815A-0246-9E46-A60B-46F1A5714B7C}"/>
                    </a:ext>
                  </a:extLst>
                </p:cNvPr>
                <p:cNvSpPr txBox="1">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AGCACTT</a:t>
                  </a:r>
                </a:p>
              </p:txBody>
            </p:sp>
            <p:sp>
              <p:nvSpPr>
                <p:cNvPr id="20516" name="Oval 73">
                  <a:extLst>
                    <a:ext uri="{FF2B5EF4-FFF2-40B4-BE49-F238E27FC236}">
                      <a16:creationId xmlns:a16="http://schemas.microsoft.com/office/drawing/2014/main" id="{A6CDEAF7-9D57-0042-841A-FD03884DBEBE}"/>
                    </a:ext>
                  </a:extLst>
                </p:cNvPr>
                <p:cNvSpPr>
                  <a:spLocks noChangeArrowheads="1"/>
                </p:cNvSpPr>
                <p:nvPr/>
              </p:nvSpPr>
              <p:spPr bwMode="auto">
                <a:xfrm>
                  <a:off x="3408"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7" name="Oval 74">
                  <a:extLst>
                    <a:ext uri="{FF2B5EF4-FFF2-40B4-BE49-F238E27FC236}">
                      <a16:creationId xmlns:a16="http://schemas.microsoft.com/office/drawing/2014/main" id="{44E528FB-CA04-114C-A656-22A0F2D8085D}"/>
                    </a:ext>
                  </a:extLst>
                </p:cNvPr>
                <p:cNvSpPr>
                  <a:spLocks noChangeArrowheads="1"/>
                </p:cNvSpPr>
                <p:nvPr/>
              </p:nvSpPr>
              <p:spPr bwMode="auto">
                <a:xfrm>
                  <a:off x="1200"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8" name="Rectangle 75">
                  <a:extLst>
                    <a:ext uri="{FF2B5EF4-FFF2-40B4-BE49-F238E27FC236}">
                      <a16:creationId xmlns:a16="http://schemas.microsoft.com/office/drawing/2014/main" id="{04A058F5-D3F7-0649-BD50-0FC79406699E}"/>
                    </a:ext>
                  </a:extLst>
                </p:cNvPr>
                <p:cNvSpPr>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AAGGCCT</a:t>
                  </a:r>
                </a:p>
              </p:txBody>
            </p:sp>
            <p:sp>
              <p:nvSpPr>
                <p:cNvPr id="20519" name="Rectangle 76">
                  <a:extLst>
                    <a:ext uri="{FF2B5EF4-FFF2-40B4-BE49-F238E27FC236}">
                      <a16:creationId xmlns:a16="http://schemas.microsoft.com/office/drawing/2014/main" id="{BDD95ED7-3F08-0549-A311-8086FB259621}"/>
                    </a:ext>
                  </a:extLst>
                </p:cNvPr>
                <p:cNvSpPr>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TGGACTT</a:t>
                  </a:r>
                </a:p>
              </p:txBody>
            </p:sp>
            <p:sp>
              <p:nvSpPr>
                <p:cNvPr id="20520" name="Line 77">
                  <a:extLst>
                    <a:ext uri="{FF2B5EF4-FFF2-40B4-BE49-F238E27FC236}">
                      <a16:creationId xmlns:a16="http://schemas.microsoft.com/office/drawing/2014/main" id="{CDF3EB1F-529E-A24D-9F43-F52E26D8C306}"/>
                    </a:ext>
                  </a:extLst>
                </p:cNvPr>
                <p:cNvSpPr>
                  <a:spLocks noChangeShapeType="1"/>
                </p:cNvSpPr>
                <p:nvPr/>
              </p:nvSpPr>
              <p:spPr bwMode="auto">
                <a:xfrm>
                  <a:off x="2112" y="2544"/>
                  <a:ext cx="384"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1" name="Line 78">
                  <a:extLst>
                    <a:ext uri="{FF2B5EF4-FFF2-40B4-BE49-F238E27FC236}">
                      <a16:creationId xmlns:a16="http://schemas.microsoft.com/office/drawing/2014/main" id="{0BCF1AF0-B4C1-BB43-9D0F-97936BCC7064}"/>
                    </a:ext>
                  </a:extLst>
                </p:cNvPr>
                <p:cNvSpPr>
                  <a:spLocks noChangeShapeType="1"/>
                </p:cNvSpPr>
                <p:nvPr/>
              </p:nvSpPr>
              <p:spPr bwMode="auto">
                <a:xfrm rot="-5400000">
                  <a:off x="1632" y="2592"/>
                  <a:ext cx="528" cy="432"/>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2" name="Line 79">
                  <a:extLst>
                    <a:ext uri="{FF2B5EF4-FFF2-40B4-BE49-F238E27FC236}">
                      <a16:creationId xmlns:a16="http://schemas.microsoft.com/office/drawing/2014/main" id="{53D21AA4-E4F6-3B4E-93ED-4E722776BA21}"/>
                    </a:ext>
                  </a:extLst>
                </p:cNvPr>
                <p:cNvSpPr>
                  <a:spLocks noChangeShapeType="1"/>
                </p:cNvSpPr>
                <p:nvPr/>
              </p:nvSpPr>
              <p:spPr bwMode="auto">
                <a:xfrm rot="-5400000">
                  <a:off x="3120" y="2736"/>
                  <a:ext cx="528" cy="14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3" name="Line 80">
                  <a:extLst>
                    <a:ext uri="{FF2B5EF4-FFF2-40B4-BE49-F238E27FC236}">
                      <a16:creationId xmlns:a16="http://schemas.microsoft.com/office/drawing/2014/main" id="{A760D7B7-8D22-524A-9233-8B7BBDF7B70F}"/>
                    </a:ext>
                  </a:extLst>
                </p:cNvPr>
                <p:cNvSpPr>
                  <a:spLocks noChangeShapeType="1"/>
                </p:cNvSpPr>
                <p:nvPr/>
              </p:nvSpPr>
              <p:spPr bwMode="auto">
                <a:xfrm rot="5400000" flipH="1">
                  <a:off x="3552" y="2448"/>
                  <a:ext cx="528" cy="72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4" name="Line 81">
                  <a:extLst>
                    <a:ext uri="{FF2B5EF4-FFF2-40B4-BE49-F238E27FC236}">
                      <a16:creationId xmlns:a16="http://schemas.microsoft.com/office/drawing/2014/main" id="{3EA47A6D-8945-DA47-880A-1BBC00DBC218}"/>
                    </a:ext>
                  </a:extLst>
                </p:cNvPr>
                <p:cNvSpPr>
                  <a:spLocks noChangeShapeType="1"/>
                </p:cNvSpPr>
                <p:nvPr/>
              </p:nvSpPr>
              <p:spPr bwMode="auto">
                <a:xfrm rot="-5400000">
                  <a:off x="768" y="2544"/>
                  <a:ext cx="576" cy="48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495" name="Rectangle 82">
                <a:extLst>
                  <a:ext uri="{FF2B5EF4-FFF2-40B4-BE49-F238E27FC236}">
                    <a16:creationId xmlns:a16="http://schemas.microsoft.com/office/drawing/2014/main" id="{77C27704-1121-A340-9C87-47C10106DB75}"/>
                  </a:ext>
                </a:extLst>
              </p:cNvPr>
              <p:cNvSpPr>
                <a:spLocks noChangeArrowheads="1"/>
              </p:cNvSpPr>
              <p:nvPr/>
            </p:nvSpPr>
            <p:spPr bwMode="auto">
              <a:xfrm>
                <a:off x="3792" y="3196"/>
                <a:ext cx="7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AGCGCTT</a:t>
                </a:r>
              </a:p>
            </p:txBody>
          </p:sp>
          <p:sp>
            <p:nvSpPr>
              <p:cNvPr id="20496" name="Rectangle 83">
                <a:extLst>
                  <a:ext uri="{FF2B5EF4-FFF2-40B4-BE49-F238E27FC236}">
                    <a16:creationId xmlns:a16="http://schemas.microsoft.com/office/drawing/2014/main" id="{0EBA4324-95AC-B748-8C9A-5F602373C099}"/>
                  </a:ext>
                </a:extLst>
              </p:cNvPr>
              <p:cNvSpPr>
                <a:spLocks noChangeArrowheads="1"/>
              </p:cNvSpPr>
              <p:nvPr/>
            </p:nvSpPr>
            <p:spPr bwMode="auto">
              <a:xfrm>
                <a:off x="2976" y="3196"/>
                <a:ext cx="7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AGCACAA</a:t>
                </a:r>
              </a:p>
            </p:txBody>
          </p:sp>
          <p:sp>
            <p:nvSpPr>
              <p:cNvPr id="20497" name="Rectangle 84">
                <a:extLst>
                  <a:ext uri="{FF2B5EF4-FFF2-40B4-BE49-F238E27FC236}">
                    <a16:creationId xmlns:a16="http://schemas.microsoft.com/office/drawing/2014/main" id="{A74BB8E4-1190-B843-875D-709F24F605FC}"/>
                  </a:ext>
                </a:extLst>
              </p:cNvPr>
              <p:cNvSpPr>
                <a:spLocks noChangeArrowheads="1"/>
              </p:cNvSpPr>
              <p:nvPr/>
            </p:nvSpPr>
            <p:spPr bwMode="auto">
              <a:xfrm>
                <a:off x="2160" y="3196"/>
                <a:ext cx="7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TAGACTT</a:t>
                </a:r>
              </a:p>
            </p:txBody>
          </p:sp>
          <p:sp>
            <p:nvSpPr>
              <p:cNvPr id="20498" name="Rectangle 85">
                <a:extLst>
                  <a:ext uri="{FF2B5EF4-FFF2-40B4-BE49-F238E27FC236}">
                    <a16:creationId xmlns:a16="http://schemas.microsoft.com/office/drawing/2014/main" id="{E1928521-9F79-434C-AC13-BB49350777D9}"/>
                  </a:ext>
                </a:extLst>
              </p:cNvPr>
              <p:cNvSpPr>
                <a:spLocks noChangeArrowheads="1"/>
              </p:cNvSpPr>
              <p:nvPr/>
            </p:nvSpPr>
            <p:spPr bwMode="auto">
              <a:xfrm>
                <a:off x="1296" y="3196"/>
                <a:ext cx="7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TAGCCCA</a:t>
                </a:r>
              </a:p>
            </p:txBody>
          </p:sp>
          <p:sp>
            <p:nvSpPr>
              <p:cNvPr id="20499" name="Rectangle 86">
                <a:extLst>
                  <a:ext uri="{FF2B5EF4-FFF2-40B4-BE49-F238E27FC236}">
                    <a16:creationId xmlns:a16="http://schemas.microsoft.com/office/drawing/2014/main" id="{B4CE8E18-F4B4-2540-8268-2DB2971946A4}"/>
                  </a:ext>
                </a:extLst>
              </p:cNvPr>
              <p:cNvSpPr>
                <a:spLocks noChangeArrowheads="1"/>
              </p:cNvSpPr>
              <p:nvPr/>
            </p:nvSpPr>
            <p:spPr bwMode="auto">
              <a:xfrm>
                <a:off x="443" y="3196"/>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grpSp>
        <p:sp>
          <p:nvSpPr>
            <p:cNvPr id="20489" name="Oval 87">
              <a:extLst>
                <a:ext uri="{FF2B5EF4-FFF2-40B4-BE49-F238E27FC236}">
                  <a16:creationId xmlns:a16="http://schemas.microsoft.com/office/drawing/2014/main" id="{9EC2180F-E226-734D-A8BF-1CFF0FAE3A9B}"/>
                </a:ext>
              </a:extLst>
            </p:cNvPr>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0" name="Oval 88">
              <a:extLst>
                <a:ext uri="{FF2B5EF4-FFF2-40B4-BE49-F238E27FC236}">
                  <a16:creationId xmlns:a16="http://schemas.microsoft.com/office/drawing/2014/main" id="{C167C46F-A2D1-1346-9EAB-CAEF480E85E3}"/>
                </a:ext>
              </a:extLst>
            </p:cNvPr>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1" name="Oval 89">
              <a:extLst>
                <a:ext uri="{FF2B5EF4-FFF2-40B4-BE49-F238E27FC236}">
                  <a16:creationId xmlns:a16="http://schemas.microsoft.com/office/drawing/2014/main" id="{AF39CDB6-E29E-8046-9F14-1BC6038E5C0A}"/>
                </a:ext>
              </a:extLst>
            </p:cNvPr>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2" name="Oval 90">
              <a:extLst>
                <a:ext uri="{FF2B5EF4-FFF2-40B4-BE49-F238E27FC236}">
                  <a16:creationId xmlns:a16="http://schemas.microsoft.com/office/drawing/2014/main" id="{32515CF3-2A38-EE4C-A87E-0C856DAAFCFA}"/>
                </a:ext>
              </a:extLst>
            </p:cNvPr>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3" name="Oval 91">
              <a:extLst>
                <a:ext uri="{FF2B5EF4-FFF2-40B4-BE49-F238E27FC236}">
                  <a16:creationId xmlns:a16="http://schemas.microsoft.com/office/drawing/2014/main" id="{D8FD379B-2BBC-5546-A4FE-1ADE26E96544}"/>
                </a:ext>
              </a:extLst>
            </p:cNvPr>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spTree>
    <p:extLst>
      <p:ext uri="{BB962C8B-B14F-4D97-AF65-F5344CB8AC3E}">
        <p14:creationId xmlns:p14="http://schemas.microsoft.com/office/powerpoint/2010/main" val="3483856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45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45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5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4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712E7F72-035E-BE4C-B650-99F814DCFDE4}"/>
              </a:ext>
            </a:extLst>
          </p:cNvPr>
          <p:cNvSpPr>
            <a:spLocks noGrp="1"/>
          </p:cNvSpPr>
          <p:nvPr>
            <p:ph type="title"/>
          </p:nvPr>
        </p:nvSpPr>
        <p:spPr/>
        <p:txBody>
          <a:bodyPr/>
          <a:lstStyle/>
          <a:p>
            <a:r>
              <a:rPr lang="en-US" altLang="en-US" sz="4000" dirty="0">
                <a:ea typeface="ＭＳ Ｐゴシック" panose="020B0600070205080204" pitchFamily="34" charset="-128"/>
              </a:rPr>
              <a:t>Markov Models of Sequence Evolution (Gene Tree)</a:t>
            </a:r>
          </a:p>
        </p:txBody>
      </p:sp>
      <p:sp>
        <p:nvSpPr>
          <p:cNvPr id="683011" name="Rectangle 3">
            <a:extLst>
              <a:ext uri="{FF2B5EF4-FFF2-40B4-BE49-F238E27FC236}">
                <a16:creationId xmlns:a16="http://schemas.microsoft.com/office/drawing/2014/main" id="{AA23E119-E621-1A4B-9863-D2A58B584071}"/>
              </a:ext>
            </a:extLst>
          </p:cNvPr>
          <p:cNvSpPr>
            <a:spLocks noGrp="1" noChangeArrowheads="1"/>
          </p:cNvSpPr>
          <p:nvPr>
            <p:ph type="body" idx="1"/>
          </p:nvPr>
        </p:nvSpPr>
        <p:spPr>
          <a:xfrm>
            <a:off x="468602" y="1469013"/>
            <a:ext cx="10885197" cy="5098472"/>
          </a:xfrm>
        </p:spPr>
        <p:txBody>
          <a:bodyPr>
            <a:noAutofit/>
          </a:bodyPr>
          <a:lstStyle/>
          <a:p>
            <a:pPr>
              <a:buFont typeface="Arial" charset="0"/>
              <a:buNone/>
              <a:defRPr/>
            </a:pPr>
            <a:r>
              <a:rPr lang="en-US" sz="2400" dirty="0">
                <a:solidFill>
                  <a:srgbClr val="0000FF"/>
                </a:solidFill>
              </a:rPr>
              <a:t>The different sites are assumed to evolve </a:t>
            </a:r>
            <a:r>
              <a:rPr lang="en-US" sz="2400" b="1" i="1" dirty="0">
                <a:solidFill>
                  <a:srgbClr val="0000FF"/>
                </a:solidFill>
              </a:rPr>
              <a:t>i.i.d</a:t>
            </a:r>
            <a:r>
              <a:rPr lang="en-US" sz="2400" dirty="0">
                <a:solidFill>
                  <a:srgbClr val="0000FF"/>
                </a:solidFill>
              </a:rPr>
              <a:t>. down the model tree, so it suffices to model a single site</a:t>
            </a:r>
            <a:endParaRPr lang="en-US" sz="2400" dirty="0"/>
          </a:p>
          <a:p>
            <a:pPr>
              <a:buFontTx/>
              <a:buNone/>
              <a:defRPr/>
            </a:pPr>
            <a:r>
              <a:rPr lang="en-US" sz="2400" dirty="0"/>
              <a:t>Jukes-Cantor, 1969 (simplest DNA site evolution model):</a:t>
            </a:r>
          </a:p>
          <a:p>
            <a:pPr>
              <a:buFont typeface="Arial" charset="0"/>
              <a:buChar char="•"/>
              <a:defRPr/>
            </a:pPr>
            <a:r>
              <a:rPr lang="en-US" sz="2400" dirty="0"/>
              <a:t>The state at the root is randomly drawn from {A,C,T,G} (nucleotides)</a:t>
            </a:r>
          </a:p>
          <a:p>
            <a:pPr>
              <a:buFont typeface="Arial" charset="0"/>
              <a:buChar char="•"/>
              <a:defRPr/>
            </a:pPr>
            <a:r>
              <a:rPr lang="en-US" sz="2400" dirty="0"/>
              <a:t>The model tree T is binary and has substitution probabilities p(e) on each edge e, with 0&lt;p(e)&lt;3/4</a:t>
            </a:r>
          </a:p>
          <a:p>
            <a:pPr>
              <a:buFont typeface="Arial" charset="0"/>
              <a:buChar char="•"/>
              <a:defRPr/>
            </a:pPr>
            <a:r>
              <a:rPr lang="en-US" sz="2400" dirty="0"/>
              <a:t>If a site (position) changes on an edge, it changes with equal probability to each of the remaining states</a:t>
            </a:r>
          </a:p>
          <a:p>
            <a:pPr>
              <a:buFont typeface="Arial" charset="0"/>
              <a:buChar char="•"/>
              <a:defRPr/>
            </a:pPr>
            <a:r>
              <a:rPr lang="en-US" sz="2400" dirty="0"/>
              <a:t>The evolutionary process is </a:t>
            </a:r>
            <a:r>
              <a:rPr lang="en-US" sz="2400" dirty="0" err="1"/>
              <a:t>Markovian</a:t>
            </a:r>
            <a:r>
              <a:rPr lang="en-US" sz="2400" dirty="0"/>
              <a:t>.</a:t>
            </a:r>
          </a:p>
          <a:p>
            <a:pPr marL="0" indent="0">
              <a:buNone/>
              <a:defRPr/>
            </a:pPr>
            <a:endParaRPr lang="en-US" sz="2400" dirty="0">
              <a:solidFill>
                <a:srgbClr val="0000FF"/>
              </a:solidFill>
            </a:endParaRPr>
          </a:p>
          <a:p>
            <a:pPr>
              <a:buFontTx/>
              <a:buNone/>
              <a:defRPr/>
            </a:pPr>
            <a:r>
              <a:rPr lang="en-US" sz="2400" dirty="0"/>
              <a:t>More complex models are also considered, often with little change to the theory.  </a:t>
            </a:r>
          </a:p>
          <a:p>
            <a:pPr>
              <a:buFontTx/>
              <a:buNone/>
              <a:defRPr/>
            </a:pPr>
            <a:endParaRPr lang="en-US" sz="2400" dirty="0"/>
          </a:p>
        </p:txBody>
      </p:sp>
    </p:spTree>
    <p:extLst>
      <p:ext uri="{BB962C8B-B14F-4D97-AF65-F5344CB8AC3E}">
        <p14:creationId xmlns:p14="http://schemas.microsoft.com/office/powerpoint/2010/main" val="30867796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6DD4-F0D5-8F48-A905-CD27FF4D5D7C}"/>
              </a:ext>
            </a:extLst>
          </p:cNvPr>
          <p:cNvSpPr>
            <a:spLocks noGrp="1"/>
          </p:cNvSpPr>
          <p:nvPr>
            <p:ph type="title"/>
          </p:nvPr>
        </p:nvSpPr>
        <p:spPr/>
        <p:txBody>
          <a:bodyPr/>
          <a:lstStyle/>
          <a:p>
            <a:r>
              <a:rPr lang="en-US" b="1" dirty="0"/>
              <a:t>Phylogeny estimation as a statistical problem</a:t>
            </a:r>
          </a:p>
        </p:txBody>
      </p:sp>
      <p:sp>
        <p:nvSpPr>
          <p:cNvPr id="3" name="Content Placeholder 2">
            <a:extLst>
              <a:ext uri="{FF2B5EF4-FFF2-40B4-BE49-F238E27FC236}">
                <a16:creationId xmlns:a16="http://schemas.microsoft.com/office/drawing/2014/main" id="{55DC65FF-F4F5-434D-B590-A51965177F8E}"/>
              </a:ext>
            </a:extLst>
          </p:cNvPr>
          <p:cNvSpPr>
            <a:spLocks noGrp="1"/>
          </p:cNvSpPr>
          <p:nvPr>
            <p:ph idx="1"/>
          </p:nvPr>
        </p:nvSpPr>
        <p:spPr/>
        <p:txBody>
          <a:bodyPr>
            <a:normAutofit fontScale="92500" lnSpcReduction="10000"/>
          </a:bodyPr>
          <a:lstStyle/>
          <a:p>
            <a:r>
              <a:rPr lang="en-US" dirty="0"/>
              <a:t>Assume DNA sequences are generated on an </a:t>
            </a:r>
            <a:r>
              <a:rPr lang="en-US" dirty="0">
                <a:solidFill>
                  <a:srgbClr val="0432FF"/>
                </a:solidFill>
              </a:rPr>
              <a:t>unknown model tree</a:t>
            </a:r>
            <a:r>
              <a:rPr lang="en-US" dirty="0"/>
              <a:t>, and try to infer the tree from the observed sequences seen at the leaves</a:t>
            </a:r>
          </a:p>
          <a:p>
            <a:r>
              <a:rPr lang="en-US" dirty="0"/>
              <a:t>Many methods:</a:t>
            </a:r>
          </a:p>
          <a:p>
            <a:pPr lvl="1"/>
            <a:r>
              <a:rPr lang="en-US" dirty="0">
                <a:solidFill>
                  <a:srgbClr val="0432FF"/>
                </a:solidFill>
              </a:rPr>
              <a:t>Maximum likelihood</a:t>
            </a:r>
            <a:r>
              <a:rPr lang="en-US" dirty="0"/>
              <a:t>: Find the model tree that maximizes the probability of generating the observed sequences</a:t>
            </a:r>
          </a:p>
          <a:p>
            <a:pPr lvl="1"/>
            <a:r>
              <a:rPr lang="en-US" dirty="0"/>
              <a:t>Bayesian estimation </a:t>
            </a:r>
          </a:p>
          <a:p>
            <a:pPr lvl="1"/>
            <a:r>
              <a:rPr lang="en-US" dirty="0"/>
              <a:t>Distance-based methods (e.g., neighbor joining)</a:t>
            </a:r>
          </a:p>
          <a:p>
            <a:pPr lvl="1"/>
            <a:r>
              <a:rPr lang="en-US" dirty="0"/>
              <a:t>Maximum parsimony</a:t>
            </a:r>
          </a:p>
          <a:p>
            <a:pPr marL="0" indent="0">
              <a:buNone/>
            </a:pPr>
            <a:endParaRPr lang="en-US" dirty="0"/>
          </a:p>
          <a:p>
            <a:pPr marL="0" indent="0">
              <a:buNone/>
            </a:pPr>
            <a:r>
              <a:rPr lang="en-US" dirty="0"/>
              <a:t>NP-hard optimization problems, heuristics</a:t>
            </a:r>
          </a:p>
          <a:p>
            <a:pPr marL="0" indent="0">
              <a:buNone/>
            </a:pPr>
            <a:r>
              <a:rPr lang="en-US" dirty="0"/>
              <a:t>	</a:t>
            </a:r>
          </a:p>
        </p:txBody>
      </p:sp>
    </p:spTree>
    <p:extLst>
      <p:ext uri="{BB962C8B-B14F-4D97-AF65-F5344CB8AC3E}">
        <p14:creationId xmlns:p14="http://schemas.microsoft.com/office/powerpoint/2010/main" val="10055314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D1135-3DD4-F84C-82EF-88E5B512CF29}"/>
              </a:ext>
            </a:extLst>
          </p:cNvPr>
          <p:cNvSpPr>
            <a:spLocks noGrp="1"/>
          </p:cNvSpPr>
          <p:nvPr>
            <p:ph type="title"/>
          </p:nvPr>
        </p:nvSpPr>
        <p:spPr/>
        <p:txBody>
          <a:bodyPr/>
          <a:lstStyle/>
          <a:p>
            <a:r>
              <a:rPr lang="en-US" dirty="0"/>
              <a:t>Maximum likelihood for gene tree estimation</a:t>
            </a:r>
          </a:p>
        </p:txBody>
      </p:sp>
      <p:sp>
        <p:nvSpPr>
          <p:cNvPr id="3" name="Content Placeholder 2">
            <a:extLst>
              <a:ext uri="{FF2B5EF4-FFF2-40B4-BE49-F238E27FC236}">
                <a16:creationId xmlns:a16="http://schemas.microsoft.com/office/drawing/2014/main" id="{283D8CC1-0B2F-1C45-8140-41435488E0CB}"/>
              </a:ext>
            </a:extLst>
          </p:cNvPr>
          <p:cNvSpPr>
            <a:spLocks noGrp="1"/>
          </p:cNvSpPr>
          <p:nvPr>
            <p:ph idx="1"/>
          </p:nvPr>
        </p:nvSpPr>
        <p:spPr/>
        <p:txBody>
          <a:bodyPr/>
          <a:lstStyle/>
          <a:p>
            <a:r>
              <a:rPr lang="en-US" dirty="0"/>
              <a:t>Theory:</a:t>
            </a:r>
          </a:p>
          <a:p>
            <a:pPr lvl="1"/>
            <a:r>
              <a:rPr lang="en-US" dirty="0"/>
              <a:t>Statistically consistent </a:t>
            </a:r>
          </a:p>
          <a:p>
            <a:pPr lvl="1"/>
            <a:r>
              <a:rPr lang="en-US" dirty="0"/>
              <a:t>Low sample complexity (Roch &amp; Sly, Prob. Theory and Related Fields, 2017): phase transition (logarithmic then polynomial)  </a:t>
            </a:r>
          </a:p>
          <a:p>
            <a:pPr lvl="1"/>
            <a:r>
              <a:rPr lang="en-US" dirty="0"/>
              <a:t>NP-hard </a:t>
            </a:r>
          </a:p>
          <a:p>
            <a:r>
              <a:rPr lang="en-US" dirty="0"/>
              <a:t>Empirical (based on heuristics) – using </a:t>
            </a:r>
            <a:r>
              <a:rPr lang="en-US" dirty="0">
                <a:solidFill>
                  <a:srgbClr val="0432FF"/>
                </a:solidFill>
              </a:rPr>
              <a:t>RAxML</a:t>
            </a:r>
            <a:r>
              <a:rPr lang="en-US" dirty="0"/>
              <a:t> (leading ML heuristic)</a:t>
            </a:r>
          </a:p>
          <a:p>
            <a:pPr lvl="1"/>
            <a:r>
              <a:rPr lang="en-US" dirty="0"/>
              <a:t>Outstanding accuracy on simulated data</a:t>
            </a:r>
          </a:p>
          <a:p>
            <a:pPr lvl="1"/>
            <a:r>
              <a:rPr lang="en-US" dirty="0"/>
              <a:t>Challenging on large datasets (best methods can take CPU years or fail to run on large datasets)</a:t>
            </a:r>
          </a:p>
          <a:p>
            <a:pPr lvl="1"/>
            <a:endParaRPr lang="en-US" dirty="0"/>
          </a:p>
          <a:p>
            <a:endParaRPr lang="en-US" dirty="0"/>
          </a:p>
        </p:txBody>
      </p:sp>
    </p:spTree>
    <p:extLst>
      <p:ext uri="{BB962C8B-B14F-4D97-AF65-F5344CB8AC3E}">
        <p14:creationId xmlns:p14="http://schemas.microsoft.com/office/powerpoint/2010/main" val="42579336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noFill/>
          <a:ln w="22225">
            <a:solidFill>
              <a:schemeClr val="accent1"/>
            </a:solidFill>
          </a:ln>
        </p:spPr>
        <p:txBody>
          <a:bodyPr wrap="square" rtlCol="0">
            <a:spAutoFit/>
          </a:bodyPr>
          <a:lstStyle/>
          <a:p>
            <a:r>
              <a:rPr lang="en-US" dirty="0"/>
              <a:t>Note: use most accurate method on subsets, and treat as absolute constraints</a:t>
            </a:r>
          </a:p>
        </p:txBody>
      </p:sp>
      <p:sp>
        <p:nvSpPr>
          <p:cNvPr id="6" name="TextBox 5">
            <a:extLst>
              <a:ext uri="{FF2B5EF4-FFF2-40B4-BE49-F238E27FC236}">
                <a16:creationId xmlns:a16="http://schemas.microsoft.com/office/drawing/2014/main" id="{7230C90F-7376-644D-82E1-FDE91E5D740E}"/>
              </a:ext>
            </a:extLst>
          </p:cNvPr>
          <p:cNvSpPr txBox="1"/>
          <p:nvPr/>
        </p:nvSpPr>
        <p:spPr>
          <a:xfrm>
            <a:off x="10363559" y="1737372"/>
            <a:ext cx="1610313" cy="923330"/>
          </a:xfrm>
          <a:prstGeom prst="rect">
            <a:avLst/>
          </a:prstGeom>
          <a:noFill/>
        </p:spPr>
        <p:txBody>
          <a:bodyPr wrap="none" rtlCol="0">
            <a:spAutoFit/>
          </a:bodyPr>
          <a:lstStyle/>
          <a:p>
            <a:r>
              <a:rPr lang="en-US" dirty="0"/>
              <a:t>Erin Molloy,</a:t>
            </a:r>
          </a:p>
          <a:p>
            <a:r>
              <a:rPr lang="en-US" dirty="0"/>
              <a:t>Introduced this</a:t>
            </a:r>
          </a:p>
          <a:p>
            <a:r>
              <a:rPr lang="en-US" dirty="0"/>
              <a:t>approach</a:t>
            </a:r>
          </a:p>
        </p:txBody>
      </p:sp>
    </p:spTree>
    <p:extLst>
      <p:ext uri="{BB962C8B-B14F-4D97-AF65-F5344CB8AC3E}">
        <p14:creationId xmlns:p14="http://schemas.microsoft.com/office/powerpoint/2010/main" val="6066135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Gene Tree Estimation</a:t>
            </a:r>
          </a:p>
        </p:txBody>
      </p:sp>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solidFill>
            <a:srgbClr val="FFFF00">
              <a:alpha val="73000"/>
            </a:srgbClr>
          </a:solidFill>
          <a:ln w="25400">
            <a:solidFill>
              <a:schemeClr val="accent1">
                <a:alpha val="69000"/>
              </a:schemeClr>
            </a:solidFill>
          </a:ln>
        </p:spPr>
        <p:txBody>
          <a:bodyPr wrap="square" rtlCol="0">
            <a:spAutoFit/>
          </a:bodyPr>
          <a:lstStyle/>
          <a:p>
            <a:r>
              <a:rPr lang="en-US" dirty="0"/>
              <a:t>Note: use most accurate method on subsets, and treat as </a:t>
            </a:r>
            <a:r>
              <a:rPr lang="en-US" b="1" dirty="0">
                <a:solidFill>
                  <a:srgbClr val="0432FF"/>
                </a:solidFill>
              </a:rPr>
              <a:t>absolute constraints</a:t>
            </a:r>
          </a:p>
        </p:txBody>
      </p:sp>
      <p:sp>
        <p:nvSpPr>
          <p:cNvPr id="6" name="TextBox 5">
            <a:extLst>
              <a:ext uri="{FF2B5EF4-FFF2-40B4-BE49-F238E27FC236}">
                <a16:creationId xmlns:a16="http://schemas.microsoft.com/office/drawing/2014/main" id="{2D2C8528-62AA-9344-9DA8-18E1BCAD38D0}"/>
              </a:ext>
            </a:extLst>
          </p:cNvPr>
          <p:cNvSpPr txBox="1"/>
          <p:nvPr/>
        </p:nvSpPr>
        <p:spPr>
          <a:xfrm>
            <a:off x="9114766" y="6034596"/>
            <a:ext cx="2914965" cy="523220"/>
          </a:xfrm>
          <a:prstGeom prst="rect">
            <a:avLst/>
          </a:prstGeom>
          <a:solidFill>
            <a:srgbClr val="FFFF00">
              <a:alpha val="71000"/>
            </a:srgbClr>
          </a:solidFill>
          <a:ln w="25400">
            <a:solidFill>
              <a:schemeClr val="accent1"/>
            </a:solidFill>
          </a:ln>
        </p:spPr>
        <p:txBody>
          <a:bodyPr wrap="none" rtlCol="0">
            <a:spAutoFit/>
          </a:bodyPr>
          <a:lstStyle/>
          <a:p>
            <a:r>
              <a:rPr lang="en-US" sz="2800" dirty="0"/>
              <a:t>Guide Tree Merger</a:t>
            </a:r>
          </a:p>
        </p:txBody>
      </p:sp>
      <p:cxnSp>
        <p:nvCxnSpPr>
          <p:cNvPr id="13" name="Straight Arrow Connector 12">
            <a:extLst>
              <a:ext uri="{FF2B5EF4-FFF2-40B4-BE49-F238E27FC236}">
                <a16:creationId xmlns:a16="http://schemas.microsoft.com/office/drawing/2014/main" id="{7991642E-2B55-4D41-833A-0CECB2781879}"/>
              </a:ext>
            </a:extLst>
          </p:cNvPr>
          <p:cNvCxnSpPr/>
          <p:nvPr/>
        </p:nvCxnSpPr>
        <p:spPr>
          <a:xfrm flipH="1">
            <a:off x="7298838" y="6280877"/>
            <a:ext cx="163328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BC645BC-2E7D-764D-9509-88D9D45CFE7F}"/>
              </a:ext>
            </a:extLst>
          </p:cNvPr>
          <p:cNvSpPr txBox="1"/>
          <p:nvPr/>
        </p:nvSpPr>
        <p:spPr>
          <a:xfrm>
            <a:off x="10238283" y="3040938"/>
            <a:ext cx="1501508" cy="1384995"/>
          </a:xfrm>
          <a:prstGeom prst="rect">
            <a:avLst/>
          </a:prstGeom>
          <a:solidFill>
            <a:srgbClr val="FFFF00">
              <a:alpha val="69000"/>
            </a:srgbClr>
          </a:solidFill>
          <a:ln w="28575">
            <a:solidFill>
              <a:schemeClr val="accent1"/>
            </a:solidFill>
          </a:ln>
        </p:spPr>
        <p:txBody>
          <a:bodyPr wrap="square" rtlCol="0">
            <a:spAutoFit/>
          </a:bodyPr>
          <a:lstStyle/>
          <a:p>
            <a:r>
              <a:rPr lang="en-US" sz="2800" dirty="0"/>
              <a:t>RAxML, IQ-TREE, </a:t>
            </a:r>
            <a:r>
              <a:rPr lang="en-US" sz="2800" dirty="0" err="1"/>
              <a:t>etc</a:t>
            </a:r>
            <a:endParaRPr lang="en-US" sz="2800" dirty="0"/>
          </a:p>
        </p:txBody>
      </p:sp>
      <p:cxnSp>
        <p:nvCxnSpPr>
          <p:cNvPr id="16" name="Straight Arrow Connector 15">
            <a:extLst>
              <a:ext uri="{FF2B5EF4-FFF2-40B4-BE49-F238E27FC236}">
                <a16:creationId xmlns:a16="http://schemas.microsoft.com/office/drawing/2014/main" id="{28BFE1A9-7CC8-4C4F-9D7B-D01623CFE816}"/>
              </a:ext>
            </a:extLst>
          </p:cNvPr>
          <p:cNvCxnSpPr/>
          <p:nvPr/>
        </p:nvCxnSpPr>
        <p:spPr>
          <a:xfrm flipH="1">
            <a:off x="9297417" y="3377222"/>
            <a:ext cx="780862" cy="222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454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11084767" cy="5775650"/>
          </a:xfrm>
        </p:spPr>
        <p:txBody>
          <a:bodyPr>
            <a:noAutofit/>
          </a:bodyPr>
          <a:lstStyle/>
          <a:p>
            <a:pPr>
              <a:spcAft>
                <a:spcPts val="600"/>
              </a:spcAft>
            </a:pPr>
            <a:r>
              <a:rPr lang="en-US" sz="2400" dirty="0"/>
              <a:t>Select taxon set and markers</a:t>
            </a:r>
          </a:p>
          <a:p>
            <a:pPr>
              <a:spcAft>
                <a:spcPts val="600"/>
              </a:spcAft>
            </a:pPr>
            <a:r>
              <a:rPr lang="en-US" sz="2400" dirty="0"/>
              <a:t>Gather and screen sequence data, possibly identify </a:t>
            </a:r>
            <a:r>
              <a:rPr lang="en-US" sz="2400" dirty="0" err="1"/>
              <a:t>orthologs</a:t>
            </a:r>
            <a:endParaRPr lang="en-US" sz="2400" dirty="0"/>
          </a:p>
          <a:p>
            <a:pPr>
              <a:spcAft>
                <a:spcPts val="600"/>
              </a:spcAft>
            </a:pPr>
            <a:r>
              <a:rPr lang="en-US" sz="2400" dirty="0">
                <a:solidFill>
                  <a:srgbClr val="0432FF"/>
                </a:solidFill>
              </a:rPr>
              <a:t>Compute multiple sequence alignments for each locus</a:t>
            </a:r>
            <a:r>
              <a:rPr lang="en-US" sz="2400" dirty="0">
                <a:solidFill>
                  <a:srgbClr val="000000"/>
                </a:solidFill>
              </a:rPr>
              <a:t>, and </a:t>
            </a:r>
            <a:r>
              <a:rPr lang="en-US" sz="2400" dirty="0">
                <a:solidFill>
                  <a:srgbClr val="0432FF"/>
                </a:solidFill>
              </a:rPr>
              <a:t>construct gene trees</a:t>
            </a:r>
          </a:p>
          <a:p>
            <a:pPr>
              <a:spcAft>
                <a:spcPts val="600"/>
              </a:spcAft>
            </a:pPr>
            <a:r>
              <a:rPr lang="en-US" sz="2400" dirty="0"/>
              <a:t>Compute species tree or network:</a:t>
            </a:r>
          </a:p>
          <a:p>
            <a:pPr lvl="1">
              <a:spcAft>
                <a:spcPts val="600"/>
              </a:spcAft>
            </a:pPr>
            <a:r>
              <a:rPr lang="en-US" dirty="0">
                <a:solidFill>
                  <a:srgbClr val="0432FF"/>
                </a:solidFill>
              </a:rPr>
              <a:t>Combine the estimated gene trees</a:t>
            </a:r>
            <a:r>
              <a:rPr lang="en-US" dirty="0"/>
              <a:t>, OR</a:t>
            </a:r>
          </a:p>
          <a:p>
            <a:pPr lvl="1">
              <a:spcAft>
                <a:spcPts val="600"/>
              </a:spcAft>
            </a:pPr>
            <a:r>
              <a:rPr lang="en-US" dirty="0"/>
              <a:t>Estimate a tree from a concatenation of the multiple sequence alignments </a:t>
            </a:r>
          </a:p>
          <a:p>
            <a:pPr>
              <a:spcAft>
                <a:spcPts val="600"/>
              </a:spcAft>
            </a:pPr>
            <a:r>
              <a:rPr lang="en-US" sz="2400" dirty="0"/>
              <a:t>Get statistical support on each branch (e.g., bootstrapping)</a:t>
            </a:r>
          </a:p>
          <a:p>
            <a:pPr>
              <a:spcAft>
                <a:spcPts val="600"/>
              </a:spcAft>
            </a:pPr>
            <a:r>
              <a:rPr lang="en-US" sz="2400" dirty="0"/>
              <a:t>Estimate dates on the nodes of the phylogeny</a:t>
            </a:r>
          </a:p>
          <a:p>
            <a:pPr>
              <a:spcAft>
                <a:spcPts val="600"/>
              </a:spcAft>
            </a:pPr>
            <a:r>
              <a:rPr lang="en-US" sz="2400" dirty="0"/>
              <a:t>Use species tree with branch support and dates </a:t>
            </a:r>
            <a:r>
              <a:rPr lang="en-US" sz="2400" u="sng" dirty="0"/>
              <a:t>to understand biology</a:t>
            </a:r>
          </a:p>
        </p:txBody>
      </p:sp>
    </p:spTree>
    <p:extLst>
      <p:ext uri="{BB962C8B-B14F-4D97-AF65-F5344CB8AC3E}">
        <p14:creationId xmlns:p14="http://schemas.microsoft.com/office/powerpoint/2010/main" val="5769775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39B3755-63BE-A646-BF2E-7B0E9F0CE8B0}"/>
              </a:ext>
            </a:extLst>
          </p:cNvPr>
          <p:cNvPicPr>
            <a:picLocks noChangeAspect="1"/>
          </p:cNvPicPr>
          <p:nvPr/>
        </p:nvPicPr>
        <p:blipFill>
          <a:blip r:embed="rId2"/>
          <a:stretch>
            <a:fillRect/>
          </a:stretch>
        </p:blipFill>
        <p:spPr>
          <a:xfrm>
            <a:off x="0" y="0"/>
            <a:ext cx="9961462" cy="6813513"/>
          </a:xfrm>
          <a:prstGeom prst="rect">
            <a:avLst/>
          </a:prstGeom>
        </p:spPr>
      </p:pic>
      <p:sp>
        <p:nvSpPr>
          <p:cNvPr id="8" name="TextBox 7">
            <a:extLst>
              <a:ext uri="{FF2B5EF4-FFF2-40B4-BE49-F238E27FC236}">
                <a16:creationId xmlns:a16="http://schemas.microsoft.com/office/drawing/2014/main" id="{6ABF5899-6490-6C4A-8B10-B4919BF9E7E9}"/>
              </a:ext>
            </a:extLst>
          </p:cNvPr>
          <p:cNvSpPr txBox="1"/>
          <p:nvPr/>
        </p:nvSpPr>
        <p:spPr>
          <a:xfrm>
            <a:off x="9051403" y="3330445"/>
            <a:ext cx="3291070" cy="3046988"/>
          </a:xfrm>
          <a:prstGeom prst="rect">
            <a:avLst/>
          </a:prstGeom>
          <a:noFill/>
        </p:spPr>
        <p:txBody>
          <a:bodyPr wrap="square" rtlCol="0">
            <a:spAutoFit/>
          </a:bodyPr>
          <a:lstStyle/>
          <a:p>
            <a:r>
              <a:rPr lang="en-US" sz="1600" dirty="0"/>
              <a:t>Figure 2 from  “Disjoint Tree Mergers for Large-Scale Maximum Likelihood Tree Estimation”,  Park et al., </a:t>
            </a:r>
            <a:r>
              <a:rPr lang="en-US" sz="1600" i="1" dirty="0"/>
              <a:t>Algorithms 2021</a:t>
            </a:r>
          </a:p>
          <a:p>
            <a:endParaRPr lang="en-US" sz="1600" dirty="0"/>
          </a:p>
          <a:p>
            <a:endParaRPr lang="en-US" sz="1600" dirty="0"/>
          </a:p>
          <a:p>
            <a:r>
              <a:rPr lang="en-US" sz="1600" dirty="0"/>
              <a:t>GTM pipeline: </a:t>
            </a:r>
          </a:p>
          <a:p>
            <a:pPr marL="285750" indent="-285750">
              <a:buFont typeface="Arial" panose="020B0604020202020204" pitchFamily="34" charset="0"/>
              <a:buChar char="•"/>
            </a:pPr>
            <a:r>
              <a:rPr lang="en-US" sz="1600" dirty="0"/>
              <a:t>starting tree is IQ-Tree or </a:t>
            </a:r>
            <a:r>
              <a:rPr lang="en-US" sz="1600" dirty="0" err="1"/>
              <a:t>FastTree</a:t>
            </a:r>
            <a:r>
              <a:rPr lang="en-US" sz="1600" dirty="0"/>
              <a:t> (smaller datasets), </a:t>
            </a:r>
          </a:p>
          <a:p>
            <a:pPr marL="285750" indent="-285750">
              <a:buFont typeface="Arial" panose="020B0604020202020204" pitchFamily="34" charset="0"/>
              <a:buChar char="•"/>
            </a:pPr>
            <a:r>
              <a:rPr lang="en-US" sz="1600" dirty="0"/>
              <a:t>IQ-tree used to compute subset trees, and </a:t>
            </a:r>
          </a:p>
          <a:p>
            <a:pPr marL="285750" indent="-285750">
              <a:buFont typeface="Arial" panose="020B0604020202020204" pitchFamily="34" charset="0"/>
              <a:buChar char="•"/>
            </a:pPr>
            <a:r>
              <a:rPr lang="en-US" sz="1600" dirty="0"/>
              <a:t>then combined using GTM</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3"/>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4"/>
          <a:stretch>
            <a:fillRect/>
          </a:stretch>
        </p:blipFill>
        <p:spPr>
          <a:xfrm>
            <a:off x="10949651" y="63660"/>
            <a:ext cx="1242349" cy="1242349"/>
          </a:xfrm>
          <a:prstGeom prst="rect">
            <a:avLst/>
          </a:prstGeom>
        </p:spPr>
      </p:pic>
    </p:spTree>
    <p:extLst>
      <p:ext uri="{BB962C8B-B14F-4D97-AF65-F5344CB8AC3E}">
        <p14:creationId xmlns:p14="http://schemas.microsoft.com/office/powerpoint/2010/main" val="3796271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39B3755-63BE-A646-BF2E-7B0E9F0CE8B0}"/>
              </a:ext>
            </a:extLst>
          </p:cNvPr>
          <p:cNvPicPr>
            <a:picLocks noChangeAspect="1"/>
          </p:cNvPicPr>
          <p:nvPr/>
        </p:nvPicPr>
        <p:blipFill>
          <a:blip r:embed="rId2"/>
          <a:stretch>
            <a:fillRect/>
          </a:stretch>
        </p:blipFill>
        <p:spPr>
          <a:xfrm>
            <a:off x="0" y="0"/>
            <a:ext cx="9961462" cy="6813513"/>
          </a:xfrm>
          <a:prstGeom prst="rect">
            <a:avLst/>
          </a:prstGeom>
        </p:spPr>
      </p:pic>
      <p:sp>
        <p:nvSpPr>
          <p:cNvPr id="8" name="TextBox 7">
            <a:extLst>
              <a:ext uri="{FF2B5EF4-FFF2-40B4-BE49-F238E27FC236}">
                <a16:creationId xmlns:a16="http://schemas.microsoft.com/office/drawing/2014/main" id="{6ABF5899-6490-6C4A-8B10-B4919BF9E7E9}"/>
              </a:ext>
            </a:extLst>
          </p:cNvPr>
          <p:cNvSpPr txBox="1"/>
          <p:nvPr/>
        </p:nvSpPr>
        <p:spPr>
          <a:xfrm>
            <a:off x="9051403" y="3330444"/>
            <a:ext cx="3020992" cy="2031325"/>
          </a:xfrm>
          <a:prstGeom prst="rect">
            <a:avLst/>
          </a:prstGeom>
          <a:solidFill>
            <a:schemeClr val="accent1">
              <a:alpha val="23780"/>
            </a:schemeClr>
          </a:solidFill>
          <a:ln w="28575">
            <a:solidFill>
              <a:srgbClr val="0432FF"/>
            </a:solidFill>
          </a:ln>
        </p:spPr>
        <p:txBody>
          <a:bodyPr wrap="square" rtlCol="0">
            <a:spAutoFit/>
          </a:bodyPr>
          <a:lstStyle/>
          <a:p>
            <a:r>
              <a:rPr lang="en-US" dirty="0"/>
              <a:t>GTM-pipeline:</a:t>
            </a:r>
          </a:p>
          <a:p>
            <a:pPr marL="285750" indent="-285750">
              <a:buFont typeface="Arial" panose="020B0604020202020204" pitchFamily="34" charset="0"/>
              <a:buChar char="•"/>
            </a:pPr>
            <a:r>
              <a:rPr lang="en-US" dirty="0"/>
              <a:t>Scales to large datasets</a:t>
            </a:r>
          </a:p>
          <a:p>
            <a:pPr marL="285750" indent="-285750">
              <a:buFont typeface="Arial" panose="020B0604020202020204" pitchFamily="34" charset="0"/>
              <a:buChar char="•"/>
            </a:pPr>
            <a:r>
              <a:rPr lang="en-US" dirty="0"/>
              <a:t>Is competitive with RAxML and IQ-TREE for accuracy</a:t>
            </a:r>
          </a:p>
          <a:p>
            <a:pPr marL="285750" indent="-285750">
              <a:buFont typeface="Arial" panose="020B0604020202020204" pitchFamily="34" charset="0"/>
              <a:buChar char="•"/>
            </a:pPr>
            <a:r>
              <a:rPr lang="en-US" dirty="0"/>
              <a:t>Is only slightly slower than starting tree (but more accurate) </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3"/>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4"/>
          <a:stretch>
            <a:fillRect/>
          </a:stretch>
        </p:blipFill>
        <p:spPr>
          <a:xfrm>
            <a:off x="10949651" y="63660"/>
            <a:ext cx="1242349" cy="1242349"/>
          </a:xfrm>
          <a:prstGeom prst="rect">
            <a:avLst/>
          </a:prstGeom>
        </p:spPr>
      </p:pic>
    </p:spTree>
    <p:extLst>
      <p:ext uri="{BB962C8B-B14F-4D97-AF65-F5344CB8AC3E}">
        <p14:creationId xmlns:p14="http://schemas.microsoft.com/office/powerpoint/2010/main" val="33211967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ABF5899-6490-6C4A-8B10-B4919BF9E7E9}"/>
              </a:ext>
            </a:extLst>
          </p:cNvPr>
          <p:cNvSpPr txBox="1"/>
          <p:nvPr/>
        </p:nvSpPr>
        <p:spPr>
          <a:xfrm>
            <a:off x="9051403" y="3330444"/>
            <a:ext cx="3020992" cy="2031325"/>
          </a:xfrm>
          <a:prstGeom prst="rect">
            <a:avLst/>
          </a:prstGeom>
          <a:solidFill>
            <a:schemeClr val="accent1">
              <a:alpha val="23780"/>
            </a:schemeClr>
          </a:solidFill>
          <a:ln w="28575">
            <a:solidFill>
              <a:srgbClr val="0432FF"/>
            </a:solidFill>
          </a:ln>
        </p:spPr>
        <p:txBody>
          <a:bodyPr wrap="square" rtlCol="0">
            <a:spAutoFit/>
          </a:bodyPr>
          <a:lstStyle/>
          <a:p>
            <a:r>
              <a:rPr lang="en-US" dirty="0"/>
              <a:t>GTM-pipeline:</a:t>
            </a:r>
          </a:p>
          <a:p>
            <a:pPr marL="285750" indent="-285750">
              <a:buFont typeface="Arial" panose="020B0604020202020204" pitchFamily="34" charset="0"/>
              <a:buChar char="•"/>
            </a:pPr>
            <a:r>
              <a:rPr lang="en-US" dirty="0"/>
              <a:t>Scales to large datasets</a:t>
            </a:r>
          </a:p>
          <a:p>
            <a:pPr marL="285750" indent="-285750">
              <a:buFont typeface="Arial" panose="020B0604020202020204" pitchFamily="34" charset="0"/>
              <a:buChar char="•"/>
            </a:pPr>
            <a:r>
              <a:rPr lang="en-US" dirty="0"/>
              <a:t>Is competitive with RAxML and IQ-TREE for accuracy</a:t>
            </a:r>
          </a:p>
          <a:p>
            <a:pPr marL="285750" indent="-285750">
              <a:buFont typeface="Arial" panose="020B0604020202020204" pitchFamily="34" charset="0"/>
              <a:buChar char="•"/>
            </a:pPr>
            <a:r>
              <a:rPr lang="en-US" dirty="0"/>
              <a:t>Is only slightly slower than starting tree (but more accurate) </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2"/>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3"/>
          <a:stretch>
            <a:fillRect/>
          </a:stretch>
        </p:blipFill>
        <p:spPr>
          <a:xfrm>
            <a:off x="10949651" y="63660"/>
            <a:ext cx="1242349" cy="1242349"/>
          </a:xfrm>
          <a:prstGeom prst="rect">
            <a:avLst/>
          </a:prstGeom>
        </p:spPr>
      </p:pic>
      <p:pic>
        <p:nvPicPr>
          <p:cNvPr id="3" name="Picture 2">
            <a:extLst>
              <a:ext uri="{FF2B5EF4-FFF2-40B4-BE49-F238E27FC236}">
                <a16:creationId xmlns:a16="http://schemas.microsoft.com/office/drawing/2014/main" id="{54FE500C-F8E4-1C4B-89E6-B533F26DF32E}"/>
              </a:ext>
            </a:extLst>
          </p:cNvPr>
          <p:cNvPicPr>
            <a:picLocks noChangeAspect="1"/>
          </p:cNvPicPr>
          <p:nvPr/>
        </p:nvPicPr>
        <p:blipFill>
          <a:blip r:embed="rId4"/>
          <a:stretch>
            <a:fillRect/>
          </a:stretch>
        </p:blipFill>
        <p:spPr>
          <a:xfrm>
            <a:off x="304801" y="1400564"/>
            <a:ext cx="8277726" cy="3391054"/>
          </a:xfrm>
          <a:prstGeom prst="rect">
            <a:avLst/>
          </a:prstGeom>
        </p:spPr>
      </p:pic>
    </p:spTree>
    <p:extLst>
      <p:ext uri="{BB962C8B-B14F-4D97-AF65-F5344CB8AC3E}">
        <p14:creationId xmlns:p14="http://schemas.microsoft.com/office/powerpoint/2010/main" val="27947827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77B8-A940-8F4D-8489-7B755FD121DB}"/>
              </a:ext>
            </a:extLst>
          </p:cNvPr>
          <p:cNvSpPr>
            <a:spLocks noGrp="1"/>
          </p:cNvSpPr>
          <p:nvPr>
            <p:ph type="title"/>
          </p:nvPr>
        </p:nvSpPr>
        <p:spPr/>
        <p:txBody>
          <a:bodyPr/>
          <a:lstStyle/>
          <a:p>
            <a:r>
              <a:rPr lang="en-US" dirty="0"/>
              <a:t>What about maximum likelihood score?</a:t>
            </a:r>
          </a:p>
        </p:txBody>
      </p:sp>
      <p:sp>
        <p:nvSpPr>
          <p:cNvPr id="3" name="Content Placeholder 2">
            <a:extLst>
              <a:ext uri="{FF2B5EF4-FFF2-40B4-BE49-F238E27FC236}">
                <a16:creationId xmlns:a16="http://schemas.microsoft.com/office/drawing/2014/main" id="{3C94E88E-8FF4-B34F-8CD4-2EE575489ADE}"/>
              </a:ext>
            </a:extLst>
          </p:cNvPr>
          <p:cNvSpPr>
            <a:spLocks noGrp="1"/>
          </p:cNvSpPr>
          <p:nvPr>
            <p:ph idx="1"/>
          </p:nvPr>
        </p:nvSpPr>
        <p:spPr/>
        <p:txBody>
          <a:bodyPr/>
          <a:lstStyle/>
          <a:p>
            <a:r>
              <a:rPr lang="en-US" dirty="0"/>
              <a:t>We used the same technique but evaluated maximum likelihood scores on a large biological dataset (protein sequences) with approximately 70,000 sequences, restricting the alignment to 1000 sites.</a:t>
            </a:r>
          </a:p>
          <a:p>
            <a:r>
              <a:rPr lang="en-US" dirty="0"/>
              <a:t>We let RAxML run under varying conditions: its default approach, using FastTree as a starting tree, and using our GTM tree as a starting tree.</a:t>
            </a:r>
          </a:p>
          <a:p>
            <a:r>
              <a:rPr lang="en-US" dirty="0"/>
              <a:t>We compared these RAxML runs (different starting trees) to each other, using </a:t>
            </a:r>
            <a:r>
              <a:rPr lang="en-US" dirty="0" err="1"/>
              <a:t>LG+Gamma</a:t>
            </a:r>
            <a:r>
              <a:rPr lang="en-US" dirty="0"/>
              <a:t>(4) for the model</a:t>
            </a:r>
          </a:p>
        </p:txBody>
      </p:sp>
    </p:spTree>
    <p:extLst>
      <p:ext uri="{BB962C8B-B14F-4D97-AF65-F5344CB8AC3E}">
        <p14:creationId xmlns:p14="http://schemas.microsoft.com/office/powerpoint/2010/main" val="39394290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DE51E2-1ACB-1743-AA85-BCEDA25526D7}"/>
              </a:ext>
            </a:extLst>
          </p:cNvPr>
          <p:cNvPicPr>
            <a:picLocks noChangeAspect="1"/>
          </p:cNvPicPr>
          <p:nvPr/>
        </p:nvPicPr>
        <p:blipFill>
          <a:blip r:embed="rId2"/>
          <a:stretch>
            <a:fillRect/>
          </a:stretch>
        </p:blipFill>
        <p:spPr>
          <a:xfrm>
            <a:off x="362527" y="270163"/>
            <a:ext cx="8654473" cy="6490855"/>
          </a:xfrm>
          <a:prstGeom prst="rect">
            <a:avLst/>
          </a:prstGeom>
        </p:spPr>
      </p:pic>
      <p:sp>
        <p:nvSpPr>
          <p:cNvPr id="6" name="TextBox 5">
            <a:extLst>
              <a:ext uri="{FF2B5EF4-FFF2-40B4-BE49-F238E27FC236}">
                <a16:creationId xmlns:a16="http://schemas.microsoft.com/office/drawing/2014/main" id="{45CA8A2A-B164-B443-A41B-50EA04E32348}"/>
              </a:ext>
            </a:extLst>
          </p:cNvPr>
          <p:cNvSpPr txBox="1"/>
          <p:nvPr/>
        </p:nvSpPr>
        <p:spPr>
          <a:xfrm>
            <a:off x="8500620" y="1203634"/>
            <a:ext cx="3328853" cy="3477875"/>
          </a:xfrm>
          <a:prstGeom prst="rect">
            <a:avLst/>
          </a:prstGeom>
          <a:noFill/>
        </p:spPr>
        <p:txBody>
          <a:bodyPr wrap="square" rtlCol="0">
            <a:spAutoFit/>
          </a:bodyPr>
          <a:lstStyle/>
          <a:p>
            <a:r>
              <a:rPr lang="en-US" sz="2000" dirty="0"/>
              <a:t>Choice of starting tree matters, and RAxML continues to improve its ML score during the entire 8 day period (but most gains are in the first 4 days</a:t>
            </a:r>
          </a:p>
          <a:p>
            <a:endParaRPr lang="en-US" sz="2000" dirty="0"/>
          </a:p>
          <a:p>
            <a:r>
              <a:rPr lang="en-US" sz="2000" dirty="0"/>
              <a:t>GTM takes a bit more than 24 hours</a:t>
            </a:r>
          </a:p>
          <a:p>
            <a:endParaRPr lang="en-US" sz="2000" dirty="0"/>
          </a:p>
          <a:p>
            <a:endParaRPr lang="en-US" sz="2000" dirty="0"/>
          </a:p>
        </p:txBody>
      </p:sp>
    </p:spTree>
    <p:extLst>
      <p:ext uri="{BB962C8B-B14F-4D97-AF65-F5344CB8AC3E}">
        <p14:creationId xmlns:p14="http://schemas.microsoft.com/office/powerpoint/2010/main" val="41811513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7E643-4AD9-8B4F-BAB7-92DB12F3B6CA}"/>
              </a:ext>
            </a:extLst>
          </p:cNvPr>
          <p:cNvPicPr>
            <a:picLocks noChangeAspect="1"/>
          </p:cNvPicPr>
          <p:nvPr/>
        </p:nvPicPr>
        <p:blipFill>
          <a:blip r:embed="rId2"/>
          <a:stretch>
            <a:fillRect/>
          </a:stretch>
        </p:blipFill>
        <p:spPr>
          <a:xfrm>
            <a:off x="76200" y="0"/>
            <a:ext cx="8940800" cy="6705600"/>
          </a:xfrm>
          <a:prstGeom prst="rect">
            <a:avLst/>
          </a:prstGeom>
        </p:spPr>
      </p:pic>
    </p:spTree>
    <p:extLst>
      <p:ext uri="{BB962C8B-B14F-4D97-AF65-F5344CB8AC3E}">
        <p14:creationId xmlns:p14="http://schemas.microsoft.com/office/powerpoint/2010/main" val="6349623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7710588" y="938773"/>
            <a:ext cx="2751112" cy="2031325"/>
          </a:xfrm>
          <a:prstGeom prst="rect">
            <a:avLst/>
          </a:prstGeom>
          <a:noFill/>
          <a:ln w="22225">
            <a:solidFill>
              <a:schemeClr val="accent1"/>
            </a:solidFill>
          </a:ln>
        </p:spPr>
        <p:txBody>
          <a:bodyPr wrap="square" rtlCol="0">
            <a:spAutoFit/>
          </a:bodyPr>
          <a:lstStyle/>
          <a:p>
            <a:r>
              <a:rPr lang="en-US" dirty="0"/>
              <a:t>Theorem: DTM pipelines </a:t>
            </a:r>
            <a:r>
              <a:rPr lang="en-US" dirty="0">
                <a:solidFill>
                  <a:srgbClr val="0432FF"/>
                </a:solidFill>
              </a:rPr>
              <a:t>maintain statistical consistency </a:t>
            </a:r>
            <a:r>
              <a:rPr lang="en-US" dirty="0"/>
              <a:t>for phylogeny estimation (assuming subset trees computed using statistically consistent methods)</a:t>
            </a:r>
          </a:p>
        </p:txBody>
      </p:sp>
    </p:spTree>
    <p:extLst>
      <p:ext uri="{BB962C8B-B14F-4D97-AF65-F5344CB8AC3E}">
        <p14:creationId xmlns:p14="http://schemas.microsoft.com/office/powerpoint/2010/main" val="11032113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7710588" y="938773"/>
            <a:ext cx="2751112" cy="2031325"/>
          </a:xfrm>
          <a:prstGeom prst="rect">
            <a:avLst/>
          </a:prstGeom>
          <a:noFill/>
          <a:ln w="22225">
            <a:solidFill>
              <a:schemeClr val="accent1"/>
            </a:solidFill>
          </a:ln>
        </p:spPr>
        <p:txBody>
          <a:bodyPr wrap="square" rtlCol="0">
            <a:spAutoFit/>
          </a:bodyPr>
          <a:lstStyle/>
          <a:p>
            <a:r>
              <a:rPr lang="en-US" dirty="0"/>
              <a:t>Theorem: DTM pipelines </a:t>
            </a:r>
            <a:r>
              <a:rPr lang="en-US" dirty="0">
                <a:solidFill>
                  <a:srgbClr val="0432FF"/>
                </a:solidFill>
              </a:rPr>
              <a:t>maintain statistical consistency </a:t>
            </a:r>
            <a:r>
              <a:rPr lang="en-US" dirty="0"/>
              <a:t>for phylogeny estimation (assuming subset trees computed using statistically consistent methods)</a:t>
            </a:r>
          </a:p>
        </p:txBody>
      </p:sp>
      <p:sp>
        <p:nvSpPr>
          <p:cNvPr id="6" name="TextBox 5">
            <a:extLst>
              <a:ext uri="{FF2B5EF4-FFF2-40B4-BE49-F238E27FC236}">
                <a16:creationId xmlns:a16="http://schemas.microsoft.com/office/drawing/2014/main" id="{4E35FBBD-FD8F-AD4D-8CCA-08A825D79D24}"/>
              </a:ext>
            </a:extLst>
          </p:cNvPr>
          <p:cNvSpPr txBox="1"/>
          <p:nvPr/>
        </p:nvSpPr>
        <p:spPr>
          <a:xfrm>
            <a:off x="10194922" y="3149625"/>
            <a:ext cx="1848278" cy="2862322"/>
          </a:xfrm>
          <a:prstGeom prst="rect">
            <a:avLst/>
          </a:prstGeom>
          <a:solidFill>
            <a:srgbClr val="FFFF00">
              <a:alpha val="24000"/>
            </a:srgbClr>
          </a:solidFill>
          <a:ln>
            <a:solidFill>
              <a:schemeClr val="accent1"/>
            </a:solidFill>
          </a:ln>
        </p:spPr>
        <p:txBody>
          <a:bodyPr wrap="square" rtlCol="0">
            <a:spAutoFit/>
          </a:bodyPr>
          <a:lstStyle/>
          <a:p>
            <a:r>
              <a:rPr lang="en-US" dirty="0"/>
              <a:t>Also: has been used for species</a:t>
            </a:r>
          </a:p>
          <a:p>
            <a:r>
              <a:rPr lang="en-US" dirty="0"/>
              <a:t>Tree estimation</a:t>
            </a:r>
          </a:p>
          <a:p>
            <a:r>
              <a:rPr lang="en-US" dirty="0"/>
              <a:t>(e.g., ASTRAL and concatenation)</a:t>
            </a:r>
          </a:p>
          <a:p>
            <a:r>
              <a:rPr lang="en-US" dirty="0"/>
              <a:t>and shows </a:t>
            </a:r>
          </a:p>
          <a:p>
            <a:r>
              <a:rPr lang="en-US" dirty="0"/>
              <a:t>Improvements in runtime and sometimes accuracy</a:t>
            </a:r>
          </a:p>
        </p:txBody>
      </p:sp>
    </p:spTree>
    <p:extLst>
      <p:ext uri="{BB962C8B-B14F-4D97-AF65-F5344CB8AC3E}">
        <p14:creationId xmlns:p14="http://schemas.microsoft.com/office/powerpoint/2010/main" val="2448905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3B4C5-1799-2A40-A60A-16F98208FBAD}"/>
              </a:ext>
            </a:extLst>
          </p:cNvPr>
          <p:cNvSpPr>
            <a:spLocks noGrp="1"/>
          </p:cNvSpPr>
          <p:nvPr>
            <p:ph type="title"/>
          </p:nvPr>
        </p:nvSpPr>
        <p:spPr/>
        <p:txBody>
          <a:bodyPr/>
          <a:lstStyle/>
          <a:p>
            <a:r>
              <a:rPr lang="en-US" dirty="0"/>
              <a:t>Summary of DTM pipeline results</a:t>
            </a:r>
          </a:p>
        </p:txBody>
      </p:sp>
      <p:sp>
        <p:nvSpPr>
          <p:cNvPr id="3" name="Content Placeholder 2">
            <a:extLst>
              <a:ext uri="{FF2B5EF4-FFF2-40B4-BE49-F238E27FC236}">
                <a16:creationId xmlns:a16="http://schemas.microsoft.com/office/drawing/2014/main" id="{1A76EDB1-8785-C54A-8313-6E19B5C4FC05}"/>
              </a:ext>
            </a:extLst>
          </p:cNvPr>
          <p:cNvSpPr>
            <a:spLocks noGrp="1"/>
          </p:cNvSpPr>
          <p:nvPr>
            <p:ph idx="1"/>
          </p:nvPr>
        </p:nvSpPr>
        <p:spPr/>
        <p:txBody>
          <a:bodyPr>
            <a:normAutofit/>
          </a:bodyPr>
          <a:lstStyle/>
          <a:p>
            <a:r>
              <a:rPr lang="en-US" dirty="0"/>
              <a:t>Divide-and-conquer pipelines using DTMs </a:t>
            </a:r>
            <a:r>
              <a:rPr lang="en-US" dirty="0">
                <a:solidFill>
                  <a:srgbClr val="0432FF"/>
                </a:solidFill>
              </a:rPr>
              <a:t>maintain statistical consistency and run in polynomial time</a:t>
            </a:r>
          </a:p>
          <a:p>
            <a:r>
              <a:rPr lang="en-US" dirty="0"/>
              <a:t>For both gene trees and species trees, DTM pipelines </a:t>
            </a:r>
            <a:r>
              <a:rPr lang="en-US" dirty="0">
                <a:solidFill>
                  <a:srgbClr val="0432FF"/>
                </a:solidFill>
              </a:rPr>
              <a:t>reduce running time and memory usage, produce trees with comparable or better accuracy, and can complete on larger datasets</a:t>
            </a:r>
          </a:p>
          <a:p>
            <a:r>
              <a:rPr lang="en-US" dirty="0"/>
              <a:t>Runtimes are generally only slightly more expensive than the starting tree</a:t>
            </a:r>
          </a:p>
          <a:p>
            <a:r>
              <a:rPr lang="en-US" dirty="0">
                <a:solidFill>
                  <a:srgbClr val="0432FF"/>
                </a:solidFill>
              </a:rPr>
              <a:t>Embarrassingly parallel </a:t>
            </a:r>
          </a:p>
        </p:txBody>
      </p:sp>
    </p:spTree>
    <p:extLst>
      <p:ext uri="{BB962C8B-B14F-4D97-AF65-F5344CB8AC3E}">
        <p14:creationId xmlns:p14="http://schemas.microsoft.com/office/powerpoint/2010/main" val="21698058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3C72-244F-A64C-BD49-3C6DF37C9C77}"/>
              </a:ext>
            </a:extLst>
          </p:cNvPr>
          <p:cNvSpPr>
            <a:spLocks noGrp="1"/>
          </p:cNvSpPr>
          <p:nvPr>
            <p:ph type="title"/>
          </p:nvPr>
        </p:nvSpPr>
        <p:spPr/>
        <p:txBody>
          <a:bodyPr/>
          <a:lstStyle/>
          <a:p>
            <a:r>
              <a:rPr lang="en-US" dirty="0"/>
              <a:t>Overall summary</a:t>
            </a:r>
          </a:p>
        </p:txBody>
      </p:sp>
      <p:sp>
        <p:nvSpPr>
          <p:cNvPr id="3" name="Content Placeholder 2">
            <a:extLst>
              <a:ext uri="{FF2B5EF4-FFF2-40B4-BE49-F238E27FC236}">
                <a16:creationId xmlns:a16="http://schemas.microsoft.com/office/drawing/2014/main" id="{6D9B0939-C993-8747-9CF1-DA915EEBC53A}"/>
              </a:ext>
            </a:extLst>
          </p:cNvPr>
          <p:cNvSpPr>
            <a:spLocks noGrp="1"/>
          </p:cNvSpPr>
          <p:nvPr>
            <p:ph idx="1"/>
          </p:nvPr>
        </p:nvSpPr>
        <p:spPr/>
        <p:txBody>
          <a:bodyPr/>
          <a:lstStyle/>
          <a:p>
            <a:r>
              <a:rPr lang="en-US" dirty="0"/>
              <a:t>Large-scale phylogeny estimation, both for gene trees and species trees, is becoming both fast and accurate</a:t>
            </a:r>
          </a:p>
          <a:p>
            <a:r>
              <a:rPr lang="en-US" dirty="0"/>
              <a:t>Now possible to get good maximum likelihood trees on ultra-large datasets using </a:t>
            </a:r>
            <a:r>
              <a:rPr lang="en-US"/>
              <a:t>DTM pipelines</a:t>
            </a:r>
            <a:endParaRPr lang="en-US" dirty="0"/>
          </a:p>
          <a:p>
            <a:r>
              <a:rPr lang="en-US" dirty="0"/>
              <a:t>New methods for handling GDL are available – more are under development</a:t>
            </a:r>
          </a:p>
          <a:p>
            <a:r>
              <a:rPr lang="en-US" dirty="0"/>
              <a:t>Not shown: new methods for large-scale multiple sequence alignment</a:t>
            </a:r>
          </a:p>
        </p:txBody>
      </p:sp>
    </p:spTree>
    <p:extLst>
      <p:ext uri="{BB962C8B-B14F-4D97-AF65-F5344CB8AC3E}">
        <p14:creationId xmlns:p14="http://schemas.microsoft.com/office/powerpoint/2010/main" val="2416067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6DD4-F0D5-8F48-A905-CD27FF4D5D7C}"/>
              </a:ext>
            </a:extLst>
          </p:cNvPr>
          <p:cNvSpPr>
            <a:spLocks noGrp="1"/>
          </p:cNvSpPr>
          <p:nvPr>
            <p:ph type="title"/>
          </p:nvPr>
        </p:nvSpPr>
        <p:spPr/>
        <p:txBody>
          <a:bodyPr/>
          <a:lstStyle/>
          <a:p>
            <a:r>
              <a:rPr lang="en-US" b="1" dirty="0"/>
              <a:t>Phylogeny/MSA estimation: CS and Statistics</a:t>
            </a:r>
          </a:p>
        </p:txBody>
      </p:sp>
      <p:sp>
        <p:nvSpPr>
          <p:cNvPr id="3" name="Content Placeholder 2">
            <a:extLst>
              <a:ext uri="{FF2B5EF4-FFF2-40B4-BE49-F238E27FC236}">
                <a16:creationId xmlns:a16="http://schemas.microsoft.com/office/drawing/2014/main" id="{55DC65FF-F4F5-434D-B590-A51965177F8E}"/>
              </a:ext>
            </a:extLst>
          </p:cNvPr>
          <p:cNvSpPr>
            <a:spLocks noGrp="1"/>
          </p:cNvSpPr>
          <p:nvPr>
            <p:ph idx="1"/>
          </p:nvPr>
        </p:nvSpPr>
        <p:spPr/>
        <p:txBody>
          <a:bodyPr>
            <a:normAutofit/>
          </a:bodyPr>
          <a:lstStyle/>
          <a:p>
            <a:r>
              <a:rPr lang="en-US" sz="4000" dirty="0"/>
              <a:t>Assume DNA sequences are generated on an </a:t>
            </a:r>
            <a:r>
              <a:rPr lang="en-US" sz="4000" dirty="0">
                <a:solidFill>
                  <a:srgbClr val="0432FF"/>
                </a:solidFill>
              </a:rPr>
              <a:t>unknown model tree</a:t>
            </a:r>
            <a:r>
              <a:rPr lang="en-US" sz="4000" dirty="0"/>
              <a:t>, and try to infer the tree (and/or alignment) from the observed sequences seen at the leaves</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5538053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E26CA581-F5C1-2149-9F56-CF4B83719601}"/>
              </a:ext>
            </a:extLst>
          </p:cNvPr>
          <p:cNvSpPr>
            <a:spLocks noGrp="1" noChangeArrowheads="1"/>
          </p:cNvSpPr>
          <p:nvPr>
            <p:ph type="title"/>
          </p:nvPr>
        </p:nvSpPr>
        <p:spPr>
          <a:xfrm>
            <a:off x="2209800" y="165900"/>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a:ea typeface="+mj-ea"/>
                <a:cs typeface="+mj-cs"/>
              </a:rPr>
              <a:t>              Acknowledgments</a:t>
            </a:r>
          </a:p>
        </p:txBody>
      </p:sp>
      <p:sp>
        <p:nvSpPr>
          <p:cNvPr id="247811" name="Rectangle 3">
            <a:extLst>
              <a:ext uri="{FF2B5EF4-FFF2-40B4-BE49-F238E27FC236}">
                <a16:creationId xmlns:a16="http://schemas.microsoft.com/office/drawing/2014/main" id="{C787786A-1161-6D41-A97E-F5E0B2109AD7}"/>
              </a:ext>
            </a:extLst>
          </p:cNvPr>
          <p:cNvSpPr>
            <a:spLocks noGrp="1" noChangeArrowheads="1"/>
          </p:cNvSpPr>
          <p:nvPr>
            <p:ph type="body" idx="1"/>
          </p:nvPr>
        </p:nvSpPr>
        <p:spPr>
          <a:xfrm>
            <a:off x="1749426" y="3532188"/>
            <a:ext cx="9223374" cy="34226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rmAutofit lnSpcReduction="10000"/>
          </a:bodyPr>
          <a:lstStyle/>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Papers available at </a:t>
            </a:r>
            <a:r>
              <a:rPr lang="en-US" sz="2000" dirty="0">
                <a:hlinkClick r:id="rId3"/>
              </a:rPr>
              <a:t>http://tandy.cs.illinois.edu/papers.html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Presentations available at </a:t>
            </a:r>
            <a:r>
              <a:rPr lang="en-US" sz="2000" dirty="0">
                <a:hlinkClick r:id="rId4"/>
              </a:rPr>
              <a:t>http://tandy.cs.illinois.edu/talks.html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Software on github, links at </a:t>
            </a:r>
            <a:r>
              <a:rPr lang="en-US" sz="2000" dirty="0">
                <a:hlinkClick r:id="rId5"/>
              </a:rPr>
              <a:t>http://tandy.cs.illinois.edu/software.html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b="1" dirty="0"/>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900" b="1" dirty="0"/>
              <a:t>Funding</a:t>
            </a:r>
            <a:r>
              <a:rPr lang="en-US" sz="1900" dirty="0"/>
              <a:t>: NSF (CCF 1535977, ABI-1458652, 2006069, Graduate Fellowship to Erin Molloy), the Grainger Foundation, and the Ira and Debra Cohen Fellowship to Vlad Smirnov</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900" b="1" dirty="0"/>
              <a:t>Supercomputers:</a:t>
            </a:r>
            <a:r>
              <a:rPr lang="en-US" sz="1900" dirty="0"/>
              <a:t> Blue Waters and Campus Cluster, both supported by NCSA</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a:solidFill>
                  <a:srgbClr val="0432FF"/>
                </a:solidFill>
              </a:rPr>
              <a:t>		</a:t>
            </a:r>
            <a:r>
              <a:rPr lang="en-US" sz="3200" b="1" dirty="0">
                <a:solidFill>
                  <a:srgbClr val="0432FF"/>
                </a:solidFill>
              </a:rPr>
              <a:t>Write to me: </a:t>
            </a:r>
            <a:r>
              <a:rPr lang="en-US" sz="3200" b="1" dirty="0" err="1">
                <a:solidFill>
                  <a:srgbClr val="0432FF"/>
                </a:solidFill>
              </a:rPr>
              <a:t>warnow@Illinois.edu</a:t>
            </a:r>
            <a:endParaRPr lang="en-US" sz="3200" b="1" dirty="0">
              <a:solidFill>
                <a:srgbClr val="0432FF"/>
              </a:solidFill>
            </a:endParaRPr>
          </a:p>
        </p:txBody>
      </p:sp>
      <p:pic>
        <p:nvPicPr>
          <p:cNvPr id="98307" name="Picture 5" descr="siavash-photo.jpeg">
            <a:extLst>
              <a:ext uri="{FF2B5EF4-FFF2-40B4-BE49-F238E27FC236}">
                <a16:creationId xmlns:a16="http://schemas.microsoft.com/office/drawing/2014/main" id="{483E403C-8C6F-BD4F-AA15-07B55CB4966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87104" y="1400968"/>
            <a:ext cx="1315229" cy="197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1" descr="erin-photo.jpeg">
            <a:extLst>
              <a:ext uri="{FF2B5EF4-FFF2-40B4-BE49-F238E27FC236}">
                <a16:creationId xmlns:a16="http://schemas.microsoft.com/office/drawing/2014/main" id="{83061BD0-E46F-8444-BE30-E2FD9D318DC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77818" y="1383917"/>
            <a:ext cx="2020656" cy="20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F99E382-9026-0941-9075-3D9292D928F4}"/>
              </a:ext>
            </a:extLst>
          </p:cNvPr>
          <p:cNvSpPr txBox="1"/>
          <p:nvPr/>
        </p:nvSpPr>
        <p:spPr>
          <a:xfrm>
            <a:off x="9882554" y="6365631"/>
            <a:ext cx="184731" cy="369332"/>
          </a:xfrm>
          <a:prstGeom prst="rect">
            <a:avLst/>
          </a:prstGeom>
          <a:noFill/>
        </p:spPr>
        <p:txBody>
          <a:bodyPr wrap="none" rtlCol="0">
            <a:spAutoFit/>
          </a:bodyPr>
          <a:lstStyle/>
          <a:p>
            <a:endParaRPr lang="en-US" dirty="0"/>
          </a:p>
        </p:txBody>
      </p:sp>
      <p:pic>
        <p:nvPicPr>
          <p:cNvPr id="3" name="Picture 2" descr="A picture containing person, wall, indoor, person&#10;&#10;Description automatically generated">
            <a:extLst>
              <a:ext uri="{FF2B5EF4-FFF2-40B4-BE49-F238E27FC236}">
                <a16:creationId xmlns:a16="http://schemas.microsoft.com/office/drawing/2014/main" id="{4AF27E25-7179-8B4F-8830-8178C3CC8B40}"/>
              </a:ext>
            </a:extLst>
          </p:cNvPr>
          <p:cNvPicPr>
            <a:picLocks noChangeAspect="1"/>
          </p:cNvPicPr>
          <p:nvPr/>
        </p:nvPicPr>
        <p:blipFill>
          <a:blip r:embed="rId8"/>
          <a:stretch>
            <a:fillRect/>
          </a:stretch>
        </p:blipFill>
        <p:spPr>
          <a:xfrm>
            <a:off x="6473959" y="1323241"/>
            <a:ext cx="1491446" cy="2005923"/>
          </a:xfrm>
          <a:prstGeom prst="rect">
            <a:avLst/>
          </a:prstGeom>
        </p:spPr>
      </p:pic>
      <p:pic>
        <p:nvPicPr>
          <p:cNvPr id="6" name="Picture 5" descr="A person wearing glasses&#10;&#10;Description automatically generated with low confidence">
            <a:extLst>
              <a:ext uri="{FF2B5EF4-FFF2-40B4-BE49-F238E27FC236}">
                <a16:creationId xmlns:a16="http://schemas.microsoft.com/office/drawing/2014/main" id="{550956B8-9B45-824E-A919-62FF793B017A}"/>
              </a:ext>
            </a:extLst>
          </p:cNvPr>
          <p:cNvPicPr>
            <a:picLocks noChangeAspect="1"/>
          </p:cNvPicPr>
          <p:nvPr/>
        </p:nvPicPr>
        <p:blipFill>
          <a:blip r:embed="rId9"/>
          <a:stretch>
            <a:fillRect/>
          </a:stretch>
        </p:blipFill>
        <p:spPr>
          <a:xfrm>
            <a:off x="8440890" y="1375603"/>
            <a:ext cx="2001554" cy="2001554"/>
          </a:xfrm>
          <a:prstGeom prst="rect">
            <a:avLst/>
          </a:prstGeom>
        </p:spPr>
      </p:pic>
    </p:spTree>
    <p:extLst>
      <p:ext uri="{BB962C8B-B14F-4D97-AF65-F5344CB8AC3E}">
        <p14:creationId xmlns:p14="http://schemas.microsoft.com/office/powerpoint/2010/main" val="37799908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3F27-2FDA-0A43-BB2B-D26DBAC8FE6A}"/>
              </a:ext>
            </a:extLst>
          </p:cNvPr>
          <p:cNvSpPr>
            <a:spLocks noGrp="1"/>
          </p:cNvSpPr>
          <p:nvPr>
            <p:ph type="title"/>
          </p:nvPr>
        </p:nvSpPr>
        <p:spPr>
          <a:xfrm>
            <a:off x="2913483" y="346464"/>
            <a:ext cx="6365033" cy="1325563"/>
          </a:xfrm>
        </p:spPr>
        <p:txBody>
          <a:bodyPr/>
          <a:lstStyle/>
          <a:p>
            <a:r>
              <a:rPr lang="en-US" b="1" dirty="0"/>
              <a:t>Large datasets are difficult</a:t>
            </a:r>
          </a:p>
        </p:txBody>
      </p:sp>
      <p:sp>
        <p:nvSpPr>
          <p:cNvPr id="3" name="Content Placeholder 2">
            <a:extLst>
              <a:ext uri="{FF2B5EF4-FFF2-40B4-BE49-F238E27FC236}">
                <a16:creationId xmlns:a16="http://schemas.microsoft.com/office/drawing/2014/main" id="{CF5DF7F2-F9F8-B647-A634-7BC06BC4EFA2}"/>
              </a:ext>
            </a:extLst>
          </p:cNvPr>
          <p:cNvSpPr>
            <a:spLocks noGrp="1"/>
          </p:cNvSpPr>
          <p:nvPr>
            <p:ph idx="1"/>
          </p:nvPr>
        </p:nvSpPr>
        <p:spPr/>
        <p:txBody>
          <a:bodyPr/>
          <a:lstStyle/>
          <a:p>
            <a:r>
              <a:rPr lang="en-US" sz="3600" dirty="0"/>
              <a:t>Two dimensions: </a:t>
            </a:r>
          </a:p>
          <a:p>
            <a:pPr lvl="1"/>
            <a:r>
              <a:rPr lang="en-US" sz="3600" dirty="0"/>
              <a:t>Number of loci</a:t>
            </a:r>
          </a:p>
          <a:p>
            <a:pPr lvl="1"/>
            <a:r>
              <a:rPr lang="en-US" sz="3600" dirty="0"/>
              <a:t>Number of species (or individuals)</a:t>
            </a:r>
          </a:p>
          <a:p>
            <a:r>
              <a:rPr lang="en-US" sz="3600" dirty="0"/>
              <a:t>Missing data</a:t>
            </a:r>
          </a:p>
          <a:p>
            <a:r>
              <a:rPr lang="en-US" sz="3600" dirty="0"/>
              <a:t>Heterogeneity</a:t>
            </a:r>
          </a:p>
          <a:p>
            <a:r>
              <a:rPr lang="en-US" sz="3600" dirty="0"/>
              <a:t>Many analytical pipelines involve Maximum likelihood and Bayesian estimation  </a:t>
            </a:r>
          </a:p>
          <a:p>
            <a:pPr lvl="1"/>
            <a:endParaRPr lang="en-US" sz="3600" dirty="0"/>
          </a:p>
          <a:p>
            <a:endParaRPr lang="en-US" dirty="0"/>
          </a:p>
          <a:p>
            <a:pPr marL="457200" lvl="1" indent="0">
              <a:buNone/>
            </a:pPr>
            <a:endParaRPr lang="en-US" dirty="0"/>
          </a:p>
        </p:txBody>
      </p:sp>
    </p:spTree>
    <p:extLst>
      <p:ext uri="{BB962C8B-B14F-4D97-AF65-F5344CB8AC3E}">
        <p14:creationId xmlns:p14="http://schemas.microsoft.com/office/powerpoint/2010/main" val="174936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3F27-2FDA-0A43-BB2B-D26DBAC8FE6A}"/>
              </a:ext>
            </a:extLst>
          </p:cNvPr>
          <p:cNvSpPr>
            <a:spLocks noGrp="1"/>
          </p:cNvSpPr>
          <p:nvPr>
            <p:ph type="title"/>
          </p:nvPr>
        </p:nvSpPr>
        <p:spPr/>
        <p:txBody>
          <a:bodyPr/>
          <a:lstStyle/>
          <a:p>
            <a:r>
              <a:rPr lang="en-US" dirty="0"/>
              <a:t>This talk</a:t>
            </a:r>
          </a:p>
        </p:txBody>
      </p:sp>
      <p:sp>
        <p:nvSpPr>
          <p:cNvPr id="3" name="Content Placeholder 2">
            <a:extLst>
              <a:ext uri="{FF2B5EF4-FFF2-40B4-BE49-F238E27FC236}">
                <a16:creationId xmlns:a16="http://schemas.microsoft.com/office/drawing/2014/main" id="{CF5DF7F2-F9F8-B647-A634-7BC06BC4EFA2}"/>
              </a:ext>
            </a:extLst>
          </p:cNvPr>
          <p:cNvSpPr>
            <a:spLocks noGrp="1"/>
          </p:cNvSpPr>
          <p:nvPr>
            <p:ph idx="1"/>
          </p:nvPr>
        </p:nvSpPr>
        <p:spPr>
          <a:xfrm>
            <a:off x="267478" y="1690688"/>
            <a:ext cx="11086322" cy="4351338"/>
          </a:xfrm>
        </p:spPr>
        <p:txBody>
          <a:bodyPr/>
          <a:lstStyle/>
          <a:p>
            <a:pPr marL="1200150" lvl="1" indent="-742950">
              <a:buFont typeface="+mj-lt"/>
              <a:buAutoNum type="arabicPeriod"/>
            </a:pPr>
            <a:r>
              <a:rPr lang="en-US" sz="3600" dirty="0"/>
              <a:t>Estimating species trees from gene trees  (addressing ILS)</a:t>
            </a:r>
          </a:p>
          <a:p>
            <a:pPr marL="1200150" lvl="1" indent="-742950">
              <a:buFont typeface="+mj-lt"/>
              <a:buAutoNum type="arabicPeriod"/>
            </a:pPr>
            <a:r>
              <a:rPr lang="en-US" sz="3600" dirty="0"/>
              <a:t>Estimating species trees from gene family trees (addressing GDL)</a:t>
            </a:r>
          </a:p>
          <a:p>
            <a:pPr marL="1200150" lvl="1" indent="-742950">
              <a:buFont typeface="+mj-lt"/>
              <a:buAutoNum type="arabicPeriod"/>
            </a:pPr>
            <a:r>
              <a:rPr lang="en-US" sz="3600" dirty="0"/>
              <a:t>Maximum Likelihood for estimating large gene trees  (better than RAxML on very large datasets)</a:t>
            </a:r>
          </a:p>
          <a:p>
            <a:pPr marL="457200" lvl="1" indent="0">
              <a:buNone/>
            </a:pPr>
            <a:endParaRPr lang="en-US" dirty="0"/>
          </a:p>
        </p:txBody>
      </p:sp>
    </p:spTree>
    <p:extLst>
      <p:ext uri="{BB962C8B-B14F-4D97-AF65-F5344CB8AC3E}">
        <p14:creationId xmlns:p14="http://schemas.microsoft.com/office/powerpoint/2010/main" val="905000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5256</TotalTime>
  <Words>4039</Words>
  <Application>Microsoft Macintosh PowerPoint</Application>
  <PresentationFormat>Widescreen</PresentationFormat>
  <Paragraphs>491</Paragraphs>
  <Slides>70</Slides>
  <Notes>16</Notes>
  <HiddenSlides>9</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Arial</vt:lpstr>
      <vt:lpstr>Calibri</vt:lpstr>
      <vt:lpstr>Calibri Light</vt:lpstr>
      <vt:lpstr>Helvetica</vt:lpstr>
      <vt:lpstr>Helvetica Neue</vt:lpstr>
      <vt:lpstr>Helvetica Neue Light</vt:lpstr>
      <vt:lpstr>Times New Roman</vt:lpstr>
      <vt:lpstr>Verdana</vt:lpstr>
      <vt:lpstr>Wingdings</vt:lpstr>
      <vt:lpstr>Office Theme</vt:lpstr>
      <vt:lpstr>Entering the genomic era of the  Tree of Life</vt:lpstr>
      <vt:lpstr>PowerPoint Presentation</vt:lpstr>
      <vt:lpstr>Phylogenomic pipeline</vt:lpstr>
      <vt:lpstr>1KP: Thousand Transcriptome Project</vt:lpstr>
      <vt:lpstr>PowerPoint Presentation</vt:lpstr>
      <vt:lpstr>Phylogenomic pipeline</vt:lpstr>
      <vt:lpstr>Phylogeny/MSA estimation: CS and Statistics</vt:lpstr>
      <vt:lpstr>Large datasets are difficult</vt:lpstr>
      <vt:lpstr>This talk</vt:lpstr>
      <vt:lpstr>Part I: Species Tree Estimation</vt:lpstr>
      <vt:lpstr>Phylogeny Estimation</vt:lpstr>
      <vt:lpstr>Is method M statistically consistent under model G?</vt:lpstr>
      <vt:lpstr>Genome-scale data?</vt:lpstr>
      <vt:lpstr>PowerPoint Presentation</vt:lpstr>
      <vt:lpstr>PowerPoint Presentation</vt:lpstr>
      <vt:lpstr>PowerPoint Presentation</vt:lpstr>
      <vt:lpstr>PowerPoint Presentation</vt:lpstr>
      <vt:lpstr>PowerPoint Presentation</vt:lpstr>
      <vt:lpstr>PowerPoint Presentation</vt:lpstr>
      <vt:lpstr>Quartet trees and the MSC</vt:lpstr>
      <vt:lpstr>PowerPoint Presentation</vt:lpstr>
      <vt:lpstr>PowerPoint Presentation</vt:lpstr>
      <vt:lpstr>PowerPoint Presentation</vt:lpstr>
      <vt:lpstr>PowerPoint Presentation</vt:lpstr>
      <vt:lpstr>PowerPoint Presentation</vt:lpstr>
      <vt:lpstr>Figure 1. The impact of gene tree estimation error (GTEE) and incomplete lineage sorting (ILS) on species tree error, all datasets with 26 species and 1000 genes.</vt:lpstr>
      <vt:lpstr>ASTRAL publications (sample)</vt:lpstr>
      <vt:lpstr>Main Approaches </vt:lpstr>
      <vt:lpstr>Summary and two key ideas for ILS-based species tree estimation</vt:lpstr>
      <vt:lpstr>1KP: Thousand Transcriptome Project</vt:lpstr>
      <vt:lpstr>PowerPoint Presentation</vt:lpstr>
      <vt:lpstr>Species tree estimation under GDL</vt:lpstr>
      <vt:lpstr>   Problem: Gene family trees are MUL-trees</vt:lpstr>
      <vt:lpstr>   Problem: Given set of MUL-trees, infer the species tree</vt:lpstr>
      <vt:lpstr>PowerPoint Presentation</vt:lpstr>
      <vt:lpstr>But…ASTRAL-multi is not as accurate as other methods!</vt:lpstr>
      <vt:lpstr>PowerPoint Presentation</vt:lpstr>
      <vt:lpstr>ASTRAL-pro</vt:lpstr>
      <vt:lpstr>ASTRAL-pro</vt:lpstr>
      <vt:lpstr>Figure 4 from ASTRAL-Pro paper</vt:lpstr>
      <vt:lpstr>DISCO (Willson et al., Systematic Biology 2022)</vt:lpstr>
      <vt:lpstr>PowerPoint Presentation</vt:lpstr>
      <vt:lpstr>PowerPoint Presentation</vt:lpstr>
      <vt:lpstr>PowerPoint Presentation</vt:lpstr>
      <vt:lpstr>Summary for GDL-based species tree estimation</vt:lpstr>
      <vt:lpstr>Summary and two key ideas for species tree estimation under ILS</vt:lpstr>
      <vt:lpstr>Summary and three key ideas for species tree estimation under ILS+GDL</vt:lpstr>
      <vt:lpstr>What about HGT?</vt:lpstr>
      <vt:lpstr>PowerPoint Presentation</vt:lpstr>
      <vt:lpstr>Gene trees -&gt; Species trees, using Quartet Trees</vt:lpstr>
      <vt:lpstr>Summary so far for species tree estimation</vt:lpstr>
      <vt:lpstr>Part II: Large-scale gene tree estimation</vt:lpstr>
      <vt:lpstr>Phylogeny Problem</vt:lpstr>
      <vt:lpstr>DNA Sequence Evolution (Idealized)</vt:lpstr>
      <vt:lpstr>Markov Models of Sequence Evolution (Gene Tree)</vt:lpstr>
      <vt:lpstr>Phylogeny estimation as a statistical problem</vt:lpstr>
      <vt:lpstr>Maximum likelihood for gene tree estimation</vt:lpstr>
      <vt:lpstr>PowerPoint Presentation</vt:lpstr>
      <vt:lpstr>PowerPoint Presentation</vt:lpstr>
      <vt:lpstr>PowerPoint Presentation</vt:lpstr>
      <vt:lpstr>PowerPoint Presentation</vt:lpstr>
      <vt:lpstr>PowerPoint Presentation</vt:lpstr>
      <vt:lpstr>What about maximum likelihood score?</vt:lpstr>
      <vt:lpstr>PowerPoint Presentation</vt:lpstr>
      <vt:lpstr>PowerPoint Presentation</vt:lpstr>
      <vt:lpstr>PowerPoint Presentation</vt:lpstr>
      <vt:lpstr>PowerPoint Presentation</vt:lpstr>
      <vt:lpstr>Summary of DTM pipeline results</vt:lpstr>
      <vt:lpstr>Overall summary</vt:lpstr>
      <vt:lpstr>              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Species Tree estimation under Gene Duplication and Loss (GDL)</dc:title>
  <dc:creator>Warnow, Tandy</dc:creator>
  <cp:lastModifiedBy>Warnow, Tandy</cp:lastModifiedBy>
  <cp:revision>102</cp:revision>
  <dcterms:created xsi:type="dcterms:W3CDTF">2021-01-30T12:25:22Z</dcterms:created>
  <dcterms:modified xsi:type="dcterms:W3CDTF">2022-09-16T10:44:09Z</dcterms:modified>
</cp:coreProperties>
</file>