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1"/>
  </p:notesMasterIdLst>
  <p:sldIdLst>
    <p:sldId id="256" r:id="rId2"/>
    <p:sldId id="313" r:id="rId3"/>
    <p:sldId id="265" r:id="rId4"/>
    <p:sldId id="264" r:id="rId5"/>
    <p:sldId id="267" r:id="rId6"/>
    <p:sldId id="284" r:id="rId7"/>
    <p:sldId id="266" r:id="rId8"/>
    <p:sldId id="283" r:id="rId9"/>
    <p:sldId id="328" r:id="rId10"/>
    <p:sldId id="259" r:id="rId11"/>
    <p:sldId id="304" r:id="rId12"/>
    <p:sldId id="332" r:id="rId13"/>
    <p:sldId id="305" r:id="rId14"/>
    <p:sldId id="295" r:id="rId15"/>
    <p:sldId id="282" r:id="rId16"/>
    <p:sldId id="279" r:id="rId17"/>
    <p:sldId id="280" r:id="rId18"/>
    <p:sldId id="309" r:id="rId19"/>
    <p:sldId id="333" r:id="rId20"/>
    <p:sldId id="292" r:id="rId21"/>
    <p:sldId id="294" r:id="rId22"/>
    <p:sldId id="275" r:id="rId23"/>
    <p:sldId id="274" r:id="rId24"/>
    <p:sldId id="273" r:id="rId25"/>
    <p:sldId id="320" r:id="rId26"/>
    <p:sldId id="331" r:id="rId27"/>
    <p:sldId id="303" r:id="rId28"/>
    <p:sldId id="257" r:id="rId29"/>
    <p:sldId id="258" r:id="rId30"/>
    <p:sldId id="321" r:id="rId31"/>
    <p:sldId id="310" r:id="rId32"/>
    <p:sldId id="330" r:id="rId33"/>
    <p:sldId id="287" r:id="rId34"/>
    <p:sldId id="261" r:id="rId35"/>
    <p:sldId id="262" r:id="rId36"/>
    <p:sldId id="260" r:id="rId37"/>
    <p:sldId id="288" r:id="rId38"/>
    <p:sldId id="329" r:id="rId39"/>
    <p:sldId id="281" r:id="rId40"/>
    <p:sldId id="293" r:id="rId41"/>
    <p:sldId id="307" r:id="rId42"/>
    <p:sldId id="308" r:id="rId43"/>
    <p:sldId id="290" r:id="rId44"/>
    <p:sldId id="296" r:id="rId45"/>
    <p:sldId id="297" r:id="rId46"/>
    <p:sldId id="306" r:id="rId47"/>
    <p:sldId id="277" r:id="rId48"/>
    <p:sldId id="276" r:id="rId49"/>
    <p:sldId id="269" r:id="rId50"/>
    <p:sldId id="268" r:id="rId51"/>
    <p:sldId id="286" r:id="rId52"/>
    <p:sldId id="301" r:id="rId53"/>
    <p:sldId id="341" r:id="rId54"/>
    <p:sldId id="340" r:id="rId55"/>
    <p:sldId id="338" r:id="rId56"/>
    <p:sldId id="337" r:id="rId57"/>
    <p:sldId id="339" r:id="rId58"/>
    <p:sldId id="335" r:id="rId59"/>
    <p:sldId id="342" r:id="rId60"/>
    <p:sldId id="343" r:id="rId61"/>
    <p:sldId id="344" r:id="rId62"/>
    <p:sldId id="348" r:id="rId63"/>
    <p:sldId id="349" r:id="rId64"/>
    <p:sldId id="327" r:id="rId65"/>
    <p:sldId id="334" r:id="rId66"/>
    <p:sldId id="345" r:id="rId67"/>
    <p:sldId id="346" r:id="rId68"/>
    <p:sldId id="326" r:id="rId69"/>
    <p:sldId id="336" r:id="rId70"/>
    <p:sldId id="323" r:id="rId71"/>
    <p:sldId id="325" r:id="rId72"/>
    <p:sldId id="347" r:id="rId73"/>
    <p:sldId id="302" r:id="rId74"/>
    <p:sldId id="311" r:id="rId75"/>
    <p:sldId id="289" r:id="rId76"/>
    <p:sldId id="278" r:id="rId77"/>
    <p:sldId id="263" r:id="rId78"/>
    <p:sldId id="270" r:id="rId79"/>
    <p:sldId id="312"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52"/>
    <p:restoredTop sz="94694"/>
  </p:normalViewPr>
  <p:slideViewPr>
    <p:cSldViewPr snapToGrid="0" snapToObjects="1">
      <p:cViewPr varScale="1">
        <p:scale>
          <a:sx n="121" d="100"/>
          <a:sy n="121" d="100"/>
        </p:scale>
        <p:origin x="1896" y="176"/>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36BEC6-FB6C-1543-980D-299E6149109A}" type="datetimeFigureOut">
              <a:rPr lang="en-US" smtClean="0"/>
              <a:t>10/5/21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040E0F-7274-FC42-B39E-5A661F96D971}" type="slidenum">
              <a:rPr lang="en-US" smtClean="0"/>
              <a:t>‹#›</a:t>
            </a:fld>
            <a:endParaRPr lang="en-US"/>
          </a:p>
        </p:txBody>
      </p:sp>
    </p:spTree>
    <p:extLst>
      <p:ext uri="{BB962C8B-B14F-4D97-AF65-F5344CB8AC3E}">
        <p14:creationId xmlns:p14="http://schemas.microsoft.com/office/powerpoint/2010/main" val="2921375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040E0F-7274-FC42-B39E-5A661F96D971}" type="slidenum">
              <a:rPr lang="en-US" smtClean="0"/>
              <a:t>12</a:t>
            </a:fld>
            <a:endParaRPr lang="en-US"/>
          </a:p>
        </p:txBody>
      </p:sp>
    </p:spTree>
    <p:extLst>
      <p:ext uri="{BB962C8B-B14F-4D97-AF65-F5344CB8AC3E}">
        <p14:creationId xmlns:p14="http://schemas.microsoft.com/office/powerpoint/2010/main" val="1078540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dirty="0">
                <a:latin typeface="Arial"/>
                <a:ea typeface="Arial"/>
              </a:rPr>
              <a:t>Figure 5. </a:t>
            </a:r>
            <a:r>
              <a:rPr lang="en-US" altLang="en-US" dirty="0">
                <a:latin typeface="Arial"/>
                <a:ea typeface="Arial"/>
              </a:rPr>
              <a:t>Average SP-scores (i.e., recall) for the top methods on the 1192 biological benchmark data sets, with data sets binned by average pairwise sequence identity (ID) levels. The four bins based on average PID, ordered from smallest to largest PID values, have 83, 417, 615, and 77 alignments, respectively. See Supplementary Table S5 and Excel File available on Dryad for actual numeric values.
</a:t>
            </a:r>
          </a:p>
          <a:p>
            <a:pPr marL="0" lvl="0" indent="0"/>
            <a:r>
              <a:rPr lang="en-US" altLang="en-US" dirty="0">
                <a:latin typeface="Arial"/>
                <a:ea typeface="Arial"/>
              </a:rPr>
              <a:t>Unless provided in the caption above, the following copyright applies to the content of this slide: © The Author(s) 2018. Published by Oxford University Press, on behalf of the Society of Systematic </a:t>
            </a:r>
            <a:r>
              <a:rPr lang="en-US" altLang="en-US" dirty="0" err="1">
                <a:latin typeface="Arial"/>
                <a:ea typeface="Arial"/>
              </a:rPr>
              <a:t>Biologists.This</a:t>
            </a:r>
            <a:r>
              <a:rPr lang="en-US" altLang="en-US" dirty="0">
                <a:latin typeface="Arial"/>
                <a:ea typeface="Arial"/>
              </a:rPr>
              <a:t> is an Open Access article distributed under the terms of the Creative Commons Attribution License (http://</a:t>
            </a:r>
            <a:r>
              <a:rPr lang="en-US" altLang="en-US" dirty="0" err="1">
                <a:latin typeface="Arial"/>
                <a:ea typeface="Arial"/>
              </a:rPr>
              <a:t>creativecommons.org</a:t>
            </a:r>
            <a:r>
              <a:rPr lang="en-US" altLang="en-US" dirty="0">
                <a:latin typeface="Arial"/>
                <a:ea typeface="Arial"/>
              </a:rPr>
              <a:t>/licenses/by-</a:t>
            </a:r>
            <a:r>
              <a:rPr lang="en-US" altLang="en-US" dirty="0" err="1">
                <a:latin typeface="Arial"/>
                <a:ea typeface="Arial"/>
              </a:rPr>
              <a:t>nc</a:t>
            </a:r>
            <a:r>
              <a:rPr lang="en-US" altLang="en-US" dirty="0">
                <a:latin typeface="Arial"/>
                <a:ea typeface="Arial"/>
              </a:rPr>
              <a:t>/4.0/), which permits unrestricted re-use, distribution, and reproduction in any medium, provided the original work is properly cited. For commercial re-use, please </a:t>
            </a:r>
            <a:r>
              <a:rPr lang="en-US" altLang="en-US" dirty="0" err="1">
                <a:latin typeface="Arial"/>
                <a:ea typeface="Arial"/>
              </a:rPr>
              <a:t>contactjournals.permissions@oup.com</a:t>
            </a:r>
            <a:endParaRPr lang="en-US" altLang="en-US" dirty="0">
              <a:latin typeface="Arial"/>
              <a:ea typeface="Arial"/>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5pPr>
          </a:lstStyle>
          <a:p>
            <a:pPr marL="0" lvl="0" indent="0" algn="r" eaLnBrk="1" hangingPunct="1"/>
            <a:fld id="{0537AA03-5FFF-403A-9525-F565DF1BC3C9}" type="slidenum">
              <a:rPr lang="en-US" altLang="en-US" sz="1200"/>
              <a:t>70</a:t>
            </a:fld>
            <a:endParaRPr lang="en-US" altLang="en-US" sz="1200"/>
          </a:p>
        </p:txBody>
      </p:sp>
    </p:spTree>
    <p:extLst>
      <p:ext uri="{BB962C8B-B14F-4D97-AF65-F5344CB8AC3E}">
        <p14:creationId xmlns:p14="http://schemas.microsoft.com/office/powerpoint/2010/main" val="3573909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dirty="0">
                <a:latin typeface="Arial"/>
                <a:ea typeface="Arial"/>
              </a:rPr>
              <a:t>Figure 4. </a:t>
            </a:r>
            <a:r>
              <a:rPr lang="en-US" altLang="en-US" dirty="0">
                <a:latin typeface="Arial"/>
                <a:ea typeface="Arial"/>
              </a:rPr>
              <a:t>Average Modeler Scores (i.e., precision) for the top methods on the 1192 biological benchmark data sets, binned into different average pairwise sequence identity (ID) levels. The four bins based on average sequence identity, ordered from smallest to largest, have 83, 417, 615, and 77 alignments, respectively. See Supplementary Table S4 and Excel File available on Dryad for actual numeric values.
</a:t>
            </a:r>
          </a:p>
          <a:p>
            <a:pPr marL="0" lvl="0" indent="0"/>
            <a:r>
              <a:rPr lang="en-US" altLang="en-US" dirty="0">
                <a:latin typeface="Arial"/>
                <a:ea typeface="Arial"/>
              </a:rPr>
              <a:t>Unless provided in the caption above, the following copyright applies to the content of this slide: © The Author(s) 2018. Published by Oxford University Press, on behalf of the Society of Systematic </a:t>
            </a:r>
            <a:r>
              <a:rPr lang="en-US" altLang="en-US" dirty="0" err="1">
                <a:latin typeface="Arial"/>
                <a:ea typeface="Arial"/>
              </a:rPr>
              <a:t>Biologists.This</a:t>
            </a:r>
            <a:r>
              <a:rPr lang="en-US" altLang="en-US" dirty="0">
                <a:latin typeface="Arial"/>
                <a:ea typeface="Arial"/>
              </a:rPr>
              <a:t> is an Open Access article distributed under the terms of the Creative Commons Attribution License (http://</a:t>
            </a:r>
            <a:r>
              <a:rPr lang="en-US" altLang="en-US" dirty="0" err="1">
                <a:latin typeface="Arial"/>
                <a:ea typeface="Arial"/>
              </a:rPr>
              <a:t>creativecommons.org</a:t>
            </a:r>
            <a:r>
              <a:rPr lang="en-US" altLang="en-US" dirty="0">
                <a:latin typeface="Arial"/>
                <a:ea typeface="Arial"/>
              </a:rPr>
              <a:t>/licenses/by-</a:t>
            </a:r>
            <a:r>
              <a:rPr lang="en-US" altLang="en-US" dirty="0" err="1">
                <a:latin typeface="Arial"/>
                <a:ea typeface="Arial"/>
              </a:rPr>
              <a:t>nc</a:t>
            </a:r>
            <a:r>
              <a:rPr lang="en-US" altLang="en-US" dirty="0">
                <a:latin typeface="Arial"/>
                <a:ea typeface="Arial"/>
              </a:rPr>
              <a:t>/4.0/), which permits unrestricted re-use, distribution, and reproduction in any medium, provided the original work is properly cited. For commercial re-use, please </a:t>
            </a:r>
            <a:r>
              <a:rPr lang="en-US" altLang="en-US" dirty="0" err="1">
                <a:latin typeface="Arial"/>
                <a:ea typeface="Arial"/>
              </a:rPr>
              <a:t>contactjournals.permissions@oup.com</a:t>
            </a:r>
            <a:endParaRPr lang="en-US" altLang="en-US" dirty="0">
              <a:latin typeface="Arial"/>
              <a:ea typeface="Arial"/>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5pPr>
          </a:lstStyle>
          <a:p>
            <a:pPr marL="0" lvl="0" indent="0" algn="r" eaLnBrk="1" hangingPunct="1"/>
            <a:fld id="{4147E3BC-6EEF-4BF4-8513-34F1A421E822}" type="slidenum">
              <a:rPr lang="en-US" altLang="en-US" sz="1200"/>
              <a:t>71</a:t>
            </a:fld>
            <a:endParaRPr lang="en-US" altLang="en-US" sz="1200"/>
          </a:p>
        </p:txBody>
      </p:sp>
    </p:spTree>
    <p:extLst>
      <p:ext uri="{BB962C8B-B14F-4D97-AF65-F5344CB8AC3E}">
        <p14:creationId xmlns:p14="http://schemas.microsoft.com/office/powerpoint/2010/main" val="894490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30E79F9-D6C2-DF46-84CD-15DE0720E9A2}" type="slidenum">
              <a:rPr lang="en-US"/>
              <a:pPr>
                <a:defRPr/>
              </a:pPr>
              <a:t>44</a:t>
            </a:fld>
            <a:endParaRPr lang="en-US"/>
          </a:p>
        </p:txBody>
      </p:sp>
      <p:sp>
        <p:nvSpPr>
          <p:cNvPr id="200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0707"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45DA3046-BC51-9746-A854-C1470A1B8E47}" type="slidenum">
              <a:rPr lang="en-US"/>
              <a:pPr>
                <a:defRPr/>
              </a:pPr>
              <a:t>45</a:t>
            </a:fld>
            <a:endParaRPr lang="en-US"/>
          </a:p>
        </p:txBody>
      </p:sp>
      <p:sp>
        <p:nvSpPr>
          <p:cNvPr id="583682" name="Text Box 2"/>
          <p:cNvSpPr txBox="1">
            <a:spLocks noChangeArrowheads="1"/>
          </p:cNvSpPr>
          <p:nvPr/>
        </p:nvSpPr>
        <p:spPr bwMode="auto">
          <a:xfrm>
            <a:off x="1008063" y="623888"/>
            <a:ext cx="4033837" cy="3116262"/>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583683" name="Text Box 3"/>
          <p:cNvSpPr txBox="1">
            <a:spLocks noGrp="1" noChangeArrowheads="1"/>
          </p:cNvSpPr>
          <p:nvPr>
            <p:ph type="body"/>
          </p:nvPr>
        </p:nvSpPr>
        <p:spPr>
          <a:xfrm>
            <a:off x="685800" y="4341813"/>
            <a:ext cx="5486400" cy="4114800"/>
          </a:xfrm>
          <a:ln/>
          <a:extLst>
            <a:ext uri="{91240B29-F687-4f45-9708-019B960494DF}">
              <a14:hiddenLine xmlns:a14="http://schemas.microsoft.com/office/drawing/2010/main" xmlns="" w="9525">
                <a:solidFill>
                  <a:schemeClr val="tx1"/>
                </a:solidFill>
                <a:round/>
                <a:headEnd/>
                <a:tailEnd/>
              </a14:hiddenLine>
            </a:ext>
          </a:extLst>
        </p:spPr>
        <p:txBody>
          <a:bodyPr wrap="none" anchor="ctr"/>
          <a:lstStyle>
            <a:lvl1pPr defTabSz="457200">
              <a:defRPr sz="1200">
                <a:solidFill>
                  <a:schemeClr val="tx1"/>
                </a:solidFill>
                <a:latin typeface="Arial" charset="0"/>
                <a:ea typeface="ＭＳ Ｐゴシック" charset="0"/>
              </a:defRPr>
            </a:lvl1pPr>
            <a:lvl2pPr marL="742950" indent="-285750" defTabSz="457200">
              <a:defRPr sz="1200">
                <a:solidFill>
                  <a:schemeClr val="tx1"/>
                </a:solidFill>
                <a:latin typeface="Arial" charset="0"/>
                <a:ea typeface="ＭＳ Ｐゴシック" charset="0"/>
              </a:defRPr>
            </a:lvl2pPr>
            <a:lvl3pPr marL="1143000" indent="-228600" defTabSz="457200">
              <a:defRPr sz="1200">
                <a:solidFill>
                  <a:schemeClr val="tx1"/>
                </a:solidFill>
                <a:latin typeface="Arial" charset="0"/>
                <a:ea typeface="ＭＳ Ｐゴシック" charset="0"/>
              </a:defRPr>
            </a:lvl3pPr>
            <a:lvl4pPr marL="1600200" indent="-228600" defTabSz="457200">
              <a:defRPr sz="1200">
                <a:solidFill>
                  <a:schemeClr val="tx1"/>
                </a:solidFill>
                <a:latin typeface="Arial" charset="0"/>
                <a:ea typeface="ＭＳ Ｐゴシック" charset="0"/>
              </a:defRPr>
            </a:lvl4pPr>
            <a:lvl5pPr marL="2057400" indent="-228600" defTabSz="457200">
              <a:defRPr sz="1200">
                <a:solidFill>
                  <a:schemeClr val="tx1"/>
                </a:solidFill>
                <a:latin typeface="Arial" charset="0"/>
                <a:ea typeface="ＭＳ Ｐゴシック" charset="0"/>
              </a:defRPr>
            </a:lvl5pPr>
            <a:lvl6pPr marL="2514600" indent="-228600" fontAlgn="base">
              <a:spcBef>
                <a:spcPct val="30000"/>
              </a:spcBef>
              <a:spcAft>
                <a:spcPct val="0"/>
              </a:spcAft>
              <a:defRPr sz="1200">
                <a:solidFill>
                  <a:schemeClr val="tx1"/>
                </a:solidFill>
                <a:latin typeface="Arial" charset="0"/>
                <a:ea typeface="ＭＳ Ｐゴシック" charset="0"/>
              </a:defRPr>
            </a:lvl6pPr>
            <a:lvl7pPr marL="2971800" indent="-228600" fontAlgn="base">
              <a:spcBef>
                <a:spcPct val="30000"/>
              </a:spcBef>
              <a:spcAft>
                <a:spcPct val="0"/>
              </a:spcAft>
              <a:defRPr sz="1200">
                <a:solidFill>
                  <a:schemeClr val="tx1"/>
                </a:solidFill>
                <a:latin typeface="Arial" charset="0"/>
                <a:ea typeface="ＭＳ Ｐゴシック" charset="0"/>
              </a:defRPr>
            </a:lvl7pPr>
            <a:lvl8pPr marL="3429000" indent="-228600" fontAlgn="base">
              <a:spcBef>
                <a:spcPct val="30000"/>
              </a:spcBef>
              <a:spcAft>
                <a:spcPct val="0"/>
              </a:spcAft>
              <a:defRPr sz="1200">
                <a:solidFill>
                  <a:schemeClr val="tx1"/>
                </a:solidFill>
                <a:latin typeface="Arial" charset="0"/>
                <a:ea typeface="ＭＳ Ｐゴシック" charset="0"/>
              </a:defRPr>
            </a:lvl8pPr>
            <a:lvl9pPr marL="3886200" indent="-228600" fontAlgn="base">
              <a:spcBef>
                <a:spcPct val="30000"/>
              </a:spcBef>
              <a:spcAft>
                <a:spcPct val="0"/>
              </a:spcAft>
              <a:defRPr sz="1200">
                <a:solidFill>
                  <a:schemeClr val="tx1"/>
                </a:solidFill>
                <a:latin typeface="Arial" charset="0"/>
                <a:ea typeface="ＭＳ Ｐゴシック" charset="0"/>
              </a:defRPr>
            </a:lvl9pPr>
          </a:lstStyle>
          <a:p>
            <a:pPr eaLnBrk="1" hangingPunct="1">
              <a:defRPr/>
            </a:pPr>
            <a:endParaRPr lang="en-US">
              <a:cs typeface="+mn-cs"/>
            </a:endParaRPr>
          </a:p>
        </p:txBody>
      </p:sp>
      <p:sp>
        <p:nvSpPr>
          <p:cNvPr id="583684" name="Text Box 4"/>
          <p:cNvSpPr txBox="1">
            <a:spLocks noGrp="1" noRot="1" noChangeAspect="1" noChangeArrowheads="1" noTextEdit="1"/>
          </p:cNvSpPr>
          <p:nvPr>
            <p:ph type="sldImg" idx="1"/>
          </p:nvPr>
        </p:nvSpPr>
        <p:spPr>
          <a:xfrm>
            <a:off x="1143000" y="693738"/>
            <a:ext cx="4570413" cy="3427412"/>
          </a:xfrm>
          <a:ln/>
          <a:extLst>
            <a:ext uri="{FAA26D3D-D897-4be2-8F04-BA451C77F1D7}">
              <ma14:placeholderFlag xmlns:ma14="http://schemas.microsoft.com/office/mac/drawingml/2011/main" xmlns="" val="1"/>
            </a:ext>
          </a:extLst>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C084CA30-13A2-5E48-A512-CF47DA8DBB91}" type="slidenum">
              <a:rPr lang="en-US"/>
              <a:pPr>
                <a:defRPr/>
              </a:pPr>
              <a:t>46</a:t>
            </a:fld>
            <a:endParaRPr lang="en-US"/>
          </a:p>
        </p:txBody>
      </p:sp>
      <p:sp>
        <p:nvSpPr>
          <p:cNvPr id="424962" name="Text Box 2"/>
          <p:cNvSpPr txBox="1">
            <a:spLocks noChangeArrowheads="1"/>
          </p:cNvSpPr>
          <p:nvPr/>
        </p:nvSpPr>
        <p:spPr bwMode="auto">
          <a:xfrm>
            <a:off x="1008063" y="623888"/>
            <a:ext cx="4033837" cy="3116262"/>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424963" name="Text Box 3"/>
          <p:cNvSpPr txBox="1">
            <a:spLocks noGrp="1" noChangeArrowheads="1"/>
          </p:cNvSpPr>
          <p:nvPr>
            <p:ph type="body"/>
          </p:nvPr>
        </p:nvSpPr>
        <p:spPr>
          <a:xfrm>
            <a:off x="685800" y="4341813"/>
            <a:ext cx="5486400" cy="4114800"/>
          </a:xfrm>
          <a:ln/>
          <a:extLst>
            <a:ext uri="{91240B29-F687-4f45-9708-019B960494DF}">
              <a14:hiddenLine xmlns:a14="http://schemas.microsoft.com/office/drawing/2010/main" xmlns="" w="9525">
                <a:solidFill>
                  <a:schemeClr val="tx1"/>
                </a:solidFill>
                <a:round/>
                <a:headEnd/>
                <a:tailEnd/>
              </a14:hiddenLine>
            </a:ext>
          </a:extLst>
        </p:spPr>
        <p:txBody>
          <a:bodyPr lIns="0" tIns="0" rIns="0" bIns="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5pPr>
            <a:lvl6pPr marL="25146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6pPr>
            <a:lvl7pPr marL="29718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7pPr>
            <a:lvl8pPr marL="34290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8pPr>
            <a:lvl9pPr marL="38862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9pPr>
          </a:lstStyle>
          <a:p>
            <a:pPr eaLnBrk="1" hangingPunct="1">
              <a:lnSpc>
                <a:spcPct val="93000"/>
              </a:lnSpc>
              <a:spcBef>
                <a:spcPts val="450"/>
              </a:spcBef>
              <a:defRPr/>
            </a:pPr>
            <a:r>
              <a:rPr lang="en-GB" sz="2000">
                <a:cs typeface="Arial" charset="0"/>
              </a:rPr>
              <a:t>For moderate-to-difficult datasets, SATe gets better trees and alignments than all other estimated methods. Close to what you might get if you had access to true alignment.</a:t>
            </a:r>
          </a:p>
          <a:p>
            <a:pPr eaLnBrk="1" hangingPunct="1">
              <a:lnSpc>
                <a:spcPct val="93000"/>
              </a:lnSpc>
              <a:spcBef>
                <a:spcPts val="450"/>
              </a:spcBef>
              <a:defRPr/>
            </a:pPr>
            <a:endParaRPr lang="en-GB" sz="2400">
              <a:cs typeface="Arial" charset="0"/>
            </a:endParaRPr>
          </a:p>
          <a:p>
            <a:pPr eaLnBrk="1" hangingPunct="1">
              <a:lnSpc>
                <a:spcPct val="93000"/>
              </a:lnSpc>
              <a:spcBef>
                <a:spcPts val="450"/>
              </a:spcBef>
              <a:defRPr/>
            </a:pPr>
            <a:r>
              <a:rPr lang="en-GB" sz="2000">
                <a:cs typeface="Arial" charset="0"/>
              </a:rPr>
              <a:t>Opens up a new realm of possibility: Datasets currently considered “unalignable” can in fact be aligned reasonably well. This opens up the feasibility of accurate estimations of deep evolutionary histories using a wider range of markers.</a:t>
            </a:r>
          </a:p>
          <a:p>
            <a:pPr eaLnBrk="1" hangingPunct="1">
              <a:lnSpc>
                <a:spcPct val="93000"/>
              </a:lnSpc>
              <a:spcBef>
                <a:spcPts val="450"/>
              </a:spcBef>
              <a:defRPr/>
            </a:pPr>
            <a:endParaRPr lang="en-GB" sz="2000">
              <a:cs typeface="Arial" charset="0"/>
            </a:endParaRPr>
          </a:p>
          <a:p>
            <a:pPr eaLnBrk="1" hangingPunct="1">
              <a:lnSpc>
                <a:spcPct val="93000"/>
              </a:lnSpc>
              <a:spcBef>
                <a:spcPts val="450"/>
              </a:spcBef>
              <a:defRPr/>
            </a:pPr>
            <a:r>
              <a:rPr lang="en-GB" sz="2000">
                <a:cs typeface="Arial" charset="0"/>
              </a:rPr>
              <a:t>TRANSITION: can we do better? What about smaller simulated datasets? And what about biological datasets?</a:t>
            </a:r>
          </a:p>
          <a:p>
            <a:pPr eaLnBrk="1" hangingPunct="1">
              <a:lnSpc>
                <a:spcPct val="93000"/>
              </a:lnSpc>
              <a:spcBef>
                <a:spcPts val="450"/>
              </a:spcBef>
              <a:defRPr/>
            </a:pPr>
            <a:endParaRPr lang="en-GB" sz="2000">
              <a:cs typeface="Arial" charset="0"/>
            </a:endParaRPr>
          </a:p>
        </p:txBody>
      </p:sp>
      <p:sp>
        <p:nvSpPr>
          <p:cNvPr id="424964" name="Text Box 4"/>
          <p:cNvSpPr txBox="1">
            <a:spLocks noGrp="1" noRot="1" noChangeAspect="1" noChangeArrowheads="1" noTextEdit="1"/>
          </p:cNvSpPr>
          <p:nvPr>
            <p:ph type="sldImg" idx="1"/>
          </p:nvPr>
        </p:nvSpPr>
        <p:spPr>
          <a:xfrm>
            <a:off x="1143000" y="693738"/>
            <a:ext cx="4570413" cy="3427412"/>
          </a:xfrm>
          <a:ln/>
          <a:extLst>
            <a:ext uri="{FAA26D3D-D897-4be2-8F04-BA451C77F1D7}">
              <ma14:placeholderFlag xmlns:ma14="http://schemas.microsoft.com/office/mac/drawingml/2011/main" xmlns="" val="1"/>
            </a:ext>
          </a:extLs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FE679D8-B155-CA4C-B44C-181C79A0DE86}" type="slidenum">
              <a:rPr lang="en-US"/>
              <a:pPr>
                <a:defRPr/>
              </a:pPr>
              <a:t>52</a:t>
            </a:fld>
            <a:endParaRPr lang="en-US"/>
          </a:p>
        </p:txBody>
      </p:sp>
      <p:sp>
        <p:nvSpPr>
          <p:cNvPr id="572418"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ma14="http://schemas.microsoft.com/office/mac/drawingml/2011/main" xmlns="" val="1"/>
            </a:ext>
          </a:extLst>
        </p:spPr>
      </p:sp>
      <p:sp>
        <p:nvSpPr>
          <p:cNvPr id="572419" name="Text Box 3"/>
          <p:cNvSpPr txBox="1">
            <a:spLocks noGrp="1" noChangeArrowheads="1"/>
          </p:cNvSpPr>
          <p:nvPr>
            <p:ph type="body" idx="1"/>
          </p:nvPr>
        </p:nvSpPr>
        <p:spPr>
          <a:xfrm>
            <a:off x="685800" y="4341813"/>
            <a:ext cx="5487988" cy="403225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1. </a:t>
            </a:r>
            <a:r>
              <a:rPr lang="en-US" altLang="en-US">
                <a:latin typeface="Arial" pitchFamily="34" charset="0"/>
                <a:ea typeface="Arial" pitchFamily="34" charset="0"/>
              </a:rPr>
              <a:t>Overview of the GCM algorithm. The input is a set of constraint alignments. (i) We compute a set of backbone alignments with the same number of sequences from each constraint alignment. (ii) We construct the alignment graph. Each node represents a column from a constraint alignment, and weighted edges are derived from homologies inferred in the backbone alignments: thicker lines represent edges with higher weight. (iii) We cluster the alignment graph with MCL. This example shows two violations: the pink-outlined cluster contains two columns from the same (blue) constraint alignment, and there is no valid ordering between the pink- and green-outlined clusters (‘crisscrossing’). (iv) We resolve the violations and produce a valid trace, where each connected component is a column in our final alignment
</a:t>
            </a:r>
          </a:p>
          <a:p>
            <a:pPr marL="0" lvl="0" indent="0"/>
            <a:r>
              <a:rPr lang="en-US" altLang="en-US">
                <a:latin typeface="Arial" pitchFamily="34" charset="0"/>
                <a:ea typeface="Arial" pitchFamily="34" charset="0"/>
              </a:rPr>
              <a:t>Unless provided in the caption above, the following copyright applies to the content of this slide: © The Author(s) 2020. Published by Oxford University Press.This is an Open Access article distributed under the terms of the Creative Commons Attribution Non-Commercial License (http://creativecommons.org/licenses/by-nc/4.0/), which permits non-commercial re-use, distribution, and reproduction in any medium, provided the original work is properly cited. For commercial re-use, please contact 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417B929C-6AFC-406D-ACA4-50826DDE244D}" type="slidenum">
              <a:rPr lang="en-US" altLang="en-US" sz="1200"/>
              <a:t>55</a:t>
            </a:fld>
            <a:endParaRPr lang="en-US" altLang="en-US" sz="1200"/>
          </a:p>
        </p:txBody>
      </p:sp>
    </p:spTree>
    <p:extLst>
      <p:ext uri="{BB962C8B-B14F-4D97-AF65-F5344CB8AC3E}">
        <p14:creationId xmlns:p14="http://schemas.microsoft.com/office/powerpoint/2010/main" val="1278857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4. </a:t>
            </a:r>
            <a:r>
              <a:rPr lang="en-US" altLang="en-US">
                <a:latin typeface="Arial" pitchFamily="34" charset="0"/>
                <a:ea typeface="Arial" pitchFamily="34" charset="0"/>
              </a:rPr>
              <a:t>Experiment 2: MAGUS versus PASTA on the 1000-taxon datasets. Top: The error rates are the average of SPFN and SPFP. The x-axis shows the model condition; each model condition has 1000 sequences. Results are averaged over 20 replicates. Error bars indicate standard error. PASTA and MAGUS were run in default mode. Bottom: Average running time (in minutes). Results are averaged over 20 replicates. Error bars indicate standard error
</a:t>
            </a:r>
          </a:p>
          <a:p>
            <a:pPr marL="0" lvl="0" indent="0"/>
            <a:r>
              <a:rPr lang="en-US" altLang="en-US">
                <a:latin typeface="Arial" pitchFamily="34" charset="0"/>
                <a:ea typeface="Arial" pitchFamily="34" charset="0"/>
              </a:rPr>
              <a:t>Unless provided in the caption above, the following copyright applies to the content of this slide: © The Author(s) 2020. Published by Oxford University Press.This is an Open Access article distributed under the terms of the Creative Commons Attribution Non-Commercial License (http://creativecommons.org/licenses/by-nc/4.0/), which permits non-commercial re-use, distribution, and reproduction in any medium, provided the original work is properly cited. For commercial re-use, please contact 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0927AA3F-61A5-4DB2-ACD9-944ECC7E1BFE}" type="slidenum">
              <a:rPr lang="en-US" altLang="en-US" sz="1200"/>
              <a:t>56</a:t>
            </a:fld>
            <a:endParaRPr lang="en-US" altLang="en-US" sz="1200"/>
          </a:p>
        </p:txBody>
      </p:sp>
    </p:spTree>
    <p:extLst>
      <p:ext uri="{BB962C8B-B14F-4D97-AF65-F5344CB8AC3E}">
        <p14:creationId xmlns:p14="http://schemas.microsoft.com/office/powerpoint/2010/main" val="2485122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dirty="0">
                <a:latin typeface="Arial"/>
                <a:ea typeface="Arial"/>
              </a:rPr>
              <a:t>Figure 6. </a:t>
            </a:r>
            <a:r>
              <a:rPr lang="en-US" altLang="en-US" dirty="0">
                <a:latin typeface="Arial"/>
                <a:ea typeface="Arial"/>
              </a:rPr>
              <a:t>Modeler score (i.e., precision) versus SP-Score (i.e., recall) for MSA methods on simulated amino acid data sets with 27 sequences for 6 different model conditions that vary by the substitution rate and indel rate; averages over 20 replicates are shown. See Supplementary Excel File available on Dryad for actual numeric values.
</a:t>
            </a:r>
          </a:p>
          <a:p>
            <a:pPr marL="0" lvl="0" indent="0"/>
            <a:r>
              <a:rPr lang="en-US" altLang="en-US" dirty="0">
                <a:latin typeface="Arial"/>
                <a:ea typeface="Arial"/>
              </a:rPr>
              <a:t>Unless provided in the caption above, the following copyright applies to the content of this slide: © The Author(s) 2018. Published by Oxford University Press, on behalf of the Society of Systematic </a:t>
            </a:r>
            <a:r>
              <a:rPr lang="en-US" altLang="en-US" dirty="0" err="1">
                <a:latin typeface="Arial"/>
                <a:ea typeface="Arial"/>
              </a:rPr>
              <a:t>Biologists.This</a:t>
            </a:r>
            <a:r>
              <a:rPr lang="en-US" altLang="en-US" dirty="0">
                <a:latin typeface="Arial"/>
                <a:ea typeface="Arial"/>
              </a:rPr>
              <a:t> is an Open Access article distributed under the terms of the Creative Commons Attribution License (http://</a:t>
            </a:r>
            <a:r>
              <a:rPr lang="en-US" altLang="en-US" dirty="0" err="1">
                <a:latin typeface="Arial"/>
                <a:ea typeface="Arial"/>
              </a:rPr>
              <a:t>creativecommons.org</a:t>
            </a:r>
            <a:r>
              <a:rPr lang="en-US" altLang="en-US" dirty="0">
                <a:latin typeface="Arial"/>
                <a:ea typeface="Arial"/>
              </a:rPr>
              <a:t>/licenses/by-</a:t>
            </a:r>
            <a:r>
              <a:rPr lang="en-US" altLang="en-US" dirty="0" err="1">
                <a:latin typeface="Arial"/>
                <a:ea typeface="Arial"/>
              </a:rPr>
              <a:t>nc</a:t>
            </a:r>
            <a:r>
              <a:rPr lang="en-US" altLang="en-US" dirty="0">
                <a:latin typeface="Arial"/>
                <a:ea typeface="Arial"/>
              </a:rPr>
              <a:t>/4.0/), which permits unrestricted re-use, distribution, and reproduction in any medium, provided the original work is properly cited. For commercial re-use, please </a:t>
            </a:r>
            <a:r>
              <a:rPr lang="en-US" altLang="en-US" dirty="0" err="1">
                <a:latin typeface="Arial"/>
                <a:ea typeface="Arial"/>
              </a:rPr>
              <a:t>contactjournals.permissions@oup.com</a:t>
            </a:r>
            <a:endParaRPr lang="en-US" altLang="en-US" dirty="0">
              <a:latin typeface="Arial"/>
              <a:ea typeface="Arial"/>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5pPr>
          </a:lstStyle>
          <a:p>
            <a:pPr marL="0" lvl="0" indent="0" algn="r" eaLnBrk="1" hangingPunct="1"/>
            <a:fld id="{9C054377-07CD-4847-AC56-053BD5884606}" type="slidenum">
              <a:rPr lang="en-US" altLang="en-US" sz="1200"/>
              <a:t>68</a:t>
            </a:fld>
            <a:endParaRPr lang="en-US" altLang="en-US" sz="1200"/>
          </a:p>
        </p:txBody>
      </p:sp>
    </p:spTree>
    <p:extLst>
      <p:ext uri="{BB962C8B-B14F-4D97-AF65-F5344CB8AC3E}">
        <p14:creationId xmlns:p14="http://schemas.microsoft.com/office/powerpoint/2010/main" val="3470174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Average Modeler Score (i.e., precision) versus average SP-score (i.e., recall) of the full set of multiple sequence alignment methods on the biological benchmark data sets, each with at least 4 and at most 25 sequences; each data point represents analyses of 1192 data sets from the four benchmark collections (658 from BAliBase, 231 from Homstrad, 202 from Mattbench, and 101 from Sisyphus). See Supplementary Table S1 and Excel File available on Dryad for actual numeric values.
</a:t>
            </a:r>
          </a:p>
          <a:p>
            <a:pPr marL="0" lvl="0" indent="0"/>
            <a:r>
              <a:rPr lang="en-US" altLang="en-US">
                <a:latin typeface="Arial" pitchFamily="34" charset="0"/>
                <a:ea typeface="Arial" pitchFamily="34" charset="0"/>
              </a:rPr>
              <a:t>Unless provided in the caption above, the following copyright applies to the content of this slide: © The Author(s) 2018. Published by Oxford University Press, on behalf of the Society of Systematic Biologists.This is an Open Access article distributed under the terms of the Creative Commons Attribution License (http://creativecommons.org/licenses/by-nc/4.0/), which permits unrestricted re-use, distribution, and reproduction in any medium, provided the original work is properly cited. For commercial re-use, please contactjournals.permissions@oup.com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8D446A14-750A-4718-991A-761AD025BDA1}" type="slidenum">
              <a:rPr lang="en-US" altLang="en-US" sz="1200"/>
              <a:t>69</a:t>
            </a:fld>
            <a:endParaRPr lang="en-US" altLang="en-US" sz="1200"/>
          </a:p>
        </p:txBody>
      </p:sp>
    </p:spTree>
    <p:extLst>
      <p:ext uri="{BB962C8B-B14F-4D97-AF65-F5344CB8AC3E}">
        <p14:creationId xmlns:p14="http://schemas.microsoft.com/office/powerpoint/2010/main" val="2713804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302B5F-8B77-9546-B5C4-54A3088BDB86}" type="datetimeFigureOut">
              <a:rPr lang="en-US" smtClean="0"/>
              <a:t>10/5/21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107B55-0099-9B46-AF9D-DB3977110E62}" type="slidenum">
              <a:rPr lang="en-US" smtClean="0"/>
              <a:t>‹#›</a:t>
            </a:fld>
            <a:endParaRPr lang="en-US"/>
          </a:p>
        </p:txBody>
      </p:sp>
    </p:spTree>
    <p:extLst>
      <p:ext uri="{BB962C8B-B14F-4D97-AF65-F5344CB8AC3E}">
        <p14:creationId xmlns:p14="http://schemas.microsoft.com/office/powerpoint/2010/main" val="1489524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302B5F-8B77-9546-B5C4-54A3088BDB86}" type="datetimeFigureOut">
              <a:rPr lang="en-US" smtClean="0"/>
              <a:t>10/5/21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107B55-0099-9B46-AF9D-DB3977110E62}" type="slidenum">
              <a:rPr lang="en-US" smtClean="0"/>
              <a:t>‹#›</a:t>
            </a:fld>
            <a:endParaRPr lang="en-US"/>
          </a:p>
        </p:txBody>
      </p:sp>
    </p:spTree>
    <p:extLst>
      <p:ext uri="{BB962C8B-B14F-4D97-AF65-F5344CB8AC3E}">
        <p14:creationId xmlns:p14="http://schemas.microsoft.com/office/powerpoint/2010/main" val="4054658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302B5F-8B77-9546-B5C4-54A3088BDB86}" type="datetimeFigureOut">
              <a:rPr lang="en-US" smtClean="0"/>
              <a:t>10/5/21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107B55-0099-9B46-AF9D-DB3977110E62}" type="slidenum">
              <a:rPr lang="en-US" smtClean="0"/>
              <a:t>‹#›</a:t>
            </a:fld>
            <a:endParaRPr lang="en-US"/>
          </a:p>
        </p:txBody>
      </p:sp>
    </p:spTree>
    <p:extLst>
      <p:ext uri="{BB962C8B-B14F-4D97-AF65-F5344CB8AC3E}">
        <p14:creationId xmlns:p14="http://schemas.microsoft.com/office/powerpoint/2010/main" val="112642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762000"/>
          </a:xfr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1048693-E849-8642-8C44-F79EDBEA9FE2}" type="slidenum">
              <a:rPr lang="en-US"/>
              <a:pPr>
                <a:defRPr/>
              </a:pPr>
              <a:t>‹#›</a:t>
            </a:fld>
            <a:endParaRPr lang="en-US"/>
          </a:p>
        </p:txBody>
      </p:sp>
    </p:spTree>
    <p:extLst>
      <p:ext uri="{BB962C8B-B14F-4D97-AF65-F5344CB8AC3E}">
        <p14:creationId xmlns:p14="http://schemas.microsoft.com/office/powerpoint/2010/main" val="4057055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302B5F-8B77-9546-B5C4-54A3088BDB86}" type="datetimeFigureOut">
              <a:rPr lang="en-US" smtClean="0"/>
              <a:t>10/5/21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107B55-0099-9B46-AF9D-DB3977110E62}" type="slidenum">
              <a:rPr lang="en-US" smtClean="0"/>
              <a:t>‹#›</a:t>
            </a:fld>
            <a:endParaRPr lang="en-US"/>
          </a:p>
        </p:txBody>
      </p:sp>
    </p:spTree>
    <p:extLst>
      <p:ext uri="{BB962C8B-B14F-4D97-AF65-F5344CB8AC3E}">
        <p14:creationId xmlns:p14="http://schemas.microsoft.com/office/powerpoint/2010/main" val="3979806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302B5F-8B77-9546-B5C4-54A3088BDB86}" type="datetimeFigureOut">
              <a:rPr lang="en-US" smtClean="0"/>
              <a:t>10/5/21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107B55-0099-9B46-AF9D-DB3977110E62}" type="slidenum">
              <a:rPr lang="en-US" smtClean="0"/>
              <a:t>‹#›</a:t>
            </a:fld>
            <a:endParaRPr lang="en-US"/>
          </a:p>
        </p:txBody>
      </p:sp>
    </p:spTree>
    <p:extLst>
      <p:ext uri="{BB962C8B-B14F-4D97-AF65-F5344CB8AC3E}">
        <p14:creationId xmlns:p14="http://schemas.microsoft.com/office/powerpoint/2010/main" val="1327995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302B5F-8B77-9546-B5C4-54A3088BDB86}" type="datetimeFigureOut">
              <a:rPr lang="en-US" smtClean="0"/>
              <a:t>10/5/21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107B55-0099-9B46-AF9D-DB3977110E62}" type="slidenum">
              <a:rPr lang="en-US" smtClean="0"/>
              <a:t>‹#›</a:t>
            </a:fld>
            <a:endParaRPr lang="en-US"/>
          </a:p>
        </p:txBody>
      </p:sp>
    </p:spTree>
    <p:extLst>
      <p:ext uri="{BB962C8B-B14F-4D97-AF65-F5344CB8AC3E}">
        <p14:creationId xmlns:p14="http://schemas.microsoft.com/office/powerpoint/2010/main" val="1564442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302B5F-8B77-9546-B5C4-54A3088BDB86}" type="datetimeFigureOut">
              <a:rPr lang="en-US" smtClean="0"/>
              <a:t>10/5/21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107B55-0099-9B46-AF9D-DB3977110E62}" type="slidenum">
              <a:rPr lang="en-US" smtClean="0"/>
              <a:t>‹#›</a:t>
            </a:fld>
            <a:endParaRPr lang="en-US"/>
          </a:p>
        </p:txBody>
      </p:sp>
    </p:spTree>
    <p:extLst>
      <p:ext uri="{BB962C8B-B14F-4D97-AF65-F5344CB8AC3E}">
        <p14:creationId xmlns:p14="http://schemas.microsoft.com/office/powerpoint/2010/main" val="832083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302B5F-8B77-9546-B5C4-54A3088BDB86}" type="datetimeFigureOut">
              <a:rPr lang="en-US" smtClean="0"/>
              <a:t>10/5/21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107B55-0099-9B46-AF9D-DB3977110E62}" type="slidenum">
              <a:rPr lang="en-US" smtClean="0"/>
              <a:t>‹#›</a:t>
            </a:fld>
            <a:endParaRPr lang="en-US"/>
          </a:p>
        </p:txBody>
      </p:sp>
    </p:spTree>
    <p:extLst>
      <p:ext uri="{BB962C8B-B14F-4D97-AF65-F5344CB8AC3E}">
        <p14:creationId xmlns:p14="http://schemas.microsoft.com/office/powerpoint/2010/main" val="968989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302B5F-8B77-9546-B5C4-54A3088BDB86}" type="datetimeFigureOut">
              <a:rPr lang="en-US" smtClean="0"/>
              <a:t>10/5/21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107B55-0099-9B46-AF9D-DB3977110E62}" type="slidenum">
              <a:rPr lang="en-US" smtClean="0"/>
              <a:t>‹#›</a:t>
            </a:fld>
            <a:endParaRPr lang="en-US"/>
          </a:p>
        </p:txBody>
      </p:sp>
    </p:spTree>
    <p:extLst>
      <p:ext uri="{BB962C8B-B14F-4D97-AF65-F5344CB8AC3E}">
        <p14:creationId xmlns:p14="http://schemas.microsoft.com/office/powerpoint/2010/main" val="236197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302B5F-8B77-9546-B5C4-54A3088BDB86}" type="datetimeFigureOut">
              <a:rPr lang="en-US" smtClean="0"/>
              <a:t>10/5/21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107B55-0099-9B46-AF9D-DB3977110E62}" type="slidenum">
              <a:rPr lang="en-US" smtClean="0"/>
              <a:t>‹#›</a:t>
            </a:fld>
            <a:endParaRPr lang="en-US"/>
          </a:p>
        </p:txBody>
      </p:sp>
    </p:spTree>
    <p:extLst>
      <p:ext uri="{BB962C8B-B14F-4D97-AF65-F5344CB8AC3E}">
        <p14:creationId xmlns:p14="http://schemas.microsoft.com/office/powerpoint/2010/main" val="706703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302B5F-8B77-9546-B5C4-54A3088BDB86}" type="datetimeFigureOut">
              <a:rPr lang="en-US" smtClean="0"/>
              <a:t>10/5/21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107B55-0099-9B46-AF9D-DB3977110E62}" type="slidenum">
              <a:rPr lang="en-US" smtClean="0"/>
              <a:t>‹#›</a:t>
            </a:fld>
            <a:endParaRPr lang="en-US"/>
          </a:p>
        </p:txBody>
      </p:sp>
    </p:spTree>
    <p:extLst>
      <p:ext uri="{BB962C8B-B14F-4D97-AF65-F5344CB8AC3E}">
        <p14:creationId xmlns:p14="http://schemas.microsoft.com/office/powerpoint/2010/main" val="2263256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302B5F-8B77-9546-B5C4-54A3088BDB86}" type="datetimeFigureOut">
              <a:rPr lang="en-US" smtClean="0"/>
              <a:t>10/5/21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107B55-0099-9B46-AF9D-DB3977110E62}" type="slidenum">
              <a:rPr lang="en-US" smtClean="0"/>
              <a:t>‹#›</a:t>
            </a:fld>
            <a:endParaRPr lang="en-US"/>
          </a:p>
        </p:txBody>
      </p:sp>
    </p:spTree>
    <p:extLst>
      <p:ext uri="{BB962C8B-B14F-4D97-AF65-F5344CB8AC3E}">
        <p14:creationId xmlns:p14="http://schemas.microsoft.com/office/powerpoint/2010/main" val="919325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doi.org/10.1093/bioinformatics/btaa992"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doi.org/10.1093/sysbio/syy068"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Multiple sequence alignment methods: evidence from data</a:t>
            </a:r>
            <a:br>
              <a:rPr lang="en-US" dirty="0"/>
            </a:br>
            <a:r>
              <a:rPr lang="en-US" dirty="0"/>
              <a:t>(Updated for 2021)</a:t>
            </a:r>
          </a:p>
        </p:txBody>
      </p:sp>
      <p:sp>
        <p:nvSpPr>
          <p:cNvPr id="3" name="Subtitle 2"/>
          <p:cNvSpPr>
            <a:spLocks noGrp="1"/>
          </p:cNvSpPr>
          <p:nvPr>
            <p:ph type="subTitle" idx="1"/>
          </p:nvPr>
        </p:nvSpPr>
        <p:spPr/>
        <p:txBody>
          <a:bodyPr/>
          <a:lstStyle/>
          <a:p>
            <a:r>
              <a:rPr lang="en-US"/>
              <a:t>Tandy </a:t>
            </a:r>
            <a:r>
              <a:rPr lang="en-US" dirty="0"/>
              <a:t>Warnow</a:t>
            </a:r>
          </a:p>
        </p:txBody>
      </p:sp>
    </p:spTree>
    <p:extLst>
      <p:ext uri="{BB962C8B-B14F-4D97-AF65-F5344CB8AC3E}">
        <p14:creationId xmlns:p14="http://schemas.microsoft.com/office/powerpoint/2010/main" val="1663133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fft-2013-standle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63" y="1146414"/>
            <a:ext cx="9403280" cy="3408475"/>
          </a:xfrm>
          <a:prstGeom prst="rect">
            <a:avLst/>
          </a:prstGeom>
        </p:spPr>
      </p:pic>
      <p:sp>
        <p:nvSpPr>
          <p:cNvPr id="3" name="TextBox 2"/>
          <p:cNvSpPr txBox="1"/>
          <p:nvPr/>
        </p:nvSpPr>
        <p:spPr>
          <a:xfrm>
            <a:off x="1296696" y="5157646"/>
            <a:ext cx="6722363" cy="646331"/>
          </a:xfrm>
          <a:prstGeom prst="rect">
            <a:avLst/>
          </a:prstGeom>
          <a:noFill/>
        </p:spPr>
        <p:txBody>
          <a:bodyPr wrap="none" rtlCol="0">
            <a:spAutoFit/>
          </a:bodyPr>
          <a:lstStyle/>
          <a:p>
            <a:r>
              <a:rPr lang="en-US" dirty="0"/>
              <a:t>From </a:t>
            </a:r>
            <a:r>
              <a:rPr lang="en-US" dirty="0" err="1"/>
              <a:t>Katoh</a:t>
            </a:r>
            <a:r>
              <a:rPr lang="en-US" dirty="0"/>
              <a:t> and </a:t>
            </a:r>
            <a:r>
              <a:rPr lang="en-US" dirty="0" err="1"/>
              <a:t>Standley</a:t>
            </a:r>
            <a:r>
              <a:rPr lang="en-US" dirty="0"/>
              <a:t>, 2013 (dealing with fragmentary sequences)</a:t>
            </a:r>
          </a:p>
          <a:p>
            <a:r>
              <a:rPr lang="fr-FR" dirty="0"/>
              <a:t>Mol. </a:t>
            </a:r>
            <a:r>
              <a:rPr lang="fr-FR" dirty="0" err="1"/>
              <a:t>Biol</a:t>
            </a:r>
            <a:r>
              <a:rPr lang="fr-FR" dirty="0"/>
              <a:t>. </a:t>
            </a:r>
            <a:r>
              <a:rPr lang="fr-FR" dirty="0" err="1"/>
              <a:t>Evol</a:t>
            </a:r>
            <a:r>
              <a:rPr lang="fr-FR" dirty="0"/>
              <a:t>. 30(4):772–780 doi:10.1093/</a:t>
            </a:r>
            <a:r>
              <a:rPr lang="fr-FR" dirty="0" err="1"/>
              <a:t>molbev</a:t>
            </a:r>
            <a:r>
              <a:rPr lang="fr-FR" dirty="0"/>
              <a:t>/mst010</a:t>
            </a:r>
            <a:endParaRPr lang="en-US" dirty="0"/>
          </a:p>
        </p:txBody>
      </p:sp>
    </p:spTree>
    <p:extLst>
      <p:ext uri="{BB962C8B-B14F-4D97-AF65-F5344CB8AC3E}">
        <p14:creationId xmlns:p14="http://schemas.microsoft.com/office/powerpoint/2010/main" val="4030416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a:t>
            </a:r>
          </a:p>
        </p:txBody>
      </p:sp>
      <p:sp>
        <p:nvSpPr>
          <p:cNvPr id="3" name="Content Placeholder 2"/>
          <p:cNvSpPr>
            <a:spLocks noGrp="1"/>
          </p:cNvSpPr>
          <p:nvPr>
            <p:ph idx="1"/>
          </p:nvPr>
        </p:nvSpPr>
        <p:spPr/>
        <p:txBody>
          <a:bodyPr/>
          <a:lstStyle/>
          <a:p>
            <a:r>
              <a:rPr lang="en-US" dirty="0"/>
              <a:t>Each method can be run in different ways – so you need to know the exact command used, to be able to evaluate performance. (You also need to know the version number!)</a:t>
            </a:r>
          </a:p>
          <a:p>
            <a:endParaRPr lang="en-US" dirty="0"/>
          </a:p>
        </p:txBody>
      </p:sp>
    </p:spTree>
    <p:extLst>
      <p:ext uri="{BB962C8B-B14F-4D97-AF65-F5344CB8AC3E}">
        <p14:creationId xmlns:p14="http://schemas.microsoft.com/office/powerpoint/2010/main" val="2956182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FA18C-20C2-9340-A89C-B692DAE9C079}"/>
              </a:ext>
            </a:extLst>
          </p:cNvPr>
          <p:cNvSpPr>
            <a:spLocks noGrp="1"/>
          </p:cNvSpPr>
          <p:nvPr>
            <p:ph type="title"/>
          </p:nvPr>
        </p:nvSpPr>
        <p:spPr/>
        <p:txBody>
          <a:bodyPr/>
          <a:lstStyle/>
          <a:p>
            <a:r>
              <a:rPr lang="en-US" dirty="0"/>
              <a:t>Studies we will discuss</a:t>
            </a:r>
          </a:p>
        </p:txBody>
      </p:sp>
      <p:sp>
        <p:nvSpPr>
          <p:cNvPr id="3" name="Content Placeholder 2">
            <a:extLst>
              <a:ext uri="{FF2B5EF4-FFF2-40B4-BE49-F238E27FC236}">
                <a16:creationId xmlns:a16="http://schemas.microsoft.com/office/drawing/2014/main" id="{03A7B767-2D2B-774D-B232-FA3D8CD8AA37}"/>
              </a:ext>
            </a:extLst>
          </p:cNvPr>
          <p:cNvSpPr>
            <a:spLocks noGrp="1"/>
          </p:cNvSpPr>
          <p:nvPr>
            <p:ph idx="1"/>
          </p:nvPr>
        </p:nvSpPr>
        <p:spPr/>
        <p:txBody>
          <a:bodyPr>
            <a:normAutofit fontScale="77500" lnSpcReduction="20000"/>
          </a:bodyPr>
          <a:lstStyle/>
          <a:p>
            <a:r>
              <a:rPr lang="en-US" dirty="0" err="1"/>
              <a:t>Katoh</a:t>
            </a:r>
            <a:r>
              <a:rPr lang="en-US" dirty="0"/>
              <a:t> and </a:t>
            </a:r>
            <a:r>
              <a:rPr lang="en-US" dirty="0" err="1"/>
              <a:t>Standley</a:t>
            </a:r>
            <a:r>
              <a:rPr lang="en-US" dirty="0"/>
              <a:t>, MBE 2013 (about MAFFT)</a:t>
            </a:r>
          </a:p>
          <a:p>
            <a:r>
              <a:rPr lang="en-US" dirty="0" err="1">
                <a:solidFill>
                  <a:srgbClr val="0432FF"/>
                </a:solidFill>
              </a:rPr>
              <a:t>Nelesen</a:t>
            </a:r>
            <a:r>
              <a:rPr lang="en-US" dirty="0">
                <a:solidFill>
                  <a:srgbClr val="0432FF"/>
                </a:solidFill>
              </a:rPr>
              <a:t> et al., PSB 2008 (Impact of guide tree)</a:t>
            </a:r>
          </a:p>
          <a:p>
            <a:r>
              <a:rPr lang="en-US" dirty="0"/>
              <a:t>Liu and Warnow, </a:t>
            </a:r>
            <a:r>
              <a:rPr lang="en-US" dirty="0" err="1"/>
              <a:t>PLoS</a:t>
            </a:r>
            <a:r>
              <a:rPr lang="en-US" dirty="0"/>
              <a:t> ONE 2012 (about treelength criteria)</a:t>
            </a:r>
          </a:p>
          <a:p>
            <a:r>
              <a:rPr lang="en-US" dirty="0" err="1"/>
              <a:t>Loytynoja</a:t>
            </a:r>
            <a:r>
              <a:rPr lang="en-US" dirty="0"/>
              <a:t> and Goldman, Science 2008 (about Prank)</a:t>
            </a:r>
          </a:p>
          <a:p>
            <a:r>
              <a:rPr lang="en-US" dirty="0"/>
              <a:t>Sievers et al., Molecular Systems Biology 2011 (Clustal-Omega paper)</a:t>
            </a:r>
          </a:p>
          <a:p>
            <a:r>
              <a:rPr lang="en-US" dirty="0"/>
              <a:t>Liu et al., Science 2009 (SATé-I) and Mirarab et al. J. Computational Biology 2014 (PASTA), Smirnov and Warnow Bioinformatics 2021 (MAGUS)</a:t>
            </a:r>
          </a:p>
          <a:p>
            <a:r>
              <a:rPr lang="en-US" dirty="0"/>
              <a:t>Nguyen et al., Genome Biology 2014 (UPP)</a:t>
            </a:r>
          </a:p>
          <a:p>
            <a:r>
              <a:rPr lang="en-US" dirty="0"/>
              <a:t>Nute et al., Systematic Biology 2019 (Evaluating BAli-Phy)</a:t>
            </a:r>
          </a:p>
        </p:txBody>
      </p:sp>
    </p:spTree>
    <p:extLst>
      <p:ext uri="{BB962C8B-B14F-4D97-AF65-F5344CB8AC3E}">
        <p14:creationId xmlns:p14="http://schemas.microsoft.com/office/powerpoint/2010/main" val="2244669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Nelesen</a:t>
            </a:r>
            <a:r>
              <a:rPr lang="en-US" dirty="0"/>
              <a:t> et al., PSB 2008</a:t>
            </a:r>
          </a:p>
        </p:txBody>
      </p:sp>
      <p:sp>
        <p:nvSpPr>
          <p:cNvPr id="3" name="Content Placeholder 2"/>
          <p:cNvSpPr>
            <a:spLocks noGrp="1"/>
          </p:cNvSpPr>
          <p:nvPr>
            <p:ph idx="1"/>
          </p:nvPr>
        </p:nvSpPr>
        <p:spPr/>
        <p:txBody>
          <a:bodyPr>
            <a:normAutofit fontScale="92500" lnSpcReduction="10000"/>
          </a:bodyPr>
          <a:lstStyle/>
          <a:p>
            <a:r>
              <a:rPr lang="en-US" dirty="0"/>
              <a:t>Pacific Symposium on Biocomputing, 2008</a:t>
            </a:r>
          </a:p>
          <a:p>
            <a:r>
              <a:rPr lang="en-US" dirty="0"/>
              <a:t>MSA methods:</a:t>
            </a:r>
          </a:p>
          <a:p>
            <a:pPr lvl="1"/>
            <a:r>
              <a:rPr lang="en-US" dirty="0" err="1"/>
              <a:t>ClustalW</a:t>
            </a:r>
            <a:r>
              <a:rPr lang="en-US" dirty="0"/>
              <a:t>, Muscle, </a:t>
            </a:r>
            <a:r>
              <a:rPr lang="en-US" dirty="0" err="1"/>
              <a:t>Probcons</a:t>
            </a:r>
            <a:r>
              <a:rPr lang="en-US" dirty="0"/>
              <a:t>, MAFFT, and FTA (Fixed Tree Alignment, using POY on the </a:t>
            </a:r>
            <a:r>
              <a:rPr lang="en-US" dirty="0" err="1"/>
              <a:t>guidetree</a:t>
            </a:r>
            <a:r>
              <a:rPr lang="en-US" dirty="0"/>
              <a:t>)</a:t>
            </a:r>
          </a:p>
          <a:p>
            <a:r>
              <a:rPr lang="en-US" dirty="0"/>
              <a:t>Guide trees:</a:t>
            </a:r>
          </a:p>
          <a:p>
            <a:pPr lvl="1"/>
            <a:r>
              <a:rPr lang="en-US" dirty="0"/>
              <a:t>Default for each method</a:t>
            </a:r>
          </a:p>
          <a:p>
            <a:pPr lvl="1"/>
            <a:r>
              <a:rPr lang="en-US" dirty="0"/>
              <a:t>Two different UPGMA trees</a:t>
            </a:r>
          </a:p>
          <a:p>
            <a:pPr lvl="1"/>
            <a:r>
              <a:rPr lang="en-US" dirty="0" err="1"/>
              <a:t>Probtree</a:t>
            </a:r>
            <a:r>
              <a:rPr lang="en-US" dirty="0"/>
              <a:t> (ML on </a:t>
            </a:r>
            <a:r>
              <a:rPr lang="en-US" dirty="0" err="1"/>
              <a:t>Probcons+GT</a:t>
            </a:r>
            <a:r>
              <a:rPr lang="en-US" dirty="0"/>
              <a:t> alignment)</a:t>
            </a:r>
          </a:p>
          <a:p>
            <a:r>
              <a:rPr lang="en-US" dirty="0"/>
              <a:t>Examined results on simulated datasets with respect to alignment error and tree error</a:t>
            </a:r>
          </a:p>
          <a:p>
            <a:endParaRPr lang="en-US" dirty="0"/>
          </a:p>
        </p:txBody>
      </p:sp>
    </p:spTree>
    <p:extLst>
      <p:ext uri="{BB962C8B-B14F-4D97-AF65-F5344CB8AC3E}">
        <p14:creationId xmlns:p14="http://schemas.microsoft.com/office/powerpoint/2010/main" val="1398295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guide tree</a:t>
            </a:r>
          </a:p>
        </p:txBody>
      </p:sp>
      <p:sp>
        <p:nvSpPr>
          <p:cNvPr id="3" name="Content Placeholder 2"/>
          <p:cNvSpPr>
            <a:spLocks noGrp="1"/>
          </p:cNvSpPr>
          <p:nvPr>
            <p:ph idx="1"/>
          </p:nvPr>
        </p:nvSpPr>
        <p:spPr/>
        <p:txBody>
          <a:bodyPr>
            <a:normAutofit lnSpcReduction="10000"/>
          </a:bodyPr>
          <a:lstStyle/>
          <a:p>
            <a:r>
              <a:rPr lang="en-US" dirty="0"/>
              <a:t>Most MSA methods use “progressive alignment” techniques, that </a:t>
            </a:r>
          </a:p>
          <a:p>
            <a:pPr lvl="1"/>
            <a:r>
              <a:rPr lang="en-US" dirty="0"/>
              <a:t>First compute a guide tree T</a:t>
            </a:r>
          </a:p>
          <a:p>
            <a:pPr lvl="1"/>
            <a:r>
              <a:rPr lang="en-US" dirty="0"/>
              <a:t>Align the sequences from the bottom-up using the guide tree</a:t>
            </a:r>
          </a:p>
          <a:p>
            <a:r>
              <a:rPr lang="en-US" dirty="0"/>
              <a:t>Hence, there is a potential for the guide tree to impact the final alignment.</a:t>
            </a:r>
          </a:p>
          <a:p>
            <a:r>
              <a:rPr lang="en-US" dirty="0"/>
              <a:t>Many authors have studied this issue… here’s our take on it (</a:t>
            </a:r>
            <a:r>
              <a:rPr lang="en-US" dirty="0" err="1"/>
              <a:t>Nelesen</a:t>
            </a:r>
            <a:r>
              <a:rPr lang="en-US" dirty="0"/>
              <a:t> et al., PSB 2008)</a:t>
            </a:r>
          </a:p>
        </p:txBody>
      </p:sp>
    </p:spTree>
    <p:extLst>
      <p:ext uri="{BB962C8B-B14F-4D97-AF65-F5344CB8AC3E}">
        <p14:creationId xmlns:p14="http://schemas.microsoft.com/office/powerpoint/2010/main" val="640144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How does the guide tree impact accuracy?</a:t>
            </a:r>
          </a:p>
        </p:txBody>
      </p:sp>
      <p:sp>
        <p:nvSpPr>
          <p:cNvPr id="3" name="Content Placeholder 2"/>
          <p:cNvSpPr>
            <a:spLocks noGrp="1"/>
          </p:cNvSpPr>
          <p:nvPr>
            <p:ph idx="1"/>
          </p:nvPr>
        </p:nvSpPr>
        <p:spPr/>
        <p:txBody>
          <a:bodyPr/>
          <a:lstStyle/>
          <a:p>
            <a:r>
              <a:rPr lang="en-US" dirty="0"/>
              <a:t>Does improving the accuracy of the guide tree help?</a:t>
            </a:r>
          </a:p>
          <a:p>
            <a:r>
              <a:rPr lang="en-US" dirty="0"/>
              <a:t>Do all alignment methods respond identically? (Is the same guide tree good for all methods?)</a:t>
            </a:r>
          </a:p>
          <a:p>
            <a:r>
              <a:rPr lang="en-US" dirty="0"/>
              <a:t>Do the default settings for the guide tree work well?</a:t>
            </a:r>
          </a:p>
        </p:txBody>
      </p:sp>
    </p:spTree>
    <p:extLst>
      <p:ext uri="{BB962C8B-B14F-4D97-AF65-F5344CB8AC3E}">
        <p14:creationId xmlns:p14="http://schemas.microsoft.com/office/powerpoint/2010/main" val="3040236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2-guidetre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44" y="802154"/>
            <a:ext cx="9746770" cy="3943925"/>
          </a:xfrm>
          <a:prstGeom prst="rect">
            <a:avLst/>
          </a:prstGeom>
        </p:spPr>
      </p:pic>
      <p:sp>
        <p:nvSpPr>
          <p:cNvPr id="3" name="TextBox 2"/>
          <p:cNvSpPr txBox="1"/>
          <p:nvPr/>
        </p:nvSpPr>
        <p:spPr>
          <a:xfrm>
            <a:off x="1225599" y="5730076"/>
            <a:ext cx="6628475" cy="369332"/>
          </a:xfrm>
          <a:prstGeom prst="rect">
            <a:avLst/>
          </a:prstGeom>
          <a:noFill/>
        </p:spPr>
        <p:txBody>
          <a:bodyPr wrap="none" rtlCol="0">
            <a:spAutoFit/>
          </a:bodyPr>
          <a:lstStyle/>
          <a:p>
            <a:r>
              <a:rPr lang="en-US" dirty="0"/>
              <a:t>Figure from </a:t>
            </a:r>
            <a:r>
              <a:rPr lang="en-US" dirty="0" err="1"/>
              <a:t>Nelesen</a:t>
            </a:r>
            <a:r>
              <a:rPr lang="en-US" dirty="0"/>
              <a:t> et al., Pacific Symposium on Biocomputing, 2008</a:t>
            </a:r>
          </a:p>
        </p:txBody>
      </p:sp>
    </p:spTree>
    <p:extLst>
      <p:ext uri="{BB962C8B-B14F-4D97-AF65-F5344CB8AC3E}">
        <p14:creationId xmlns:p14="http://schemas.microsoft.com/office/powerpoint/2010/main" val="4200198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s-3-4-guidetre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60" y="199989"/>
            <a:ext cx="7602977" cy="5615628"/>
          </a:xfrm>
          <a:prstGeom prst="rect">
            <a:avLst/>
          </a:prstGeom>
        </p:spPr>
      </p:pic>
      <p:sp>
        <p:nvSpPr>
          <p:cNvPr id="3" name="TextBox 2"/>
          <p:cNvSpPr txBox="1"/>
          <p:nvPr/>
        </p:nvSpPr>
        <p:spPr>
          <a:xfrm>
            <a:off x="1259491" y="5909030"/>
            <a:ext cx="6686446" cy="646331"/>
          </a:xfrm>
          <a:prstGeom prst="rect">
            <a:avLst/>
          </a:prstGeom>
          <a:noFill/>
        </p:spPr>
        <p:txBody>
          <a:bodyPr wrap="none" rtlCol="0">
            <a:spAutoFit/>
          </a:bodyPr>
          <a:lstStyle/>
          <a:p>
            <a:r>
              <a:rPr lang="en-US" dirty="0"/>
              <a:t>Figure from </a:t>
            </a:r>
            <a:r>
              <a:rPr lang="en-US" dirty="0" err="1"/>
              <a:t>Nelesen</a:t>
            </a:r>
            <a:r>
              <a:rPr lang="en-US" dirty="0"/>
              <a:t> et al., Pacific Symposium on Biocomputing, 2008</a:t>
            </a:r>
          </a:p>
          <a:p>
            <a:endParaRPr lang="en-US" dirty="0"/>
          </a:p>
        </p:txBody>
      </p:sp>
    </p:spTree>
    <p:extLst>
      <p:ext uri="{BB962C8B-B14F-4D97-AF65-F5344CB8AC3E}">
        <p14:creationId xmlns:p14="http://schemas.microsoft.com/office/powerpoint/2010/main" val="2810862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Observations</a:t>
            </a:r>
          </a:p>
        </p:txBody>
      </p:sp>
      <p:sp>
        <p:nvSpPr>
          <p:cNvPr id="3" name="Content Placeholder 2"/>
          <p:cNvSpPr>
            <a:spLocks noGrp="1"/>
          </p:cNvSpPr>
          <p:nvPr>
            <p:ph idx="1"/>
          </p:nvPr>
        </p:nvSpPr>
        <p:spPr>
          <a:xfrm>
            <a:off x="457200" y="1600200"/>
            <a:ext cx="8446848" cy="5257800"/>
          </a:xfrm>
        </p:spPr>
        <p:txBody>
          <a:bodyPr>
            <a:noAutofit/>
          </a:bodyPr>
          <a:lstStyle/>
          <a:p>
            <a:pPr>
              <a:spcAft>
                <a:spcPts val="600"/>
              </a:spcAft>
            </a:pPr>
            <a:r>
              <a:rPr lang="en-US" sz="2400" dirty="0"/>
              <a:t>Guide tree choice did not seem to affect alignment SP error</a:t>
            </a:r>
          </a:p>
          <a:p>
            <a:pPr>
              <a:spcAft>
                <a:spcPts val="600"/>
              </a:spcAft>
            </a:pPr>
            <a:r>
              <a:rPr lang="en-US" sz="2400" dirty="0"/>
              <a:t>Guide tree choice affected tree error – but impact depended on dataset size (25 vs. 100) and MSA method. </a:t>
            </a:r>
          </a:p>
          <a:p>
            <a:pPr>
              <a:spcAft>
                <a:spcPts val="600"/>
              </a:spcAft>
            </a:pPr>
            <a:r>
              <a:rPr lang="en-US" sz="2400" dirty="0" err="1"/>
              <a:t>Probcons</a:t>
            </a:r>
            <a:r>
              <a:rPr lang="en-US" sz="2400" dirty="0"/>
              <a:t> very impacted by guide tree (and that may be because its own default guide tree is poorly chosen).</a:t>
            </a:r>
          </a:p>
          <a:p>
            <a:pPr>
              <a:spcAft>
                <a:spcPts val="600"/>
              </a:spcAft>
            </a:pPr>
            <a:r>
              <a:rPr lang="en-US" sz="2400" dirty="0"/>
              <a:t>FTA very impacted by guide tree. Note that FTA on the true tree is MORE accurate than ML on the true alignment.</a:t>
            </a:r>
          </a:p>
          <a:p>
            <a:pPr>
              <a:spcAft>
                <a:spcPts val="600"/>
              </a:spcAft>
            </a:pPr>
            <a:r>
              <a:rPr lang="en-US" sz="2400" dirty="0"/>
              <a:t>For analyses of 100-taxon datasets, </a:t>
            </a:r>
            <a:r>
              <a:rPr lang="en-US" sz="2400" dirty="0" err="1"/>
              <a:t>Probtree</a:t>
            </a:r>
            <a:r>
              <a:rPr lang="en-US" sz="2400" dirty="0"/>
              <a:t> is a good guide tree.</a:t>
            </a:r>
          </a:p>
        </p:txBody>
      </p:sp>
    </p:spTree>
    <p:extLst>
      <p:ext uri="{BB962C8B-B14F-4D97-AF65-F5344CB8AC3E}">
        <p14:creationId xmlns:p14="http://schemas.microsoft.com/office/powerpoint/2010/main" val="2109407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FA18C-20C2-9340-A89C-B692DAE9C079}"/>
              </a:ext>
            </a:extLst>
          </p:cNvPr>
          <p:cNvSpPr>
            <a:spLocks noGrp="1"/>
          </p:cNvSpPr>
          <p:nvPr>
            <p:ph type="title"/>
          </p:nvPr>
        </p:nvSpPr>
        <p:spPr/>
        <p:txBody>
          <a:bodyPr/>
          <a:lstStyle/>
          <a:p>
            <a:r>
              <a:rPr lang="en-US" dirty="0"/>
              <a:t>Studies we will discuss</a:t>
            </a:r>
          </a:p>
        </p:txBody>
      </p:sp>
      <p:sp>
        <p:nvSpPr>
          <p:cNvPr id="3" name="Content Placeholder 2">
            <a:extLst>
              <a:ext uri="{FF2B5EF4-FFF2-40B4-BE49-F238E27FC236}">
                <a16:creationId xmlns:a16="http://schemas.microsoft.com/office/drawing/2014/main" id="{03A7B767-2D2B-774D-B232-FA3D8CD8AA37}"/>
              </a:ext>
            </a:extLst>
          </p:cNvPr>
          <p:cNvSpPr>
            <a:spLocks noGrp="1"/>
          </p:cNvSpPr>
          <p:nvPr>
            <p:ph idx="1"/>
          </p:nvPr>
        </p:nvSpPr>
        <p:spPr/>
        <p:txBody>
          <a:bodyPr>
            <a:normAutofit fontScale="77500" lnSpcReduction="20000"/>
          </a:bodyPr>
          <a:lstStyle/>
          <a:p>
            <a:r>
              <a:rPr lang="en-US" dirty="0" err="1"/>
              <a:t>Katoh</a:t>
            </a:r>
            <a:r>
              <a:rPr lang="en-US" dirty="0"/>
              <a:t> and </a:t>
            </a:r>
            <a:r>
              <a:rPr lang="en-US" dirty="0" err="1"/>
              <a:t>Standley</a:t>
            </a:r>
            <a:r>
              <a:rPr lang="en-US" dirty="0"/>
              <a:t>, MBE 2013 (about MAFFT)</a:t>
            </a:r>
          </a:p>
          <a:p>
            <a:r>
              <a:rPr lang="en-US" dirty="0" err="1"/>
              <a:t>Nelesen</a:t>
            </a:r>
            <a:r>
              <a:rPr lang="en-US" dirty="0"/>
              <a:t> et al., PSB 2008 (Impact of guide tree)</a:t>
            </a:r>
          </a:p>
          <a:p>
            <a:r>
              <a:rPr lang="en-US" dirty="0">
                <a:solidFill>
                  <a:srgbClr val="0432FF"/>
                </a:solidFill>
              </a:rPr>
              <a:t>Liu and Warnow, </a:t>
            </a:r>
            <a:r>
              <a:rPr lang="en-US" dirty="0" err="1">
                <a:solidFill>
                  <a:srgbClr val="0432FF"/>
                </a:solidFill>
              </a:rPr>
              <a:t>PLoS</a:t>
            </a:r>
            <a:r>
              <a:rPr lang="en-US" dirty="0">
                <a:solidFill>
                  <a:srgbClr val="0432FF"/>
                </a:solidFill>
              </a:rPr>
              <a:t> ONE 2012 (about treelength criteria)</a:t>
            </a:r>
          </a:p>
          <a:p>
            <a:r>
              <a:rPr lang="en-US" dirty="0" err="1"/>
              <a:t>Loytynoja</a:t>
            </a:r>
            <a:r>
              <a:rPr lang="en-US" dirty="0"/>
              <a:t> and Goldman, Science 2008 (about Prank)</a:t>
            </a:r>
          </a:p>
          <a:p>
            <a:r>
              <a:rPr lang="en-US" dirty="0"/>
              <a:t>Sievers et al., Molecular Systems Biology 2011 (Clustal-Omega paper)</a:t>
            </a:r>
          </a:p>
          <a:p>
            <a:r>
              <a:rPr lang="en-US" dirty="0"/>
              <a:t>Liu et al., Science 2009 (SATé-I) and Mirarab et al. J. Computational Biology 2014 (PASTA), Smirnov and Warnow Bioinformatics 2021 (MAGUS)</a:t>
            </a:r>
          </a:p>
          <a:p>
            <a:r>
              <a:rPr lang="en-US" dirty="0"/>
              <a:t>Nguyen et al., Genome Biology 2014 (UPP)</a:t>
            </a:r>
          </a:p>
          <a:p>
            <a:r>
              <a:rPr lang="en-US" dirty="0"/>
              <a:t>Nute et al., Systematic Biology 2019 (Evaluating BAli-Phy)</a:t>
            </a:r>
          </a:p>
        </p:txBody>
      </p:sp>
    </p:spTree>
    <p:extLst>
      <p:ext uri="{BB962C8B-B14F-4D97-AF65-F5344CB8AC3E}">
        <p14:creationId xmlns:p14="http://schemas.microsoft.com/office/powerpoint/2010/main" val="1696512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FA18C-20C2-9340-A89C-B692DAE9C079}"/>
              </a:ext>
            </a:extLst>
          </p:cNvPr>
          <p:cNvSpPr>
            <a:spLocks noGrp="1"/>
          </p:cNvSpPr>
          <p:nvPr>
            <p:ph type="title"/>
          </p:nvPr>
        </p:nvSpPr>
        <p:spPr/>
        <p:txBody>
          <a:bodyPr/>
          <a:lstStyle/>
          <a:p>
            <a:r>
              <a:rPr lang="en-US" dirty="0"/>
              <a:t>Studies we will discuss</a:t>
            </a:r>
          </a:p>
        </p:txBody>
      </p:sp>
      <p:sp>
        <p:nvSpPr>
          <p:cNvPr id="3" name="Content Placeholder 2">
            <a:extLst>
              <a:ext uri="{FF2B5EF4-FFF2-40B4-BE49-F238E27FC236}">
                <a16:creationId xmlns:a16="http://schemas.microsoft.com/office/drawing/2014/main" id="{03A7B767-2D2B-774D-B232-FA3D8CD8AA37}"/>
              </a:ext>
            </a:extLst>
          </p:cNvPr>
          <p:cNvSpPr>
            <a:spLocks noGrp="1"/>
          </p:cNvSpPr>
          <p:nvPr>
            <p:ph idx="1"/>
          </p:nvPr>
        </p:nvSpPr>
        <p:spPr/>
        <p:txBody>
          <a:bodyPr>
            <a:normAutofit fontScale="77500" lnSpcReduction="20000"/>
          </a:bodyPr>
          <a:lstStyle/>
          <a:p>
            <a:r>
              <a:rPr lang="en-US" dirty="0" err="1"/>
              <a:t>Katoh</a:t>
            </a:r>
            <a:r>
              <a:rPr lang="en-US" dirty="0"/>
              <a:t> and </a:t>
            </a:r>
            <a:r>
              <a:rPr lang="en-US" dirty="0" err="1"/>
              <a:t>Standley</a:t>
            </a:r>
            <a:r>
              <a:rPr lang="en-US" dirty="0"/>
              <a:t>, MBE 2013 (about MAFFT)</a:t>
            </a:r>
          </a:p>
          <a:p>
            <a:r>
              <a:rPr lang="en-US" dirty="0" err="1"/>
              <a:t>Nelesen</a:t>
            </a:r>
            <a:r>
              <a:rPr lang="en-US" dirty="0"/>
              <a:t> et al., PSB 2008 (Impact of guide tree)</a:t>
            </a:r>
          </a:p>
          <a:p>
            <a:r>
              <a:rPr lang="en-US" dirty="0"/>
              <a:t>Liu and Warnow, </a:t>
            </a:r>
            <a:r>
              <a:rPr lang="en-US" dirty="0" err="1"/>
              <a:t>PLoS</a:t>
            </a:r>
            <a:r>
              <a:rPr lang="en-US" dirty="0"/>
              <a:t> ONE 2012 (about treelength criteria)</a:t>
            </a:r>
          </a:p>
          <a:p>
            <a:r>
              <a:rPr lang="en-US" dirty="0" err="1"/>
              <a:t>Loytynoja</a:t>
            </a:r>
            <a:r>
              <a:rPr lang="en-US" dirty="0"/>
              <a:t> and Goldman, Science 2008 (about Prank)</a:t>
            </a:r>
          </a:p>
          <a:p>
            <a:r>
              <a:rPr lang="en-US" dirty="0"/>
              <a:t>Sievers et al., Molecular Systems Biology 2011 (Clustal-Omega paper)</a:t>
            </a:r>
          </a:p>
          <a:p>
            <a:r>
              <a:rPr lang="en-US" dirty="0"/>
              <a:t>Liu et al., Science 2009 (SATé-I) and Mirarab et al. J. Computational Biology 2014 (PASTA), Smirnov and Warnow Bioinformatics 2021 (MAGUS)</a:t>
            </a:r>
          </a:p>
          <a:p>
            <a:r>
              <a:rPr lang="en-US" dirty="0"/>
              <a:t>Nguyen et al., Genome Biology 2014 (UPP)</a:t>
            </a:r>
          </a:p>
          <a:p>
            <a:r>
              <a:rPr lang="en-US" dirty="0"/>
              <a:t>Nute et al., Systematic Biology 2019 (Evaluating BAli-Phy)</a:t>
            </a:r>
          </a:p>
        </p:txBody>
      </p:sp>
    </p:spTree>
    <p:extLst>
      <p:ext uri="{BB962C8B-B14F-4D97-AF65-F5344CB8AC3E}">
        <p14:creationId xmlns:p14="http://schemas.microsoft.com/office/powerpoint/2010/main" val="2806372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Treelength</a:t>
            </a:r>
            <a:r>
              <a:rPr lang="en-US" dirty="0"/>
              <a:t> optimization</a:t>
            </a:r>
          </a:p>
        </p:txBody>
      </p:sp>
      <p:sp>
        <p:nvSpPr>
          <p:cNvPr id="3" name="Content Placeholder 2"/>
          <p:cNvSpPr>
            <a:spLocks noGrp="1"/>
          </p:cNvSpPr>
          <p:nvPr>
            <p:ph idx="1"/>
          </p:nvPr>
        </p:nvSpPr>
        <p:spPr/>
        <p:txBody>
          <a:bodyPr>
            <a:normAutofit fontScale="85000" lnSpcReduction="20000"/>
          </a:bodyPr>
          <a:lstStyle/>
          <a:p>
            <a:pPr>
              <a:spcAft>
                <a:spcPts val="600"/>
              </a:spcAft>
            </a:pPr>
            <a:r>
              <a:rPr lang="en-US" dirty="0"/>
              <a:t>POY is the most well-known method for co-estimating alignments and trees using </a:t>
            </a:r>
            <a:r>
              <a:rPr lang="en-US" dirty="0" err="1"/>
              <a:t>treelength</a:t>
            </a:r>
            <a:r>
              <a:rPr lang="en-US" dirty="0"/>
              <a:t> criteria (however – note that the developers of POY say to ignore the alignment and only use the tree).</a:t>
            </a:r>
          </a:p>
          <a:p>
            <a:pPr>
              <a:spcAft>
                <a:spcPts val="600"/>
              </a:spcAft>
            </a:pPr>
            <a:r>
              <a:rPr lang="en-US" dirty="0"/>
              <a:t>The accuracy of the final tree depends on the edit distance formulation – as noted by several studies. Affine gap penalties are more biologically realistic than simple gap penalties.</a:t>
            </a:r>
          </a:p>
          <a:p>
            <a:pPr>
              <a:spcAft>
                <a:spcPts val="600"/>
              </a:spcAft>
            </a:pPr>
            <a:r>
              <a:rPr lang="en-US" dirty="0"/>
              <a:t>We developed </a:t>
            </a:r>
            <a:r>
              <a:rPr lang="en-US" dirty="0" err="1"/>
              <a:t>BeeTLe</a:t>
            </a:r>
            <a:r>
              <a:rPr lang="en-US" dirty="0"/>
              <a:t> (Better Tree Length), a heuristic that is guaranteed to always be as least as accurate as POY for the </a:t>
            </a:r>
            <a:r>
              <a:rPr lang="en-US" dirty="0" err="1"/>
              <a:t>treelength</a:t>
            </a:r>
            <a:r>
              <a:rPr lang="en-US" dirty="0"/>
              <a:t> criterion.</a:t>
            </a:r>
          </a:p>
          <a:p>
            <a:endParaRPr lang="en-US" dirty="0"/>
          </a:p>
        </p:txBody>
      </p:sp>
    </p:spTree>
    <p:extLst>
      <p:ext uri="{BB962C8B-B14F-4D97-AF65-F5344CB8AC3E}">
        <p14:creationId xmlns:p14="http://schemas.microsoft.com/office/powerpoint/2010/main" val="1657786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Treelength</a:t>
            </a:r>
            <a:r>
              <a:rPr lang="en-US" dirty="0"/>
              <a:t> questions</a:t>
            </a:r>
          </a:p>
        </p:txBody>
      </p:sp>
      <p:sp>
        <p:nvSpPr>
          <p:cNvPr id="3" name="Content Placeholder 2"/>
          <p:cNvSpPr>
            <a:spLocks noGrp="1"/>
          </p:cNvSpPr>
          <p:nvPr>
            <p:ph idx="1"/>
          </p:nvPr>
        </p:nvSpPr>
        <p:spPr/>
        <p:txBody>
          <a:bodyPr/>
          <a:lstStyle/>
          <a:p>
            <a:r>
              <a:rPr lang="en-US" dirty="0"/>
              <a:t>Is it better to use affine than simple gap penalties?</a:t>
            </a:r>
          </a:p>
          <a:p>
            <a:r>
              <a:rPr lang="en-US" dirty="0"/>
              <a:t>Does POY solve its </a:t>
            </a:r>
            <a:r>
              <a:rPr lang="en-US" dirty="0" err="1"/>
              <a:t>treelength</a:t>
            </a:r>
            <a:r>
              <a:rPr lang="en-US" dirty="0"/>
              <a:t> problem? Is </a:t>
            </a:r>
            <a:r>
              <a:rPr lang="en-US" dirty="0" err="1"/>
              <a:t>BeeTLe</a:t>
            </a:r>
            <a:r>
              <a:rPr lang="en-US" dirty="0"/>
              <a:t> actually better (as promised)?</a:t>
            </a:r>
          </a:p>
          <a:p>
            <a:r>
              <a:rPr lang="en-US" dirty="0"/>
              <a:t>How accurate are the alignments?</a:t>
            </a:r>
          </a:p>
          <a:p>
            <a:r>
              <a:rPr lang="en-US" dirty="0"/>
              <a:t>How accurate are the trees, compared to</a:t>
            </a:r>
          </a:p>
          <a:p>
            <a:pPr lvl="1"/>
            <a:r>
              <a:rPr lang="en-US" dirty="0"/>
              <a:t>MP analyses of good alignments</a:t>
            </a:r>
          </a:p>
          <a:p>
            <a:pPr lvl="1"/>
            <a:r>
              <a:rPr lang="en-US" dirty="0"/>
              <a:t>ML analyses of good alignments</a:t>
            </a:r>
          </a:p>
        </p:txBody>
      </p:sp>
    </p:spTree>
    <p:extLst>
      <p:ext uri="{BB962C8B-B14F-4D97-AF65-F5344CB8AC3E}">
        <p14:creationId xmlns:p14="http://schemas.microsoft.com/office/powerpoint/2010/main" val="3832106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etle-spf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62278"/>
            <a:ext cx="9185341" cy="3917762"/>
          </a:xfrm>
          <a:prstGeom prst="rect">
            <a:avLst/>
          </a:prstGeom>
        </p:spPr>
      </p:pic>
      <p:sp>
        <p:nvSpPr>
          <p:cNvPr id="3" name="TextBox 2"/>
          <p:cNvSpPr txBox="1"/>
          <p:nvPr/>
        </p:nvSpPr>
        <p:spPr>
          <a:xfrm>
            <a:off x="1132076" y="5761194"/>
            <a:ext cx="6872945" cy="923330"/>
          </a:xfrm>
          <a:prstGeom prst="rect">
            <a:avLst/>
          </a:prstGeom>
          <a:noFill/>
        </p:spPr>
        <p:txBody>
          <a:bodyPr wrap="none" rtlCol="0">
            <a:spAutoFit/>
          </a:bodyPr>
          <a:lstStyle/>
          <a:p>
            <a:r>
              <a:rPr lang="en-US" dirty="0"/>
              <a:t>Simulated 100-sequence DNA datasets with varying rates of evolution</a:t>
            </a:r>
          </a:p>
          <a:p>
            <a:r>
              <a:rPr lang="en-US" dirty="0"/>
              <a:t>Results from Liu and Warnow, </a:t>
            </a:r>
            <a:r>
              <a:rPr lang="en-US" dirty="0" err="1"/>
              <a:t>PLoS</a:t>
            </a:r>
            <a:r>
              <a:rPr lang="en-US" dirty="0"/>
              <a:t> ONE 2012 </a:t>
            </a:r>
          </a:p>
          <a:p>
            <a:endParaRPr lang="en-US" dirty="0"/>
          </a:p>
        </p:txBody>
      </p:sp>
    </p:spTree>
    <p:extLst>
      <p:ext uri="{BB962C8B-B14F-4D97-AF65-F5344CB8AC3E}">
        <p14:creationId xmlns:p14="http://schemas.microsoft.com/office/powerpoint/2010/main" val="1477427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P-trees-beetl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50" y="1447674"/>
            <a:ext cx="9129550" cy="3566497"/>
          </a:xfrm>
          <a:prstGeom prst="rect">
            <a:avLst/>
          </a:prstGeom>
        </p:spPr>
      </p:pic>
      <p:sp>
        <p:nvSpPr>
          <p:cNvPr id="3" name="TextBox 2"/>
          <p:cNvSpPr txBox="1"/>
          <p:nvPr/>
        </p:nvSpPr>
        <p:spPr>
          <a:xfrm>
            <a:off x="1298991" y="5759973"/>
            <a:ext cx="6730478" cy="923330"/>
          </a:xfrm>
          <a:prstGeom prst="rect">
            <a:avLst/>
          </a:prstGeom>
          <a:noFill/>
        </p:spPr>
        <p:txBody>
          <a:bodyPr wrap="none" rtlCol="0">
            <a:spAutoFit/>
          </a:bodyPr>
          <a:lstStyle/>
          <a:p>
            <a:r>
              <a:rPr lang="en-US" dirty="0"/>
              <a:t>Simulated 100-sequence DNA datasets with varying rates of evolution</a:t>
            </a:r>
          </a:p>
          <a:p>
            <a:r>
              <a:rPr lang="en-US" dirty="0"/>
              <a:t>Results from Liu and Warnow, </a:t>
            </a:r>
            <a:r>
              <a:rPr lang="en-US" dirty="0" err="1"/>
              <a:t>PLoS</a:t>
            </a:r>
            <a:r>
              <a:rPr lang="en-US" dirty="0"/>
              <a:t> ONE 2012 </a:t>
            </a:r>
          </a:p>
          <a:p>
            <a:endParaRPr lang="en-US" dirty="0"/>
          </a:p>
        </p:txBody>
      </p:sp>
      <p:sp>
        <p:nvSpPr>
          <p:cNvPr id="4" name="TextBox 3"/>
          <p:cNvSpPr txBox="1"/>
          <p:nvPr/>
        </p:nvSpPr>
        <p:spPr>
          <a:xfrm>
            <a:off x="1361695" y="693984"/>
            <a:ext cx="6516928" cy="461665"/>
          </a:xfrm>
          <a:prstGeom prst="rect">
            <a:avLst/>
          </a:prstGeom>
          <a:noFill/>
        </p:spPr>
        <p:txBody>
          <a:bodyPr wrap="none" rtlCol="0">
            <a:spAutoFit/>
          </a:bodyPr>
          <a:lstStyle/>
          <a:p>
            <a:r>
              <a:rPr lang="en-US" sz="2400" dirty="0"/>
              <a:t>Maximum Parsimony (MP) on different alignments</a:t>
            </a:r>
          </a:p>
        </p:txBody>
      </p:sp>
    </p:spTree>
    <p:extLst>
      <p:ext uri="{BB962C8B-B14F-4D97-AF65-F5344CB8AC3E}">
        <p14:creationId xmlns:p14="http://schemas.microsoft.com/office/powerpoint/2010/main" val="3315382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etle-ml-tree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1743"/>
            <a:ext cx="9490713" cy="3945773"/>
          </a:xfrm>
          <a:prstGeom prst="rect">
            <a:avLst/>
          </a:prstGeom>
        </p:spPr>
      </p:pic>
      <p:sp>
        <p:nvSpPr>
          <p:cNvPr id="3" name="TextBox 2"/>
          <p:cNvSpPr txBox="1"/>
          <p:nvPr/>
        </p:nvSpPr>
        <p:spPr>
          <a:xfrm>
            <a:off x="1301174" y="5759612"/>
            <a:ext cx="6730478" cy="923330"/>
          </a:xfrm>
          <a:prstGeom prst="rect">
            <a:avLst/>
          </a:prstGeom>
          <a:noFill/>
        </p:spPr>
        <p:txBody>
          <a:bodyPr wrap="none" rtlCol="0">
            <a:spAutoFit/>
          </a:bodyPr>
          <a:lstStyle/>
          <a:p>
            <a:r>
              <a:rPr lang="en-US" dirty="0"/>
              <a:t>Simulated 100-sequence DNA datasets with varying rates of evolution</a:t>
            </a:r>
          </a:p>
          <a:p>
            <a:r>
              <a:rPr lang="en-US" dirty="0"/>
              <a:t>Results from Liu and Warnow, </a:t>
            </a:r>
            <a:r>
              <a:rPr lang="en-US" dirty="0" err="1"/>
              <a:t>PLoS</a:t>
            </a:r>
            <a:r>
              <a:rPr lang="en-US" dirty="0"/>
              <a:t> ONE 2012 </a:t>
            </a:r>
          </a:p>
          <a:p>
            <a:endParaRPr lang="en-US" dirty="0"/>
          </a:p>
        </p:txBody>
      </p:sp>
      <p:sp>
        <p:nvSpPr>
          <p:cNvPr id="4" name="TextBox 3"/>
          <p:cNvSpPr txBox="1"/>
          <p:nvPr/>
        </p:nvSpPr>
        <p:spPr>
          <a:xfrm>
            <a:off x="1767589" y="641608"/>
            <a:ext cx="6455764" cy="830997"/>
          </a:xfrm>
          <a:prstGeom prst="rect">
            <a:avLst/>
          </a:prstGeom>
          <a:noFill/>
        </p:spPr>
        <p:txBody>
          <a:bodyPr wrap="none" rtlCol="0">
            <a:spAutoFit/>
          </a:bodyPr>
          <a:lstStyle/>
          <a:p>
            <a:r>
              <a:rPr lang="en-US" sz="2400" dirty="0"/>
              <a:t>Maximum Likelihood (ML) on different alignments</a:t>
            </a:r>
          </a:p>
          <a:p>
            <a:endParaRPr lang="en-US" sz="2400" dirty="0"/>
          </a:p>
        </p:txBody>
      </p:sp>
    </p:spTree>
    <p:extLst>
      <p:ext uri="{BB962C8B-B14F-4D97-AF65-F5344CB8AC3E}">
        <p14:creationId xmlns:p14="http://schemas.microsoft.com/office/powerpoint/2010/main" val="45746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Treelength</a:t>
            </a:r>
            <a:r>
              <a:rPr lang="en-US" dirty="0"/>
              <a:t> questions</a:t>
            </a:r>
          </a:p>
        </p:txBody>
      </p:sp>
      <p:sp>
        <p:nvSpPr>
          <p:cNvPr id="3" name="Content Placeholder 2"/>
          <p:cNvSpPr>
            <a:spLocks noGrp="1"/>
          </p:cNvSpPr>
          <p:nvPr>
            <p:ph idx="1"/>
          </p:nvPr>
        </p:nvSpPr>
        <p:spPr/>
        <p:txBody>
          <a:bodyPr/>
          <a:lstStyle/>
          <a:p>
            <a:r>
              <a:rPr lang="en-US" dirty="0"/>
              <a:t>Is it better to use affine than simple gap penalties?</a:t>
            </a:r>
          </a:p>
          <a:p>
            <a:r>
              <a:rPr lang="en-US" dirty="0"/>
              <a:t>Does POY solve its </a:t>
            </a:r>
            <a:r>
              <a:rPr lang="en-US" dirty="0" err="1"/>
              <a:t>treelength</a:t>
            </a:r>
            <a:r>
              <a:rPr lang="en-US" dirty="0"/>
              <a:t> problem? Is </a:t>
            </a:r>
            <a:r>
              <a:rPr lang="en-US" dirty="0" err="1"/>
              <a:t>BeeTLe</a:t>
            </a:r>
            <a:r>
              <a:rPr lang="en-US" dirty="0"/>
              <a:t> actually better (as promised)?</a:t>
            </a:r>
          </a:p>
          <a:p>
            <a:r>
              <a:rPr lang="en-US" dirty="0"/>
              <a:t>How accurate are the alignments?</a:t>
            </a:r>
          </a:p>
          <a:p>
            <a:r>
              <a:rPr lang="en-US" dirty="0"/>
              <a:t>How accurate are the trees, compared to</a:t>
            </a:r>
          </a:p>
          <a:p>
            <a:pPr lvl="1"/>
            <a:r>
              <a:rPr lang="en-US" dirty="0"/>
              <a:t>MP analyses of good alignments</a:t>
            </a:r>
          </a:p>
          <a:p>
            <a:pPr lvl="1"/>
            <a:r>
              <a:rPr lang="en-US" dirty="0"/>
              <a:t>ML analyses of good alignments</a:t>
            </a:r>
          </a:p>
        </p:txBody>
      </p:sp>
    </p:spTree>
    <p:extLst>
      <p:ext uri="{BB962C8B-B14F-4D97-AF65-F5344CB8AC3E}">
        <p14:creationId xmlns:p14="http://schemas.microsoft.com/office/powerpoint/2010/main" val="4194208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FA18C-20C2-9340-A89C-B692DAE9C079}"/>
              </a:ext>
            </a:extLst>
          </p:cNvPr>
          <p:cNvSpPr>
            <a:spLocks noGrp="1"/>
          </p:cNvSpPr>
          <p:nvPr>
            <p:ph type="title"/>
          </p:nvPr>
        </p:nvSpPr>
        <p:spPr/>
        <p:txBody>
          <a:bodyPr/>
          <a:lstStyle/>
          <a:p>
            <a:r>
              <a:rPr lang="en-US" dirty="0"/>
              <a:t>Studies we will discuss</a:t>
            </a:r>
          </a:p>
        </p:txBody>
      </p:sp>
      <p:sp>
        <p:nvSpPr>
          <p:cNvPr id="3" name="Content Placeholder 2">
            <a:extLst>
              <a:ext uri="{FF2B5EF4-FFF2-40B4-BE49-F238E27FC236}">
                <a16:creationId xmlns:a16="http://schemas.microsoft.com/office/drawing/2014/main" id="{03A7B767-2D2B-774D-B232-FA3D8CD8AA37}"/>
              </a:ext>
            </a:extLst>
          </p:cNvPr>
          <p:cNvSpPr>
            <a:spLocks noGrp="1"/>
          </p:cNvSpPr>
          <p:nvPr>
            <p:ph idx="1"/>
          </p:nvPr>
        </p:nvSpPr>
        <p:spPr/>
        <p:txBody>
          <a:bodyPr>
            <a:normAutofit fontScale="77500" lnSpcReduction="20000"/>
          </a:bodyPr>
          <a:lstStyle/>
          <a:p>
            <a:r>
              <a:rPr lang="en-US" dirty="0" err="1"/>
              <a:t>Katoh</a:t>
            </a:r>
            <a:r>
              <a:rPr lang="en-US" dirty="0"/>
              <a:t> and </a:t>
            </a:r>
            <a:r>
              <a:rPr lang="en-US" dirty="0" err="1"/>
              <a:t>Standley</a:t>
            </a:r>
            <a:r>
              <a:rPr lang="en-US" dirty="0"/>
              <a:t>, MBE 2013 (about MAFFT)</a:t>
            </a:r>
          </a:p>
          <a:p>
            <a:r>
              <a:rPr lang="en-US" dirty="0" err="1"/>
              <a:t>Nelesen</a:t>
            </a:r>
            <a:r>
              <a:rPr lang="en-US" dirty="0"/>
              <a:t> et al., PSB 2008 (Impact of guide tree)</a:t>
            </a:r>
          </a:p>
          <a:p>
            <a:r>
              <a:rPr lang="en-US" dirty="0"/>
              <a:t>Liu and Warnow, </a:t>
            </a:r>
            <a:r>
              <a:rPr lang="en-US" dirty="0" err="1"/>
              <a:t>PLoS</a:t>
            </a:r>
            <a:r>
              <a:rPr lang="en-US" dirty="0"/>
              <a:t> ONE 2012 (about treelength criteria)</a:t>
            </a:r>
          </a:p>
          <a:p>
            <a:r>
              <a:rPr lang="en-US" dirty="0" err="1">
                <a:solidFill>
                  <a:srgbClr val="0432FF"/>
                </a:solidFill>
              </a:rPr>
              <a:t>Loytynoja</a:t>
            </a:r>
            <a:r>
              <a:rPr lang="en-US" dirty="0">
                <a:solidFill>
                  <a:srgbClr val="0432FF"/>
                </a:solidFill>
              </a:rPr>
              <a:t> and Goldman, Science 2008 (about Prank)</a:t>
            </a:r>
          </a:p>
          <a:p>
            <a:r>
              <a:rPr lang="en-US" dirty="0"/>
              <a:t>Sievers et al., Molecular Systems Biology 2011 (Clustal-Omega paper)</a:t>
            </a:r>
          </a:p>
          <a:p>
            <a:r>
              <a:rPr lang="en-US" dirty="0"/>
              <a:t>Liu et al., Science 2009 (SATé-I) and Mirarab et al. J. Computational Biology 2014 (PASTA), Smirnov and Warnow Bioinformatics 2021 (MAGUS)</a:t>
            </a:r>
          </a:p>
          <a:p>
            <a:r>
              <a:rPr lang="en-US" dirty="0"/>
              <a:t>Nguyen et al., Genome Biology 2014 (UPP)</a:t>
            </a:r>
          </a:p>
          <a:p>
            <a:r>
              <a:rPr lang="en-US" dirty="0"/>
              <a:t>Nute et al., Systematic Biology 2019 (Evaluating BAli-Phy)</a:t>
            </a:r>
          </a:p>
        </p:txBody>
      </p:sp>
    </p:spTree>
    <p:extLst>
      <p:ext uri="{BB962C8B-B14F-4D97-AF65-F5344CB8AC3E}">
        <p14:creationId xmlns:p14="http://schemas.microsoft.com/office/powerpoint/2010/main" val="4022297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Prank</a:t>
            </a:r>
          </a:p>
        </p:txBody>
      </p:sp>
      <p:sp>
        <p:nvSpPr>
          <p:cNvPr id="3" name="Content Placeholder 2"/>
          <p:cNvSpPr>
            <a:spLocks noGrp="1"/>
          </p:cNvSpPr>
          <p:nvPr>
            <p:ph idx="1"/>
          </p:nvPr>
        </p:nvSpPr>
        <p:spPr/>
        <p:txBody>
          <a:bodyPr>
            <a:normAutofit fontScale="85000" lnSpcReduction="10000"/>
          </a:bodyPr>
          <a:lstStyle/>
          <a:p>
            <a:r>
              <a:rPr lang="en-US" dirty="0"/>
              <a:t>Prank (</a:t>
            </a:r>
            <a:r>
              <a:rPr lang="en-US" dirty="0" err="1"/>
              <a:t>Loytynoja</a:t>
            </a:r>
            <a:r>
              <a:rPr lang="en-US" dirty="0"/>
              <a:t> and Goldman, Science 2008) is a “phylogeny-aware” progressive alignment strategy.</a:t>
            </a:r>
          </a:p>
          <a:p>
            <a:r>
              <a:rPr lang="en-US" dirty="0"/>
              <a:t>Their study focused on evaluating MSAs with respect to TC score, but also atypical criteria, such as:</a:t>
            </a:r>
          </a:p>
          <a:p>
            <a:pPr lvl="1"/>
            <a:r>
              <a:rPr lang="en-US" dirty="0"/>
              <a:t>Gene tree branch length estimation</a:t>
            </a:r>
          </a:p>
          <a:p>
            <a:pPr lvl="1"/>
            <a:r>
              <a:rPr lang="en-US" dirty="0"/>
              <a:t>Alignment length estimation (compression issue)</a:t>
            </a:r>
          </a:p>
          <a:p>
            <a:pPr lvl="1"/>
            <a:r>
              <a:rPr lang="en-US" dirty="0"/>
              <a:t>Insertion/deletion ratio</a:t>
            </a:r>
          </a:p>
          <a:p>
            <a:pPr lvl="1"/>
            <a:r>
              <a:rPr lang="en-US" dirty="0"/>
              <a:t>Number of insertions/deletions</a:t>
            </a:r>
          </a:p>
          <a:p>
            <a:r>
              <a:rPr lang="en-US" dirty="0"/>
              <a:t>They explored very small simulated datasets, evolving sequences down trees.</a:t>
            </a:r>
          </a:p>
        </p:txBody>
      </p:sp>
    </p:spTree>
    <p:extLst>
      <p:ext uri="{BB962C8B-B14F-4D97-AF65-F5344CB8AC3E}">
        <p14:creationId xmlns:p14="http://schemas.microsoft.com/office/powerpoint/2010/main" val="2493426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3-bottom-pran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006" y="2196590"/>
            <a:ext cx="8254736" cy="2703725"/>
          </a:xfrm>
          <a:prstGeom prst="rect">
            <a:avLst/>
          </a:prstGeom>
        </p:spPr>
      </p:pic>
      <p:sp>
        <p:nvSpPr>
          <p:cNvPr id="5" name="TextBox 4"/>
          <p:cNvSpPr txBox="1"/>
          <p:nvPr/>
        </p:nvSpPr>
        <p:spPr>
          <a:xfrm>
            <a:off x="2361426" y="6016156"/>
            <a:ext cx="4289606" cy="369332"/>
          </a:xfrm>
          <a:prstGeom prst="rect">
            <a:avLst/>
          </a:prstGeom>
          <a:noFill/>
        </p:spPr>
        <p:txBody>
          <a:bodyPr wrap="none" rtlCol="0">
            <a:spAutoFit/>
          </a:bodyPr>
          <a:lstStyle/>
          <a:p>
            <a:r>
              <a:rPr lang="en-US" dirty="0"/>
              <a:t>From </a:t>
            </a:r>
            <a:r>
              <a:rPr lang="en-US" dirty="0" err="1"/>
              <a:t>Loytyjoja</a:t>
            </a:r>
            <a:r>
              <a:rPr lang="en-US" dirty="0"/>
              <a:t> and Goldman, Science 2008: </a:t>
            </a:r>
          </a:p>
        </p:txBody>
      </p:sp>
    </p:spTree>
    <p:extLst>
      <p:ext uri="{BB962C8B-B14F-4D97-AF65-F5344CB8AC3E}">
        <p14:creationId xmlns:p14="http://schemas.microsoft.com/office/powerpoint/2010/main" val="926031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3-to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778" y="761699"/>
            <a:ext cx="6231565" cy="4887502"/>
          </a:xfrm>
          <a:prstGeom prst="rect">
            <a:avLst/>
          </a:prstGeom>
        </p:spPr>
      </p:pic>
      <p:sp>
        <p:nvSpPr>
          <p:cNvPr id="3" name="TextBox 2"/>
          <p:cNvSpPr txBox="1"/>
          <p:nvPr/>
        </p:nvSpPr>
        <p:spPr>
          <a:xfrm>
            <a:off x="2702700" y="6284126"/>
            <a:ext cx="4293889" cy="369332"/>
          </a:xfrm>
          <a:prstGeom prst="rect">
            <a:avLst/>
          </a:prstGeom>
          <a:noFill/>
        </p:spPr>
        <p:txBody>
          <a:bodyPr wrap="none" rtlCol="0">
            <a:spAutoFit/>
          </a:bodyPr>
          <a:lstStyle/>
          <a:p>
            <a:r>
              <a:rPr lang="en-US" dirty="0"/>
              <a:t>From </a:t>
            </a:r>
            <a:r>
              <a:rPr lang="en-US" dirty="0" err="1"/>
              <a:t>Loytynoja</a:t>
            </a:r>
            <a:r>
              <a:rPr lang="en-US" dirty="0"/>
              <a:t> and Goldman, Science 2008</a:t>
            </a:r>
          </a:p>
        </p:txBody>
      </p:sp>
    </p:spTree>
    <p:extLst>
      <p:ext uri="{BB962C8B-B14F-4D97-AF65-F5344CB8AC3E}">
        <p14:creationId xmlns:p14="http://schemas.microsoft.com/office/powerpoint/2010/main" val="1874959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Benchmarks</a:t>
            </a:r>
          </a:p>
        </p:txBody>
      </p:sp>
      <p:sp>
        <p:nvSpPr>
          <p:cNvPr id="3" name="Content Placeholder 2"/>
          <p:cNvSpPr>
            <a:spLocks noGrp="1"/>
          </p:cNvSpPr>
          <p:nvPr>
            <p:ph idx="1"/>
          </p:nvPr>
        </p:nvSpPr>
        <p:spPr/>
        <p:txBody>
          <a:bodyPr>
            <a:normAutofit lnSpcReduction="10000"/>
          </a:bodyPr>
          <a:lstStyle/>
          <a:p>
            <a:r>
              <a:rPr lang="en-US" dirty="0"/>
              <a:t>Simulations: can control everything, and true alignment is not disputed</a:t>
            </a:r>
          </a:p>
          <a:p>
            <a:pPr lvl="1"/>
            <a:r>
              <a:rPr lang="en-US" dirty="0"/>
              <a:t>Different simulators</a:t>
            </a:r>
          </a:p>
          <a:p>
            <a:pPr marL="457200" lvl="1" indent="0">
              <a:buNone/>
            </a:pPr>
            <a:endParaRPr lang="en-US" dirty="0"/>
          </a:p>
          <a:p>
            <a:r>
              <a:rPr lang="en-US" dirty="0"/>
              <a:t>Biological: can’t control anything, and reference alignment might not be true alignment</a:t>
            </a:r>
          </a:p>
          <a:p>
            <a:pPr lvl="1"/>
            <a:r>
              <a:rPr lang="en-US" dirty="0" err="1"/>
              <a:t>BAliBASE</a:t>
            </a:r>
            <a:r>
              <a:rPr lang="en-US" dirty="0"/>
              <a:t>, </a:t>
            </a:r>
            <a:r>
              <a:rPr lang="en-US" dirty="0" err="1"/>
              <a:t>HomFam</a:t>
            </a:r>
            <a:r>
              <a:rPr lang="en-US" dirty="0"/>
              <a:t>, Prefab</a:t>
            </a:r>
          </a:p>
          <a:p>
            <a:pPr lvl="1"/>
            <a:r>
              <a:rPr lang="en-US" dirty="0"/>
              <a:t>CRW (Comparative Ribosomal Website)</a:t>
            </a:r>
          </a:p>
          <a:p>
            <a:pPr lvl="1"/>
            <a:endParaRPr lang="en-US" dirty="0"/>
          </a:p>
        </p:txBody>
      </p:sp>
    </p:spTree>
    <p:extLst>
      <p:ext uri="{BB962C8B-B14F-4D97-AF65-F5344CB8AC3E}">
        <p14:creationId xmlns:p14="http://schemas.microsoft.com/office/powerpoint/2010/main" val="39565291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Observations - I</a:t>
            </a:r>
          </a:p>
        </p:txBody>
      </p:sp>
      <p:sp>
        <p:nvSpPr>
          <p:cNvPr id="3" name="Content Placeholder 2"/>
          <p:cNvSpPr>
            <a:spLocks noGrp="1"/>
          </p:cNvSpPr>
          <p:nvPr>
            <p:ph idx="1"/>
          </p:nvPr>
        </p:nvSpPr>
        <p:spPr/>
        <p:txBody>
          <a:bodyPr>
            <a:normAutofit/>
          </a:bodyPr>
          <a:lstStyle/>
          <a:p>
            <a:pPr>
              <a:spcAft>
                <a:spcPts val="600"/>
              </a:spcAft>
            </a:pPr>
            <a:r>
              <a:rPr lang="en-US" dirty="0"/>
              <a:t>Prank is best!</a:t>
            </a:r>
          </a:p>
          <a:p>
            <a:pPr>
              <a:spcAft>
                <a:spcPts val="600"/>
              </a:spcAft>
            </a:pPr>
            <a:r>
              <a:rPr lang="en-US" dirty="0"/>
              <a:t>Prank avoids the problems with other alignment methods through its “phylogeny-aware” strategy, and assumes the guide tree is the true tree </a:t>
            </a:r>
          </a:p>
          <a:p>
            <a:pPr>
              <a:spcAft>
                <a:spcPts val="600"/>
              </a:spcAft>
            </a:pPr>
            <a:r>
              <a:rPr lang="en-US" dirty="0"/>
              <a:t>In these simulations, the guide tree is indeed the true tree (only way to tell is read the supplementary materials)</a:t>
            </a:r>
          </a:p>
        </p:txBody>
      </p:sp>
    </p:spTree>
    <p:extLst>
      <p:ext uri="{BB962C8B-B14F-4D97-AF65-F5344CB8AC3E}">
        <p14:creationId xmlns:p14="http://schemas.microsoft.com/office/powerpoint/2010/main" val="1048029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Observations - II</a:t>
            </a:r>
          </a:p>
        </p:txBody>
      </p:sp>
      <p:sp>
        <p:nvSpPr>
          <p:cNvPr id="3" name="Content Placeholder 2"/>
          <p:cNvSpPr>
            <a:spLocks noGrp="1"/>
          </p:cNvSpPr>
          <p:nvPr>
            <p:ph idx="1"/>
          </p:nvPr>
        </p:nvSpPr>
        <p:spPr/>
        <p:txBody>
          <a:bodyPr>
            <a:normAutofit/>
          </a:bodyPr>
          <a:lstStyle/>
          <a:p>
            <a:pPr>
              <a:spcAft>
                <a:spcPts val="600"/>
              </a:spcAft>
            </a:pPr>
            <a:r>
              <a:rPr lang="en-US" dirty="0"/>
              <a:t>Most alignment methods “over-align” (produce compressed alignments)</a:t>
            </a:r>
          </a:p>
          <a:p>
            <a:pPr>
              <a:spcAft>
                <a:spcPts val="600"/>
              </a:spcAft>
            </a:pPr>
            <a:r>
              <a:rPr lang="en-US" dirty="0"/>
              <a:t>Compression results in</a:t>
            </a:r>
          </a:p>
          <a:p>
            <a:pPr lvl="1">
              <a:spcAft>
                <a:spcPts val="600"/>
              </a:spcAft>
            </a:pPr>
            <a:r>
              <a:rPr lang="en-US" dirty="0"/>
              <a:t>Over-estimations of branch lengths</a:t>
            </a:r>
          </a:p>
          <a:p>
            <a:pPr lvl="1">
              <a:spcAft>
                <a:spcPts val="600"/>
              </a:spcAft>
            </a:pPr>
            <a:r>
              <a:rPr lang="en-US" dirty="0"/>
              <a:t>Under-estimation of insertions</a:t>
            </a:r>
          </a:p>
          <a:p>
            <a:pPr>
              <a:spcAft>
                <a:spcPts val="600"/>
              </a:spcAft>
            </a:pPr>
            <a:r>
              <a:rPr lang="en-US" dirty="0" err="1"/>
              <a:t>Clustal</a:t>
            </a:r>
            <a:r>
              <a:rPr lang="en-US" dirty="0"/>
              <a:t> is least accurate, other methods in between</a:t>
            </a:r>
          </a:p>
        </p:txBody>
      </p:sp>
    </p:spTree>
    <p:extLst>
      <p:ext uri="{BB962C8B-B14F-4D97-AF65-F5344CB8AC3E}">
        <p14:creationId xmlns:p14="http://schemas.microsoft.com/office/powerpoint/2010/main" val="1906912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FA18C-20C2-9340-A89C-B692DAE9C079}"/>
              </a:ext>
            </a:extLst>
          </p:cNvPr>
          <p:cNvSpPr>
            <a:spLocks noGrp="1"/>
          </p:cNvSpPr>
          <p:nvPr>
            <p:ph type="title"/>
          </p:nvPr>
        </p:nvSpPr>
        <p:spPr/>
        <p:txBody>
          <a:bodyPr/>
          <a:lstStyle/>
          <a:p>
            <a:r>
              <a:rPr lang="en-US" dirty="0"/>
              <a:t>Studies we will discuss</a:t>
            </a:r>
          </a:p>
        </p:txBody>
      </p:sp>
      <p:sp>
        <p:nvSpPr>
          <p:cNvPr id="3" name="Content Placeholder 2">
            <a:extLst>
              <a:ext uri="{FF2B5EF4-FFF2-40B4-BE49-F238E27FC236}">
                <a16:creationId xmlns:a16="http://schemas.microsoft.com/office/drawing/2014/main" id="{03A7B767-2D2B-774D-B232-FA3D8CD8AA37}"/>
              </a:ext>
            </a:extLst>
          </p:cNvPr>
          <p:cNvSpPr>
            <a:spLocks noGrp="1"/>
          </p:cNvSpPr>
          <p:nvPr>
            <p:ph idx="1"/>
          </p:nvPr>
        </p:nvSpPr>
        <p:spPr/>
        <p:txBody>
          <a:bodyPr>
            <a:normAutofit fontScale="77500" lnSpcReduction="20000"/>
          </a:bodyPr>
          <a:lstStyle/>
          <a:p>
            <a:r>
              <a:rPr lang="en-US" dirty="0" err="1"/>
              <a:t>Katoh</a:t>
            </a:r>
            <a:r>
              <a:rPr lang="en-US" dirty="0"/>
              <a:t> and </a:t>
            </a:r>
            <a:r>
              <a:rPr lang="en-US" dirty="0" err="1"/>
              <a:t>Standley</a:t>
            </a:r>
            <a:r>
              <a:rPr lang="en-US" dirty="0"/>
              <a:t>, MBE 2013 (about MAFFT)</a:t>
            </a:r>
          </a:p>
          <a:p>
            <a:r>
              <a:rPr lang="en-US" dirty="0" err="1"/>
              <a:t>Nelesen</a:t>
            </a:r>
            <a:r>
              <a:rPr lang="en-US" dirty="0"/>
              <a:t> et al., PSB 2008 (Impact of guide tree)</a:t>
            </a:r>
          </a:p>
          <a:p>
            <a:r>
              <a:rPr lang="en-US" dirty="0"/>
              <a:t>Liu and Warnow, </a:t>
            </a:r>
            <a:r>
              <a:rPr lang="en-US" dirty="0" err="1"/>
              <a:t>PLoS</a:t>
            </a:r>
            <a:r>
              <a:rPr lang="en-US" dirty="0"/>
              <a:t> ONE 2012 (about treelength criteria)</a:t>
            </a:r>
          </a:p>
          <a:p>
            <a:r>
              <a:rPr lang="en-US" dirty="0" err="1"/>
              <a:t>Loytynoja</a:t>
            </a:r>
            <a:r>
              <a:rPr lang="en-US" dirty="0"/>
              <a:t> and Goldman, Science 2008 (about Prank)</a:t>
            </a:r>
          </a:p>
          <a:p>
            <a:r>
              <a:rPr lang="en-US" dirty="0">
                <a:solidFill>
                  <a:srgbClr val="0432FF"/>
                </a:solidFill>
              </a:rPr>
              <a:t>Sievers et al., Molecular Systems Biology 2011 (Clustal-Omega paper)</a:t>
            </a:r>
          </a:p>
          <a:p>
            <a:r>
              <a:rPr lang="en-US" dirty="0"/>
              <a:t>Liu et al., Science 2009 (SATé-I) and Mirarab et al. J. Computational Biology 2014 (PASTA), Smirnov and Warnow Bioinformatics 2021 (MAGUS)</a:t>
            </a:r>
          </a:p>
          <a:p>
            <a:r>
              <a:rPr lang="en-US" dirty="0"/>
              <a:t>Nguyen et al., Genome Biology 2014 (UPP)</a:t>
            </a:r>
          </a:p>
          <a:p>
            <a:r>
              <a:rPr lang="en-US" dirty="0"/>
              <a:t>Nute et al., Systematic Biology 2019 (Evaluating BAli-Phy)</a:t>
            </a:r>
          </a:p>
        </p:txBody>
      </p:sp>
    </p:spTree>
    <p:extLst>
      <p:ext uri="{BB962C8B-B14F-4D97-AF65-F5344CB8AC3E}">
        <p14:creationId xmlns:p14="http://schemas.microsoft.com/office/powerpoint/2010/main" val="25578117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Clustal</a:t>
            </a:r>
            <a:r>
              <a:rPr lang="en-US" dirty="0"/>
              <a:t>-Omega study</a:t>
            </a:r>
          </a:p>
        </p:txBody>
      </p:sp>
      <p:sp>
        <p:nvSpPr>
          <p:cNvPr id="3" name="Content Placeholder 2"/>
          <p:cNvSpPr>
            <a:spLocks noGrp="1"/>
          </p:cNvSpPr>
          <p:nvPr>
            <p:ph idx="1"/>
          </p:nvPr>
        </p:nvSpPr>
        <p:spPr/>
        <p:txBody>
          <a:bodyPr>
            <a:normAutofit/>
          </a:bodyPr>
          <a:lstStyle/>
          <a:p>
            <a:r>
              <a:rPr lang="en-US" dirty="0"/>
              <a:t>Clustal-Omega (Sievers et al., Molecular Systems Biology 2011) is the latest in the Clustal family of MSA methods</a:t>
            </a:r>
          </a:p>
          <a:p>
            <a:r>
              <a:rPr lang="en-US" dirty="0" err="1"/>
              <a:t>Clustal</a:t>
            </a:r>
            <a:r>
              <a:rPr lang="en-US" dirty="0"/>
              <a:t>-Omega is designed primarily for amino acid alignment, but can be used on nucleotide datasets</a:t>
            </a:r>
          </a:p>
          <a:p>
            <a:r>
              <a:rPr lang="en-US" dirty="0"/>
              <a:t>Alignment criterion: TC (column score)</a:t>
            </a:r>
          </a:p>
          <a:p>
            <a:r>
              <a:rPr lang="en-US" dirty="0"/>
              <a:t>Datasets: biological with structural alignments</a:t>
            </a:r>
          </a:p>
          <a:p>
            <a:pPr marL="0" indent="0">
              <a:buNone/>
            </a:pPr>
            <a:endParaRPr lang="en-US" dirty="0"/>
          </a:p>
        </p:txBody>
      </p:sp>
    </p:spTree>
    <p:extLst>
      <p:ext uri="{BB962C8B-B14F-4D97-AF65-F5344CB8AC3E}">
        <p14:creationId xmlns:p14="http://schemas.microsoft.com/office/powerpoint/2010/main" val="720149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prefab-clustal-omeg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162002" y="-1360863"/>
            <a:ext cx="3248307" cy="8877844"/>
          </a:xfrm>
          <a:prstGeom prst="rect">
            <a:avLst/>
          </a:prstGeom>
        </p:spPr>
      </p:pic>
      <p:sp>
        <p:nvSpPr>
          <p:cNvPr id="3" name="TextBox 2"/>
          <p:cNvSpPr txBox="1"/>
          <p:nvPr/>
        </p:nvSpPr>
        <p:spPr>
          <a:xfrm>
            <a:off x="2098344" y="5715348"/>
            <a:ext cx="5051533" cy="369332"/>
          </a:xfrm>
          <a:prstGeom prst="rect">
            <a:avLst/>
          </a:prstGeom>
          <a:noFill/>
        </p:spPr>
        <p:txBody>
          <a:bodyPr wrap="none" rtlCol="0">
            <a:spAutoFit/>
          </a:bodyPr>
          <a:lstStyle/>
          <a:p>
            <a:r>
              <a:rPr lang="en-US" dirty="0"/>
              <a:t>From Sievers et al., Molecular Systems Biology 2011</a:t>
            </a:r>
          </a:p>
        </p:txBody>
      </p:sp>
      <p:sp>
        <p:nvSpPr>
          <p:cNvPr id="4" name="TextBox 3"/>
          <p:cNvSpPr txBox="1"/>
          <p:nvPr/>
        </p:nvSpPr>
        <p:spPr>
          <a:xfrm>
            <a:off x="546355" y="4838184"/>
            <a:ext cx="7917552" cy="646331"/>
          </a:xfrm>
          <a:prstGeom prst="rect">
            <a:avLst/>
          </a:prstGeom>
          <a:noFill/>
        </p:spPr>
        <p:txBody>
          <a:bodyPr wrap="none" rtlCol="0">
            <a:spAutoFit/>
          </a:bodyPr>
          <a:lstStyle/>
          <a:p>
            <a:r>
              <a:rPr lang="en-US" dirty="0"/>
              <a:t>TC Score shown (larger is better) on Prefab structural benchmark of AA alignments</a:t>
            </a:r>
          </a:p>
          <a:p>
            <a:r>
              <a:rPr lang="en-US" dirty="0"/>
              <a:t>Note that best performing method depends on the “%ID” (measure of similarity) </a:t>
            </a:r>
          </a:p>
        </p:txBody>
      </p:sp>
    </p:spTree>
    <p:extLst>
      <p:ext uri="{BB962C8B-B14F-4D97-AF65-F5344CB8AC3E}">
        <p14:creationId xmlns:p14="http://schemas.microsoft.com/office/powerpoint/2010/main" val="517122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balibase-clustal-omeg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72" y="1411559"/>
            <a:ext cx="8744390" cy="3474916"/>
          </a:xfrm>
          <a:prstGeom prst="rect">
            <a:avLst/>
          </a:prstGeom>
        </p:spPr>
      </p:pic>
      <p:sp>
        <p:nvSpPr>
          <p:cNvPr id="3" name="TextBox 2"/>
          <p:cNvSpPr txBox="1"/>
          <p:nvPr/>
        </p:nvSpPr>
        <p:spPr>
          <a:xfrm>
            <a:off x="2092479" y="5998605"/>
            <a:ext cx="5051533" cy="369332"/>
          </a:xfrm>
          <a:prstGeom prst="rect">
            <a:avLst/>
          </a:prstGeom>
          <a:noFill/>
        </p:spPr>
        <p:txBody>
          <a:bodyPr wrap="none" rtlCol="0">
            <a:spAutoFit/>
          </a:bodyPr>
          <a:lstStyle/>
          <a:p>
            <a:r>
              <a:rPr lang="en-US" dirty="0"/>
              <a:t>From Sievers et al., Molecular Systems Biology 2011</a:t>
            </a:r>
          </a:p>
        </p:txBody>
      </p:sp>
      <p:sp>
        <p:nvSpPr>
          <p:cNvPr id="4" name="TextBox 3"/>
          <p:cNvSpPr txBox="1"/>
          <p:nvPr/>
        </p:nvSpPr>
        <p:spPr>
          <a:xfrm>
            <a:off x="620191" y="5434711"/>
            <a:ext cx="7789312" cy="369332"/>
          </a:xfrm>
          <a:prstGeom prst="rect">
            <a:avLst/>
          </a:prstGeom>
          <a:noFill/>
        </p:spPr>
        <p:txBody>
          <a:bodyPr wrap="none" rtlCol="0">
            <a:spAutoFit/>
          </a:bodyPr>
          <a:lstStyle/>
          <a:p>
            <a:r>
              <a:rPr lang="en-US" dirty="0" err="1"/>
              <a:t>BAliBASE</a:t>
            </a:r>
            <a:r>
              <a:rPr lang="en-US" dirty="0"/>
              <a:t> is a collection of structurally-based alignments of amino acid sequences</a:t>
            </a:r>
          </a:p>
        </p:txBody>
      </p:sp>
    </p:spTree>
    <p:extLst>
      <p:ext uri="{BB962C8B-B14F-4D97-AF65-F5344CB8AC3E}">
        <p14:creationId xmlns:p14="http://schemas.microsoft.com/office/powerpoint/2010/main" val="34254152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mfam-clustal-omeg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71" y="1816217"/>
            <a:ext cx="8774613" cy="2263358"/>
          </a:xfrm>
          <a:prstGeom prst="rect">
            <a:avLst/>
          </a:prstGeom>
        </p:spPr>
      </p:pic>
      <p:sp>
        <p:nvSpPr>
          <p:cNvPr id="3" name="TextBox 2"/>
          <p:cNvSpPr txBox="1"/>
          <p:nvPr/>
        </p:nvSpPr>
        <p:spPr>
          <a:xfrm>
            <a:off x="2066486" y="5438674"/>
            <a:ext cx="5051533" cy="369332"/>
          </a:xfrm>
          <a:prstGeom prst="rect">
            <a:avLst/>
          </a:prstGeom>
          <a:noFill/>
        </p:spPr>
        <p:txBody>
          <a:bodyPr wrap="none" rtlCol="0">
            <a:spAutoFit/>
          </a:bodyPr>
          <a:lstStyle/>
          <a:p>
            <a:r>
              <a:rPr lang="en-US" dirty="0"/>
              <a:t>From Sievers et al., Molecular Systems Biology 2011</a:t>
            </a:r>
          </a:p>
        </p:txBody>
      </p:sp>
      <p:sp>
        <p:nvSpPr>
          <p:cNvPr id="4" name="TextBox 3"/>
          <p:cNvSpPr txBox="1"/>
          <p:nvPr/>
        </p:nvSpPr>
        <p:spPr>
          <a:xfrm>
            <a:off x="620182" y="4829213"/>
            <a:ext cx="7840608" cy="369332"/>
          </a:xfrm>
          <a:prstGeom prst="rect">
            <a:avLst/>
          </a:prstGeom>
          <a:noFill/>
        </p:spPr>
        <p:txBody>
          <a:bodyPr wrap="none" rtlCol="0">
            <a:spAutoFit/>
          </a:bodyPr>
          <a:lstStyle/>
          <a:p>
            <a:r>
              <a:rPr lang="en-US" dirty="0" err="1"/>
              <a:t>HomFam</a:t>
            </a:r>
            <a:r>
              <a:rPr lang="en-US" dirty="0"/>
              <a:t> is a set of structurally-based alignments of sets of amino acid sequences</a:t>
            </a:r>
          </a:p>
        </p:txBody>
      </p:sp>
    </p:spTree>
    <p:extLst>
      <p:ext uri="{BB962C8B-B14F-4D97-AF65-F5344CB8AC3E}">
        <p14:creationId xmlns:p14="http://schemas.microsoft.com/office/powerpoint/2010/main" val="2520723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Observations</a:t>
            </a:r>
          </a:p>
        </p:txBody>
      </p:sp>
      <p:sp>
        <p:nvSpPr>
          <p:cNvPr id="3" name="Content Placeholder 2"/>
          <p:cNvSpPr>
            <a:spLocks noGrp="1"/>
          </p:cNvSpPr>
          <p:nvPr>
            <p:ph idx="1"/>
          </p:nvPr>
        </p:nvSpPr>
        <p:spPr/>
        <p:txBody>
          <a:bodyPr>
            <a:normAutofit lnSpcReduction="10000"/>
          </a:bodyPr>
          <a:lstStyle/>
          <a:p>
            <a:r>
              <a:rPr lang="en-US" dirty="0"/>
              <a:t>Relative and absolute accuracy (</a:t>
            </a:r>
            <a:r>
              <a:rPr lang="en-US" dirty="0" err="1"/>
              <a:t>wrt</a:t>
            </a:r>
            <a:r>
              <a:rPr lang="en-US" dirty="0"/>
              <a:t> TC score) impacted by degree of heterogeneity and dataset size</a:t>
            </a:r>
          </a:p>
          <a:p>
            <a:r>
              <a:rPr lang="en-US" dirty="0"/>
              <a:t>Some methods cannot run on large datasets</a:t>
            </a:r>
          </a:p>
          <a:p>
            <a:r>
              <a:rPr lang="en-US" dirty="0"/>
              <a:t>On small datasets, </a:t>
            </a:r>
            <a:r>
              <a:rPr lang="en-US" dirty="0" err="1"/>
              <a:t>Clustal</a:t>
            </a:r>
            <a:r>
              <a:rPr lang="en-US" dirty="0"/>
              <a:t>-Omega not as accurate as best methods (</a:t>
            </a:r>
            <a:r>
              <a:rPr lang="en-US" dirty="0" err="1"/>
              <a:t>Probalign</a:t>
            </a:r>
            <a:r>
              <a:rPr lang="en-US" dirty="0"/>
              <a:t>, MAFFT, and </a:t>
            </a:r>
            <a:r>
              <a:rPr lang="en-US" dirty="0" err="1"/>
              <a:t>MSAprobs</a:t>
            </a:r>
            <a:r>
              <a:rPr lang="en-US" dirty="0"/>
              <a:t>)</a:t>
            </a:r>
          </a:p>
          <a:p>
            <a:r>
              <a:rPr lang="en-US" dirty="0"/>
              <a:t>On large datasets, </a:t>
            </a:r>
            <a:r>
              <a:rPr lang="en-US" dirty="0" err="1"/>
              <a:t>Clustal</a:t>
            </a:r>
            <a:r>
              <a:rPr lang="en-US" dirty="0"/>
              <a:t>-Omega more accurate than other methods</a:t>
            </a:r>
          </a:p>
        </p:txBody>
      </p:sp>
    </p:spTree>
    <p:extLst>
      <p:ext uri="{BB962C8B-B14F-4D97-AF65-F5344CB8AC3E}">
        <p14:creationId xmlns:p14="http://schemas.microsoft.com/office/powerpoint/2010/main" val="4651841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FA18C-20C2-9340-A89C-B692DAE9C079}"/>
              </a:ext>
            </a:extLst>
          </p:cNvPr>
          <p:cNvSpPr>
            <a:spLocks noGrp="1"/>
          </p:cNvSpPr>
          <p:nvPr>
            <p:ph type="title"/>
          </p:nvPr>
        </p:nvSpPr>
        <p:spPr/>
        <p:txBody>
          <a:bodyPr/>
          <a:lstStyle/>
          <a:p>
            <a:r>
              <a:rPr lang="en-US" dirty="0"/>
              <a:t>Studies we will discuss</a:t>
            </a:r>
          </a:p>
        </p:txBody>
      </p:sp>
      <p:sp>
        <p:nvSpPr>
          <p:cNvPr id="3" name="Content Placeholder 2">
            <a:extLst>
              <a:ext uri="{FF2B5EF4-FFF2-40B4-BE49-F238E27FC236}">
                <a16:creationId xmlns:a16="http://schemas.microsoft.com/office/drawing/2014/main" id="{03A7B767-2D2B-774D-B232-FA3D8CD8AA37}"/>
              </a:ext>
            </a:extLst>
          </p:cNvPr>
          <p:cNvSpPr>
            <a:spLocks noGrp="1"/>
          </p:cNvSpPr>
          <p:nvPr>
            <p:ph idx="1"/>
          </p:nvPr>
        </p:nvSpPr>
        <p:spPr/>
        <p:txBody>
          <a:bodyPr>
            <a:normAutofit fontScale="77500" lnSpcReduction="20000"/>
          </a:bodyPr>
          <a:lstStyle/>
          <a:p>
            <a:r>
              <a:rPr lang="en-US" dirty="0" err="1"/>
              <a:t>Katoh</a:t>
            </a:r>
            <a:r>
              <a:rPr lang="en-US" dirty="0"/>
              <a:t> and </a:t>
            </a:r>
            <a:r>
              <a:rPr lang="en-US" dirty="0" err="1"/>
              <a:t>Standley</a:t>
            </a:r>
            <a:r>
              <a:rPr lang="en-US" dirty="0"/>
              <a:t>, MBE 2013 (about MAFFT)</a:t>
            </a:r>
          </a:p>
          <a:p>
            <a:r>
              <a:rPr lang="en-US" dirty="0" err="1"/>
              <a:t>Nelesen</a:t>
            </a:r>
            <a:r>
              <a:rPr lang="en-US" dirty="0"/>
              <a:t> et al., PSB 2008 (Impact of guide tree)</a:t>
            </a:r>
          </a:p>
          <a:p>
            <a:r>
              <a:rPr lang="en-US" dirty="0"/>
              <a:t>Liu and Warnow, </a:t>
            </a:r>
            <a:r>
              <a:rPr lang="en-US" dirty="0" err="1"/>
              <a:t>PLoS</a:t>
            </a:r>
            <a:r>
              <a:rPr lang="en-US" dirty="0"/>
              <a:t> ONE 2012 (about treelength criteria)</a:t>
            </a:r>
          </a:p>
          <a:p>
            <a:r>
              <a:rPr lang="en-US" dirty="0" err="1"/>
              <a:t>Loytynoja</a:t>
            </a:r>
            <a:r>
              <a:rPr lang="en-US" dirty="0"/>
              <a:t> and Goldman, Science 2008 (about Prank)</a:t>
            </a:r>
          </a:p>
          <a:p>
            <a:r>
              <a:rPr lang="en-US" dirty="0"/>
              <a:t>Sievers et al., Molecular Systems Biology 2011 (Clustal-Omega paper)</a:t>
            </a:r>
          </a:p>
          <a:p>
            <a:r>
              <a:rPr lang="en-US" dirty="0">
                <a:solidFill>
                  <a:srgbClr val="0432FF"/>
                </a:solidFill>
              </a:rPr>
              <a:t>Liu et al., Science 2009 (</a:t>
            </a:r>
            <a:r>
              <a:rPr lang="en-US" dirty="0" err="1">
                <a:solidFill>
                  <a:srgbClr val="0432FF"/>
                </a:solidFill>
              </a:rPr>
              <a:t>SATé</a:t>
            </a:r>
            <a:r>
              <a:rPr lang="en-US" dirty="0">
                <a:solidFill>
                  <a:srgbClr val="0432FF"/>
                </a:solidFill>
              </a:rPr>
              <a:t>-I) and Mirarab et al. J. Computational Biology 2014 (PASTA), Smirnov and Warnow Bioinformatics 2021 (MAGUS)</a:t>
            </a:r>
          </a:p>
          <a:p>
            <a:r>
              <a:rPr lang="en-US" dirty="0"/>
              <a:t>Nguyen et al., Genome Biology 2014 (UPP)</a:t>
            </a:r>
          </a:p>
          <a:p>
            <a:r>
              <a:rPr lang="en-US" dirty="0"/>
              <a:t>Nute et al., Systematic Biology 2019 (Evaluating BAli-Phy)</a:t>
            </a:r>
          </a:p>
        </p:txBody>
      </p:sp>
    </p:spTree>
    <p:extLst>
      <p:ext uri="{BB962C8B-B14F-4D97-AF65-F5344CB8AC3E}">
        <p14:creationId xmlns:p14="http://schemas.microsoft.com/office/powerpoint/2010/main" val="2311548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r>
              <a:rPr lang="en-US" dirty="0"/>
              <a:t>How do the different co-estimation methods compare with respect to tree error and alignment error?</a:t>
            </a:r>
          </a:p>
          <a:p>
            <a:pPr lvl="1"/>
            <a:r>
              <a:rPr lang="en-US" dirty="0"/>
              <a:t>POY and </a:t>
            </a:r>
            <a:r>
              <a:rPr lang="en-US" dirty="0" err="1"/>
              <a:t>BeeTLe</a:t>
            </a:r>
            <a:r>
              <a:rPr lang="en-US" dirty="0"/>
              <a:t> (tree-length optimization methods)</a:t>
            </a:r>
          </a:p>
          <a:p>
            <a:pPr lvl="1"/>
            <a:r>
              <a:rPr lang="en-US" dirty="0" err="1"/>
              <a:t>BAli-Phy</a:t>
            </a:r>
            <a:r>
              <a:rPr lang="en-US" dirty="0"/>
              <a:t> and </a:t>
            </a:r>
            <a:r>
              <a:rPr lang="en-US" dirty="0" err="1"/>
              <a:t>Alifritz</a:t>
            </a:r>
            <a:r>
              <a:rPr lang="en-US" dirty="0"/>
              <a:t> (statistical co-estimation methods)</a:t>
            </a:r>
          </a:p>
          <a:p>
            <a:pPr lvl="1"/>
            <a:r>
              <a:rPr lang="en-US" dirty="0"/>
              <a:t>SATe-1, SATe-2, and PASTA (iterative)</a:t>
            </a:r>
          </a:p>
        </p:txBody>
      </p:sp>
    </p:spTree>
    <p:extLst>
      <p:ext uri="{BB962C8B-B14F-4D97-AF65-F5344CB8AC3E}">
        <p14:creationId xmlns:p14="http://schemas.microsoft.com/office/powerpoint/2010/main" val="48500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Alignment Error/Accuracy</a:t>
            </a:r>
          </a:p>
        </p:txBody>
      </p:sp>
      <p:sp>
        <p:nvSpPr>
          <p:cNvPr id="3" name="Content Placeholder 2"/>
          <p:cNvSpPr>
            <a:spLocks noGrp="1"/>
          </p:cNvSpPr>
          <p:nvPr>
            <p:ph idx="1"/>
          </p:nvPr>
        </p:nvSpPr>
        <p:spPr/>
        <p:txBody>
          <a:bodyPr>
            <a:normAutofit fontScale="85000" lnSpcReduction="10000"/>
          </a:bodyPr>
          <a:lstStyle/>
          <a:p>
            <a:r>
              <a:rPr lang="en-US" dirty="0"/>
              <a:t>SPFN: percentage of homologies in the true alignment that are </a:t>
            </a:r>
            <a:r>
              <a:rPr lang="en-US" i="1" dirty="0"/>
              <a:t>not </a:t>
            </a:r>
            <a:r>
              <a:rPr lang="en-US" dirty="0"/>
              <a:t>recovered (false negative homologies)</a:t>
            </a:r>
          </a:p>
          <a:p>
            <a:r>
              <a:rPr lang="en-US" dirty="0"/>
              <a:t>SPFP: percentage of homologies in the estimated alignment that are false (false positive homologies)</a:t>
            </a:r>
          </a:p>
          <a:p>
            <a:endParaRPr lang="en-US" dirty="0"/>
          </a:p>
          <a:p>
            <a:r>
              <a:rPr lang="en-US" dirty="0"/>
              <a:t>TC: total number of columns correctly recovered</a:t>
            </a:r>
          </a:p>
          <a:p>
            <a:r>
              <a:rPr lang="en-US" dirty="0"/>
              <a:t>SP-score: percentage of homologies in the true alignment that are recovered</a:t>
            </a:r>
          </a:p>
          <a:p>
            <a:r>
              <a:rPr lang="en-US" dirty="0"/>
              <a:t>Pairs score: 1-(</a:t>
            </a:r>
            <a:r>
              <a:rPr lang="en-US" dirty="0" err="1"/>
              <a:t>avg</a:t>
            </a:r>
            <a:r>
              <a:rPr lang="en-US" dirty="0"/>
              <a:t> of SP-FN and SP-FP)</a:t>
            </a:r>
          </a:p>
          <a:p>
            <a:endParaRPr lang="en-US" dirty="0"/>
          </a:p>
        </p:txBody>
      </p:sp>
    </p:spTree>
    <p:extLst>
      <p:ext uri="{BB962C8B-B14F-4D97-AF65-F5344CB8AC3E}">
        <p14:creationId xmlns:p14="http://schemas.microsoft.com/office/powerpoint/2010/main" val="15244359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about </a:t>
            </a:r>
            <a:r>
              <a:rPr lang="en-US" dirty="0" err="1"/>
              <a:t>treelength</a:t>
            </a:r>
            <a:endParaRPr lang="en-US" dirty="0"/>
          </a:p>
        </p:txBody>
      </p:sp>
      <p:sp>
        <p:nvSpPr>
          <p:cNvPr id="3" name="Content Placeholder 2"/>
          <p:cNvSpPr>
            <a:spLocks noGrp="1"/>
          </p:cNvSpPr>
          <p:nvPr>
            <p:ph idx="1"/>
          </p:nvPr>
        </p:nvSpPr>
        <p:spPr/>
        <p:txBody>
          <a:bodyPr>
            <a:normAutofit fontScale="92500"/>
          </a:bodyPr>
          <a:lstStyle/>
          <a:p>
            <a:pPr>
              <a:spcAft>
                <a:spcPts val="600"/>
              </a:spcAft>
            </a:pPr>
            <a:r>
              <a:rPr lang="en-US" dirty="0"/>
              <a:t>Yes – Solving </a:t>
            </a:r>
            <a:r>
              <a:rPr lang="en-US" dirty="0" err="1"/>
              <a:t>treelength</a:t>
            </a:r>
            <a:r>
              <a:rPr lang="en-US" dirty="0"/>
              <a:t> using affine gap penalties is better than using simple gap penalties.</a:t>
            </a:r>
          </a:p>
          <a:p>
            <a:pPr>
              <a:spcAft>
                <a:spcPts val="600"/>
              </a:spcAft>
            </a:pPr>
            <a:r>
              <a:rPr lang="en-US" dirty="0"/>
              <a:t>However - alignment accuracy is very low.</a:t>
            </a:r>
          </a:p>
          <a:p>
            <a:pPr>
              <a:spcAft>
                <a:spcPts val="600"/>
              </a:spcAft>
            </a:pPr>
            <a:r>
              <a:rPr lang="en-US" dirty="0"/>
              <a:t>Tree accuracy is good, if compared to maximum parsimony (MP) analyses of good alignments</a:t>
            </a:r>
          </a:p>
          <a:p>
            <a:pPr>
              <a:spcAft>
                <a:spcPts val="600"/>
              </a:spcAft>
            </a:pPr>
            <a:r>
              <a:rPr lang="en-US" dirty="0"/>
              <a:t>Tree accuracy is bad, if compared to maximum likelihood (ML) analyses of good alignments</a:t>
            </a:r>
          </a:p>
          <a:p>
            <a:pPr>
              <a:spcAft>
                <a:spcPts val="600"/>
              </a:spcAft>
            </a:pPr>
            <a:r>
              <a:rPr lang="en-US" dirty="0"/>
              <a:t>Not examined: better gap penalties</a:t>
            </a:r>
          </a:p>
        </p:txBody>
      </p:sp>
    </p:spTree>
    <p:extLst>
      <p:ext uri="{BB962C8B-B14F-4D97-AF65-F5344CB8AC3E}">
        <p14:creationId xmlns:p14="http://schemas.microsoft.com/office/powerpoint/2010/main" val="22569129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SATé</a:t>
            </a:r>
            <a:r>
              <a:rPr lang="en-US" dirty="0"/>
              <a:t> “Family”</a:t>
            </a:r>
          </a:p>
        </p:txBody>
      </p:sp>
      <p:sp>
        <p:nvSpPr>
          <p:cNvPr id="3" name="Content Placeholder 2"/>
          <p:cNvSpPr>
            <a:spLocks noGrp="1"/>
          </p:cNvSpPr>
          <p:nvPr>
            <p:ph idx="1"/>
          </p:nvPr>
        </p:nvSpPr>
        <p:spPr/>
        <p:txBody>
          <a:bodyPr/>
          <a:lstStyle/>
          <a:p>
            <a:r>
              <a:rPr lang="en-US" dirty="0"/>
              <a:t>Iterative divide-and-conquer methods</a:t>
            </a:r>
          </a:p>
          <a:p>
            <a:pPr lvl="1"/>
            <a:r>
              <a:rPr lang="en-US" dirty="0"/>
              <a:t>Each iteration uses the current tree with divide-and-conquer, to produce an alignment (running preferred MSA methods on subsets, and aligning alignments together)</a:t>
            </a:r>
          </a:p>
          <a:p>
            <a:pPr lvl="1"/>
            <a:r>
              <a:rPr lang="en-US" dirty="0"/>
              <a:t>Each iteration computes an ML tree on the current alignment, under Markov models of evolution that do not consider </a:t>
            </a:r>
            <a:r>
              <a:rPr lang="en-US" dirty="0" err="1"/>
              <a:t>indels</a:t>
            </a:r>
            <a:endParaRPr lang="en-US" dirty="0"/>
          </a:p>
        </p:txBody>
      </p:sp>
    </p:spTree>
    <p:extLst>
      <p:ext uri="{BB962C8B-B14F-4D97-AF65-F5344CB8AC3E}">
        <p14:creationId xmlns:p14="http://schemas.microsoft.com/office/powerpoint/2010/main" val="7740411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SATé</a:t>
            </a:r>
            <a:r>
              <a:rPr lang="en-US" dirty="0"/>
              <a:t> Family</a:t>
            </a:r>
          </a:p>
        </p:txBody>
      </p:sp>
      <p:sp>
        <p:nvSpPr>
          <p:cNvPr id="3" name="Content Placeholder 2"/>
          <p:cNvSpPr>
            <a:spLocks noGrp="1"/>
          </p:cNvSpPr>
          <p:nvPr>
            <p:ph idx="1"/>
          </p:nvPr>
        </p:nvSpPr>
        <p:spPr/>
        <p:txBody>
          <a:bodyPr>
            <a:normAutofit fontScale="55000" lnSpcReduction="20000"/>
          </a:bodyPr>
          <a:lstStyle/>
          <a:p>
            <a:r>
              <a:rPr lang="en-US" dirty="0" err="1"/>
              <a:t>SATé</a:t>
            </a:r>
            <a:r>
              <a:rPr lang="en-US" dirty="0"/>
              <a:t>-I(2009):</a:t>
            </a:r>
          </a:p>
          <a:p>
            <a:pPr lvl="1"/>
            <a:r>
              <a:rPr lang="en-US" dirty="0"/>
              <a:t>Up to about 10,000 sequences</a:t>
            </a:r>
          </a:p>
          <a:p>
            <a:pPr lvl="1"/>
            <a:r>
              <a:rPr lang="en-US" dirty="0"/>
              <a:t>Good accuracy and reasonable speed</a:t>
            </a:r>
          </a:p>
          <a:p>
            <a:pPr lvl="1"/>
            <a:r>
              <a:rPr lang="en-US" dirty="0"/>
              <a:t>“Center-tree” decomposition</a:t>
            </a:r>
          </a:p>
          <a:p>
            <a:r>
              <a:rPr lang="en-US" dirty="0" err="1"/>
              <a:t>SATé</a:t>
            </a:r>
            <a:r>
              <a:rPr lang="en-US" dirty="0"/>
              <a:t>-II (2012)</a:t>
            </a:r>
          </a:p>
          <a:p>
            <a:pPr lvl="1"/>
            <a:r>
              <a:rPr lang="en-US" dirty="0"/>
              <a:t>Up to about 50,000 sequences</a:t>
            </a:r>
          </a:p>
          <a:p>
            <a:pPr lvl="1"/>
            <a:r>
              <a:rPr lang="en-US" dirty="0"/>
              <a:t>Improved accuracy and speed</a:t>
            </a:r>
          </a:p>
          <a:p>
            <a:pPr lvl="1"/>
            <a:r>
              <a:rPr lang="en-US" dirty="0"/>
              <a:t>Centroid-edge recursive decomposition</a:t>
            </a:r>
          </a:p>
          <a:p>
            <a:r>
              <a:rPr lang="en-US" dirty="0"/>
              <a:t>PASTA (2014)</a:t>
            </a:r>
          </a:p>
          <a:p>
            <a:pPr lvl="1"/>
            <a:r>
              <a:rPr lang="en-US" dirty="0"/>
              <a:t>Up to 1,000,000 sequences</a:t>
            </a:r>
          </a:p>
          <a:p>
            <a:pPr lvl="1"/>
            <a:r>
              <a:rPr lang="en-US" dirty="0"/>
              <a:t>Improved accuracy and speed</a:t>
            </a:r>
          </a:p>
          <a:p>
            <a:pPr lvl="1"/>
            <a:r>
              <a:rPr lang="en-US" dirty="0"/>
              <a:t>Combines centroid-edge decomposition with transitivity merge</a:t>
            </a:r>
          </a:p>
          <a:p>
            <a:r>
              <a:rPr lang="en-US" dirty="0"/>
              <a:t>MAGUS (2021)</a:t>
            </a:r>
          </a:p>
          <a:p>
            <a:pPr lvl="1"/>
            <a:r>
              <a:rPr lang="en-US" dirty="0"/>
              <a:t>Up to 1,000,000 sequences</a:t>
            </a:r>
          </a:p>
          <a:p>
            <a:pPr lvl="1"/>
            <a:r>
              <a:rPr lang="en-US" dirty="0"/>
              <a:t>Better than PASTA (Improved accuracy and speed)</a:t>
            </a:r>
          </a:p>
          <a:p>
            <a:pPr lvl="1"/>
            <a:r>
              <a:rPr lang="en-US" dirty="0"/>
              <a:t>Only change:  how subset alignments are merged</a:t>
            </a:r>
          </a:p>
        </p:txBody>
      </p:sp>
    </p:spTree>
    <p:extLst>
      <p:ext uri="{BB962C8B-B14F-4D97-AF65-F5344CB8AC3E}">
        <p14:creationId xmlns:p14="http://schemas.microsoft.com/office/powerpoint/2010/main" val="1793095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SATe</a:t>
            </a:r>
            <a:r>
              <a:rPr lang="en-US" dirty="0"/>
              <a:t>-I and </a:t>
            </a:r>
            <a:r>
              <a:rPr lang="en-US" dirty="0" err="1"/>
              <a:t>SATe</a:t>
            </a:r>
            <a:r>
              <a:rPr lang="en-US" dirty="0"/>
              <a:t>-II</a:t>
            </a:r>
          </a:p>
        </p:txBody>
      </p:sp>
      <p:sp>
        <p:nvSpPr>
          <p:cNvPr id="3" name="Content Placeholder 2"/>
          <p:cNvSpPr>
            <a:spLocks noGrp="1"/>
          </p:cNvSpPr>
          <p:nvPr>
            <p:ph idx="1"/>
          </p:nvPr>
        </p:nvSpPr>
        <p:spPr/>
        <p:txBody>
          <a:bodyPr>
            <a:normAutofit fontScale="92500" lnSpcReduction="20000"/>
          </a:bodyPr>
          <a:lstStyle/>
          <a:p>
            <a:r>
              <a:rPr lang="en-US" dirty="0" err="1"/>
              <a:t>SATe</a:t>
            </a:r>
            <a:r>
              <a:rPr lang="en-US" dirty="0"/>
              <a:t> (Simultaneous Alignment and Tree Estimation) was introduced in Liu et al., Science 2009; </a:t>
            </a:r>
            <a:r>
              <a:rPr lang="en-US" dirty="0" err="1"/>
              <a:t>SATe</a:t>
            </a:r>
            <a:r>
              <a:rPr lang="en-US" dirty="0"/>
              <a:t>-II (Liu et al. Systematic Biology 2012) was an improvement in accuracy and speed.</a:t>
            </a:r>
          </a:p>
          <a:p>
            <a:r>
              <a:rPr lang="en-US" dirty="0"/>
              <a:t>Basic approach: iterate between alignment and tree estimation (using standard ML analysis on alignments)</a:t>
            </a:r>
          </a:p>
          <a:p>
            <a:r>
              <a:rPr lang="en-US" dirty="0"/>
              <a:t>Stop after 24 hours, and return alignment/tree pair with best ML score</a:t>
            </a:r>
          </a:p>
          <a:p>
            <a:r>
              <a:rPr lang="en-US" dirty="0"/>
              <a:t>Designed and tested only on nucleotide sequences</a:t>
            </a:r>
          </a:p>
        </p:txBody>
      </p:sp>
    </p:spTree>
    <p:extLst>
      <p:ext uri="{BB962C8B-B14F-4D97-AF65-F5344CB8AC3E}">
        <p14:creationId xmlns:p14="http://schemas.microsoft.com/office/powerpoint/2010/main" val="2832479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685800" y="152400"/>
            <a:ext cx="7772400" cy="685800"/>
          </a:xfrm>
        </p:spPr>
        <p:txBody>
          <a:bodyPr>
            <a:normAutofit fontScale="90000"/>
          </a:bodyPr>
          <a:lstStyle/>
          <a:p>
            <a:pPr eaLnBrk="1" hangingPunct="1">
              <a:defRPr/>
            </a:pPr>
            <a:r>
              <a:rPr lang="en-US" sz="4000" b="0" dirty="0" err="1">
                <a:cs typeface="+mj-cs"/>
              </a:rPr>
              <a:t>SATé</a:t>
            </a:r>
            <a:r>
              <a:rPr lang="en-US" sz="4000" b="0" dirty="0">
                <a:cs typeface="+mj-cs"/>
              </a:rPr>
              <a:t> Algorithm</a:t>
            </a:r>
            <a:endParaRPr lang="en-US" sz="4000" dirty="0">
              <a:cs typeface="+mj-cs"/>
            </a:endParaRPr>
          </a:p>
        </p:txBody>
      </p:sp>
      <p:grpSp>
        <p:nvGrpSpPr>
          <p:cNvPr id="88066" name="Group 3"/>
          <p:cNvGrpSpPr>
            <a:grpSpLocks/>
          </p:cNvGrpSpPr>
          <p:nvPr/>
        </p:nvGrpSpPr>
        <p:grpSpPr bwMode="auto">
          <a:xfrm>
            <a:off x="304800" y="2667000"/>
            <a:ext cx="3911600" cy="1524000"/>
            <a:chOff x="192" y="1680"/>
            <a:chExt cx="2464" cy="960"/>
          </a:xfrm>
        </p:grpSpPr>
        <p:sp>
          <p:nvSpPr>
            <p:cNvPr id="199684" name="Text Box 4"/>
            <p:cNvSpPr txBox="1">
              <a:spLocks noChangeArrowheads="1"/>
            </p:cNvSpPr>
            <p:nvPr/>
          </p:nvSpPr>
          <p:spPr bwMode="auto">
            <a:xfrm>
              <a:off x="192" y="1872"/>
              <a:ext cx="1728"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en-US" b="0">
                  <a:latin typeface="Times" charset="0"/>
                  <a:cs typeface="+mn-cs"/>
                </a:rPr>
                <a:t>Estimate ML tree on new alignment</a:t>
              </a:r>
            </a:p>
          </p:txBody>
        </p:sp>
        <p:sp>
          <p:nvSpPr>
            <p:cNvPr id="199685" name="Freeform 5"/>
            <p:cNvSpPr>
              <a:spLocks/>
            </p:cNvSpPr>
            <p:nvPr/>
          </p:nvSpPr>
          <p:spPr bwMode="auto">
            <a:xfrm rot="-10892108">
              <a:off x="1824" y="1680"/>
              <a:ext cx="832" cy="960"/>
            </a:xfrm>
            <a:custGeom>
              <a:avLst/>
              <a:gdLst>
                <a:gd name="T0" fmla="*/ 0 w 832"/>
                <a:gd name="T1" fmla="*/ 0 h 960"/>
                <a:gd name="T2" fmla="*/ 720 w 832"/>
                <a:gd name="T3" fmla="*/ 192 h 960"/>
                <a:gd name="T4" fmla="*/ 672 w 832"/>
                <a:gd name="T5" fmla="*/ 816 h 960"/>
                <a:gd name="T6" fmla="*/ 0 w 832"/>
                <a:gd name="T7" fmla="*/ 960 h 960"/>
              </a:gdLst>
              <a:ahLst/>
              <a:cxnLst>
                <a:cxn ang="0">
                  <a:pos x="T0" y="T1"/>
                </a:cxn>
                <a:cxn ang="0">
                  <a:pos x="T2" y="T3"/>
                </a:cxn>
                <a:cxn ang="0">
                  <a:pos x="T4" y="T5"/>
                </a:cxn>
                <a:cxn ang="0">
                  <a:pos x="T6" y="T7"/>
                </a:cxn>
              </a:cxnLst>
              <a:rect l="0" t="0" r="r" b="b"/>
              <a:pathLst>
                <a:path w="832" h="960">
                  <a:moveTo>
                    <a:pt x="0" y="0"/>
                  </a:moveTo>
                  <a:cubicBezTo>
                    <a:pt x="304" y="28"/>
                    <a:pt x="608" y="56"/>
                    <a:pt x="720" y="192"/>
                  </a:cubicBezTo>
                  <a:cubicBezTo>
                    <a:pt x="832" y="328"/>
                    <a:pt x="792" y="688"/>
                    <a:pt x="672" y="816"/>
                  </a:cubicBezTo>
                  <a:cubicBezTo>
                    <a:pt x="552" y="944"/>
                    <a:pt x="120" y="936"/>
                    <a:pt x="0" y="960"/>
                  </a:cubicBezTo>
                </a:path>
              </a:pathLst>
            </a:custGeom>
            <a:noFill/>
            <a:ln w="19050">
              <a:solidFill>
                <a:schemeClr val="tx1"/>
              </a:solidFill>
              <a:round/>
              <a:headEnd/>
              <a:tailEnd type="stealth" w="lg" len="lg"/>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cxnSp>
        <p:nvCxnSpPr>
          <p:cNvPr id="199686" name="AutoShape 6"/>
          <p:cNvCxnSpPr>
            <a:cxnSpLocks noChangeShapeType="1"/>
            <a:stCxn id="199694" idx="3"/>
            <a:endCxn id="199694" idx="3"/>
          </p:cNvCxnSpPr>
          <p:nvPr/>
        </p:nvCxnSpPr>
        <p:spPr bwMode="auto">
          <a:xfrm>
            <a:off x="5486400" y="4152900"/>
            <a:ext cx="0"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88068" name="Group 7"/>
          <p:cNvGrpSpPr>
            <a:grpSpLocks/>
          </p:cNvGrpSpPr>
          <p:nvPr/>
        </p:nvGrpSpPr>
        <p:grpSpPr bwMode="auto">
          <a:xfrm>
            <a:off x="381000" y="1524000"/>
            <a:ext cx="5105400" cy="1371600"/>
            <a:chOff x="240" y="960"/>
            <a:chExt cx="3216" cy="864"/>
          </a:xfrm>
        </p:grpSpPr>
        <p:sp>
          <p:nvSpPr>
            <p:cNvPr id="199688" name="Rectangle 8"/>
            <p:cNvSpPr>
              <a:spLocks noChangeArrowheads="1"/>
            </p:cNvSpPr>
            <p:nvPr/>
          </p:nvSpPr>
          <p:spPr bwMode="auto">
            <a:xfrm>
              <a:off x="2688" y="1440"/>
              <a:ext cx="768" cy="38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r>
                <a:rPr lang="en-US" b="0">
                  <a:latin typeface="Times" charset="0"/>
                  <a:cs typeface="+mn-cs"/>
                </a:rPr>
                <a:t>Tree</a:t>
              </a:r>
            </a:p>
          </p:txBody>
        </p:sp>
        <p:sp>
          <p:nvSpPr>
            <p:cNvPr id="199689" name="Line 9"/>
            <p:cNvSpPr>
              <a:spLocks noChangeShapeType="1"/>
            </p:cNvSpPr>
            <p:nvPr/>
          </p:nvSpPr>
          <p:spPr bwMode="auto">
            <a:xfrm>
              <a:off x="1296" y="1584"/>
              <a:ext cx="1392" cy="0"/>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99690" name="Text Box 10"/>
            <p:cNvSpPr txBox="1">
              <a:spLocks noChangeArrowheads="1"/>
            </p:cNvSpPr>
            <p:nvPr/>
          </p:nvSpPr>
          <p:spPr bwMode="auto">
            <a:xfrm>
              <a:off x="240" y="960"/>
              <a:ext cx="2112"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b="0">
                  <a:latin typeface="Times" charset="0"/>
                  <a:cs typeface="+mn-cs"/>
                </a:rPr>
                <a:t>Obtain initial alignment and estimated ML tree</a:t>
              </a:r>
            </a:p>
          </p:txBody>
        </p:sp>
      </p:grpSp>
      <p:grpSp>
        <p:nvGrpSpPr>
          <p:cNvPr id="88069" name="Group 11"/>
          <p:cNvGrpSpPr>
            <a:grpSpLocks/>
          </p:cNvGrpSpPr>
          <p:nvPr/>
        </p:nvGrpSpPr>
        <p:grpSpPr bwMode="auto">
          <a:xfrm>
            <a:off x="3962400" y="2667000"/>
            <a:ext cx="5181600" cy="1828800"/>
            <a:chOff x="2496" y="1680"/>
            <a:chExt cx="3264" cy="1152"/>
          </a:xfrm>
        </p:grpSpPr>
        <p:sp>
          <p:nvSpPr>
            <p:cNvPr id="199692" name="Freeform 12"/>
            <p:cNvSpPr>
              <a:spLocks/>
            </p:cNvSpPr>
            <p:nvPr/>
          </p:nvSpPr>
          <p:spPr bwMode="auto">
            <a:xfrm>
              <a:off x="3456" y="1680"/>
              <a:ext cx="832" cy="960"/>
            </a:xfrm>
            <a:custGeom>
              <a:avLst/>
              <a:gdLst>
                <a:gd name="T0" fmla="*/ 0 w 832"/>
                <a:gd name="T1" fmla="*/ 0 h 960"/>
                <a:gd name="T2" fmla="*/ 720 w 832"/>
                <a:gd name="T3" fmla="*/ 192 h 960"/>
                <a:gd name="T4" fmla="*/ 672 w 832"/>
                <a:gd name="T5" fmla="*/ 816 h 960"/>
                <a:gd name="T6" fmla="*/ 0 w 832"/>
                <a:gd name="T7" fmla="*/ 960 h 960"/>
              </a:gdLst>
              <a:ahLst/>
              <a:cxnLst>
                <a:cxn ang="0">
                  <a:pos x="T0" y="T1"/>
                </a:cxn>
                <a:cxn ang="0">
                  <a:pos x="T2" y="T3"/>
                </a:cxn>
                <a:cxn ang="0">
                  <a:pos x="T4" y="T5"/>
                </a:cxn>
                <a:cxn ang="0">
                  <a:pos x="T6" y="T7"/>
                </a:cxn>
              </a:cxnLst>
              <a:rect l="0" t="0" r="r" b="b"/>
              <a:pathLst>
                <a:path w="832" h="960">
                  <a:moveTo>
                    <a:pt x="0" y="0"/>
                  </a:moveTo>
                  <a:cubicBezTo>
                    <a:pt x="304" y="28"/>
                    <a:pt x="608" y="56"/>
                    <a:pt x="720" y="192"/>
                  </a:cubicBezTo>
                  <a:cubicBezTo>
                    <a:pt x="832" y="328"/>
                    <a:pt x="792" y="688"/>
                    <a:pt x="672" y="816"/>
                  </a:cubicBezTo>
                  <a:cubicBezTo>
                    <a:pt x="552" y="944"/>
                    <a:pt x="120" y="936"/>
                    <a:pt x="0" y="960"/>
                  </a:cubicBezTo>
                </a:path>
              </a:pathLst>
            </a:custGeom>
            <a:noFill/>
            <a:ln w="19050">
              <a:solidFill>
                <a:schemeClr val="tx1"/>
              </a:solidFill>
              <a:round/>
              <a:headEnd/>
              <a:tailEnd type="stealth" w="lg" len="lg"/>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99693" name="Text Box 13"/>
            <p:cNvSpPr txBox="1">
              <a:spLocks noChangeArrowheads="1"/>
            </p:cNvSpPr>
            <p:nvPr/>
          </p:nvSpPr>
          <p:spPr bwMode="auto">
            <a:xfrm>
              <a:off x="4224" y="1728"/>
              <a:ext cx="1536" cy="7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a:solidFill>
                    <a:srgbClr val="800080"/>
                  </a:solidFill>
                  <a:latin typeface="Times" charset="0"/>
                  <a:cs typeface="+mn-cs"/>
                </a:rPr>
                <a:t>Use tree to compute new alignment</a:t>
              </a:r>
            </a:p>
          </p:txBody>
        </p:sp>
        <p:sp>
          <p:nvSpPr>
            <p:cNvPr id="199694" name="Rectangle 14"/>
            <p:cNvSpPr>
              <a:spLocks noChangeArrowheads="1"/>
            </p:cNvSpPr>
            <p:nvPr/>
          </p:nvSpPr>
          <p:spPr bwMode="auto">
            <a:xfrm>
              <a:off x="2496" y="2400"/>
              <a:ext cx="960"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r>
                <a:rPr lang="en-US" b="0">
                  <a:latin typeface="Times" charset="0"/>
                  <a:cs typeface="+mn-cs"/>
                </a:rPr>
                <a:t>Alignment</a:t>
              </a:r>
            </a:p>
          </p:txBody>
        </p:sp>
      </p:grpSp>
    </p:spTree>
    <p:extLst>
      <p:ext uri="{BB962C8B-B14F-4D97-AF65-F5344CB8AC3E}">
        <p14:creationId xmlns:p14="http://schemas.microsoft.com/office/powerpoint/2010/main" val="35468040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1" name="Group 2"/>
          <p:cNvGrpSpPr>
            <a:grpSpLocks/>
          </p:cNvGrpSpPr>
          <p:nvPr/>
        </p:nvGrpSpPr>
        <p:grpSpPr bwMode="auto">
          <a:xfrm>
            <a:off x="587375" y="1066800"/>
            <a:ext cx="7912100" cy="4975225"/>
            <a:chOff x="408" y="1008"/>
            <a:chExt cx="5494" cy="3454"/>
          </a:xfrm>
        </p:grpSpPr>
        <p:grpSp>
          <p:nvGrpSpPr>
            <p:cNvPr id="92164" name="Group 3"/>
            <p:cNvGrpSpPr>
              <a:grpSpLocks/>
            </p:cNvGrpSpPr>
            <p:nvPr/>
          </p:nvGrpSpPr>
          <p:grpSpPr bwMode="auto">
            <a:xfrm>
              <a:off x="408" y="1008"/>
              <a:ext cx="1491" cy="1127"/>
              <a:chOff x="408" y="1008"/>
              <a:chExt cx="1491" cy="1127"/>
            </a:xfrm>
          </p:grpSpPr>
          <p:grpSp>
            <p:nvGrpSpPr>
              <p:cNvPr id="92198" name="Group 4"/>
              <p:cNvGrpSpPr>
                <a:grpSpLocks/>
              </p:cNvGrpSpPr>
              <p:nvPr/>
            </p:nvGrpSpPr>
            <p:grpSpPr bwMode="auto">
              <a:xfrm>
                <a:off x="752" y="1347"/>
                <a:ext cx="811" cy="449"/>
                <a:chOff x="752" y="1347"/>
                <a:chExt cx="811" cy="449"/>
              </a:xfrm>
            </p:grpSpPr>
            <p:grpSp>
              <p:nvGrpSpPr>
                <p:cNvPr id="92207" name="Group 5"/>
                <p:cNvGrpSpPr>
                  <a:grpSpLocks/>
                </p:cNvGrpSpPr>
                <p:nvPr/>
              </p:nvGrpSpPr>
              <p:grpSpPr bwMode="auto">
                <a:xfrm>
                  <a:off x="752" y="1347"/>
                  <a:ext cx="207" cy="449"/>
                  <a:chOff x="752" y="1347"/>
                  <a:chExt cx="207" cy="449"/>
                </a:xfrm>
              </p:grpSpPr>
              <p:sp>
                <p:nvSpPr>
                  <p:cNvPr id="582662" name="Line 6"/>
                  <p:cNvSpPr>
                    <a:spLocks noChangeShapeType="1"/>
                  </p:cNvSpPr>
                  <p:nvPr/>
                </p:nvSpPr>
                <p:spPr bwMode="auto">
                  <a:xfrm>
                    <a:off x="752" y="1347"/>
                    <a:ext cx="208" cy="227"/>
                  </a:xfrm>
                  <a:prstGeom prst="line">
                    <a:avLst/>
                  </a:prstGeom>
                  <a:noFill/>
                  <a:ln w="38160">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582663" name="Line 7"/>
                  <p:cNvSpPr>
                    <a:spLocks noChangeShapeType="1"/>
                  </p:cNvSpPr>
                  <p:nvPr/>
                </p:nvSpPr>
                <p:spPr bwMode="auto">
                  <a:xfrm flipV="1">
                    <a:off x="752" y="1567"/>
                    <a:ext cx="208" cy="231"/>
                  </a:xfrm>
                  <a:prstGeom prst="line">
                    <a:avLst/>
                  </a:prstGeom>
                  <a:noFill/>
                  <a:ln w="38160">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grpSp>
            <p:grpSp>
              <p:nvGrpSpPr>
                <p:cNvPr id="92208" name="Group 8"/>
                <p:cNvGrpSpPr>
                  <a:grpSpLocks/>
                </p:cNvGrpSpPr>
                <p:nvPr/>
              </p:nvGrpSpPr>
              <p:grpSpPr bwMode="auto">
                <a:xfrm>
                  <a:off x="1355" y="1347"/>
                  <a:ext cx="208" cy="449"/>
                  <a:chOff x="1355" y="1347"/>
                  <a:chExt cx="208" cy="449"/>
                </a:xfrm>
              </p:grpSpPr>
              <p:sp>
                <p:nvSpPr>
                  <p:cNvPr id="582665" name="Line 9"/>
                  <p:cNvSpPr>
                    <a:spLocks noChangeShapeType="1"/>
                  </p:cNvSpPr>
                  <p:nvPr/>
                </p:nvSpPr>
                <p:spPr bwMode="auto">
                  <a:xfrm flipH="1">
                    <a:off x="1355" y="1347"/>
                    <a:ext cx="211" cy="227"/>
                  </a:xfrm>
                  <a:prstGeom prst="line">
                    <a:avLst/>
                  </a:prstGeom>
                  <a:noFill/>
                  <a:ln w="38160">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582666" name="Line 10"/>
                  <p:cNvSpPr>
                    <a:spLocks noChangeShapeType="1"/>
                  </p:cNvSpPr>
                  <p:nvPr/>
                </p:nvSpPr>
                <p:spPr bwMode="auto">
                  <a:xfrm flipH="1" flipV="1">
                    <a:off x="1355" y="1567"/>
                    <a:ext cx="211" cy="231"/>
                  </a:xfrm>
                  <a:prstGeom prst="line">
                    <a:avLst/>
                  </a:prstGeom>
                  <a:noFill/>
                  <a:ln w="38160">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grpSp>
            <p:sp>
              <p:nvSpPr>
                <p:cNvPr id="582667" name="Line 11"/>
                <p:cNvSpPr>
                  <a:spLocks noChangeShapeType="1"/>
                </p:cNvSpPr>
                <p:nvPr/>
              </p:nvSpPr>
              <p:spPr bwMode="auto">
                <a:xfrm>
                  <a:off x="962" y="1572"/>
                  <a:ext cx="392" cy="1"/>
                </a:xfrm>
                <a:prstGeom prst="line">
                  <a:avLst/>
                </a:prstGeom>
                <a:noFill/>
                <a:ln w="38160">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grpSp>
          <p:sp>
            <p:nvSpPr>
              <p:cNvPr id="582668" name="AutoShape 12"/>
              <p:cNvSpPr>
                <a:spLocks noChangeArrowheads="1"/>
              </p:cNvSpPr>
              <p:nvPr/>
            </p:nvSpPr>
            <p:spPr bwMode="auto">
              <a:xfrm rot="16200000" flipH="1">
                <a:off x="425" y="1774"/>
                <a:ext cx="344" cy="345"/>
              </a:xfrm>
              <a:prstGeom prst="rtTriangle">
                <a:avLst/>
              </a:prstGeom>
              <a:solidFill>
                <a:srgbClr val="FFFFFF"/>
              </a:solidFill>
              <a:ln w="255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582669" name="AutoShape 13"/>
              <p:cNvSpPr>
                <a:spLocks noChangeArrowheads="1"/>
              </p:cNvSpPr>
              <p:nvPr/>
            </p:nvSpPr>
            <p:spPr bwMode="auto">
              <a:xfrm rot="16200000">
                <a:off x="408" y="1009"/>
                <a:ext cx="345" cy="345"/>
              </a:xfrm>
              <a:prstGeom prst="rtTriangle">
                <a:avLst/>
              </a:prstGeom>
              <a:solidFill>
                <a:srgbClr val="FFFFFF"/>
              </a:solidFill>
              <a:ln w="255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582670" name="AutoShape 14"/>
              <p:cNvSpPr>
                <a:spLocks noChangeArrowheads="1"/>
              </p:cNvSpPr>
              <p:nvPr/>
            </p:nvSpPr>
            <p:spPr bwMode="auto">
              <a:xfrm rot="5400000" flipH="1">
                <a:off x="1556" y="1009"/>
                <a:ext cx="345" cy="345"/>
              </a:xfrm>
              <a:prstGeom prst="rtTriangle">
                <a:avLst/>
              </a:prstGeom>
              <a:solidFill>
                <a:srgbClr val="FFFFFF"/>
              </a:solidFill>
              <a:ln w="255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582671" name="AutoShape 15"/>
              <p:cNvSpPr>
                <a:spLocks noChangeArrowheads="1"/>
              </p:cNvSpPr>
              <p:nvPr/>
            </p:nvSpPr>
            <p:spPr bwMode="auto">
              <a:xfrm rot="5400000">
                <a:off x="1553" y="1790"/>
                <a:ext cx="345" cy="345"/>
              </a:xfrm>
              <a:prstGeom prst="rtTriangle">
                <a:avLst/>
              </a:prstGeom>
              <a:solidFill>
                <a:srgbClr val="FFFFFF"/>
              </a:solidFill>
              <a:ln w="255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582672" name="Rectangle 16"/>
              <p:cNvSpPr>
                <a:spLocks noChangeArrowheads="1"/>
              </p:cNvSpPr>
              <p:nvPr/>
            </p:nvSpPr>
            <p:spPr bwMode="auto">
              <a:xfrm>
                <a:off x="515" y="1101"/>
                <a:ext cx="260" cy="25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6000"/>
                  </a:lnSpc>
                  <a:spcBef>
                    <a:spcPts val="1175"/>
                  </a:spcBef>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1800" b="0">
                    <a:solidFill>
                      <a:srgbClr val="000000"/>
                    </a:solidFill>
                    <a:latin typeface="Baskerville" charset="0"/>
                    <a:cs typeface="Arial" charset="0"/>
                  </a:rPr>
                  <a:t>A</a:t>
                </a:r>
              </a:p>
            </p:txBody>
          </p:sp>
          <p:sp>
            <p:nvSpPr>
              <p:cNvPr id="582673" name="Rectangle 17"/>
              <p:cNvSpPr>
                <a:spLocks noChangeArrowheads="1"/>
              </p:cNvSpPr>
              <p:nvPr/>
            </p:nvSpPr>
            <p:spPr bwMode="auto">
              <a:xfrm>
                <a:off x="573" y="1757"/>
                <a:ext cx="261" cy="25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6000"/>
                  </a:lnSpc>
                  <a:spcBef>
                    <a:spcPts val="1175"/>
                  </a:spcBef>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1800" b="0">
                    <a:solidFill>
                      <a:srgbClr val="000000"/>
                    </a:solidFill>
                    <a:latin typeface="Baskerville" charset="0"/>
                    <a:cs typeface="Arial" charset="0"/>
                  </a:rPr>
                  <a:t>B</a:t>
                </a:r>
              </a:p>
            </p:txBody>
          </p:sp>
          <p:sp>
            <p:nvSpPr>
              <p:cNvPr id="582674" name="Rectangle 18"/>
              <p:cNvSpPr>
                <a:spLocks noChangeArrowheads="1"/>
              </p:cNvSpPr>
              <p:nvPr/>
            </p:nvSpPr>
            <p:spPr bwMode="auto">
              <a:xfrm>
                <a:off x="1525" y="1760"/>
                <a:ext cx="260" cy="2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6000"/>
                  </a:lnSpc>
                  <a:spcBef>
                    <a:spcPts val="1175"/>
                  </a:spcBef>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1800" b="0">
                    <a:solidFill>
                      <a:srgbClr val="000000"/>
                    </a:solidFill>
                    <a:latin typeface="Baskerville" charset="0"/>
                    <a:cs typeface="Arial" charset="0"/>
                  </a:rPr>
                  <a:t>D</a:t>
                </a:r>
              </a:p>
            </p:txBody>
          </p:sp>
          <p:sp>
            <p:nvSpPr>
              <p:cNvPr id="582675" name="Rectangle 19"/>
              <p:cNvSpPr>
                <a:spLocks noChangeArrowheads="1"/>
              </p:cNvSpPr>
              <p:nvPr/>
            </p:nvSpPr>
            <p:spPr bwMode="auto">
              <a:xfrm>
                <a:off x="1505" y="1101"/>
                <a:ext cx="259" cy="25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6000"/>
                  </a:lnSpc>
                  <a:spcBef>
                    <a:spcPts val="1175"/>
                  </a:spcBef>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1800" b="0">
                    <a:solidFill>
                      <a:srgbClr val="000000"/>
                    </a:solidFill>
                    <a:latin typeface="Baskerville" charset="0"/>
                    <a:cs typeface="Arial" charset="0"/>
                  </a:rPr>
                  <a:t>C</a:t>
                </a:r>
              </a:p>
            </p:txBody>
          </p:sp>
        </p:grpSp>
        <p:sp>
          <p:nvSpPr>
            <p:cNvPr id="582676" name="Line 20"/>
            <p:cNvSpPr>
              <a:spLocks noChangeShapeType="1"/>
            </p:cNvSpPr>
            <p:nvPr/>
          </p:nvSpPr>
          <p:spPr bwMode="auto">
            <a:xfrm flipH="1">
              <a:off x="2026" y="1568"/>
              <a:ext cx="1809" cy="1"/>
            </a:xfrm>
            <a:prstGeom prst="line">
              <a:avLst/>
            </a:prstGeom>
            <a:noFill/>
            <a:ln w="38160">
              <a:solidFill>
                <a:srgbClr val="000000"/>
              </a:solidFill>
              <a:miter lim="800000"/>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582677" name="Rectangle 21"/>
            <p:cNvSpPr>
              <a:spLocks noChangeArrowheads="1"/>
            </p:cNvSpPr>
            <p:nvPr/>
          </p:nvSpPr>
          <p:spPr bwMode="auto">
            <a:xfrm>
              <a:off x="4376" y="3764"/>
              <a:ext cx="1398" cy="5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6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2300" b="0">
                  <a:solidFill>
                    <a:srgbClr val="000000"/>
                  </a:solidFill>
                  <a:latin typeface="Baskerville" charset="0"/>
                  <a:cs typeface="Arial" charset="0"/>
                </a:rPr>
                <a:t>Merge subproblems</a:t>
              </a:r>
            </a:p>
          </p:txBody>
        </p:sp>
        <p:sp>
          <p:nvSpPr>
            <p:cNvPr id="582678" name="Rectangle 22"/>
            <p:cNvSpPr>
              <a:spLocks noChangeArrowheads="1"/>
            </p:cNvSpPr>
            <p:nvPr/>
          </p:nvSpPr>
          <p:spPr bwMode="auto">
            <a:xfrm>
              <a:off x="752" y="3633"/>
              <a:ext cx="1574" cy="8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6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2300" b="0">
                  <a:solidFill>
                    <a:srgbClr val="000000"/>
                  </a:solidFill>
                  <a:latin typeface="Baskerville" charset="0"/>
                  <a:cs typeface="Arial" charset="0"/>
                </a:rPr>
                <a:t>Estimate ML tree on merged alignment</a:t>
              </a:r>
            </a:p>
          </p:txBody>
        </p:sp>
        <p:sp>
          <p:nvSpPr>
            <p:cNvPr id="582679" name="Line 23"/>
            <p:cNvSpPr>
              <a:spLocks noChangeShapeType="1"/>
            </p:cNvSpPr>
            <p:nvPr/>
          </p:nvSpPr>
          <p:spPr bwMode="auto">
            <a:xfrm flipV="1">
              <a:off x="3902" y="3608"/>
              <a:ext cx="1375" cy="441"/>
            </a:xfrm>
            <a:prstGeom prst="line">
              <a:avLst/>
            </a:prstGeom>
            <a:noFill/>
            <a:ln w="38160">
              <a:solidFill>
                <a:srgbClr val="000000"/>
              </a:solidFill>
              <a:miter lim="800000"/>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582680" name="Line 24"/>
            <p:cNvSpPr>
              <a:spLocks noChangeShapeType="1"/>
            </p:cNvSpPr>
            <p:nvPr/>
          </p:nvSpPr>
          <p:spPr bwMode="auto">
            <a:xfrm flipH="1" flipV="1">
              <a:off x="4323" y="2034"/>
              <a:ext cx="718" cy="687"/>
            </a:xfrm>
            <a:prstGeom prst="line">
              <a:avLst/>
            </a:prstGeom>
            <a:noFill/>
            <a:ln w="38160">
              <a:solidFill>
                <a:srgbClr val="000000"/>
              </a:solidFill>
              <a:miter lim="800000"/>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582681" name="Rectangle 25"/>
            <p:cNvSpPr>
              <a:spLocks noChangeArrowheads="1"/>
            </p:cNvSpPr>
            <p:nvPr/>
          </p:nvSpPr>
          <p:spPr bwMode="auto">
            <a:xfrm>
              <a:off x="1989" y="1292"/>
              <a:ext cx="1759" cy="5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6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2300" b="0">
                  <a:solidFill>
                    <a:srgbClr val="000000"/>
                  </a:solidFill>
                  <a:latin typeface="Baskerville" charset="0"/>
                  <a:cs typeface="Arial" charset="0"/>
                </a:rPr>
                <a:t>Decompose based on input tree</a:t>
              </a:r>
            </a:p>
          </p:txBody>
        </p:sp>
        <p:sp>
          <p:nvSpPr>
            <p:cNvPr id="582682" name="Rectangle 26"/>
            <p:cNvSpPr>
              <a:spLocks noChangeArrowheads="1"/>
            </p:cNvSpPr>
            <p:nvPr/>
          </p:nvSpPr>
          <p:spPr bwMode="auto">
            <a:xfrm>
              <a:off x="3948" y="1215"/>
              <a:ext cx="323" cy="323"/>
            </a:xfrm>
            <a:prstGeom prst="rect">
              <a:avLst/>
            </a:prstGeom>
            <a:solidFill>
              <a:srgbClr val="FFFFFF"/>
            </a:solidFill>
            <a:ln w="63360">
              <a:solidFill>
                <a:srgbClr val="1800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2100">
                  <a:solidFill>
                    <a:srgbClr val="3100ED"/>
                  </a:solidFill>
                  <a:latin typeface="Gill Sans" charset="0"/>
                  <a:cs typeface="Arial" charset="0"/>
                </a:rPr>
                <a:t>A</a:t>
              </a:r>
            </a:p>
          </p:txBody>
        </p:sp>
        <p:sp>
          <p:nvSpPr>
            <p:cNvPr id="582683" name="Rectangle 27"/>
            <p:cNvSpPr>
              <a:spLocks noChangeArrowheads="1"/>
            </p:cNvSpPr>
            <p:nvPr/>
          </p:nvSpPr>
          <p:spPr bwMode="auto">
            <a:xfrm>
              <a:off x="4348" y="1215"/>
              <a:ext cx="322" cy="323"/>
            </a:xfrm>
            <a:prstGeom prst="rect">
              <a:avLst/>
            </a:prstGeom>
            <a:solidFill>
              <a:srgbClr val="FFFFFF"/>
            </a:solidFill>
            <a:ln w="63360">
              <a:solidFill>
                <a:srgbClr val="1800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2100">
                  <a:solidFill>
                    <a:srgbClr val="3100ED"/>
                  </a:solidFill>
                  <a:latin typeface="Gill Sans" charset="0"/>
                  <a:cs typeface="Arial" charset="0"/>
                </a:rPr>
                <a:t>B</a:t>
              </a:r>
            </a:p>
          </p:txBody>
        </p:sp>
        <p:sp>
          <p:nvSpPr>
            <p:cNvPr id="582684" name="Rectangle 28"/>
            <p:cNvSpPr>
              <a:spLocks noChangeArrowheads="1"/>
            </p:cNvSpPr>
            <p:nvPr/>
          </p:nvSpPr>
          <p:spPr bwMode="auto">
            <a:xfrm>
              <a:off x="3948" y="1608"/>
              <a:ext cx="323" cy="322"/>
            </a:xfrm>
            <a:prstGeom prst="rect">
              <a:avLst/>
            </a:prstGeom>
            <a:solidFill>
              <a:srgbClr val="FFFFFF"/>
            </a:solidFill>
            <a:ln w="63360">
              <a:solidFill>
                <a:srgbClr val="1800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2100">
                  <a:solidFill>
                    <a:srgbClr val="3100ED"/>
                  </a:solidFill>
                  <a:latin typeface="Gill Sans" charset="0"/>
                  <a:cs typeface="Arial" charset="0"/>
                </a:rPr>
                <a:t>C</a:t>
              </a:r>
            </a:p>
          </p:txBody>
        </p:sp>
        <p:sp>
          <p:nvSpPr>
            <p:cNvPr id="582685" name="Rectangle 29"/>
            <p:cNvSpPr>
              <a:spLocks noChangeArrowheads="1"/>
            </p:cNvSpPr>
            <p:nvPr/>
          </p:nvSpPr>
          <p:spPr bwMode="auto">
            <a:xfrm>
              <a:off x="4348" y="1608"/>
              <a:ext cx="322" cy="322"/>
            </a:xfrm>
            <a:prstGeom prst="rect">
              <a:avLst/>
            </a:prstGeom>
            <a:solidFill>
              <a:srgbClr val="FFFFFF"/>
            </a:solidFill>
            <a:ln w="63360">
              <a:solidFill>
                <a:srgbClr val="1800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2100">
                  <a:solidFill>
                    <a:srgbClr val="3100ED"/>
                  </a:solidFill>
                  <a:latin typeface="Gill Sans" charset="0"/>
                  <a:cs typeface="Arial" charset="0"/>
                </a:rPr>
                <a:t>D</a:t>
              </a:r>
            </a:p>
          </p:txBody>
        </p:sp>
        <p:sp>
          <p:nvSpPr>
            <p:cNvPr id="582686" name="Rectangle 30"/>
            <p:cNvSpPr>
              <a:spLocks noChangeArrowheads="1"/>
            </p:cNvSpPr>
            <p:nvPr/>
          </p:nvSpPr>
          <p:spPr bwMode="auto">
            <a:xfrm>
              <a:off x="4644" y="1868"/>
              <a:ext cx="1259" cy="57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6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2300" b="0">
                  <a:solidFill>
                    <a:srgbClr val="000000"/>
                  </a:solidFill>
                  <a:latin typeface="Baskerville" charset="0"/>
                  <a:cs typeface="Arial" charset="0"/>
                </a:rPr>
                <a:t>Align subproblems</a:t>
              </a:r>
            </a:p>
          </p:txBody>
        </p:sp>
        <p:sp>
          <p:nvSpPr>
            <p:cNvPr id="582687" name="Rectangle 31"/>
            <p:cNvSpPr>
              <a:spLocks noChangeArrowheads="1"/>
            </p:cNvSpPr>
            <p:nvPr/>
          </p:nvSpPr>
          <p:spPr bwMode="auto">
            <a:xfrm>
              <a:off x="4908" y="2789"/>
              <a:ext cx="322" cy="322"/>
            </a:xfrm>
            <a:prstGeom prst="rect">
              <a:avLst/>
            </a:prstGeom>
            <a:solidFill>
              <a:srgbClr val="FFFFFF"/>
            </a:solidFill>
            <a:ln w="63360">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2100">
                  <a:solidFill>
                    <a:srgbClr val="FF0000"/>
                  </a:solidFill>
                  <a:latin typeface="Gill Sans" charset="0"/>
                  <a:cs typeface="Arial" charset="0"/>
                </a:rPr>
                <a:t>A</a:t>
              </a:r>
            </a:p>
          </p:txBody>
        </p:sp>
        <p:sp>
          <p:nvSpPr>
            <p:cNvPr id="582688" name="Rectangle 32"/>
            <p:cNvSpPr>
              <a:spLocks noChangeArrowheads="1"/>
            </p:cNvSpPr>
            <p:nvPr/>
          </p:nvSpPr>
          <p:spPr bwMode="auto">
            <a:xfrm>
              <a:off x="5308" y="2789"/>
              <a:ext cx="322" cy="322"/>
            </a:xfrm>
            <a:prstGeom prst="rect">
              <a:avLst/>
            </a:prstGeom>
            <a:solidFill>
              <a:srgbClr val="FFFFFF"/>
            </a:solidFill>
            <a:ln w="63360">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2100">
                  <a:solidFill>
                    <a:srgbClr val="FF0000"/>
                  </a:solidFill>
                  <a:latin typeface="Gill Sans" charset="0"/>
                  <a:cs typeface="Arial" charset="0"/>
                </a:rPr>
                <a:t>B</a:t>
              </a:r>
            </a:p>
          </p:txBody>
        </p:sp>
        <p:sp>
          <p:nvSpPr>
            <p:cNvPr id="582689" name="Rectangle 33"/>
            <p:cNvSpPr>
              <a:spLocks noChangeArrowheads="1"/>
            </p:cNvSpPr>
            <p:nvPr/>
          </p:nvSpPr>
          <p:spPr bwMode="auto">
            <a:xfrm>
              <a:off x="4908" y="3180"/>
              <a:ext cx="322" cy="322"/>
            </a:xfrm>
            <a:prstGeom prst="rect">
              <a:avLst/>
            </a:prstGeom>
            <a:solidFill>
              <a:srgbClr val="FFFFFF"/>
            </a:solidFill>
            <a:ln w="63360">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2100">
                  <a:solidFill>
                    <a:srgbClr val="FF0000"/>
                  </a:solidFill>
                  <a:latin typeface="Gill Sans" charset="0"/>
                  <a:cs typeface="Arial" charset="0"/>
                </a:rPr>
                <a:t>C</a:t>
              </a:r>
            </a:p>
          </p:txBody>
        </p:sp>
        <p:sp>
          <p:nvSpPr>
            <p:cNvPr id="582690" name="Rectangle 34"/>
            <p:cNvSpPr>
              <a:spLocks noChangeArrowheads="1"/>
            </p:cNvSpPr>
            <p:nvPr/>
          </p:nvSpPr>
          <p:spPr bwMode="auto">
            <a:xfrm>
              <a:off x="5308" y="3180"/>
              <a:ext cx="322" cy="322"/>
            </a:xfrm>
            <a:prstGeom prst="rect">
              <a:avLst/>
            </a:prstGeom>
            <a:solidFill>
              <a:srgbClr val="FFFFFF"/>
            </a:solidFill>
            <a:ln w="63360">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2100">
                  <a:solidFill>
                    <a:srgbClr val="FF0000"/>
                  </a:solidFill>
                  <a:latin typeface="Gill Sans" charset="0"/>
                  <a:cs typeface="Arial" charset="0"/>
                </a:rPr>
                <a:t>D</a:t>
              </a:r>
            </a:p>
          </p:txBody>
        </p:sp>
        <p:sp>
          <p:nvSpPr>
            <p:cNvPr id="582691" name="Rectangle 35"/>
            <p:cNvSpPr>
              <a:spLocks noChangeArrowheads="1"/>
            </p:cNvSpPr>
            <p:nvPr/>
          </p:nvSpPr>
          <p:spPr bwMode="auto">
            <a:xfrm>
              <a:off x="2912" y="3725"/>
              <a:ext cx="945" cy="630"/>
            </a:xfrm>
            <a:prstGeom prst="rect">
              <a:avLst/>
            </a:prstGeom>
            <a:noFill/>
            <a:ln w="63360">
              <a:solidFill>
                <a:srgbClr val="770065"/>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2100">
                  <a:solidFill>
                    <a:srgbClr val="770065"/>
                  </a:solidFill>
                  <a:latin typeface="Gill Sans" charset="0"/>
                  <a:cs typeface="Arial" charset="0"/>
                </a:rPr>
                <a:t>ABCD</a:t>
              </a:r>
            </a:p>
          </p:txBody>
        </p:sp>
        <p:sp>
          <p:nvSpPr>
            <p:cNvPr id="582692" name="Line 36"/>
            <p:cNvSpPr>
              <a:spLocks noChangeShapeType="1"/>
            </p:cNvSpPr>
            <p:nvPr/>
          </p:nvSpPr>
          <p:spPr bwMode="auto">
            <a:xfrm>
              <a:off x="1950" y="3480"/>
              <a:ext cx="907" cy="544"/>
            </a:xfrm>
            <a:prstGeom prst="line">
              <a:avLst/>
            </a:prstGeom>
            <a:noFill/>
            <a:ln w="38160">
              <a:solidFill>
                <a:srgbClr val="000000"/>
              </a:solidFill>
              <a:miter lim="800000"/>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grpSp>
          <p:nvGrpSpPr>
            <p:cNvPr id="92182" name="Group 37"/>
            <p:cNvGrpSpPr>
              <a:grpSpLocks/>
            </p:cNvGrpSpPr>
            <p:nvPr/>
          </p:nvGrpSpPr>
          <p:grpSpPr bwMode="auto">
            <a:xfrm>
              <a:off x="577" y="2674"/>
              <a:ext cx="1565" cy="670"/>
              <a:chOff x="577" y="2674"/>
              <a:chExt cx="1565" cy="670"/>
            </a:xfrm>
          </p:grpSpPr>
          <p:grpSp>
            <p:nvGrpSpPr>
              <p:cNvPr id="92183" name="Group 38"/>
              <p:cNvGrpSpPr>
                <a:grpSpLocks/>
              </p:cNvGrpSpPr>
              <p:nvPr/>
            </p:nvGrpSpPr>
            <p:grpSpPr bwMode="auto">
              <a:xfrm>
                <a:off x="615" y="2690"/>
                <a:ext cx="1527" cy="648"/>
                <a:chOff x="615" y="2690"/>
                <a:chExt cx="1527" cy="648"/>
              </a:xfrm>
            </p:grpSpPr>
            <p:grpSp>
              <p:nvGrpSpPr>
                <p:cNvPr id="92191" name="Group 39"/>
                <p:cNvGrpSpPr>
                  <a:grpSpLocks/>
                </p:cNvGrpSpPr>
                <p:nvPr/>
              </p:nvGrpSpPr>
              <p:grpSpPr bwMode="auto">
                <a:xfrm>
                  <a:off x="615" y="2690"/>
                  <a:ext cx="394" cy="648"/>
                  <a:chOff x="615" y="2690"/>
                  <a:chExt cx="394" cy="648"/>
                </a:xfrm>
              </p:grpSpPr>
              <p:sp>
                <p:nvSpPr>
                  <p:cNvPr id="582696" name="Line 40"/>
                  <p:cNvSpPr>
                    <a:spLocks noChangeShapeType="1"/>
                  </p:cNvSpPr>
                  <p:nvPr/>
                </p:nvSpPr>
                <p:spPr bwMode="auto">
                  <a:xfrm>
                    <a:off x="614" y="2691"/>
                    <a:ext cx="396" cy="349"/>
                  </a:xfrm>
                  <a:prstGeom prst="line">
                    <a:avLst/>
                  </a:prstGeom>
                  <a:noFill/>
                  <a:ln w="38160">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582697" name="Line 41"/>
                  <p:cNvSpPr>
                    <a:spLocks noChangeShapeType="1"/>
                  </p:cNvSpPr>
                  <p:nvPr/>
                </p:nvSpPr>
                <p:spPr bwMode="auto">
                  <a:xfrm flipV="1">
                    <a:off x="614" y="2988"/>
                    <a:ext cx="396" cy="354"/>
                  </a:xfrm>
                  <a:prstGeom prst="line">
                    <a:avLst/>
                  </a:prstGeom>
                  <a:noFill/>
                  <a:ln w="38160">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grpSp>
            <p:grpSp>
              <p:nvGrpSpPr>
                <p:cNvPr id="92192" name="Group 42"/>
                <p:cNvGrpSpPr>
                  <a:grpSpLocks/>
                </p:cNvGrpSpPr>
                <p:nvPr/>
              </p:nvGrpSpPr>
              <p:grpSpPr bwMode="auto">
                <a:xfrm>
                  <a:off x="1748" y="2690"/>
                  <a:ext cx="394" cy="648"/>
                  <a:chOff x="1748" y="2690"/>
                  <a:chExt cx="394" cy="648"/>
                </a:xfrm>
              </p:grpSpPr>
              <p:sp>
                <p:nvSpPr>
                  <p:cNvPr id="582699" name="Line 43"/>
                  <p:cNvSpPr>
                    <a:spLocks noChangeShapeType="1"/>
                  </p:cNvSpPr>
                  <p:nvPr/>
                </p:nvSpPr>
                <p:spPr bwMode="auto">
                  <a:xfrm flipH="1">
                    <a:off x="1746" y="2691"/>
                    <a:ext cx="397" cy="349"/>
                  </a:xfrm>
                  <a:prstGeom prst="line">
                    <a:avLst/>
                  </a:prstGeom>
                  <a:noFill/>
                  <a:ln w="38160">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582700" name="Line 44"/>
                  <p:cNvSpPr>
                    <a:spLocks noChangeShapeType="1"/>
                  </p:cNvSpPr>
                  <p:nvPr/>
                </p:nvSpPr>
                <p:spPr bwMode="auto">
                  <a:xfrm flipH="1" flipV="1">
                    <a:off x="1747" y="2988"/>
                    <a:ext cx="397" cy="354"/>
                  </a:xfrm>
                  <a:prstGeom prst="line">
                    <a:avLst/>
                  </a:prstGeom>
                  <a:noFill/>
                  <a:ln w="38160">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grpSp>
            <p:sp>
              <p:nvSpPr>
                <p:cNvPr id="582701" name="Line 45"/>
                <p:cNvSpPr>
                  <a:spLocks noChangeShapeType="1"/>
                </p:cNvSpPr>
                <p:nvPr/>
              </p:nvSpPr>
              <p:spPr bwMode="auto">
                <a:xfrm>
                  <a:off x="1010" y="3017"/>
                  <a:ext cx="737" cy="2"/>
                </a:xfrm>
                <a:prstGeom prst="line">
                  <a:avLst/>
                </a:prstGeom>
                <a:noFill/>
                <a:ln w="38160">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grpSp>
          <p:sp>
            <p:nvSpPr>
              <p:cNvPr id="582702" name="Line 46"/>
              <p:cNvSpPr>
                <a:spLocks noChangeShapeType="1"/>
              </p:cNvSpPr>
              <p:nvPr/>
            </p:nvSpPr>
            <p:spPr bwMode="auto">
              <a:xfrm>
                <a:off x="1237" y="2674"/>
                <a:ext cx="1" cy="352"/>
              </a:xfrm>
              <a:prstGeom prst="line">
                <a:avLst/>
              </a:prstGeom>
              <a:noFill/>
              <a:ln w="38160">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582703" name="Line 47"/>
              <p:cNvSpPr>
                <a:spLocks noChangeShapeType="1"/>
              </p:cNvSpPr>
              <p:nvPr/>
            </p:nvSpPr>
            <p:spPr bwMode="auto">
              <a:xfrm>
                <a:off x="1506" y="2674"/>
                <a:ext cx="1" cy="352"/>
              </a:xfrm>
              <a:prstGeom prst="line">
                <a:avLst/>
              </a:prstGeom>
              <a:noFill/>
              <a:ln w="38160">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582704" name="Line 48"/>
              <p:cNvSpPr>
                <a:spLocks noChangeShapeType="1"/>
              </p:cNvSpPr>
              <p:nvPr/>
            </p:nvSpPr>
            <p:spPr bwMode="auto">
              <a:xfrm>
                <a:off x="1805" y="2690"/>
                <a:ext cx="170" cy="152"/>
              </a:xfrm>
              <a:prstGeom prst="line">
                <a:avLst/>
              </a:prstGeom>
              <a:noFill/>
              <a:ln w="38160">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582705" name="Line 49"/>
              <p:cNvSpPr>
                <a:spLocks noChangeShapeType="1"/>
              </p:cNvSpPr>
              <p:nvPr/>
            </p:nvSpPr>
            <p:spPr bwMode="auto">
              <a:xfrm>
                <a:off x="577" y="3066"/>
                <a:ext cx="169" cy="153"/>
              </a:xfrm>
              <a:prstGeom prst="line">
                <a:avLst/>
              </a:prstGeom>
              <a:noFill/>
              <a:ln w="38160">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582706" name="Line 50"/>
              <p:cNvSpPr>
                <a:spLocks noChangeShapeType="1"/>
              </p:cNvSpPr>
              <p:nvPr/>
            </p:nvSpPr>
            <p:spPr bwMode="auto">
              <a:xfrm>
                <a:off x="1375" y="3012"/>
                <a:ext cx="1" cy="183"/>
              </a:xfrm>
              <a:prstGeom prst="line">
                <a:avLst/>
              </a:prstGeom>
              <a:noFill/>
              <a:ln w="38160">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582707" name="Line 51"/>
              <p:cNvSpPr>
                <a:spLocks noChangeShapeType="1"/>
              </p:cNvSpPr>
              <p:nvPr/>
            </p:nvSpPr>
            <p:spPr bwMode="auto">
              <a:xfrm>
                <a:off x="1375" y="3188"/>
                <a:ext cx="169" cy="152"/>
              </a:xfrm>
              <a:prstGeom prst="line">
                <a:avLst/>
              </a:prstGeom>
              <a:noFill/>
              <a:ln w="38160">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582708" name="Line 52"/>
              <p:cNvSpPr>
                <a:spLocks noChangeShapeType="1"/>
              </p:cNvSpPr>
              <p:nvPr/>
            </p:nvSpPr>
            <p:spPr bwMode="auto">
              <a:xfrm flipH="1">
                <a:off x="1223" y="3184"/>
                <a:ext cx="166" cy="161"/>
              </a:xfrm>
              <a:prstGeom prst="line">
                <a:avLst/>
              </a:prstGeom>
              <a:noFill/>
              <a:ln w="38160">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grpSp>
      </p:grpSp>
      <p:sp>
        <p:nvSpPr>
          <p:cNvPr id="582709" name="Rectangle 53"/>
          <p:cNvSpPr>
            <a:spLocks noGrp="1" noChangeArrowheads="1"/>
          </p:cNvSpPr>
          <p:nvPr>
            <p:ph type="title"/>
          </p:nvPr>
        </p:nvSpPr>
        <p:spPr>
          <a:xfrm>
            <a:off x="479425" y="98425"/>
            <a:ext cx="8228013" cy="815975"/>
          </a:xfrm>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defTabSz="414338" eaLnBrk="1" hangingPunct="1">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2400" b="0">
                <a:solidFill>
                  <a:srgbClr val="000000"/>
                </a:solidFill>
                <a:cs typeface="Arial" charset="0"/>
              </a:rPr>
              <a:t>SATé iteration </a:t>
            </a:r>
            <a:br>
              <a:rPr lang="en-GB" sz="2400" b="0">
                <a:solidFill>
                  <a:srgbClr val="000000"/>
                </a:solidFill>
                <a:cs typeface="Arial" charset="0"/>
              </a:rPr>
            </a:br>
            <a:r>
              <a:rPr lang="en-GB" sz="2400" b="0">
                <a:solidFill>
                  <a:srgbClr val="000000"/>
                </a:solidFill>
                <a:cs typeface="Arial" charset="0"/>
              </a:rPr>
              <a:t>(actual decomposition produces 32 subproblems)</a:t>
            </a:r>
          </a:p>
        </p:txBody>
      </p:sp>
      <p:sp>
        <p:nvSpPr>
          <p:cNvPr id="582710" name="Text Box 54"/>
          <p:cNvSpPr txBox="1">
            <a:spLocks noChangeArrowheads="1"/>
          </p:cNvSpPr>
          <p:nvPr/>
        </p:nvSpPr>
        <p:spPr bwMode="auto">
          <a:xfrm>
            <a:off x="1450975" y="1482725"/>
            <a:ext cx="415925" cy="465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40820" rIns="81639" bIns="40820"/>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gn="ctr" hangingPunct="0">
              <a:lnSpc>
                <a:spcPct val="86000"/>
              </a:lnSpc>
              <a:buClr>
                <a:srgbClr val="000000"/>
              </a:buClr>
              <a:buSzPct val="45000"/>
              <a:buFont typeface="Wingdings" charset="0"/>
              <a:buNone/>
              <a:defRPr/>
            </a:pPr>
            <a:r>
              <a:rPr lang="en-GB" sz="2300" b="0">
                <a:solidFill>
                  <a:srgbClr val="000000"/>
                </a:solidFill>
                <a:latin typeface="Baskerville" charset="0"/>
                <a:cs typeface="Arial" charset="0"/>
              </a:rPr>
              <a:t>e</a:t>
            </a:r>
          </a:p>
        </p:txBody>
      </p:sp>
    </p:spTree>
    <p:extLst>
      <p:ext uri="{BB962C8B-B14F-4D97-AF65-F5344CB8AC3E}">
        <p14:creationId xmlns:p14="http://schemas.microsoft.com/office/powerpoint/2010/main" val="30166573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8" name="Picture 2"/>
          <p:cNvPicPr>
            <a:picLocks noChangeAspect="1" noChangeArrowheads="1"/>
          </p:cNvPicPr>
          <p:nvPr/>
        </p:nvPicPr>
        <p:blipFill>
          <a:blip r:embed="rId3">
            <a:extLst>
              <a:ext uri="{28A0092B-C50C-407E-A947-70E740481C1C}">
                <a14:useLocalDpi xmlns:a14="http://schemas.microsoft.com/office/drawing/2010/main" val="0"/>
              </a:ext>
            </a:extLst>
          </a:blip>
          <a:srcRect b="50388"/>
          <a:stretch>
            <a:fillRect/>
          </a:stretch>
        </p:blipFill>
        <p:spPr bwMode="auto">
          <a:xfrm>
            <a:off x="0" y="730250"/>
            <a:ext cx="9123363" cy="3048000"/>
          </a:xfrm>
          <a:prstGeom prst="rect">
            <a:avLst/>
          </a:prstGeom>
          <a:noFill/>
          <a:ln>
            <a:noFill/>
          </a:ln>
          <a:effectLst/>
          <a:extLst>
            <a:ext uri="{909E8E84-426E-40dd-AFC4-6F175D3DCCD1}">
              <a14:hiddenFill xmlns:a14="http://schemas.microsoft.com/office/drawing/2010/main" xmlns="">
                <a:blipFill dpi="0" rotWithShape="0">
                  <a:blip/>
                  <a:srcRect b="50388"/>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nvGrpSpPr>
          <p:cNvPr id="96258" name="Group 3"/>
          <p:cNvGrpSpPr>
            <a:grpSpLocks/>
          </p:cNvGrpSpPr>
          <p:nvPr/>
        </p:nvGrpSpPr>
        <p:grpSpPr bwMode="auto">
          <a:xfrm>
            <a:off x="682625" y="4159250"/>
            <a:ext cx="8216900" cy="452438"/>
            <a:chOff x="474" y="4298"/>
            <a:chExt cx="5706" cy="314"/>
          </a:xfrm>
        </p:grpSpPr>
        <p:sp>
          <p:nvSpPr>
            <p:cNvPr id="423940" name="Line 4"/>
            <p:cNvSpPr>
              <a:spLocks noChangeShapeType="1"/>
            </p:cNvSpPr>
            <p:nvPr/>
          </p:nvSpPr>
          <p:spPr bwMode="auto">
            <a:xfrm flipH="1">
              <a:off x="474" y="4298"/>
              <a:ext cx="5706" cy="1"/>
            </a:xfrm>
            <a:prstGeom prst="line">
              <a:avLst/>
            </a:prstGeom>
            <a:noFill/>
            <a:ln w="38160">
              <a:solidFill>
                <a:srgbClr val="000000"/>
              </a:solidFill>
              <a:miter lim="800000"/>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423941" name="Rectangle 5"/>
            <p:cNvSpPr>
              <a:spLocks noChangeArrowheads="1"/>
            </p:cNvSpPr>
            <p:nvPr/>
          </p:nvSpPr>
          <p:spPr bwMode="auto">
            <a:xfrm>
              <a:off x="1374" y="4392"/>
              <a:ext cx="3742" cy="2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nchor="ctr">
              <a:spAutoFit/>
            </a:bodyPr>
            <a:lstStyle/>
            <a:p>
              <a:pPr algn="ctr" defTabSz="414338" hangingPunct="0">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b="0">
                  <a:solidFill>
                    <a:srgbClr val="000000"/>
                  </a:solidFill>
                  <a:cs typeface="Arial" charset="0"/>
                </a:rPr>
                <a:t>1000 taxon models, ordered by difficulty</a:t>
              </a:r>
              <a:endParaRPr lang="en-GB" sz="1800" b="0">
                <a:solidFill>
                  <a:srgbClr val="000000"/>
                </a:solidFill>
                <a:cs typeface="Arial" charset="0"/>
              </a:endParaRPr>
            </a:p>
          </p:txBody>
        </p:sp>
      </p:grpSp>
      <p:sp>
        <p:nvSpPr>
          <p:cNvPr id="423942" name="Text Box 6"/>
          <p:cNvSpPr txBox="1">
            <a:spLocks noChangeArrowheads="1"/>
          </p:cNvSpPr>
          <p:nvPr/>
        </p:nvSpPr>
        <p:spPr bwMode="auto">
          <a:xfrm>
            <a:off x="1371600" y="5334000"/>
            <a:ext cx="6477000" cy="7848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0" dirty="0">
                <a:cs typeface="+mn-cs"/>
              </a:rPr>
              <a:t>24 hour </a:t>
            </a:r>
            <a:r>
              <a:rPr lang="en-US" b="0" dirty="0" err="1">
                <a:cs typeface="+mn-cs"/>
              </a:rPr>
              <a:t>SATé</a:t>
            </a:r>
            <a:r>
              <a:rPr lang="en-US" b="0" dirty="0">
                <a:cs typeface="+mn-cs"/>
              </a:rPr>
              <a:t>-I analysis, on desktop machines</a:t>
            </a:r>
          </a:p>
          <a:p>
            <a:pPr>
              <a:spcBef>
                <a:spcPct val="50000"/>
              </a:spcBef>
              <a:defRPr/>
            </a:pPr>
            <a:r>
              <a:rPr lang="en-US" b="0" i="1" dirty="0">
                <a:cs typeface="+mn-cs"/>
              </a:rPr>
              <a:t>(Similar improvements for biological datasets)</a:t>
            </a:r>
          </a:p>
        </p:txBody>
      </p:sp>
    </p:spTree>
    <p:extLst>
      <p:ext uri="{BB962C8B-B14F-4D97-AF65-F5344CB8AC3E}">
        <p14:creationId xmlns:p14="http://schemas.microsoft.com/office/powerpoint/2010/main" val="23264269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ate-supp-baliphy-align-erro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898" y="718616"/>
            <a:ext cx="9025868" cy="4896272"/>
          </a:xfrm>
          <a:prstGeom prst="rect">
            <a:avLst/>
          </a:prstGeom>
        </p:spPr>
      </p:pic>
      <p:sp>
        <p:nvSpPr>
          <p:cNvPr id="3" name="Rectangle 2"/>
          <p:cNvSpPr/>
          <p:nvPr/>
        </p:nvSpPr>
        <p:spPr>
          <a:xfrm>
            <a:off x="5604900" y="5126985"/>
            <a:ext cx="364202" cy="369332"/>
          </a:xfrm>
          <a:prstGeom prst="rect">
            <a:avLst/>
          </a:prstGeom>
        </p:spPr>
        <p:txBody>
          <a:bodyPr wrap="none">
            <a:spAutoFit/>
          </a:bodyPr>
          <a:lstStyle/>
          <a:p>
            <a:r>
              <a:rPr lang="en-US" b="0" i="0" dirty="0">
                <a:latin typeface="Zapf Dingbats"/>
                <a:ea typeface="Zapf Dingbats"/>
                <a:cs typeface="Zapf Dingbats"/>
              </a:rPr>
              <a:t>✓</a:t>
            </a:r>
            <a:endParaRPr lang="en-US" dirty="0"/>
          </a:p>
        </p:txBody>
      </p:sp>
      <p:sp>
        <p:nvSpPr>
          <p:cNvPr id="4" name="Rectangle 3"/>
          <p:cNvSpPr/>
          <p:nvPr/>
        </p:nvSpPr>
        <p:spPr>
          <a:xfrm>
            <a:off x="6542634" y="5142774"/>
            <a:ext cx="364202" cy="369332"/>
          </a:xfrm>
          <a:prstGeom prst="rect">
            <a:avLst/>
          </a:prstGeom>
        </p:spPr>
        <p:txBody>
          <a:bodyPr wrap="none">
            <a:spAutoFit/>
          </a:bodyPr>
          <a:lstStyle/>
          <a:p>
            <a:r>
              <a:rPr lang="en-US" b="0" i="0" dirty="0">
                <a:latin typeface="Zapf Dingbats"/>
                <a:ea typeface="Zapf Dingbats"/>
                <a:cs typeface="Zapf Dingbats"/>
              </a:rPr>
              <a:t>✓</a:t>
            </a:r>
            <a:endParaRPr lang="en-US" dirty="0"/>
          </a:p>
        </p:txBody>
      </p:sp>
      <p:sp>
        <p:nvSpPr>
          <p:cNvPr id="5" name="Rectangle 4"/>
          <p:cNvSpPr/>
          <p:nvPr/>
        </p:nvSpPr>
        <p:spPr>
          <a:xfrm>
            <a:off x="7290310" y="5144776"/>
            <a:ext cx="338554" cy="369332"/>
          </a:xfrm>
          <a:prstGeom prst="rect">
            <a:avLst/>
          </a:prstGeom>
        </p:spPr>
        <p:txBody>
          <a:bodyPr wrap="none">
            <a:spAutoFit/>
          </a:bodyPr>
          <a:lstStyle/>
          <a:p>
            <a:r>
              <a:rPr lang="en-US" b="0" i="0" dirty="0">
                <a:latin typeface="Zapf Dingbats"/>
                <a:ea typeface="Zapf Dingbats"/>
                <a:cs typeface="Zapf Dingbats"/>
              </a:rPr>
              <a:t>✗</a:t>
            </a:r>
            <a:endParaRPr lang="en-US" dirty="0"/>
          </a:p>
        </p:txBody>
      </p:sp>
      <p:sp>
        <p:nvSpPr>
          <p:cNvPr id="6" name="TextBox 5"/>
          <p:cNvSpPr txBox="1"/>
          <p:nvPr/>
        </p:nvSpPr>
        <p:spPr>
          <a:xfrm>
            <a:off x="634949" y="5798924"/>
            <a:ext cx="7791992" cy="646331"/>
          </a:xfrm>
          <a:prstGeom prst="rect">
            <a:avLst/>
          </a:prstGeom>
          <a:noFill/>
        </p:spPr>
        <p:txBody>
          <a:bodyPr wrap="none" rtlCol="0">
            <a:spAutoFit/>
          </a:bodyPr>
          <a:lstStyle/>
          <a:p>
            <a:r>
              <a:rPr lang="en-US" dirty="0"/>
              <a:t>Alignment error is average of SPFN and SPFP. However, Bali-</a:t>
            </a:r>
            <a:r>
              <a:rPr lang="en-US" dirty="0" err="1"/>
              <a:t>Phy</a:t>
            </a:r>
            <a:r>
              <a:rPr lang="en-US" dirty="0"/>
              <a:t> could not run on </a:t>
            </a:r>
          </a:p>
          <a:p>
            <a:r>
              <a:rPr lang="en-US" dirty="0"/>
              <a:t>datasets with 500 or 1000 sequences.  Results from Liu et al., Science 2009. </a:t>
            </a:r>
          </a:p>
        </p:txBody>
      </p:sp>
    </p:spTree>
    <p:extLst>
      <p:ext uri="{BB962C8B-B14F-4D97-AF65-F5344CB8AC3E}">
        <p14:creationId xmlns:p14="http://schemas.microsoft.com/office/powerpoint/2010/main" val="2617367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ate-supp-baliphy-tree-erro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64" y="496150"/>
            <a:ext cx="9501054" cy="4691039"/>
          </a:xfrm>
          <a:prstGeom prst="rect">
            <a:avLst/>
          </a:prstGeom>
        </p:spPr>
      </p:pic>
      <p:sp>
        <p:nvSpPr>
          <p:cNvPr id="6" name="Rectangle 5"/>
          <p:cNvSpPr/>
          <p:nvPr/>
        </p:nvSpPr>
        <p:spPr>
          <a:xfrm>
            <a:off x="2162977" y="5087107"/>
            <a:ext cx="364202" cy="369332"/>
          </a:xfrm>
          <a:prstGeom prst="rect">
            <a:avLst/>
          </a:prstGeom>
        </p:spPr>
        <p:txBody>
          <a:bodyPr wrap="none">
            <a:spAutoFit/>
          </a:bodyPr>
          <a:lstStyle/>
          <a:p>
            <a:r>
              <a:rPr lang="en-US" b="0" i="0" dirty="0">
                <a:latin typeface="Zapf Dingbats"/>
                <a:ea typeface="Zapf Dingbats"/>
                <a:cs typeface="Zapf Dingbats"/>
              </a:rPr>
              <a:t>✓</a:t>
            </a:r>
            <a:endParaRPr lang="en-US" dirty="0"/>
          </a:p>
        </p:txBody>
      </p:sp>
      <p:sp>
        <p:nvSpPr>
          <p:cNvPr id="7" name="Rectangle 6"/>
          <p:cNvSpPr/>
          <p:nvPr/>
        </p:nvSpPr>
        <p:spPr>
          <a:xfrm>
            <a:off x="6643316" y="5157653"/>
            <a:ext cx="338554" cy="369332"/>
          </a:xfrm>
          <a:prstGeom prst="rect">
            <a:avLst/>
          </a:prstGeom>
        </p:spPr>
        <p:txBody>
          <a:bodyPr wrap="none">
            <a:spAutoFit/>
          </a:bodyPr>
          <a:lstStyle/>
          <a:p>
            <a:r>
              <a:rPr lang="en-US" b="0" i="0" dirty="0">
                <a:latin typeface="Zapf Dingbats"/>
                <a:ea typeface="Zapf Dingbats"/>
                <a:cs typeface="Zapf Dingbats"/>
              </a:rPr>
              <a:t>✗</a:t>
            </a:r>
            <a:endParaRPr lang="en-US" dirty="0"/>
          </a:p>
        </p:txBody>
      </p:sp>
      <p:sp>
        <p:nvSpPr>
          <p:cNvPr id="8" name="Rectangle 7"/>
          <p:cNvSpPr/>
          <p:nvPr/>
        </p:nvSpPr>
        <p:spPr>
          <a:xfrm>
            <a:off x="7379488" y="5134380"/>
            <a:ext cx="338554" cy="369332"/>
          </a:xfrm>
          <a:prstGeom prst="rect">
            <a:avLst/>
          </a:prstGeom>
        </p:spPr>
        <p:txBody>
          <a:bodyPr wrap="none">
            <a:spAutoFit/>
          </a:bodyPr>
          <a:lstStyle/>
          <a:p>
            <a:r>
              <a:rPr lang="en-US" b="0" i="0" dirty="0">
                <a:latin typeface="Zapf Dingbats"/>
                <a:ea typeface="Zapf Dingbats"/>
                <a:cs typeface="Zapf Dingbats"/>
              </a:rPr>
              <a:t>✗</a:t>
            </a:r>
            <a:endParaRPr lang="en-US" dirty="0"/>
          </a:p>
        </p:txBody>
      </p:sp>
      <p:sp>
        <p:nvSpPr>
          <p:cNvPr id="9" name="Rectangle 8"/>
          <p:cNvSpPr/>
          <p:nvPr/>
        </p:nvSpPr>
        <p:spPr>
          <a:xfrm flipH="1">
            <a:off x="7996589" y="5178683"/>
            <a:ext cx="298495" cy="369332"/>
          </a:xfrm>
          <a:prstGeom prst="rect">
            <a:avLst/>
          </a:prstGeom>
        </p:spPr>
        <p:txBody>
          <a:bodyPr wrap="square">
            <a:spAutoFit/>
          </a:bodyPr>
          <a:lstStyle/>
          <a:p>
            <a:r>
              <a:rPr lang="en-US" b="0" i="0" dirty="0">
                <a:latin typeface="Zapf Dingbats"/>
                <a:ea typeface="Zapf Dingbats"/>
                <a:cs typeface="Zapf Dingbats"/>
              </a:rPr>
              <a:t>✗</a:t>
            </a:r>
            <a:endParaRPr lang="en-US" dirty="0"/>
          </a:p>
        </p:txBody>
      </p:sp>
      <p:sp>
        <p:nvSpPr>
          <p:cNvPr id="11" name="Rectangle 10"/>
          <p:cNvSpPr/>
          <p:nvPr/>
        </p:nvSpPr>
        <p:spPr>
          <a:xfrm>
            <a:off x="5728072" y="5128117"/>
            <a:ext cx="338554" cy="369332"/>
          </a:xfrm>
          <a:prstGeom prst="rect">
            <a:avLst/>
          </a:prstGeom>
        </p:spPr>
        <p:txBody>
          <a:bodyPr wrap="none">
            <a:spAutoFit/>
          </a:bodyPr>
          <a:lstStyle/>
          <a:p>
            <a:r>
              <a:rPr lang="en-US" b="0" i="0" dirty="0">
                <a:latin typeface="Zapf Dingbats"/>
                <a:ea typeface="Zapf Dingbats"/>
                <a:cs typeface="Zapf Dingbats"/>
              </a:rPr>
              <a:t>✗</a:t>
            </a:r>
            <a:endParaRPr lang="en-US" dirty="0"/>
          </a:p>
        </p:txBody>
      </p:sp>
      <p:sp>
        <p:nvSpPr>
          <p:cNvPr id="13" name="TextBox 12"/>
          <p:cNvSpPr txBox="1"/>
          <p:nvPr/>
        </p:nvSpPr>
        <p:spPr>
          <a:xfrm>
            <a:off x="1350321" y="6052301"/>
            <a:ext cx="6515313" cy="923330"/>
          </a:xfrm>
          <a:prstGeom prst="rect">
            <a:avLst/>
          </a:prstGeom>
          <a:noFill/>
        </p:spPr>
        <p:txBody>
          <a:bodyPr wrap="none" rtlCol="0">
            <a:spAutoFit/>
          </a:bodyPr>
          <a:lstStyle/>
          <a:p>
            <a:r>
              <a:rPr lang="en-US" dirty="0"/>
              <a:t>Problem: </a:t>
            </a:r>
            <a:r>
              <a:rPr lang="en-US" dirty="0" err="1"/>
              <a:t>BAli-Phy</a:t>
            </a:r>
            <a:r>
              <a:rPr lang="en-US" dirty="0"/>
              <a:t> failure to converge, despite multi-week analyses.</a:t>
            </a:r>
          </a:p>
          <a:p>
            <a:r>
              <a:rPr lang="en-US" dirty="0"/>
              <a:t>Results from Liu et al., Science 2009. </a:t>
            </a:r>
          </a:p>
          <a:p>
            <a:endParaRPr lang="en-US" dirty="0"/>
          </a:p>
        </p:txBody>
      </p:sp>
    </p:spTree>
    <p:extLst>
      <p:ext uri="{BB962C8B-B14F-4D97-AF65-F5344CB8AC3E}">
        <p14:creationId xmlns:p14="http://schemas.microsoft.com/office/powerpoint/2010/main" val="38253992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table1-from-pasta-jcb.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415" y="215980"/>
            <a:ext cx="8498810" cy="5081580"/>
          </a:xfrm>
          <a:prstGeom prst="rect">
            <a:avLst/>
          </a:prstGeom>
        </p:spPr>
      </p:pic>
      <p:sp>
        <p:nvSpPr>
          <p:cNvPr id="2" name="TextBox 1"/>
          <p:cNvSpPr txBox="1"/>
          <p:nvPr/>
        </p:nvSpPr>
        <p:spPr>
          <a:xfrm>
            <a:off x="990264" y="5606759"/>
            <a:ext cx="7475950" cy="923330"/>
          </a:xfrm>
          <a:prstGeom prst="rect">
            <a:avLst/>
          </a:prstGeom>
          <a:noFill/>
        </p:spPr>
        <p:txBody>
          <a:bodyPr wrap="none" rtlCol="0">
            <a:spAutoFit/>
          </a:bodyPr>
          <a:lstStyle/>
          <a:p>
            <a:r>
              <a:rPr lang="en-US" dirty="0"/>
              <a:t>Comparison of PASTA to </a:t>
            </a:r>
            <a:r>
              <a:rPr lang="en-US" dirty="0" err="1"/>
              <a:t>SATe</a:t>
            </a:r>
            <a:r>
              <a:rPr lang="en-US" dirty="0"/>
              <a:t>-II and other alignments on nucleotide datasets.</a:t>
            </a:r>
          </a:p>
          <a:p>
            <a:r>
              <a:rPr lang="en-US" dirty="0"/>
              <a:t>From Mirarab et al., J. Computational Biology 2014</a:t>
            </a:r>
          </a:p>
          <a:p>
            <a:endParaRPr lang="en-US" dirty="0"/>
          </a:p>
        </p:txBody>
      </p:sp>
    </p:spTree>
    <p:extLst>
      <p:ext uri="{BB962C8B-B14F-4D97-AF65-F5344CB8AC3E}">
        <p14:creationId xmlns:p14="http://schemas.microsoft.com/office/powerpoint/2010/main" val="1035870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Criteria</a:t>
            </a:r>
          </a:p>
        </p:txBody>
      </p:sp>
      <p:sp>
        <p:nvSpPr>
          <p:cNvPr id="3" name="Content Placeholder 2"/>
          <p:cNvSpPr>
            <a:spLocks noGrp="1"/>
          </p:cNvSpPr>
          <p:nvPr>
            <p:ph idx="1"/>
          </p:nvPr>
        </p:nvSpPr>
        <p:spPr/>
        <p:txBody>
          <a:bodyPr/>
          <a:lstStyle/>
          <a:p>
            <a:r>
              <a:rPr lang="en-US" dirty="0"/>
              <a:t>Tree topology error </a:t>
            </a:r>
          </a:p>
          <a:p>
            <a:r>
              <a:rPr lang="en-US" dirty="0"/>
              <a:t>Tree branch length error</a:t>
            </a:r>
          </a:p>
          <a:p>
            <a:endParaRPr lang="en-US" dirty="0"/>
          </a:p>
          <a:p>
            <a:r>
              <a:rPr lang="en-US" dirty="0"/>
              <a:t>Gap length distribution</a:t>
            </a:r>
          </a:p>
          <a:p>
            <a:r>
              <a:rPr lang="en-US" dirty="0"/>
              <a:t>Insertion/deletion ratio</a:t>
            </a:r>
          </a:p>
          <a:p>
            <a:r>
              <a:rPr lang="en-US" dirty="0"/>
              <a:t>Alignment length</a:t>
            </a:r>
          </a:p>
          <a:p>
            <a:r>
              <a:rPr lang="en-US" dirty="0"/>
              <a:t>Number of </a:t>
            </a:r>
            <a:r>
              <a:rPr lang="en-US" dirty="0" err="1"/>
              <a:t>indels</a:t>
            </a:r>
            <a:endParaRPr lang="en-US" dirty="0"/>
          </a:p>
          <a:p>
            <a:pPr marL="0" indent="0">
              <a:buNone/>
            </a:pPr>
            <a:endParaRPr lang="en-US" dirty="0"/>
          </a:p>
        </p:txBody>
      </p:sp>
    </p:spTree>
    <p:extLst>
      <p:ext uri="{BB962C8B-B14F-4D97-AF65-F5344CB8AC3E}">
        <p14:creationId xmlns:p14="http://schemas.microsoft.com/office/powerpoint/2010/main" val="23207031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table2-pasta-jcb.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25" y="1136385"/>
            <a:ext cx="8532035" cy="3562828"/>
          </a:xfrm>
          <a:prstGeom prst="rect">
            <a:avLst/>
          </a:prstGeom>
        </p:spPr>
      </p:pic>
      <p:sp>
        <p:nvSpPr>
          <p:cNvPr id="3" name="TextBox 2"/>
          <p:cNvSpPr txBox="1"/>
          <p:nvPr/>
        </p:nvSpPr>
        <p:spPr>
          <a:xfrm>
            <a:off x="1470553" y="5723170"/>
            <a:ext cx="6748625" cy="646331"/>
          </a:xfrm>
          <a:prstGeom prst="rect">
            <a:avLst/>
          </a:prstGeom>
          <a:noFill/>
        </p:spPr>
        <p:txBody>
          <a:bodyPr wrap="none" rtlCol="0">
            <a:spAutoFit/>
          </a:bodyPr>
          <a:lstStyle/>
          <a:p>
            <a:r>
              <a:rPr lang="en-US" dirty="0"/>
              <a:t>Comparison of PASTA to </a:t>
            </a:r>
            <a:r>
              <a:rPr lang="en-US" dirty="0" err="1"/>
              <a:t>SATe</a:t>
            </a:r>
            <a:r>
              <a:rPr lang="en-US" dirty="0"/>
              <a:t>-II and other alignments on AA datasets.</a:t>
            </a:r>
          </a:p>
          <a:p>
            <a:r>
              <a:rPr lang="en-US" dirty="0"/>
              <a:t>From Mirarab et al., J. Computational Biology 2014</a:t>
            </a:r>
          </a:p>
        </p:txBody>
      </p:sp>
    </p:spTree>
    <p:extLst>
      <p:ext uri="{BB962C8B-B14F-4D97-AF65-F5344CB8AC3E}">
        <p14:creationId xmlns:p14="http://schemas.microsoft.com/office/powerpoint/2010/main" val="12138841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Members of SATé family</a:t>
            </a:r>
          </a:p>
        </p:txBody>
      </p:sp>
      <p:sp>
        <p:nvSpPr>
          <p:cNvPr id="3" name="Content Placeholder 2"/>
          <p:cNvSpPr>
            <a:spLocks noGrp="1"/>
          </p:cNvSpPr>
          <p:nvPr>
            <p:ph idx="1"/>
          </p:nvPr>
        </p:nvSpPr>
        <p:spPr/>
        <p:txBody>
          <a:bodyPr>
            <a:normAutofit fontScale="92500" lnSpcReduction="10000"/>
          </a:bodyPr>
          <a:lstStyle/>
          <a:p>
            <a:pPr>
              <a:spcAft>
                <a:spcPts val="600"/>
              </a:spcAft>
            </a:pPr>
            <a:r>
              <a:rPr lang="en-US" dirty="0"/>
              <a:t>SATé-1 used Central Tree decomposition</a:t>
            </a:r>
          </a:p>
          <a:p>
            <a:pPr>
              <a:spcAft>
                <a:spcPts val="600"/>
              </a:spcAft>
            </a:pPr>
            <a:r>
              <a:rPr lang="en-US" dirty="0"/>
              <a:t>SATé-2 improves on SATé-1 by changing decomposition (removes centroid edges)</a:t>
            </a:r>
          </a:p>
          <a:p>
            <a:pPr>
              <a:spcAft>
                <a:spcPts val="600"/>
              </a:spcAft>
            </a:pPr>
            <a:r>
              <a:rPr lang="en-US" dirty="0"/>
              <a:t>PASTA improves on SATé-2 by changing how subset alignments are merged (pairwise then transitivity)</a:t>
            </a:r>
          </a:p>
          <a:p>
            <a:pPr>
              <a:spcAft>
                <a:spcPts val="600"/>
              </a:spcAft>
            </a:pPr>
            <a:r>
              <a:rPr lang="en-US" dirty="0"/>
              <a:t>MAGUS improves on PASTA by changing how subset alignments are merged: it then does only one iteration, and outputs an alignment</a:t>
            </a:r>
          </a:p>
        </p:txBody>
      </p:sp>
    </p:spTree>
    <p:extLst>
      <p:ext uri="{BB962C8B-B14F-4D97-AF65-F5344CB8AC3E}">
        <p14:creationId xmlns:p14="http://schemas.microsoft.com/office/powerpoint/2010/main" val="17128359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2"/>
          <p:cNvSpPr>
            <a:spLocks noGrp="1" noChangeArrowheads="1"/>
          </p:cNvSpPr>
          <p:nvPr>
            <p:ph type="title"/>
          </p:nvPr>
        </p:nvSpPr>
        <p:spPr>
          <a:xfrm>
            <a:off x="304800" y="228600"/>
            <a:ext cx="2036763" cy="2278063"/>
          </a:xfrm>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defTabSz="457200" eaLnBrk="1" hangingPunct="1">
              <a:tabLst>
                <a:tab pos="723900" algn="l"/>
                <a:tab pos="1447800" algn="l"/>
              </a:tabLst>
              <a:defRPr/>
            </a:pPr>
            <a:r>
              <a:rPr lang="en-GB">
                <a:solidFill>
                  <a:srgbClr val="0033CC"/>
                </a:solidFill>
                <a:cs typeface="+mj-cs"/>
              </a:rPr>
              <a:t>SATé-I </a:t>
            </a:r>
            <a:r>
              <a:rPr lang="en-GB" b="0">
                <a:cs typeface="+mj-cs"/>
              </a:rPr>
              <a:t>vs.</a:t>
            </a:r>
            <a:r>
              <a:rPr lang="en-GB">
                <a:cs typeface="+mj-cs"/>
              </a:rPr>
              <a:t> </a:t>
            </a:r>
            <a:r>
              <a:rPr lang="en-GB">
                <a:solidFill>
                  <a:srgbClr val="FF0000"/>
                </a:solidFill>
                <a:cs typeface="+mj-cs"/>
              </a:rPr>
              <a:t>SATé-II</a:t>
            </a:r>
            <a:endParaRPr lang="en-GB">
              <a:cs typeface="+mj-cs"/>
            </a:endParaRPr>
          </a:p>
        </p:txBody>
      </p:sp>
      <p:pic>
        <p:nvPicPr>
          <p:cNvPr id="571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0" y="0"/>
            <a:ext cx="6635750" cy="22399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5713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2281238"/>
            <a:ext cx="6635750" cy="223996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5713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0" y="4562475"/>
            <a:ext cx="6635750" cy="22399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71398" name="Rectangle 6"/>
          <p:cNvSpPr>
            <a:spLocks noGrp="1" noChangeArrowheads="1"/>
          </p:cNvSpPr>
          <p:nvPr>
            <p:ph type="body" idx="1"/>
          </p:nvPr>
        </p:nvSpPr>
        <p:spPr>
          <a:xfrm>
            <a:off x="228600" y="3048000"/>
            <a:ext cx="2057400" cy="3505200"/>
          </a:xfrm>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marL="431800" indent="-323850" defTabSz="457200">
              <a:buFontTx/>
              <a:buNone/>
              <a:tabLst>
                <a:tab pos="723900" algn="l"/>
                <a:tab pos="1447800" algn="l"/>
                <a:tab pos="2171700" algn="l"/>
              </a:tabLst>
              <a:defRPr/>
            </a:pPr>
            <a:r>
              <a:rPr lang="en-GB" sz="2800">
                <a:solidFill>
                  <a:srgbClr val="FF0000"/>
                </a:solidFill>
                <a:cs typeface="+mn-cs"/>
              </a:rPr>
              <a:t>SATé-II</a:t>
            </a:r>
          </a:p>
          <a:p>
            <a:pPr marL="431800" indent="-323850" defTabSz="457200">
              <a:tabLst>
                <a:tab pos="723900" algn="l"/>
                <a:tab pos="1447800" algn="l"/>
                <a:tab pos="2171700" algn="l"/>
              </a:tabLst>
              <a:defRPr/>
            </a:pPr>
            <a:r>
              <a:rPr lang="en-GB" sz="2000">
                <a:cs typeface="+mn-cs"/>
              </a:rPr>
              <a:t>Faster</a:t>
            </a:r>
            <a:r>
              <a:rPr lang="en-GB" sz="2000" b="0">
                <a:cs typeface="+mn-cs"/>
              </a:rPr>
              <a:t> and more accurate than </a:t>
            </a:r>
            <a:r>
              <a:rPr lang="en-GB" sz="1800">
                <a:solidFill>
                  <a:srgbClr val="0033CC"/>
                </a:solidFill>
                <a:cs typeface="+mn-cs"/>
              </a:rPr>
              <a:t>SATé-I</a:t>
            </a:r>
            <a:r>
              <a:rPr lang="en-GB" sz="1800" b="0">
                <a:solidFill>
                  <a:srgbClr val="0033CC"/>
                </a:solidFill>
                <a:cs typeface="+mn-cs"/>
              </a:rPr>
              <a:t> </a:t>
            </a:r>
          </a:p>
          <a:p>
            <a:pPr marL="431800" indent="-323850" defTabSz="457200">
              <a:tabLst>
                <a:tab pos="723900" algn="l"/>
                <a:tab pos="1447800" algn="l"/>
                <a:tab pos="2171700" algn="l"/>
              </a:tabLst>
              <a:defRPr/>
            </a:pPr>
            <a:r>
              <a:rPr lang="en-GB" sz="1800" b="0">
                <a:cs typeface="+mn-cs"/>
              </a:rPr>
              <a:t>Longer analyses or use of ML to select tree/alignment pair slightly better results</a:t>
            </a:r>
          </a:p>
        </p:txBody>
      </p:sp>
    </p:spTree>
    <p:extLst>
      <p:ext uri="{BB962C8B-B14F-4D97-AF65-F5344CB8AC3E}">
        <p14:creationId xmlns:p14="http://schemas.microsoft.com/office/powerpoint/2010/main" val="15774182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76A66-6C52-7842-BE79-60B03F8383DC}"/>
              </a:ext>
            </a:extLst>
          </p:cNvPr>
          <p:cNvSpPr>
            <a:spLocks noGrp="1"/>
          </p:cNvSpPr>
          <p:nvPr>
            <p:ph type="title"/>
          </p:nvPr>
        </p:nvSpPr>
        <p:spPr/>
        <p:txBody>
          <a:bodyPr/>
          <a:lstStyle/>
          <a:p>
            <a:r>
              <a:rPr lang="en-US" dirty="0"/>
              <a:t>PASTA vs SATe-II</a:t>
            </a:r>
          </a:p>
        </p:txBody>
      </p:sp>
      <p:pic>
        <p:nvPicPr>
          <p:cNvPr id="5" name="Picture 4">
            <a:extLst>
              <a:ext uri="{FF2B5EF4-FFF2-40B4-BE49-F238E27FC236}">
                <a16:creationId xmlns:a16="http://schemas.microsoft.com/office/drawing/2014/main" id="{9966D293-AD33-D34C-9753-90F35807015F}"/>
              </a:ext>
            </a:extLst>
          </p:cNvPr>
          <p:cNvPicPr>
            <a:picLocks noChangeAspect="1"/>
          </p:cNvPicPr>
          <p:nvPr/>
        </p:nvPicPr>
        <p:blipFill>
          <a:blip r:embed="rId2"/>
          <a:stretch>
            <a:fillRect/>
          </a:stretch>
        </p:blipFill>
        <p:spPr>
          <a:xfrm>
            <a:off x="0" y="1568035"/>
            <a:ext cx="9144000" cy="3721930"/>
          </a:xfrm>
          <a:prstGeom prst="rect">
            <a:avLst/>
          </a:prstGeom>
        </p:spPr>
      </p:pic>
    </p:spTree>
    <p:extLst>
      <p:ext uri="{BB962C8B-B14F-4D97-AF65-F5344CB8AC3E}">
        <p14:creationId xmlns:p14="http://schemas.microsoft.com/office/powerpoint/2010/main" val="33349411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52DF5-FAEA-1340-BE6F-181EAB8FA907}"/>
              </a:ext>
            </a:extLst>
          </p:cNvPr>
          <p:cNvSpPr>
            <a:spLocks noGrp="1"/>
          </p:cNvSpPr>
          <p:nvPr>
            <p:ph type="title"/>
          </p:nvPr>
        </p:nvSpPr>
        <p:spPr/>
        <p:txBody>
          <a:bodyPr/>
          <a:lstStyle/>
          <a:p>
            <a:r>
              <a:rPr lang="en-US" dirty="0"/>
              <a:t>MAGUS</a:t>
            </a:r>
          </a:p>
        </p:txBody>
      </p:sp>
      <p:sp>
        <p:nvSpPr>
          <p:cNvPr id="3" name="Content Placeholder 2">
            <a:extLst>
              <a:ext uri="{FF2B5EF4-FFF2-40B4-BE49-F238E27FC236}">
                <a16:creationId xmlns:a16="http://schemas.microsoft.com/office/drawing/2014/main" id="{64D78F9D-2A97-084B-A7A2-3837F2B8CEF7}"/>
              </a:ext>
            </a:extLst>
          </p:cNvPr>
          <p:cNvSpPr>
            <a:spLocks noGrp="1"/>
          </p:cNvSpPr>
          <p:nvPr>
            <p:ph idx="1"/>
          </p:nvPr>
        </p:nvSpPr>
        <p:spPr/>
        <p:txBody>
          <a:bodyPr/>
          <a:lstStyle/>
          <a:p>
            <a:r>
              <a:rPr lang="en-US" dirty="0"/>
              <a:t>Most recent member of the SATé family, but only does one iteration and outputs MSA</a:t>
            </a:r>
          </a:p>
          <a:p>
            <a:r>
              <a:rPr lang="en-US" dirty="0"/>
              <a:t>Nearly identical to PASTA:</a:t>
            </a:r>
          </a:p>
          <a:p>
            <a:pPr lvl="1"/>
            <a:r>
              <a:rPr lang="en-US" dirty="0"/>
              <a:t>Get initial alignment and tree</a:t>
            </a:r>
          </a:p>
          <a:p>
            <a:pPr lvl="1"/>
            <a:r>
              <a:rPr lang="en-US" dirty="0"/>
              <a:t>Divide sequences into subset using PASTA decomposition</a:t>
            </a:r>
          </a:p>
          <a:p>
            <a:pPr lvl="1"/>
            <a:r>
              <a:rPr lang="en-US" dirty="0"/>
              <a:t>Align subsets using MAFFT</a:t>
            </a:r>
          </a:p>
          <a:p>
            <a:pPr lvl="1"/>
            <a:r>
              <a:rPr lang="en-US" dirty="0">
                <a:solidFill>
                  <a:srgbClr val="0432FF"/>
                </a:solidFill>
              </a:rPr>
              <a:t>Merge subset alignments using GCM</a:t>
            </a:r>
          </a:p>
        </p:txBody>
      </p:sp>
    </p:spTree>
    <p:extLst>
      <p:ext uri="{BB962C8B-B14F-4D97-AF65-F5344CB8AC3E}">
        <p14:creationId xmlns:p14="http://schemas.microsoft.com/office/powerpoint/2010/main" val="23745115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Bioinformatics</a:t>
            </a:r>
            <a:r>
              <a:rPr lang="en-US" altLang="en-US" sz="1000">
                <a:solidFill>
                  <a:srgbClr val="333333"/>
                </a:solidFill>
              </a:rPr>
              <a:t>, Volume 37, Issue 12, 15 June 2021, Pages 1666–1672, </a:t>
            </a:r>
            <a:r>
              <a:rPr lang="en-US" altLang="en-US" sz="1000">
                <a:solidFill>
                  <a:srgbClr val="333333"/>
                </a:solidFill>
                <a:hlinkClick r:id="rId3"/>
              </a:rPr>
              <a:t>https://doi.org/10.1093/bioinformatics/btaa992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8150772"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dirty="0"/>
              <a:t>Fig. 1. </a:t>
            </a:r>
            <a:r>
              <a:rPr lang="en-US" altLang="en-US" b="0" dirty="0"/>
              <a:t>MAGUS (merging subset alignments using the Graph Clustering Merger)</a:t>
            </a:r>
          </a:p>
        </p:txBody>
      </p:sp>
      <p:pic>
        <p:nvPicPr>
          <p:cNvPr id="5124" name="Picture 4"/>
          <p:cNvPicPr>
            <a:picLocks noChangeAspect="1"/>
          </p:cNvPicPr>
          <p:nvPr/>
        </p:nvPicPr>
        <p:blipFill>
          <a:blip r:embed="rId4"/>
          <a:stretch>
            <a:fillRect/>
          </a:stretch>
        </p:blipFill>
        <p:spPr>
          <a:xfrm>
            <a:off x="7904162" y="6267450"/>
            <a:ext cx="1058862" cy="298450"/>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522365"/>
          </a:xfrm>
          <a:prstGeom prst="rect">
            <a:avLst/>
          </a:prstGeom>
        </p:spPr>
      </p:pic>
    </p:spTree>
    <p:extLst>
      <p:ext uri="{BB962C8B-B14F-4D97-AF65-F5344CB8AC3E}">
        <p14:creationId xmlns:p14="http://schemas.microsoft.com/office/powerpoint/2010/main" val="37981558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a:xfrm>
            <a:off x="457200" y="425450"/>
            <a:ext cx="7446962"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dirty="0"/>
              <a:t>Fig. 4. </a:t>
            </a:r>
            <a:r>
              <a:rPr lang="en-US" altLang="en-US" b="0" dirty="0"/>
              <a:t>Experiment 2: MAGUS versus PASTA on the 1000-taxon datasets.             Top: Alignment error. Bottom: running time.</a:t>
            </a:r>
          </a:p>
        </p:txBody>
      </p:sp>
      <p:pic>
        <p:nvPicPr>
          <p:cNvPr id="5124" name="Picture 4"/>
          <p:cNvPicPr>
            <a:picLocks noChangeAspect="1"/>
          </p:cNvPicPr>
          <p:nvPr/>
        </p:nvPicPr>
        <p:blipFill>
          <a:blip r:embed="rId3"/>
          <a:stretch>
            <a:fillRect/>
          </a:stretch>
        </p:blipFill>
        <p:spPr>
          <a:xfrm>
            <a:off x="7904162" y="6267450"/>
            <a:ext cx="1058862" cy="298450"/>
          </a:xfrm>
          <a:prstGeom prst="rect">
            <a:avLst/>
          </a:prstGeom>
          <a:noFill/>
          <a:ln>
            <a:noFill/>
            <a:miter lim="800000"/>
          </a:ln>
        </p:spPr>
      </p:pic>
      <p:pic>
        <p:nvPicPr>
          <p:cNvPr id="5125" name="New picture"/>
          <p:cNvPicPr/>
          <p:nvPr/>
        </p:nvPicPr>
        <p:blipFill>
          <a:blip r:embed="rId4"/>
          <a:stretch>
            <a:fillRect/>
          </a:stretch>
        </p:blipFill>
        <p:spPr>
          <a:xfrm>
            <a:off x="1345324" y="1038225"/>
            <a:ext cx="6190593" cy="5527675"/>
          </a:xfrm>
          <a:prstGeom prst="rect">
            <a:avLst/>
          </a:prstGeom>
        </p:spPr>
      </p:pic>
    </p:spTree>
    <p:extLst>
      <p:ext uri="{BB962C8B-B14F-4D97-AF65-F5344CB8AC3E}">
        <p14:creationId xmlns:p14="http://schemas.microsoft.com/office/powerpoint/2010/main" val="23539796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for MAGUS</a:t>
            </a:r>
          </a:p>
        </p:txBody>
      </p:sp>
      <p:sp>
        <p:nvSpPr>
          <p:cNvPr id="3" name="Content Placeholder 2"/>
          <p:cNvSpPr>
            <a:spLocks noGrp="1"/>
          </p:cNvSpPr>
          <p:nvPr>
            <p:ph idx="1"/>
          </p:nvPr>
        </p:nvSpPr>
        <p:spPr/>
        <p:txBody>
          <a:bodyPr>
            <a:normAutofit fontScale="92500"/>
          </a:bodyPr>
          <a:lstStyle/>
          <a:p>
            <a:pPr>
              <a:spcAft>
                <a:spcPts val="600"/>
              </a:spcAft>
            </a:pPr>
            <a:r>
              <a:rPr lang="en-US" dirty="0"/>
              <a:t>MAGUS achieves its superior accuracy (compared to PASTA) by merging subset alignments differently:</a:t>
            </a:r>
          </a:p>
          <a:p>
            <a:pPr lvl="1">
              <a:spcAft>
                <a:spcPts val="600"/>
              </a:spcAft>
            </a:pPr>
            <a:r>
              <a:rPr lang="en-US" dirty="0"/>
              <a:t>Not pairwise mergers but all at once</a:t>
            </a:r>
          </a:p>
          <a:p>
            <a:pPr>
              <a:spcAft>
                <a:spcPts val="600"/>
              </a:spcAft>
            </a:pPr>
            <a:r>
              <a:rPr lang="en-US" dirty="0"/>
              <a:t>The key is the GCM technique, which uses a graph clustering step (Markov Clustering). </a:t>
            </a:r>
          </a:p>
          <a:p>
            <a:pPr>
              <a:spcAft>
                <a:spcPts val="600"/>
              </a:spcAft>
            </a:pPr>
            <a:r>
              <a:rPr lang="en-US" dirty="0"/>
              <a:t>Perhaps some other graph clustering method would be as good or better, and more scalable?</a:t>
            </a:r>
          </a:p>
          <a:p>
            <a:pPr>
              <a:spcAft>
                <a:spcPts val="600"/>
              </a:spcAft>
            </a:pPr>
            <a:endParaRPr lang="en-US" dirty="0"/>
          </a:p>
        </p:txBody>
      </p:sp>
    </p:spTree>
    <p:extLst>
      <p:ext uri="{BB962C8B-B14F-4D97-AF65-F5344CB8AC3E}">
        <p14:creationId xmlns:p14="http://schemas.microsoft.com/office/powerpoint/2010/main" val="41425961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FA18C-20C2-9340-A89C-B692DAE9C079}"/>
              </a:ext>
            </a:extLst>
          </p:cNvPr>
          <p:cNvSpPr>
            <a:spLocks noGrp="1"/>
          </p:cNvSpPr>
          <p:nvPr>
            <p:ph type="title"/>
          </p:nvPr>
        </p:nvSpPr>
        <p:spPr/>
        <p:txBody>
          <a:bodyPr/>
          <a:lstStyle/>
          <a:p>
            <a:r>
              <a:rPr lang="en-US" dirty="0"/>
              <a:t>Studies we will discuss</a:t>
            </a:r>
          </a:p>
        </p:txBody>
      </p:sp>
      <p:sp>
        <p:nvSpPr>
          <p:cNvPr id="3" name="Content Placeholder 2">
            <a:extLst>
              <a:ext uri="{FF2B5EF4-FFF2-40B4-BE49-F238E27FC236}">
                <a16:creationId xmlns:a16="http://schemas.microsoft.com/office/drawing/2014/main" id="{03A7B767-2D2B-774D-B232-FA3D8CD8AA37}"/>
              </a:ext>
            </a:extLst>
          </p:cNvPr>
          <p:cNvSpPr>
            <a:spLocks noGrp="1"/>
          </p:cNvSpPr>
          <p:nvPr>
            <p:ph idx="1"/>
          </p:nvPr>
        </p:nvSpPr>
        <p:spPr/>
        <p:txBody>
          <a:bodyPr>
            <a:normAutofit fontScale="77500" lnSpcReduction="20000"/>
          </a:bodyPr>
          <a:lstStyle/>
          <a:p>
            <a:r>
              <a:rPr lang="en-US" dirty="0" err="1"/>
              <a:t>Katoh</a:t>
            </a:r>
            <a:r>
              <a:rPr lang="en-US" dirty="0"/>
              <a:t> and </a:t>
            </a:r>
            <a:r>
              <a:rPr lang="en-US" dirty="0" err="1"/>
              <a:t>Standley</a:t>
            </a:r>
            <a:r>
              <a:rPr lang="en-US" dirty="0"/>
              <a:t>, MBE 2013 (about MAFFT)</a:t>
            </a:r>
          </a:p>
          <a:p>
            <a:r>
              <a:rPr lang="en-US" dirty="0" err="1"/>
              <a:t>Nelesen</a:t>
            </a:r>
            <a:r>
              <a:rPr lang="en-US" dirty="0"/>
              <a:t> et al., PSB 2008 (Impact of guide tree)</a:t>
            </a:r>
          </a:p>
          <a:p>
            <a:r>
              <a:rPr lang="en-US" dirty="0"/>
              <a:t>Liu and Warnow, </a:t>
            </a:r>
            <a:r>
              <a:rPr lang="en-US" dirty="0" err="1"/>
              <a:t>PLoS</a:t>
            </a:r>
            <a:r>
              <a:rPr lang="en-US" dirty="0"/>
              <a:t> ONE 2012 (about treelength criteria)</a:t>
            </a:r>
          </a:p>
          <a:p>
            <a:r>
              <a:rPr lang="en-US" dirty="0" err="1"/>
              <a:t>Loytynoja</a:t>
            </a:r>
            <a:r>
              <a:rPr lang="en-US" dirty="0"/>
              <a:t> and Goldman, Science 2008 (about Prank)</a:t>
            </a:r>
          </a:p>
          <a:p>
            <a:r>
              <a:rPr lang="en-US" dirty="0"/>
              <a:t>Sievers et al., Molecular Systems Biology 2011 (Clustal-Omega paper)</a:t>
            </a:r>
          </a:p>
          <a:p>
            <a:r>
              <a:rPr lang="en-US" dirty="0"/>
              <a:t>Liu et al., Science 2009 (SATé-I) and Mirarab et al. J. Computational Biology 2014 (PASTA), Smirnov and Warnow Bioinformatics 2021 (MAGUS)</a:t>
            </a:r>
          </a:p>
          <a:p>
            <a:r>
              <a:rPr lang="en-US" dirty="0">
                <a:solidFill>
                  <a:srgbClr val="0432FF"/>
                </a:solidFill>
              </a:rPr>
              <a:t>Nguyen et al., Genome Biology 2014 (UPP)</a:t>
            </a:r>
          </a:p>
          <a:p>
            <a:r>
              <a:rPr lang="en-US" dirty="0"/>
              <a:t>Nute et al., Systematic Biology 2019 (Evaluating BAli-Phy)</a:t>
            </a:r>
          </a:p>
        </p:txBody>
      </p:sp>
    </p:spTree>
    <p:extLst>
      <p:ext uri="{BB962C8B-B14F-4D97-AF65-F5344CB8AC3E}">
        <p14:creationId xmlns:p14="http://schemas.microsoft.com/office/powerpoint/2010/main" val="15343325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2B8AB-CDDC-4245-9B9C-A7F8E4212035}"/>
              </a:ext>
            </a:extLst>
          </p:cNvPr>
          <p:cNvSpPr>
            <a:spLocks noGrp="1"/>
          </p:cNvSpPr>
          <p:nvPr>
            <p:ph type="title"/>
          </p:nvPr>
        </p:nvSpPr>
        <p:spPr/>
        <p:txBody>
          <a:bodyPr/>
          <a:lstStyle/>
          <a:p>
            <a:r>
              <a:rPr lang="en-US" dirty="0"/>
              <a:t>Sequence length heterogeneity</a:t>
            </a:r>
          </a:p>
        </p:txBody>
      </p:sp>
      <p:pic>
        <p:nvPicPr>
          <p:cNvPr id="5" name="Picture 4">
            <a:extLst>
              <a:ext uri="{FF2B5EF4-FFF2-40B4-BE49-F238E27FC236}">
                <a16:creationId xmlns:a16="http://schemas.microsoft.com/office/drawing/2014/main" id="{6E8E1A6C-01C4-F44E-B8DD-320046AD3BE1}"/>
              </a:ext>
            </a:extLst>
          </p:cNvPr>
          <p:cNvPicPr>
            <a:picLocks noChangeAspect="1"/>
          </p:cNvPicPr>
          <p:nvPr/>
        </p:nvPicPr>
        <p:blipFill>
          <a:blip r:embed="rId2"/>
          <a:stretch>
            <a:fillRect/>
          </a:stretch>
        </p:blipFill>
        <p:spPr>
          <a:xfrm>
            <a:off x="610037" y="1290318"/>
            <a:ext cx="7209659" cy="5129531"/>
          </a:xfrm>
          <a:prstGeom prst="rect">
            <a:avLst/>
          </a:prstGeom>
        </p:spPr>
      </p:pic>
    </p:spTree>
    <p:extLst>
      <p:ext uri="{BB962C8B-B14F-4D97-AF65-F5344CB8AC3E}">
        <p14:creationId xmlns:p14="http://schemas.microsoft.com/office/powerpoint/2010/main" val="1382155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Alignment criteria</a:t>
            </a:r>
          </a:p>
        </p:txBody>
      </p:sp>
      <p:sp>
        <p:nvSpPr>
          <p:cNvPr id="3" name="Content Placeholder 2"/>
          <p:cNvSpPr>
            <a:spLocks noGrp="1"/>
          </p:cNvSpPr>
          <p:nvPr>
            <p:ph idx="1"/>
          </p:nvPr>
        </p:nvSpPr>
        <p:spPr/>
        <p:txBody>
          <a:bodyPr/>
          <a:lstStyle/>
          <a:p>
            <a:r>
              <a:rPr lang="en-US" dirty="0"/>
              <a:t>Does the relative performance of methods depend on the alignment criterion?</a:t>
            </a:r>
          </a:p>
          <a:p>
            <a:r>
              <a:rPr lang="en-US" dirty="0"/>
              <a:t>Which alignment criteria are predictive of tree accuracy?</a:t>
            </a:r>
          </a:p>
          <a:p>
            <a:r>
              <a:rPr lang="en-US" dirty="0"/>
              <a:t>How should we design MSA methods to produce best accuracy?</a:t>
            </a:r>
          </a:p>
        </p:txBody>
      </p:sp>
    </p:spTree>
    <p:extLst>
      <p:ext uri="{BB962C8B-B14F-4D97-AF65-F5344CB8AC3E}">
        <p14:creationId xmlns:p14="http://schemas.microsoft.com/office/powerpoint/2010/main" val="25592885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83C98-7126-6E46-B35F-ADDD08041F60}"/>
              </a:ext>
            </a:extLst>
          </p:cNvPr>
          <p:cNvSpPr>
            <a:spLocks noGrp="1"/>
          </p:cNvSpPr>
          <p:nvPr>
            <p:ph type="title"/>
          </p:nvPr>
        </p:nvSpPr>
        <p:spPr/>
        <p:txBody>
          <a:bodyPr/>
          <a:lstStyle/>
          <a:p>
            <a:r>
              <a:rPr lang="en-US" dirty="0"/>
              <a:t>UPP</a:t>
            </a:r>
          </a:p>
        </p:txBody>
      </p:sp>
      <p:sp>
        <p:nvSpPr>
          <p:cNvPr id="3" name="Content Placeholder 2">
            <a:extLst>
              <a:ext uri="{FF2B5EF4-FFF2-40B4-BE49-F238E27FC236}">
                <a16:creationId xmlns:a16="http://schemas.microsoft.com/office/drawing/2014/main" id="{29072773-7E73-8C42-A536-4983AD1FAA6C}"/>
              </a:ext>
            </a:extLst>
          </p:cNvPr>
          <p:cNvSpPr>
            <a:spLocks noGrp="1"/>
          </p:cNvSpPr>
          <p:nvPr>
            <p:ph idx="1"/>
          </p:nvPr>
        </p:nvSpPr>
        <p:spPr/>
        <p:txBody>
          <a:bodyPr>
            <a:normAutofit/>
          </a:bodyPr>
          <a:lstStyle/>
          <a:p>
            <a:r>
              <a:rPr lang="en-US" dirty="0"/>
              <a:t>UPP (Ultra-large alignments using Phylogeny-aware Profiles) was developed to enable accurate alignments in the presence of sequence length heterogeneity</a:t>
            </a:r>
          </a:p>
          <a:p>
            <a:r>
              <a:rPr lang="en-US" dirty="0"/>
              <a:t>Nguyen, Mirarab, and Warnow. Genome Biology 2015</a:t>
            </a:r>
          </a:p>
        </p:txBody>
      </p:sp>
    </p:spTree>
    <p:extLst>
      <p:ext uri="{BB962C8B-B14F-4D97-AF65-F5344CB8AC3E}">
        <p14:creationId xmlns:p14="http://schemas.microsoft.com/office/powerpoint/2010/main" val="36739747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83C98-7126-6E46-B35F-ADDD08041F60}"/>
              </a:ext>
            </a:extLst>
          </p:cNvPr>
          <p:cNvSpPr>
            <a:spLocks noGrp="1"/>
          </p:cNvSpPr>
          <p:nvPr>
            <p:ph type="title"/>
          </p:nvPr>
        </p:nvSpPr>
        <p:spPr/>
        <p:txBody>
          <a:bodyPr/>
          <a:lstStyle/>
          <a:p>
            <a:r>
              <a:rPr lang="en-US" dirty="0"/>
              <a:t>UPP</a:t>
            </a:r>
          </a:p>
        </p:txBody>
      </p:sp>
      <p:sp>
        <p:nvSpPr>
          <p:cNvPr id="3" name="Content Placeholder 2">
            <a:extLst>
              <a:ext uri="{FF2B5EF4-FFF2-40B4-BE49-F238E27FC236}">
                <a16:creationId xmlns:a16="http://schemas.microsoft.com/office/drawing/2014/main" id="{29072773-7E73-8C42-A536-4983AD1FAA6C}"/>
              </a:ext>
            </a:extLst>
          </p:cNvPr>
          <p:cNvSpPr>
            <a:spLocks noGrp="1"/>
          </p:cNvSpPr>
          <p:nvPr>
            <p:ph idx="1"/>
          </p:nvPr>
        </p:nvSpPr>
        <p:spPr/>
        <p:txBody>
          <a:bodyPr>
            <a:normAutofit/>
          </a:bodyPr>
          <a:lstStyle/>
          <a:p>
            <a:r>
              <a:rPr lang="en-US" dirty="0"/>
              <a:t>Approach:</a:t>
            </a:r>
          </a:p>
          <a:p>
            <a:pPr lvl="2"/>
            <a:r>
              <a:rPr lang="en-US" dirty="0"/>
              <a:t>Find set of “full-length” sequences</a:t>
            </a:r>
          </a:p>
          <a:p>
            <a:pPr lvl="2"/>
            <a:r>
              <a:rPr lang="en-US" dirty="0"/>
              <a:t>Align set using PASTA</a:t>
            </a:r>
          </a:p>
          <a:p>
            <a:pPr lvl="2"/>
            <a:r>
              <a:rPr lang="en-US" dirty="0"/>
              <a:t>Build model of the PASTA MSA using “ensemble of Hidden Markov Models”</a:t>
            </a:r>
          </a:p>
          <a:p>
            <a:pPr lvl="2"/>
            <a:r>
              <a:rPr lang="en-US" dirty="0"/>
              <a:t>Add remaining sequences into the PASTA MSA using the ensemble</a:t>
            </a:r>
          </a:p>
        </p:txBody>
      </p:sp>
    </p:spTree>
    <p:extLst>
      <p:ext uri="{BB962C8B-B14F-4D97-AF65-F5344CB8AC3E}">
        <p14:creationId xmlns:p14="http://schemas.microsoft.com/office/powerpoint/2010/main" val="12128827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32F6-C69F-0845-81C2-5EFB6FBA0924}"/>
              </a:ext>
            </a:extLst>
          </p:cNvPr>
          <p:cNvSpPr>
            <a:spLocks noGrp="1"/>
          </p:cNvSpPr>
          <p:nvPr>
            <p:ph type="title"/>
          </p:nvPr>
        </p:nvSpPr>
        <p:spPr/>
        <p:txBody>
          <a:bodyPr/>
          <a:lstStyle/>
          <a:p>
            <a:r>
              <a:rPr lang="en-US" dirty="0"/>
              <a:t>Impact of fragmentary sequences</a:t>
            </a:r>
          </a:p>
        </p:txBody>
      </p:sp>
      <p:pic>
        <p:nvPicPr>
          <p:cNvPr id="7" name="Picture 6">
            <a:extLst>
              <a:ext uri="{FF2B5EF4-FFF2-40B4-BE49-F238E27FC236}">
                <a16:creationId xmlns:a16="http://schemas.microsoft.com/office/drawing/2014/main" id="{71D53BE6-E085-3849-8EDC-D70DCD9FC0CE}"/>
              </a:ext>
            </a:extLst>
          </p:cNvPr>
          <p:cNvPicPr>
            <a:picLocks noChangeAspect="1"/>
          </p:cNvPicPr>
          <p:nvPr/>
        </p:nvPicPr>
        <p:blipFill>
          <a:blip r:embed="rId2"/>
          <a:stretch>
            <a:fillRect/>
          </a:stretch>
        </p:blipFill>
        <p:spPr>
          <a:xfrm>
            <a:off x="-172376" y="1977258"/>
            <a:ext cx="9488752" cy="4171293"/>
          </a:xfrm>
          <a:prstGeom prst="rect">
            <a:avLst/>
          </a:prstGeom>
        </p:spPr>
      </p:pic>
    </p:spTree>
    <p:extLst>
      <p:ext uri="{BB962C8B-B14F-4D97-AF65-F5344CB8AC3E}">
        <p14:creationId xmlns:p14="http://schemas.microsoft.com/office/powerpoint/2010/main" val="15254819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32F6-C69F-0845-81C2-5EFB6FBA0924}"/>
              </a:ext>
            </a:extLst>
          </p:cNvPr>
          <p:cNvSpPr>
            <a:spLocks noGrp="1"/>
          </p:cNvSpPr>
          <p:nvPr>
            <p:ph type="title"/>
          </p:nvPr>
        </p:nvSpPr>
        <p:spPr/>
        <p:txBody>
          <a:bodyPr/>
          <a:lstStyle/>
          <a:p>
            <a:r>
              <a:rPr lang="en-US" dirty="0"/>
              <a:t>Impact of fragmentary sequences</a:t>
            </a:r>
          </a:p>
        </p:txBody>
      </p:sp>
      <p:pic>
        <p:nvPicPr>
          <p:cNvPr id="7" name="Picture 6">
            <a:extLst>
              <a:ext uri="{FF2B5EF4-FFF2-40B4-BE49-F238E27FC236}">
                <a16:creationId xmlns:a16="http://schemas.microsoft.com/office/drawing/2014/main" id="{F101F33D-D0BB-5D43-A93A-295CF3D2711E}"/>
              </a:ext>
            </a:extLst>
          </p:cNvPr>
          <p:cNvPicPr>
            <a:picLocks noChangeAspect="1"/>
          </p:cNvPicPr>
          <p:nvPr/>
        </p:nvPicPr>
        <p:blipFill>
          <a:blip r:embed="rId2"/>
          <a:stretch>
            <a:fillRect/>
          </a:stretch>
        </p:blipFill>
        <p:spPr>
          <a:xfrm>
            <a:off x="-73572" y="1863615"/>
            <a:ext cx="9604504" cy="4511510"/>
          </a:xfrm>
          <a:prstGeom prst="rect">
            <a:avLst/>
          </a:prstGeom>
        </p:spPr>
      </p:pic>
    </p:spTree>
    <p:extLst>
      <p:ext uri="{BB962C8B-B14F-4D97-AF65-F5344CB8AC3E}">
        <p14:creationId xmlns:p14="http://schemas.microsoft.com/office/powerpoint/2010/main" val="342304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32F6-C69F-0845-81C2-5EFB6FBA0924}"/>
              </a:ext>
            </a:extLst>
          </p:cNvPr>
          <p:cNvSpPr>
            <a:spLocks noGrp="1"/>
          </p:cNvSpPr>
          <p:nvPr>
            <p:ph type="title"/>
          </p:nvPr>
        </p:nvSpPr>
        <p:spPr/>
        <p:txBody>
          <a:bodyPr/>
          <a:lstStyle/>
          <a:p>
            <a:r>
              <a:rPr lang="en-US" dirty="0"/>
              <a:t>Impact of fragmentary sequences</a:t>
            </a:r>
          </a:p>
        </p:txBody>
      </p:sp>
      <p:pic>
        <p:nvPicPr>
          <p:cNvPr id="5" name="Content Placeholder 4">
            <a:extLst>
              <a:ext uri="{FF2B5EF4-FFF2-40B4-BE49-F238E27FC236}">
                <a16:creationId xmlns:a16="http://schemas.microsoft.com/office/drawing/2014/main" id="{CE330E38-4733-D845-8067-3040D18C93CE}"/>
              </a:ext>
            </a:extLst>
          </p:cNvPr>
          <p:cNvPicPr>
            <a:picLocks noGrp="1" noChangeAspect="1"/>
          </p:cNvPicPr>
          <p:nvPr>
            <p:ph idx="1"/>
          </p:nvPr>
        </p:nvPicPr>
        <p:blipFill>
          <a:blip r:embed="rId2"/>
          <a:stretch>
            <a:fillRect/>
          </a:stretch>
        </p:blipFill>
        <p:spPr>
          <a:xfrm>
            <a:off x="1502980" y="1416380"/>
            <a:ext cx="5388511" cy="5255226"/>
          </a:xfrm>
        </p:spPr>
      </p:pic>
    </p:spTree>
    <p:extLst>
      <p:ext uri="{BB962C8B-B14F-4D97-AF65-F5344CB8AC3E}">
        <p14:creationId xmlns:p14="http://schemas.microsoft.com/office/powerpoint/2010/main" val="5328921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FA18C-20C2-9340-A89C-B692DAE9C079}"/>
              </a:ext>
            </a:extLst>
          </p:cNvPr>
          <p:cNvSpPr>
            <a:spLocks noGrp="1"/>
          </p:cNvSpPr>
          <p:nvPr>
            <p:ph type="title"/>
          </p:nvPr>
        </p:nvSpPr>
        <p:spPr/>
        <p:txBody>
          <a:bodyPr/>
          <a:lstStyle/>
          <a:p>
            <a:r>
              <a:rPr lang="en-US" dirty="0"/>
              <a:t>Studies we will discuss</a:t>
            </a:r>
          </a:p>
        </p:txBody>
      </p:sp>
      <p:sp>
        <p:nvSpPr>
          <p:cNvPr id="3" name="Content Placeholder 2">
            <a:extLst>
              <a:ext uri="{FF2B5EF4-FFF2-40B4-BE49-F238E27FC236}">
                <a16:creationId xmlns:a16="http://schemas.microsoft.com/office/drawing/2014/main" id="{03A7B767-2D2B-774D-B232-FA3D8CD8AA37}"/>
              </a:ext>
            </a:extLst>
          </p:cNvPr>
          <p:cNvSpPr>
            <a:spLocks noGrp="1"/>
          </p:cNvSpPr>
          <p:nvPr>
            <p:ph idx="1"/>
          </p:nvPr>
        </p:nvSpPr>
        <p:spPr/>
        <p:txBody>
          <a:bodyPr>
            <a:normAutofit fontScale="77500" lnSpcReduction="20000"/>
          </a:bodyPr>
          <a:lstStyle/>
          <a:p>
            <a:r>
              <a:rPr lang="en-US" dirty="0" err="1"/>
              <a:t>Katoh</a:t>
            </a:r>
            <a:r>
              <a:rPr lang="en-US" dirty="0"/>
              <a:t> and </a:t>
            </a:r>
            <a:r>
              <a:rPr lang="en-US" dirty="0" err="1"/>
              <a:t>Standley</a:t>
            </a:r>
            <a:r>
              <a:rPr lang="en-US" dirty="0"/>
              <a:t>, MBE 2013 (about MAFFT)</a:t>
            </a:r>
          </a:p>
          <a:p>
            <a:r>
              <a:rPr lang="en-US" dirty="0" err="1"/>
              <a:t>Nelesen</a:t>
            </a:r>
            <a:r>
              <a:rPr lang="en-US" dirty="0"/>
              <a:t> et al., PSB 2008 (Impact of guide tree)</a:t>
            </a:r>
          </a:p>
          <a:p>
            <a:r>
              <a:rPr lang="en-US" dirty="0"/>
              <a:t>Liu and Warnow, </a:t>
            </a:r>
            <a:r>
              <a:rPr lang="en-US" dirty="0" err="1"/>
              <a:t>PLoS</a:t>
            </a:r>
            <a:r>
              <a:rPr lang="en-US" dirty="0"/>
              <a:t> ONE 2012 (about treelength criteria)</a:t>
            </a:r>
          </a:p>
          <a:p>
            <a:r>
              <a:rPr lang="en-US" dirty="0" err="1"/>
              <a:t>Loytynoja</a:t>
            </a:r>
            <a:r>
              <a:rPr lang="en-US" dirty="0"/>
              <a:t> and Goldman, Science 2008 (about Prank)</a:t>
            </a:r>
          </a:p>
          <a:p>
            <a:r>
              <a:rPr lang="en-US" dirty="0"/>
              <a:t>Sievers et al., Molecular Systems Biology 2011 (Clustal-Omega paper)</a:t>
            </a:r>
          </a:p>
          <a:p>
            <a:r>
              <a:rPr lang="en-US" dirty="0"/>
              <a:t>Liu et al., Science 2009 (SATé-I) and Mirarab et al. J. Computational Biology 2014 (PASTA), Smirnov and Warnow Bioinformatics 2021 (MAGUS)</a:t>
            </a:r>
          </a:p>
          <a:p>
            <a:r>
              <a:rPr lang="en-US" dirty="0"/>
              <a:t>Nguyen et al., Genome Biology 2014 (UPP)</a:t>
            </a:r>
          </a:p>
          <a:p>
            <a:r>
              <a:rPr lang="en-US" dirty="0">
                <a:solidFill>
                  <a:srgbClr val="0432FF"/>
                </a:solidFill>
              </a:rPr>
              <a:t>Nute et al., Systematic Biology 2019 (Evaluating BAli-Phy)</a:t>
            </a:r>
          </a:p>
        </p:txBody>
      </p:sp>
    </p:spTree>
    <p:extLst>
      <p:ext uri="{BB962C8B-B14F-4D97-AF65-F5344CB8AC3E}">
        <p14:creationId xmlns:p14="http://schemas.microsoft.com/office/powerpoint/2010/main" val="33979322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3DD2B-70D6-E948-A972-2719480B0222}"/>
              </a:ext>
            </a:extLst>
          </p:cNvPr>
          <p:cNvSpPr>
            <a:spLocks noGrp="1"/>
          </p:cNvSpPr>
          <p:nvPr>
            <p:ph type="title"/>
          </p:nvPr>
        </p:nvSpPr>
        <p:spPr/>
        <p:txBody>
          <a:bodyPr/>
          <a:lstStyle/>
          <a:p>
            <a:r>
              <a:rPr lang="en-US" dirty="0"/>
              <a:t>BAli-Phy</a:t>
            </a:r>
          </a:p>
        </p:txBody>
      </p:sp>
      <p:sp>
        <p:nvSpPr>
          <p:cNvPr id="3" name="Content Placeholder 2">
            <a:extLst>
              <a:ext uri="{FF2B5EF4-FFF2-40B4-BE49-F238E27FC236}">
                <a16:creationId xmlns:a16="http://schemas.microsoft.com/office/drawing/2014/main" id="{7C3DABDB-A3A7-0849-B7AF-5EA685E0938B}"/>
              </a:ext>
            </a:extLst>
          </p:cNvPr>
          <p:cNvSpPr>
            <a:spLocks noGrp="1"/>
          </p:cNvSpPr>
          <p:nvPr>
            <p:ph idx="1"/>
          </p:nvPr>
        </p:nvSpPr>
        <p:spPr/>
        <p:txBody>
          <a:bodyPr>
            <a:normAutofit fontScale="92500" lnSpcReduction="10000"/>
          </a:bodyPr>
          <a:lstStyle/>
          <a:p>
            <a:r>
              <a:rPr lang="en-US" dirty="0"/>
              <a:t>Statistical co-estimation of alignments and trees, using Bayesian MCMC</a:t>
            </a:r>
          </a:p>
          <a:p>
            <a:r>
              <a:rPr lang="en-US" dirty="0"/>
              <a:t>Assumes model of sequence evolution that includes both indels and substitutions</a:t>
            </a:r>
          </a:p>
          <a:p>
            <a:r>
              <a:rPr lang="en-US" dirty="0"/>
              <a:t>SATe-1 paper (supplement) showed BAli-Phy produced superior alignments compared to SATe</a:t>
            </a:r>
          </a:p>
          <a:p>
            <a:r>
              <a:rPr lang="en-US" dirty="0"/>
              <a:t>BAli-Phy is computationally intensive due to its need to converge</a:t>
            </a:r>
          </a:p>
          <a:p>
            <a:r>
              <a:rPr lang="en-US" dirty="0"/>
              <a:t>Redelings and Suchard, Systematic Biology 2005</a:t>
            </a:r>
          </a:p>
        </p:txBody>
      </p:sp>
    </p:spTree>
    <p:extLst>
      <p:ext uri="{BB962C8B-B14F-4D97-AF65-F5344CB8AC3E}">
        <p14:creationId xmlns:p14="http://schemas.microsoft.com/office/powerpoint/2010/main" val="26197926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20A14-0DA9-3047-96B8-FCF647B44627}"/>
              </a:ext>
            </a:extLst>
          </p:cNvPr>
          <p:cNvSpPr>
            <a:spLocks noGrp="1"/>
          </p:cNvSpPr>
          <p:nvPr>
            <p:ph type="title"/>
          </p:nvPr>
        </p:nvSpPr>
        <p:spPr/>
        <p:txBody>
          <a:bodyPr/>
          <a:lstStyle/>
          <a:p>
            <a:r>
              <a:rPr lang="en-US" dirty="0"/>
              <a:t>Evaluating BAli-Phy</a:t>
            </a:r>
          </a:p>
        </p:txBody>
      </p:sp>
      <p:sp>
        <p:nvSpPr>
          <p:cNvPr id="3" name="Content Placeholder 2">
            <a:extLst>
              <a:ext uri="{FF2B5EF4-FFF2-40B4-BE49-F238E27FC236}">
                <a16:creationId xmlns:a16="http://schemas.microsoft.com/office/drawing/2014/main" id="{E1ABCFCF-330C-ED4B-9827-745C3F958BE8}"/>
              </a:ext>
            </a:extLst>
          </p:cNvPr>
          <p:cNvSpPr>
            <a:spLocks noGrp="1"/>
          </p:cNvSpPr>
          <p:nvPr>
            <p:ph idx="1"/>
          </p:nvPr>
        </p:nvSpPr>
        <p:spPr/>
        <p:txBody>
          <a:bodyPr/>
          <a:lstStyle/>
          <a:p>
            <a:r>
              <a:rPr lang="en-US" dirty="0"/>
              <a:t>Nute, Saleh, &amp; Warnow (2019). Evaluating statistical multiple sequence alignment in comparison to other alignment methods on protein data sets. </a:t>
            </a:r>
            <a:r>
              <a:rPr lang="en-US" i="1" dirty="0"/>
              <a:t>Systematic biology</a:t>
            </a:r>
            <a:r>
              <a:rPr lang="en-US" dirty="0"/>
              <a:t>, </a:t>
            </a:r>
            <a:r>
              <a:rPr lang="en-US" i="1" dirty="0"/>
              <a:t>68</a:t>
            </a:r>
            <a:r>
              <a:rPr lang="en-US" dirty="0"/>
              <a:t>(3), 396-411.</a:t>
            </a:r>
          </a:p>
          <a:p>
            <a:r>
              <a:rPr lang="en-US" dirty="0"/>
              <a:t>Compared BAli-Phy to other methods on both simulated and biological datasets</a:t>
            </a:r>
          </a:p>
        </p:txBody>
      </p:sp>
    </p:spTree>
    <p:extLst>
      <p:ext uri="{BB962C8B-B14F-4D97-AF65-F5344CB8AC3E}">
        <p14:creationId xmlns:p14="http://schemas.microsoft.com/office/powerpoint/2010/main" val="7376773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a:xfrm>
            <a:off x="457200" y="425450"/>
            <a:ext cx="83058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2pPr>
            <a:lvl3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3pPr>
            <a:lvl4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4pPr>
            <a:lvl5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dirty="0"/>
              <a:t>Results on </a:t>
            </a:r>
            <a:r>
              <a:rPr lang="en-US" altLang="en-US" b="0" dirty="0"/>
              <a:t>simulated amino acid data with 27 sequences for 6 different model conditions that vary by the substitution rate and indel rate; averages over 20 replicates are shown</a:t>
            </a:r>
          </a:p>
        </p:txBody>
      </p:sp>
      <p:pic>
        <p:nvPicPr>
          <p:cNvPr id="5125" name="New picture"/>
          <p:cNvPicPr/>
          <p:nvPr/>
        </p:nvPicPr>
        <p:blipFill>
          <a:blip r:embed="rId3"/>
          <a:stretch>
            <a:fillRect/>
          </a:stretch>
        </p:blipFill>
        <p:spPr>
          <a:xfrm>
            <a:off x="1565136" y="1371600"/>
            <a:ext cx="6013728" cy="5181600"/>
          </a:xfrm>
          <a:prstGeom prst="rect">
            <a:avLst/>
          </a:prstGeom>
        </p:spPr>
      </p:pic>
    </p:spTree>
    <p:extLst>
      <p:ext uri="{BB962C8B-B14F-4D97-AF65-F5344CB8AC3E}">
        <p14:creationId xmlns:p14="http://schemas.microsoft.com/office/powerpoint/2010/main" val="36100973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Syst Biol</a:t>
            </a:r>
            <a:r>
              <a:rPr lang="en-US" altLang="en-US" sz="1000">
                <a:solidFill>
                  <a:srgbClr val="333333"/>
                </a:solidFill>
              </a:rPr>
              <a:t>, Volume 68, Issue 3, May 2019, Pages 396–411, </a:t>
            </a:r>
            <a:r>
              <a:rPr lang="en-US" altLang="en-US" sz="1000">
                <a:solidFill>
                  <a:srgbClr val="333333"/>
                </a:solidFill>
                <a:hlinkClick r:id="rId3"/>
              </a:rPr>
              <a:t>https://doi.org/10.1093/sysbio/syy068</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pic>
        <p:nvPicPr>
          <p:cNvPr id="5124" name="Picture 4"/>
          <p:cNvPicPr>
            <a:picLocks noChangeAspect="1"/>
          </p:cNvPicPr>
          <p:nvPr/>
        </p:nvPicPr>
        <p:blipFill>
          <a:blip r:embed="rId4"/>
          <a:stretch>
            <a:fillRect/>
          </a:stretch>
        </p:blipFill>
        <p:spPr>
          <a:xfrm>
            <a:off x="7904162" y="6267450"/>
            <a:ext cx="1058862" cy="298450"/>
          </a:xfrm>
          <a:prstGeom prst="rect">
            <a:avLst/>
          </a:prstGeom>
          <a:noFill/>
          <a:ln>
            <a:noFill/>
            <a:miter lim="800000"/>
          </a:ln>
        </p:spPr>
      </p:pic>
      <p:pic>
        <p:nvPicPr>
          <p:cNvPr id="5125" name="New picture"/>
          <p:cNvPicPr/>
          <p:nvPr/>
        </p:nvPicPr>
        <p:blipFill>
          <a:blip r:embed="rId5"/>
          <a:stretch>
            <a:fillRect/>
          </a:stretch>
        </p:blipFill>
        <p:spPr>
          <a:xfrm>
            <a:off x="1993900" y="1371600"/>
            <a:ext cx="5158995" cy="4457700"/>
          </a:xfrm>
          <a:prstGeom prst="rect">
            <a:avLst/>
          </a:prstGeom>
        </p:spPr>
      </p:pic>
      <p:sp>
        <p:nvSpPr>
          <p:cNvPr id="3" name="Title 2">
            <a:extLst>
              <a:ext uri="{FF2B5EF4-FFF2-40B4-BE49-F238E27FC236}">
                <a16:creationId xmlns:a16="http://schemas.microsoft.com/office/drawing/2014/main" id="{3273A784-988C-5647-926E-BF5F94CD186B}"/>
              </a:ext>
            </a:extLst>
          </p:cNvPr>
          <p:cNvSpPr>
            <a:spLocks noGrp="1"/>
          </p:cNvSpPr>
          <p:nvPr>
            <p:ph type="title"/>
          </p:nvPr>
        </p:nvSpPr>
        <p:spPr/>
        <p:txBody>
          <a:bodyPr/>
          <a:lstStyle/>
          <a:p>
            <a:r>
              <a:rPr lang="en-US" dirty="0"/>
              <a:t>Results on </a:t>
            </a:r>
            <a:r>
              <a:rPr lang="en-US"/>
              <a:t>biological datasets</a:t>
            </a:r>
          </a:p>
        </p:txBody>
      </p:sp>
    </p:spTree>
    <p:extLst>
      <p:ext uri="{BB962C8B-B14F-4D97-AF65-F5344CB8AC3E}">
        <p14:creationId xmlns:p14="http://schemas.microsoft.com/office/powerpoint/2010/main" val="2832467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Alignment Methods (Sample)</a:t>
            </a:r>
          </a:p>
        </p:txBody>
      </p:sp>
      <p:sp>
        <p:nvSpPr>
          <p:cNvPr id="3" name="Content Placeholder 2"/>
          <p:cNvSpPr>
            <a:spLocks noGrp="1"/>
          </p:cNvSpPr>
          <p:nvPr>
            <p:ph idx="1"/>
          </p:nvPr>
        </p:nvSpPr>
        <p:spPr/>
        <p:txBody>
          <a:bodyPr>
            <a:normAutofit fontScale="77500" lnSpcReduction="20000"/>
          </a:bodyPr>
          <a:lstStyle/>
          <a:p>
            <a:r>
              <a:rPr lang="en-US" dirty="0" err="1"/>
              <a:t>Clustal</a:t>
            </a:r>
            <a:r>
              <a:rPr lang="en-US" dirty="0"/>
              <a:t>-Omega</a:t>
            </a:r>
          </a:p>
          <a:p>
            <a:r>
              <a:rPr lang="en-US" dirty="0"/>
              <a:t>MAFFT</a:t>
            </a:r>
          </a:p>
          <a:p>
            <a:r>
              <a:rPr lang="en-US" dirty="0"/>
              <a:t>Muscle</a:t>
            </a:r>
          </a:p>
          <a:p>
            <a:r>
              <a:rPr lang="en-US" dirty="0"/>
              <a:t>Opal</a:t>
            </a:r>
          </a:p>
          <a:p>
            <a:r>
              <a:rPr lang="en-US" dirty="0"/>
              <a:t>Prank/Pagan</a:t>
            </a:r>
          </a:p>
          <a:p>
            <a:r>
              <a:rPr lang="en-US" dirty="0" err="1"/>
              <a:t>Probcons</a:t>
            </a:r>
            <a:endParaRPr lang="en-US" dirty="0"/>
          </a:p>
          <a:p>
            <a:pPr marL="0" indent="0">
              <a:buNone/>
            </a:pPr>
            <a:endParaRPr lang="en-US" dirty="0"/>
          </a:p>
          <a:p>
            <a:pPr marL="0" indent="0">
              <a:buNone/>
            </a:pPr>
            <a:r>
              <a:rPr lang="en-US" dirty="0"/>
              <a:t>Co-estimation of trees and alignments</a:t>
            </a:r>
          </a:p>
          <a:p>
            <a:r>
              <a:rPr lang="en-US" dirty="0"/>
              <a:t>Bali-</a:t>
            </a:r>
            <a:r>
              <a:rPr lang="en-US" dirty="0" err="1"/>
              <a:t>Phy</a:t>
            </a:r>
            <a:r>
              <a:rPr lang="en-US" dirty="0"/>
              <a:t> and </a:t>
            </a:r>
            <a:r>
              <a:rPr lang="en-US" dirty="0" err="1"/>
              <a:t>Alifritz</a:t>
            </a:r>
            <a:r>
              <a:rPr lang="en-US" dirty="0"/>
              <a:t> (statistical co-estimation)</a:t>
            </a:r>
          </a:p>
          <a:p>
            <a:r>
              <a:rPr lang="en-US" dirty="0"/>
              <a:t>SATe-1, SATe-2, and PASTA (divide-and-conquer co-estimation)</a:t>
            </a:r>
          </a:p>
          <a:p>
            <a:r>
              <a:rPr lang="en-US" dirty="0"/>
              <a:t>POY and Beetle (</a:t>
            </a:r>
            <a:r>
              <a:rPr lang="en-US" dirty="0" err="1"/>
              <a:t>treelength</a:t>
            </a:r>
            <a:r>
              <a:rPr lang="en-US" dirty="0"/>
              <a:t> optimization)</a:t>
            </a:r>
          </a:p>
          <a:p>
            <a:endParaRPr lang="en-US" dirty="0"/>
          </a:p>
          <a:p>
            <a:endParaRPr lang="en-US" dirty="0"/>
          </a:p>
        </p:txBody>
      </p:sp>
    </p:spTree>
    <p:extLst>
      <p:ext uri="{BB962C8B-B14F-4D97-AF65-F5344CB8AC3E}">
        <p14:creationId xmlns:p14="http://schemas.microsoft.com/office/powerpoint/2010/main" val="38297529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3" name="Title 1"/>
          <p:cNvSpPr>
            <a:spLocks noGrp="1"/>
          </p:cNvSpPr>
          <p:nvPr>
            <p:ph type="title"/>
          </p:nvPr>
        </p:nvSpPr>
        <p:spPr>
          <a:xfrm>
            <a:off x="457200" y="425450"/>
            <a:ext cx="84582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2pPr>
            <a:lvl3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3pPr>
            <a:lvl4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4pPr>
            <a:lvl5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dirty="0"/>
              <a:t>Figure A. </a:t>
            </a:r>
            <a:r>
              <a:rPr lang="en-US" altLang="en-US" b="0" dirty="0"/>
              <a:t>Average SP-scores (i.e., recall) for the top methods on the 1192 biological benchmark data sets, with data sets binned by average pairwise sequence identity (ID) levels. </a:t>
            </a:r>
          </a:p>
        </p:txBody>
      </p:sp>
      <p:pic>
        <p:nvPicPr>
          <p:cNvPr id="5125" name="New picture"/>
          <p:cNvPicPr/>
          <p:nvPr/>
        </p:nvPicPr>
        <p:blipFill>
          <a:blip r:embed="rId3"/>
          <a:stretch>
            <a:fillRect/>
          </a:stretch>
        </p:blipFill>
        <p:spPr>
          <a:xfrm>
            <a:off x="990600" y="1219200"/>
            <a:ext cx="6858000" cy="5638800"/>
          </a:xfrm>
          <a:prstGeom prst="rect">
            <a:avLst/>
          </a:prstGeom>
        </p:spPr>
      </p:pic>
    </p:spTree>
    <p:extLst>
      <p:ext uri="{BB962C8B-B14F-4D97-AF65-F5344CB8AC3E}">
        <p14:creationId xmlns:p14="http://schemas.microsoft.com/office/powerpoint/2010/main" val="12909104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3" name="Title 1"/>
          <p:cNvSpPr>
            <a:spLocks noGrp="1"/>
          </p:cNvSpPr>
          <p:nvPr>
            <p:ph type="title"/>
          </p:nvPr>
        </p:nvSpPr>
        <p:spPr>
          <a:xfrm>
            <a:off x="457200" y="425450"/>
            <a:ext cx="87630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2pPr>
            <a:lvl3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3pPr>
            <a:lvl4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4pPr>
            <a:lvl5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dirty="0"/>
              <a:t>Figure B. </a:t>
            </a:r>
            <a:r>
              <a:rPr lang="en-US" altLang="en-US" b="0" dirty="0"/>
              <a:t>Average Modeler Scores (i.e., precision) for the top methods on the 1192 biological benchmark data sets, binned into different average pairwise sequence identity (ID) levels</a:t>
            </a:r>
          </a:p>
        </p:txBody>
      </p:sp>
      <p:pic>
        <p:nvPicPr>
          <p:cNvPr id="5125" name="New picture"/>
          <p:cNvPicPr/>
          <p:nvPr/>
        </p:nvPicPr>
        <p:blipFill>
          <a:blip r:embed="rId3"/>
          <a:stretch>
            <a:fillRect/>
          </a:stretch>
        </p:blipFill>
        <p:spPr>
          <a:xfrm>
            <a:off x="1066800" y="1038225"/>
            <a:ext cx="6477000" cy="5743575"/>
          </a:xfrm>
          <a:prstGeom prst="rect">
            <a:avLst/>
          </a:prstGeom>
        </p:spPr>
      </p:pic>
    </p:spTree>
    <p:extLst>
      <p:ext uri="{BB962C8B-B14F-4D97-AF65-F5344CB8AC3E}">
        <p14:creationId xmlns:p14="http://schemas.microsoft.com/office/powerpoint/2010/main" val="23686585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694CB-9B28-AE4F-9BD4-6788D5C18DBE}"/>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EB897A50-0BA1-CD4E-BE18-7C00CEBB7F01}"/>
              </a:ext>
            </a:extLst>
          </p:cNvPr>
          <p:cNvSpPr>
            <a:spLocks noGrp="1"/>
          </p:cNvSpPr>
          <p:nvPr>
            <p:ph idx="1"/>
          </p:nvPr>
        </p:nvSpPr>
        <p:spPr/>
        <p:txBody>
          <a:bodyPr/>
          <a:lstStyle/>
          <a:p>
            <a:r>
              <a:rPr lang="en-US" dirty="0"/>
              <a:t>BAli-Phy is best on simulated data, but not great on biological data</a:t>
            </a:r>
          </a:p>
          <a:p>
            <a:r>
              <a:rPr lang="en-US" dirty="0"/>
              <a:t>Why?</a:t>
            </a:r>
          </a:p>
        </p:txBody>
      </p:sp>
    </p:spTree>
    <p:extLst>
      <p:ext uri="{BB962C8B-B14F-4D97-AF65-F5344CB8AC3E}">
        <p14:creationId xmlns:p14="http://schemas.microsoft.com/office/powerpoint/2010/main" val="31453717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so far</a:t>
            </a:r>
          </a:p>
        </p:txBody>
      </p:sp>
      <p:sp>
        <p:nvSpPr>
          <p:cNvPr id="3" name="Content Placeholder 2"/>
          <p:cNvSpPr>
            <a:spLocks noGrp="1"/>
          </p:cNvSpPr>
          <p:nvPr>
            <p:ph idx="1"/>
          </p:nvPr>
        </p:nvSpPr>
        <p:spPr>
          <a:xfrm>
            <a:off x="265386" y="1600200"/>
            <a:ext cx="8613228" cy="4983162"/>
          </a:xfrm>
        </p:spPr>
        <p:txBody>
          <a:bodyPr>
            <a:normAutofit fontScale="62500" lnSpcReduction="20000"/>
          </a:bodyPr>
          <a:lstStyle/>
          <a:p>
            <a:pPr>
              <a:spcAft>
                <a:spcPts val="600"/>
              </a:spcAft>
            </a:pPr>
            <a:r>
              <a:rPr lang="en-US" sz="3400" dirty="0"/>
              <a:t>Relative accuracy depends on the alignment criterion</a:t>
            </a:r>
          </a:p>
          <a:p>
            <a:pPr>
              <a:spcAft>
                <a:spcPts val="600"/>
              </a:spcAft>
            </a:pPr>
            <a:r>
              <a:rPr lang="en-US" sz="3400" dirty="0"/>
              <a:t>Tree accuracy is not that well correlated with alignment accuracy.</a:t>
            </a:r>
          </a:p>
          <a:p>
            <a:pPr>
              <a:spcAft>
                <a:spcPts val="600"/>
              </a:spcAft>
            </a:pPr>
            <a:r>
              <a:rPr lang="en-US" sz="3400" dirty="0"/>
              <a:t>Different alignment criteria are optimized using different techniques</a:t>
            </a:r>
          </a:p>
          <a:p>
            <a:pPr>
              <a:spcAft>
                <a:spcPts val="600"/>
              </a:spcAft>
            </a:pPr>
            <a:r>
              <a:rPr lang="en-US" sz="3400" dirty="0"/>
              <a:t>Dataset properties that impact accuracy:</a:t>
            </a:r>
          </a:p>
          <a:p>
            <a:pPr lvl="1">
              <a:spcAft>
                <a:spcPts val="600"/>
              </a:spcAft>
            </a:pPr>
            <a:r>
              <a:rPr lang="en-US" sz="3400" dirty="0"/>
              <a:t>Dataset size </a:t>
            </a:r>
          </a:p>
          <a:p>
            <a:pPr lvl="1">
              <a:spcAft>
                <a:spcPts val="600"/>
              </a:spcAft>
            </a:pPr>
            <a:r>
              <a:rPr lang="en-US" sz="3400" dirty="0"/>
              <a:t>Heterogeneity (rate of evolution) </a:t>
            </a:r>
          </a:p>
          <a:p>
            <a:pPr lvl="1">
              <a:spcAft>
                <a:spcPts val="600"/>
              </a:spcAft>
            </a:pPr>
            <a:r>
              <a:rPr lang="en-US" sz="3400" dirty="0"/>
              <a:t>Degree of fragmentation</a:t>
            </a:r>
          </a:p>
          <a:p>
            <a:pPr lvl="1">
              <a:spcAft>
                <a:spcPts val="600"/>
              </a:spcAft>
            </a:pPr>
            <a:r>
              <a:rPr lang="en-US" sz="3400" dirty="0"/>
              <a:t>Perhaps other things (gap length distribution, deviation from molecular clock?)</a:t>
            </a:r>
          </a:p>
          <a:p>
            <a:pPr>
              <a:spcAft>
                <a:spcPts val="600"/>
              </a:spcAft>
            </a:pPr>
            <a:r>
              <a:rPr lang="en-US" sz="3400" dirty="0"/>
              <a:t>BAli-Phy accuracy is outstanding on simulated data, but not on biological data (????)</a:t>
            </a:r>
          </a:p>
          <a:p>
            <a:pPr>
              <a:spcAft>
                <a:spcPts val="600"/>
              </a:spcAft>
            </a:pPr>
            <a:r>
              <a:rPr lang="en-US" sz="3400" dirty="0"/>
              <a:t>Exact command matters (always check details)</a:t>
            </a:r>
          </a:p>
        </p:txBody>
      </p:sp>
    </p:spTree>
    <p:extLst>
      <p:ext uri="{BB962C8B-B14F-4D97-AF65-F5344CB8AC3E}">
        <p14:creationId xmlns:p14="http://schemas.microsoft.com/office/powerpoint/2010/main" val="41951180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Choice of method impacts accuracy</a:t>
            </a:r>
          </a:p>
        </p:txBody>
      </p:sp>
      <p:sp>
        <p:nvSpPr>
          <p:cNvPr id="3" name="Content Placeholder 2"/>
          <p:cNvSpPr>
            <a:spLocks noGrp="1"/>
          </p:cNvSpPr>
          <p:nvPr>
            <p:ph idx="1"/>
          </p:nvPr>
        </p:nvSpPr>
        <p:spPr>
          <a:xfrm>
            <a:off x="457200" y="1600200"/>
            <a:ext cx="8550166" cy="5084379"/>
          </a:xfrm>
        </p:spPr>
        <p:txBody>
          <a:bodyPr>
            <a:normAutofit fontScale="40000" lnSpcReduction="20000"/>
          </a:bodyPr>
          <a:lstStyle/>
          <a:p>
            <a:pPr>
              <a:spcAft>
                <a:spcPts val="600"/>
              </a:spcAft>
            </a:pPr>
            <a:r>
              <a:rPr lang="en-US" sz="5100" dirty="0"/>
              <a:t>Trees and alignments based on Treelength-based optimization currently not as accurate as some standard techniques (e.g., ML on MAFFT alignments)</a:t>
            </a:r>
          </a:p>
          <a:p>
            <a:pPr>
              <a:spcAft>
                <a:spcPts val="600"/>
              </a:spcAft>
            </a:pPr>
            <a:r>
              <a:rPr lang="en-US" sz="5100" dirty="0"/>
              <a:t>Guide tree has an impact!</a:t>
            </a:r>
          </a:p>
          <a:p>
            <a:pPr>
              <a:spcAft>
                <a:spcPts val="600"/>
              </a:spcAft>
            </a:pPr>
            <a:r>
              <a:rPr lang="en-US" sz="5100" dirty="0"/>
              <a:t>Low heterogeneity datasets are easier to align (inspiration for divide-and-conquer)</a:t>
            </a:r>
          </a:p>
          <a:p>
            <a:pPr>
              <a:spcAft>
                <a:spcPts val="600"/>
              </a:spcAft>
            </a:pPr>
            <a:r>
              <a:rPr lang="en-US" sz="5100" dirty="0"/>
              <a:t>Fragmentary sequences create problems</a:t>
            </a:r>
          </a:p>
          <a:p>
            <a:pPr>
              <a:spcAft>
                <a:spcPts val="600"/>
              </a:spcAft>
            </a:pPr>
            <a:r>
              <a:rPr lang="en-US" sz="5100" dirty="0"/>
              <a:t>Many MSA methods give excellent results on small datasets – </a:t>
            </a:r>
            <a:r>
              <a:rPr lang="en-US" sz="5100" dirty="0" err="1"/>
              <a:t>Probcons</a:t>
            </a:r>
            <a:r>
              <a:rPr lang="en-US" sz="5100" dirty="0"/>
              <a:t>, </a:t>
            </a:r>
            <a:r>
              <a:rPr lang="en-US" sz="5100" dirty="0" err="1"/>
              <a:t>Probalign</a:t>
            </a:r>
            <a:r>
              <a:rPr lang="en-US" sz="5100" dirty="0"/>
              <a:t>, </a:t>
            </a:r>
            <a:r>
              <a:rPr lang="en-US" sz="5100" dirty="0" err="1"/>
              <a:t>Bali-Phy</a:t>
            </a:r>
            <a:r>
              <a:rPr lang="en-US" sz="5100" dirty="0"/>
              <a:t>, etc… but most are not in use because of dataset size limitations</a:t>
            </a:r>
          </a:p>
          <a:p>
            <a:pPr>
              <a:spcAft>
                <a:spcPts val="600"/>
              </a:spcAft>
            </a:pPr>
            <a:r>
              <a:rPr lang="en-US" sz="5100" dirty="0"/>
              <a:t>High accuracy on large datasets possible using PASTA </a:t>
            </a:r>
          </a:p>
          <a:p>
            <a:pPr>
              <a:spcAft>
                <a:spcPts val="600"/>
              </a:spcAft>
            </a:pPr>
            <a:r>
              <a:rPr lang="en-US" sz="5100" dirty="0"/>
              <a:t>Co-estimation under statistical models might be the way to go, IF…</a:t>
            </a:r>
          </a:p>
          <a:p>
            <a:pPr>
              <a:spcAft>
                <a:spcPts val="600"/>
              </a:spcAft>
            </a:pPr>
            <a:r>
              <a:rPr lang="en-US" sz="5100" dirty="0"/>
              <a:t>And what’s going on with the difference between results on biological and simulated datasets?</a:t>
            </a:r>
          </a:p>
        </p:txBody>
      </p:sp>
    </p:spTree>
    <p:extLst>
      <p:ext uri="{BB962C8B-B14F-4D97-AF65-F5344CB8AC3E}">
        <p14:creationId xmlns:p14="http://schemas.microsoft.com/office/powerpoint/2010/main" val="36602697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PASTA study</a:t>
            </a:r>
          </a:p>
        </p:txBody>
      </p:sp>
      <p:sp>
        <p:nvSpPr>
          <p:cNvPr id="3" name="Content Placeholder 2"/>
          <p:cNvSpPr>
            <a:spLocks noGrp="1"/>
          </p:cNvSpPr>
          <p:nvPr>
            <p:ph idx="1"/>
          </p:nvPr>
        </p:nvSpPr>
        <p:spPr/>
        <p:txBody>
          <a:bodyPr>
            <a:normAutofit fontScale="85000" lnSpcReduction="10000"/>
          </a:bodyPr>
          <a:lstStyle/>
          <a:p>
            <a:pPr>
              <a:spcAft>
                <a:spcPts val="600"/>
              </a:spcAft>
            </a:pPr>
            <a:r>
              <a:rPr lang="en-US" dirty="0"/>
              <a:t>PASTA (RECOMB 2014 and J. Computational Biology 2014) is the replacement of SATe-1 (Liu et al., Science 2009) and SATe-2 (Liu et al., Systematic Biology 2012)</a:t>
            </a:r>
          </a:p>
          <a:p>
            <a:pPr>
              <a:spcAft>
                <a:spcPts val="600"/>
              </a:spcAft>
            </a:pPr>
            <a:r>
              <a:rPr lang="en-US" dirty="0"/>
              <a:t>Alignment criteria: “Pairs” score and Total Column (TC) score </a:t>
            </a:r>
          </a:p>
          <a:p>
            <a:pPr>
              <a:spcAft>
                <a:spcPts val="600"/>
              </a:spcAft>
            </a:pPr>
            <a:r>
              <a:rPr lang="en-US" dirty="0"/>
              <a:t>Evaluated on simulated and biological datasets (both nucleotide and amino acid)</a:t>
            </a:r>
          </a:p>
          <a:p>
            <a:pPr>
              <a:spcAft>
                <a:spcPts val="600"/>
              </a:spcAft>
            </a:pPr>
            <a:r>
              <a:rPr lang="en-US" dirty="0"/>
              <a:t>Alignment methods compared: “Initial” (an HMM-based technique), </a:t>
            </a:r>
            <a:r>
              <a:rPr lang="en-US" dirty="0" err="1"/>
              <a:t>Clustal</a:t>
            </a:r>
            <a:r>
              <a:rPr lang="en-US" dirty="0"/>
              <a:t>-Omega, MAFFT, and </a:t>
            </a:r>
            <a:r>
              <a:rPr lang="en-US" dirty="0" err="1"/>
              <a:t>SATe</a:t>
            </a:r>
            <a:r>
              <a:rPr lang="en-US" dirty="0"/>
              <a:t> </a:t>
            </a:r>
          </a:p>
          <a:p>
            <a:endParaRPr lang="en-US" dirty="0"/>
          </a:p>
        </p:txBody>
      </p:sp>
    </p:spTree>
    <p:extLst>
      <p:ext uri="{BB962C8B-B14F-4D97-AF65-F5344CB8AC3E}">
        <p14:creationId xmlns:p14="http://schemas.microsoft.com/office/powerpoint/2010/main" val="40721498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pasta-algorith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32527" y="-643858"/>
            <a:ext cx="6263179" cy="8105290"/>
          </a:xfrm>
          <a:prstGeom prst="rect">
            <a:avLst/>
          </a:prstGeom>
        </p:spPr>
      </p:pic>
      <p:sp>
        <p:nvSpPr>
          <p:cNvPr id="4" name="TextBox 3"/>
          <p:cNvSpPr txBox="1"/>
          <p:nvPr/>
        </p:nvSpPr>
        <p:spPr>
          <a:xfrm>
            <a:off x="1919612" y="6355711"/>
            <a:ext cx="5551520" cy="369332"/>
          </a:xfrm>
          <a:prstGeom prst="rect">
            <a:avLst/>
          </a:prstGeom>
          <a:noFill/>
        </p:spPr>
        <p:txBody>
          <a:bodyPr wrap="none" rtlCol="0">
            <a:spAutoFit/>
          </a:bodyPr>
          <a:lstStyle/>
          <a:p>
            <a:r>
              <a:rPr lang="en-US" dirty="0"/>
              <a:t>Figure from Mirarab et al., J. Computational Biology 2014</a:t>
            </a:r>
          </a:p>
        </p:txBody>
      </p:sp>
    </p:spTree>
    <p:extLst>
      <p:ext uri="{BB962C8B-B14F-4D97-AF65-F5344CB8AC3E}">
        <p14:creationId xmlns:p14="http://schemas.microsoft.com/office/powerpoint/2010/main" val="23390803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Pasta-subsetsiz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089" y="1271613"/>
            <a:ext cx="8662481" cy="3907420"/>
          </a:xfrm>
          <a:prstGeom prst="rect">
            <a:avLst/>
          </a:prstGeom>
        </p:spPr>
      </p:pic>
      <p:sp>
        <p:nvSpPr>
          <p:cNvPr id="3" name="TextBox 2"/>
          <p:cNvSpPr txBox="1"/>
          <p:nvPr/>
        </p:nvSpPr>
        <p:spPr>
          <a:xfrm>
            <a:off x="1771950" y="6084514"/>
            <a:ext cx="4955203" cy="646331"/>
          </a:xfrm>
          <a:prstGeom prst="rect">
            <a:avLst/>
          </a:prstGeom>
          <a:noFill/>
        </p:spPr>
        <p:txBody>
          <a:bodyPr wrap="none" rtlCol="0">
            <a:spAutoFit/>
          </a:bodyPr>
          <a:lstStyle/>
          <a:p>
            <a:r>
              <a:rPr lang="en-US" dirty="0"/>
              <a:t>From Mirarab et al., J. Computational Biology 2014</a:t>
            </a:r>
          </a:p>
          <a:p>
            <a:endParaRPr lang="en-US" dirty="0"/>
          </a:p>
        </p:txBody>
      </p:sp>
      <p:sp>
        <p:nvSpPr>
          <p:cNvPr id="4" name="TextBox 3"/>
          <p:cNvSpPr txBox="1"/>
          <p:nvPr/>
        </p:nvSpPr>
        <p:spPr>
          <a:xfrm>
            <a:off x="1483898" y="476245"/>
            <a:ext cx="6288801" cy="461665"/>
          </a:xfrm>
          <a:prstGeom prst="rect">
            <a:avLst/>
          </a:prstGeom>
          <a:noFill/>
        </p:spPr>
        <p:txBody>
          <a:bodyPr wrap="none" rtlCol="0">
            <a:spAutoFit/>
          </a:bodyPr>
          <a:lstStyle/>
          <a:p>
            <a:r>
              <a:rPr lang="en-US" sz="2400" dirty="0"/>
              <a:t>PASTA variants – impact of alignment subset size</a:t>
            </a:r>
          </a:p>
        </p:txBody>
      </p:sp>
    </p:spTree>
    <p:extLst>
      <p:ext uri="{BB962C8B-B14F-4D97-AF65-F5344CB8AC3E}">
        <p14:creationId xmlns:p14="http://schemas.microsoft.com/office/powerpoint/2010/main" val="40066815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Figure2-past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94"/>
            <a:ext cx="7853230" cy="4175542"/>
          </a:xfrm>
          <a:prstGeom prst="rect">
            <a:avLst/>
          </a:prstGeom>
        </p:spPr>
      </p:pic>
      <p:sp>
        <p:nvSpPr>
          <p:cNvPr id="3" name="TextBox 2"/>
          <p:cNvSpPr txBox="1"/>
          <p:nvPr/>
        </p:nvSpPr>
        <p:spPr>
          <a:xfrm>
            <a:off x="677788" y="5549007"/>
            <a:ext cx="7996337" cy="923330"/>
          </a:xfrm>
          <a:prstGeom prst="rect">
            <a:avLst/>
          </a:prstGeom>
          <a:noFill/>
        </p:spPr>
        <p:txBody>
          <a:bodyPr wrap="none" rtlCol="0">
            <a:spAutoFit/>
          </a:bodyPr>
          <a:lstStyle/>
          <a:p>
            <a:r>
              <a:rPr lang="en-US" dirty="0"/>
              <a:t>Comparison of PASTA to </a:t>
            </a:r>
            <a:r>
              <a:rPr lang="en-US" dirty="0" err="1"/>
              <a:t>SATe</a:t>
            </a:r>
            <a:r>
              <a:rPr lang="en-US" dirty="0"/>
              <a:t>-II and other methods on nucleotide datasets, </a:t>
            </a:r>
          </a:p>
          <a:p>
            <a:r>
              <a:rPr lang="en-US" dirty="0"/>
              <a:t>with respect to tree error. Figure from Mirarab et al., J. Computational Biology 2014</a:t>
            </a:r>
          </a:p>
          <a:p>
            <a:endParaRPr lang="en-US" dirty="0"/>
          </a:p>
        </p:txBody>
      </p:sp>
    </p:spTree>
    <p:extLst>
      <p:ext uri="{BB962C8B-B14F-4D97-AF65-F5344CB8AC3E}">
        <p14:creationId xmlns:p14="http://schemas.microsoft.com/office/powerpoint/2010/main" val="8145649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Projects</a:t>
            </a:r>
          </a:p>
        </p:txBody>
      </p:sp>
      <p:sp>
        <p:nvSpPr>
          <p:cNvPr id="3" name="Content Placeholder 2"/>
          <p:cNvSpPr>
            <a:spLocks noGrp="1"/>
          </p:cNvSpPr>
          <p:nvPr>
            <p:ph idx="1"/>
          </p:nvPr>
        </p:nvSpPr>
        <p:spPr/>
        <p:txBody>
          <a:bodyPr>
            <a:normAutofit fontScale="85000" lnSpcReduction="20000"/>
          </a:bodyPr>
          <a:lstStyle/>
          <a:p>
            <a:r>
              <a:rPr lang="en-US" dirty="0"/>
              <a:t>Design your own MSA method, or just modify an existing one in some simple way (e.g., different guide tree)</a:t>
            </a:r>
          </a:p>
          <a:p>
            <a:r>
              <a:rPr lang="en-US" dirty="0"/>
              <a:t>Test existing MSA methods with respect to different criteria (e.g., extend Prank study to more methods and datasets)</a:t>
            </a:r>
          </a:p>
          <a:p>
            <a:r>
              <a:rPr lang="en-US" dirty="0"/>
              <a:t>Develop different MSA criteria that are more appropriate than TC, SPFN, SPFP </a:t>
            </a:r>
          </a:p>
          <a:p>
            <a:r>
              <a:rPr lang="en-US" dirty="0"/>
              <a:t>Compare different MSA methods on some biological dataset </a:t>
            </a:r>
          </a:p>
          <a:p>
            <a:r>
              <a:rPr lang="en-US" dirty="0"/>
              <a:t>Parallelize some MSA method</a:t>
            </a:r>
          </a:p>
          <a:p>
            <a:r>
              <a:rPr lang="en-US" dirty="0"/>
              <a:t>Consider how to combine MSAs on the same input</a:t>
            </a:r>
          </a:p>
        </p:txBody>
      </p:sp>
    </p:spTree>
    <p:extLst>
      <p:ext uri="{BB962C8B-B14F-4D97-AF65-F5344CB8AC3E}">
        <p14:creationId xmlns:p14="http://schemas.microsoft.com/office/powerpoint/2010/main" val="2058187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Choice of best MSA method</a:t>
            </a:r>
          </a:p>
        </p:txBody>
      </p:sp>
      <p:sp>
        <p:nvSpPr>
          <p:cNvPr id="3" name="Content Placeholder 2"/>
          <p:cNvSpPr>
            <a:spLocks noGrp="1"/>
          </p:cNvSpPr>
          <p:nvPr>
            <p:ph idx="1"/>
          </p:nvPr>
        </p:nvSpPr>
        <p:spPr/>
        <p:txBody>
          <a:bodyPr>
            <a:normAutofit/>
          </a:bodyPr>
          <a:lstStyle/>
          <a:p>
            <a:r>
              <a:rPr lang="en-US" dirty="0"/>
              <a:t>Does it depend on type of data (DNA or amino acids?)</a:t>
            </a:r>
          </a:p>
          <a:p>
            <a:r>
              <a:rPr lang="en-US" dirty="0"/>
              <a:t>Does it depend on rate of evolution?</a:t>
            </a:r>
          </a:p>
          <a:p>
            <a:r>
              <a:rPr lang="en-US" dirty="0"/>
              <a:t>Does it depend on gap length distribution?</a:t>
            </a:r>
          </a:p>
          <a:p>
            <a:r>
              <a:rPr lang="en-US" dirty="0"/>
              <a:t>Does it depend on existence of fragments?</a:t>
            </a:r>
          </a:p>
          <a:p>
            <a:endParaRPr lang="en-US" dirty="0"/>
          </a:p>
        </p:txBody>
      </p:sp>
    </p:spTree>
    <p:extLst>
      <p:ext uri="{BB962C8B-B14F-4D97-AF65-F5344CB8AC3E}">
        <p14:creationId xmlns:p14="http://schemas.microsoft.com/office/powerpoint/2010/main" val="574545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FA18C-20C2-9340-A89C-B692DAE9C079}"/>
              </a:ext>
            </a:extLst>
          </p:cNvPr>
          <p:cNvSpPr>
            <a:spLocks noGrp="1"/>
          </p:cNvSpPr>
          <p:nvPr>
            <p:ph type="title"/>
          </p:nvPr>
        </p:nvSpPr>
        <p:spPr/>
        <p:txBody>
          <a:bodyPr/>
          <a:lstStyle/>
          <a:p>
            <a:r>
              <a:rPr lang="en-US" dirty="0"/>
              <a:t>Studies we will discuss</a:t>
            </a:r>
          </a:p>
        </p:txBody>
      </p:sp>
      <p:sp>
        <p:nvSpPr>
          <p:cNvPr id="3" name="Content Placeholder 2">
            <a:extLst>
              <a:ext uri="{FF2B5EF4-FFF2-40B4-BE49-F238E27FC236}">
                <a16:creationId xmlns:a16="http://schemas.microsoft.com/office/drawing/2014/main" id="{03A7B767-2D2B-774D-B232-FA3D8CD8AA37}"/>
              </a:ext>
            </a:extLst>
          </p:cNvPr>
          <p:cNvSpPr>
            <a:spLocks noGrp="1"/>
          </p:cNvSpPr>
          <p:nvPr>
            <p:ph idx="1"/>
          </p:nvPr>
        </p:nvSpPr>
        <p:spPr/>
        <p:txBody>
          <a:bodyPr>
            <a:normAutofit fontScale="77500" lnSpcReduction="20000"/>
          </a:bodyPr>
          <a:lstStyle/>
          <a:p>
            <a:r>
              <a:rPr lang="en-US" dirty="0" err="1">
                <a:solidFill>
                  <a:srgbClr val="0432FF"/>
                </a:solidFill>
              </a:rPr>
              <a:t>Katoh</a:t>
            </a:r>
            <a:r>
              <a:rPr lang="en-US" dirty="0">
                <a:solidFill>
                  <a:srgbClr val="0432FF"/>
                </a:solidFill>
              </a:rPr>
              <a:t> and </a:t>
            </a:r>
            <a:r>
              <a:rPr lang="en-US" dirty="0" err="1">
                <a:solidFill>
                  <a:srgbClr val="0432FF"/>
                </a:solidFill>
              </a:rPr>
              <a:t>Standley</a:t>
            </a:r>
            <a:r>
              <a:rPr lang="en-US" dirty="0">
                <a:solidFill>
                  <a:srgbClr val="0432FF"/>
                </a:solidFill>
              </a:rPr>
              <a:t>, MBE 2013 (about MAFFT)</a:t>
            </a:r>
          </a:p>
          <a:p>
            <a:r>
              <a:rPr lang="en-US" dirty="0" err="1"/>
              <a:t>Nelesen</a:t>
            </a:r>
            <a:r>
              <a:rPr lang="en-US" dirty="0"/>
              <a:t> et al., PSB 2008 (Impact of guide tree)</a:t>
            </a:r>
          </a:p>
          <a:p>
            <a:r>
              <a:rPr lang="en-US" dirty="0"/>
              <a:t>Liu and Warnow, </a:t>
            </a:r>
            <a:r>
              <a:rPr lang="en-US" dirty="0" err="1"/>
              <a:t>PLoS</a:t>
            </a:r>
            <a:r>
              <a:rPr lang="en-US" dirty="0"/>
              <a:t> ONE 2012 (about treelength criteria)</a:t>
            </a:r>
          </a:p>
          <a:p>
            <a:r>
              <a:rPr lang="en-US" dirty="0" err="1"/>
              <a:t>Loytynoja</a:t>
            </a:r>
            <a:r>
              <a:rPr lang="en-US" dirty="0"/>
              <a:t> and Goldman, Science 2008 (about Prank)</a:t>
            </a:r>
          </a:p>
          <a:p>
            <a:r>
              <a:rPr lang="en-US" dirty="0"/>
              <a:t>Sievers et al., Molecular Systems Biology 2011 (Clustal-Omega paper)</a:t>
            </a:r>
          </a:p>
          <a:p>
            <a:r>
              <a:rPr lang="en-US" dirty="0"/>
              <a:t>Liu et al., Science 2009 (SATé-I) and Mirarab et al. J. Computational Biology 2014 (PASTA), Smirnov and Warnow Bioinformatics 2021 (MAGUS)</a:t>
            </a:r>
          </a:p>
          <a:p>
            <a:r>
              <a:rPr lang="en-US" dirty="0"/>
              <a:t>Nguyen et al., Genome Biology 2014 (UPP)</a:t>
            </a:r>
          </a:p>
          <a:p>
            <a:r>
              <a:rPr lang="en-US" dirty="0"/>
              <a:t>Nute et al., Systematic Biology 2019 (Evaluating BAli-Phy)</a:t>
            </a:r>
          </a:p>
        </p:txBody>
      </p:sp>
    </p:spTree>
    <p:extLst>
      <p:ext uri="{BB962C8B-B14F-4D97-AF65-F5344CB8AC3E}">
        <p14:creationId xmlns:p14="http://schemas.microsoft.com/office/powerpoint/2010/main" val="272208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7142</TotalTime>
  <Words>5096</Words>
  <Application>Microsoft Macintosh PowerPoint</Application>
  <PresentationFormat>On-screen Show (4:3)</PresentationFormat>
  <Paragraphs>423</Paragraphs>
  <Slides>79</Slides>
  <Notes>11</Notes>
  <HiddenSlides>13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Baskerville</vt:lpstr>
      <vt:lpstr>Calibri</vt:lpstr>
      <vt:lpstr>Gill Sans</vt:lpstr>
      <vt:lpstr>Times</vt:lpstr>
      <vt:lpstr>Wingdings</vt:lpstr>
      <vt:lpstr>Zapf Dingbats</vt:lpstr>
      <vt:lpstr>Office Theme</vt:lpstr>
      <vt:lpstr>Multiple sequence alignment methods: evidence from data (Updated for 2021)</vt:lpstr>
      <vt:lpstr>Studies we will discuss</vt:lpstr>
      <vt:lpstr>Benchmarks</vt:lpstr>
      <vt:lpstr>Alignment Error/Accuracy</vt:lpstr>
      <vt:lpstr>Other Criteria</vt:lpstr>
      <vt:lpstr>Alignment criteria</vt:lpstr>
      <vt:lpstr>Alignment Methods (Sample)</vt:lpstr>
      <vt:lpstr>Choice of best MSA method</vt:lpstr>
      <vt:lpstr>Studies we will discuss</vt:lpstr>
      <vt:lpstr>PowerPoint Presentation</vt:lpstr>
      <vt:lpstr>Important!</vt:lpstr>
      <vt:lpstr>Studies we will discuss</vt:lpstr>
      <vt:lpstr>Nelesen et al., PSB 2008</vt:lpstr>
      <vt:lpstr>Impact of guide tree</vt:lpstr>
      <vt:lpstr>How does the guide tree impact accuracy?</vt:lpstr>
      <vt:lpstr>PowerPoint Presentation</vt:lpstr>
      <vt:lpstr>PowerPoint Presentation</vt:lpstr>
      <vt:lpstr>Observations</vt:lpstr>
      <vt:lpstr>Studies we will discuss</vt:lpstr>
      <vt:lpstr>Treelength optimization</vt:lpstr>
      <vt:lpstr>Treelength questions</vt:lpstr>
      <vt:lpstr>PowerPoint Presentation</vt:lpstr>
      <vt:lpstr>PowerPoint Presentation</vt:lpstr>
      <vt:lpstr>PowerPoint Presentation</vt:lpstr>
      <vt:lpstr>Treelength questions</vt:lpstr>
      <vt:lpstr>Studies we will discuss</vt:lpstr>
      <vt:lpstr>Prank</vt:lpstr>
      <vt:lpstr>PowerPoint Presentation</vt:lpstr>
      <vt:lpstr>PowerPoint Presentation</vt:lpstr>
      <vt:lpstr>Observations - I</vt:lpstr>
      <vt:lpstr>Observations - II</vt:lpstr>
      <vt:lpstr>Studies we will discuss</vt:lpstr>
      <vt:lpstr>Clustal-Omega study</vt:lpstr>
      <vt:lpstr>PowerPoint Presentation</vt:lpstr>
      <vt:lpstr>PowerPoint Presentation</vt:lpstr>
      <vt:lpstr>PowerPoint Presentation</vt:lpstr>
      <vt:lpstr>Observations</vt:lpstr>
      <vt:lpstr>Studies we will discuss</vt:lpstr>
      <vt:lpstr>Questions</vt:lpstr>
      <vt:lpstr>Results about treelength</vt:lpstr>
      <vt:lpstr>SATé “Family”</vt:lpstr>
      <vt:lpstr>SATé Family</vt:lpstr>
      <vt:lpstr>SATe-I and SATe-II</vt:lpstr>
      <vt:lpstr>SATé Algorithm</vt:lpstr>
      <vt:lpstr>SATé iteration  (actual decomposition produces 32 subproblems)</vt:lpstr>
      <vt:lpstr>PowerPoint Presentation</vt:lpstr>
      <vt:lpstr>PowerPoint Presentation</vt:lpstr>
      <vt:lpstr>PowerPoint Presentation</vt:lpstr>
      <vt:lpstr>PowerPoint Presentation</vt:lpstr>
      <vt:lpstr>PowerPoint Presentation</vt:lpstr>
      <vt:lpstr>Members of SATé family</vt:lpstr>
      <vt:lpstr>SATé-I vs. SATé-II</vt:lpstr>
      <vt:lpstr>PASTA vs SATe-II</vt:lpstr>
      <vt:lpstr>MAGUS</vt:lpstr>
      <vt:lpstr>Fig. 1. MAGUS (merging subset alignments using the Graph Clustering Merger)</vt:lpstr>
      <vt:lpstr>Fig. 4. Experiment 2: MAGUS versus PASTA on the 1000-taxon datasets.             Top: Alignment error. Bottom: running time.</vt:lpstr>
      <vt:lpstr>Results for MAGUS</vt:lpstr>
      <vt:lpstr>Studies we will discuss</vt:lpstr>
      <vt:lpstr>Sequence length heterogeneity</vt:lpstr>
      <vt:lpstr>UPP</vt:lpstr>
      <vt:lpstr>UPP</vt:lpstr>
      <vt:lpstr>Impact of fragmentary sequences</vt:lpstr>
      <vt:lpstr>Impact of fragmentary sequences</vt:lpstr>
      <vt:lpstr>Impact of fragmentary sequences</vt:lpstr>
      <vt:lpstr>Studies we will discuss</vt:lpstr>
      <vt:lpstr>BAli-Phy</vt:lpstr>
      <vt:lpstr>Evaluating BAli-Phy</vt:lpstr>
      <vt:lpstr>Results on simulated amino acid data with 27 sequences for 6 different model conditions that vary by the substitution rate and indel rate; averages over 20 replicates are shown</vt:lpstr>
      <vt:lpstr>Results on biological datasets</vt:lpstr>
      <vt:lpstr>Figure A. Average SP-scores (i.e., recall) for the top methods on the 1192 biological benchmark data sets, with data sets binned by average pairwise sequence identity (ID) levels. </vt:lpstr>
      <vt:lpstr>Figure B. Average Modeler Scores (i.e., precision) for the top methods on the 1192 biological benchmark data sets, binned into different average pairwise sequence identity (ID) levels</vt:lpstr>
      <vt:lpstr>Observations</vt:lpstr>
      <vt:lpstr>Results so far</vt:lpstr>
      <vt:lpstr>Choice of method impacts accuracy</vt:lpstr>
      <vt:lpstr>PASTA study</vt:lpstr>
      <vt:lpstr>PowerPoint Presentation</vt:lpstr>
      <vt:lpstr>PowerPoint Presentation</vt:lpstr>
      <vt:lpstr>PowerPoint Presentation</vt:lpstr>
      <vt:lpstr>Research Projects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Multiple sequence alignment methods: evidence from data</dc:title>
  <dc:creator>Tandy Warnow</dc:creator>
  <cp:lastModifiedBy>Warnow, Tandy</cp:lastModifiedBy>
  <cp:revision>75</cp:revision>
  <cp:lastPrinted>2016-02-16T02:07:45Z</cp:lastPrinted>
  <dcterms:created xsi:type="dcterms:W3CDTF">2015-02-22T22:14:38Z</dcterms:created>
  <dcterms:modified xsi:type="dcterms:W3CDTF">2021-10-06T22:15:30Z</dcterms:modified>
</cp:coreProperties>
</file>