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4" y="-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2446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MAFFT: </a:t>
            </a:r>
            <a:r>
              <a:rPr lang="en" sz="3000"/>
              <a:t>Multiple Sequence Alignment using Fast Fourier Transform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Homologies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Original Computation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Slide box over all offsets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With FFT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Only look at offsets with large score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1300" y="1241425"/>
            <a:ext cx="41910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Generalization to Multiple Sequences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054399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950" y="2406924"/>
            <a:ext cx="3086227" cy="57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Alignment: Scoring System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Verdana"/>
            </a:pP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M̂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ab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= [(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ab 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– Σ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aa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)/(Σ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aa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– Σ</a:t>
            </a:r>
            <a:r>
              <a:rPr lang="en" sz="15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a,b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15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15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b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lang="en" sz="15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ab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)] + </a:t>
            </a: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600" i="1" baseline="30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</a:t>
            </a:r>
          </a:p>
          <a:p>
            <a:pPr marL="914400" lvl="1" indent="-228600" rtl="0">
              <a:spcBef>
                <a:spcPts val="0"/>
              </a:spcBef>
              <a:buFont typeface="Verdana"/>
            </a:pP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1600" i="1" baseline="-25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is frequency of a</a:t>
            </a:r>
          </a:p>
          <a:p>
            <a:pPr marL="914400" lvl="1" indent="-295275" rtl="0">
              <a:spcBef>
                <a:spcPts val="0"/>
              </a:spcBef>
              <a:buSzPct val="95454"/>
              <a:buFont typeface="Verdana"/>
            </a:pPr>
            <a:r>
              <a:rPr lang="en" sz="1050" i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600" i="1" baseline="300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</a:t>
            </a:r>
            <a:r>
              <a:rPr lang="en" sz="10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is a predetermined gap extension penalty</a:t>
            </a:r>
          </a:p>
          <a:p>
            <a:pPr marL="457200" lvl="0" indent="-228600" rtl="0">
              <a:spcBef>
                <a:spcPts val="0"/>
              </a:spcBef>
              <a:buFont typeface="Verdana"/>
            </a:pPr>
            <a:endParaRPr sz="1600" i="1" baseline="300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012" y="2137575"/>
            <a:ext cx="2714625" cy="34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Alignment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Can jump between homologies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Less computation than NW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</a:t>
            </a:r>
            <a:r>
              <a:rPr lang="en" sz="1600" baseline="-25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i, x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 = 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600" i="1" baseline="30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op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· {1 – [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</a:t>
            </a:r>
            <a:r>
              <a:rPr lang="en" sz="1600" baseline="-25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1600" i="1" baseline="30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start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 + 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</a:t>
            </a:r>
            <a:r>
              <a:rPr lang="en" sz="1600" baseline="-25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1600" i="1" baseline="30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end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50" i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)]/2}</a:t>
            </a:r>
          </a:p>
          <a:p>
            <a:pPr lvl="0" rtl="0">
              <a:spcBef>
                <a:spcPts val="0"/>
              </a:spcBef>
              <a:buNone/>
            </a:pPr>
            <a:endParaRPr sz="10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0" indent="-228600">
              <a:spcBef>
                <a:spcPts val="0"/>
              </a:spcBef>
              <a:buClr>
                <a:schemeClr val="accent2"/>
              </a:buClr>
            </a:pPr>
            <a:endParaRPr sz="1050">
              <a:highlight>
                <a:srgbClr val="FFFFFF"/>
              </a:highlight>
            </a:endParaRP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1300" y="445012"/>
            <a:ext cx="41910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7762" y="3189912"/>
            <a:ext cx="2562225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Comparisons 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MAFFT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FFT-NS-1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FFT-NS-2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FFT-NS-i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T-COFFEE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CLUSTALW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1.82d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1.82q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Runtime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3298" y="1152462"/>
            <a:ext cx="2836676" cy="364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2975" y="1152475"/>
            <a:ext cx="2836674" cy="3748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Sum-of-Pairs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0" y="1465250"/>
            <a:ext cx="4191000" cy="27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BaliBASE Benchmarks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152475"/>
            <a:ext cx="8520600" cy="2467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LSU rRNA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3849" y="1152474"/>
            <a:ext cx="5896299" cy="367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RNA Polymerase Sequences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200" y="1152475"/>
            <a:ext cx="6297600" cy="38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2-Step Procedure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Homology Identification using FFT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Alignment Scoring/Selection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Faster computation due to…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Approx. O(NlogN)  homology detection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Simpler-to-compute scoring function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Defining the Signal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For Amino Acid Sequences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2-dimensional signal [volume, polarity]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For Nucleotide Sequences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4-dimensional signal [A,T,G,C frequencies]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DFT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Transformation of signal from time to frequency space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19325"/>
            <a:ext cx="38195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300" y="1596300"/>
            <a:ext cx="419100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4345700" y="2970650"/>
            <a:ext cx="4689600" cy="2004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FFT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DFT in regular form takes O(N^2)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FFTs compute same values in O(NlogN)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4850" y="1152475"/>
            <a:ext cx="2606975" cy="4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FFT: Cooley-Tukey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Recursive division of sequence into 2 sections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2338375"/>
            <a:ext cx="4295775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7" y="3320300"/>
            <a:ext cx="6581775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Cooley-Tukey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DFT displays periodicity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6662" y="1588300"/>
            <a:ext cx="923925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6662" y="1857450"/>
            <a:ext cx="942975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7" y="3126037"/>
            <a:ext cx="42957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21112" y="3135562"/>
            <a:ext cx="214312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00550" y="457287"/>
            <a:ext cx="3063699" cy="24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Cooley-Tukey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i="1">
              <a:solidFill>
                <a:srgbClr val="000000"/>
              </a:solidFill>
              <a:highlight>
                <a:srgbClr val="F9F9F9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0,...,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−1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</a:t>
            </a:r>
            <a:r>
              <a:rPr lang="en" sz="1000" b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ditfft2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):           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if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= 1 then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0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0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                              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else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0,...,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/2−1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</a:t>
            </a:r>
            <a:r>
              <a:rPr lang="en" sz="1000" b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ditfft2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/2, 2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)             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/2,...,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−1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</a:t>
            </a:r>
            <a:r>
              <a:rPr lang="en" sz="1000" b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ditfft2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+s,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/2, 2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)         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for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= 0 to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/2−1                          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    t ←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   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t + exp(−2π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   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← t − exp(−2π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" sz="1000" i="1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" sz="1000" i="1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" sz="1000" baseline="-25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/2</a:t>
            </a: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    endfor</a:t>
            </a:r>
            <a:b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000000"/>
                </a:solidFill>
                <a:highlight>
                  <a:srgbClr val="F9F9F9"/>
                </a:highlight>
                <a:latin typeface="Verdana"/>
                <a:ea typeface="Verdana"/>
                <a:cs typeface="Verdana"/>
                <a:sym typeface="Verdana"/>
              </a:rPr>
              <a:t>    endif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93950"/>
            <a:ext cx="209550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0550" y="457287"/>
            <a:ext cx="3063699" cy="24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MAFFT FFT Usage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97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Signal value in “frequency” domain is correlation at offset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“Frequency” is the sequence offset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2446425"/>
            <a:ext cx="8520600" cy="97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 </a:t>
            </a:r>
          </a:p>
          <a:p>
            <a:pPr marL="457200" lvl="0" indent="-228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75" y="2446412"/>
            <a:ext cx="476250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6762" y="3023950"/>
            <a:ext cx="49053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4708925" y="2127450"/>
            <a:ext cx="1692900" cy="1251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Macintosh PowerPoint</Application>
  <PresentationFormat>On-screen Show (16:9)</PresentationFormat>
  <Paragraphs>68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Proxima Nova</vt:lpstr>
      <vt:lpstr>spearmint</vt:lpstr>
      <vt:lpstr>MAFFT: Multiple Sequence Alignment using Fast Fourier Transform</vt:lpstr>
      <vt:lpstr>Intro</vt:lpstr>
      <vt:lpstr>Defining the Signal</vt:lpstr>
      <vt:lpstr>DFT</vt:lpstr>
      <vt:lpstr>FFT</vt:lpstr>
      <vt:lpstr>FFT: Cooley-Tukey</vt:lpstr>
      <vt:lpstr>Cooley-Tukey</vt:lpstr>
      <vt:lpstr>Cooley-Tukey</vt:lpstr>
      <vt:lpstr>MAFFT FFT Usage</vt:lpstr>
      <vt:lpstr>Finding Homologies</vt:lpstr>
      <vt:lpstr>Generalization to Multiple Sequences</vt:lpstr>
      <vt:lpstr>Alignment: Scoring System</vt:lpstr>
      <vt:lpstr>Alignment</vt:lpstr>
      <vt:lpstr>Comparisons </vt:lpstr>
      <vt:lpstr>Runtime</vt:lpstr>
      <vt:lpstr>Sum-of-Pairs</vt:lpstr>
      <vt:lpstr>BaliBASE Benchmarks</vt:lpstr>
      <vt:lpstr>LSU rRNA</vt:lpstr>
      <vt:lpstr>RNA Polymerase Sequences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MAFFT: Multiple Sequence Alignment using Fast Fourier Transform</dc:title>
  <cp:lastModifiedBy>Tandy Warnow</cp:lastModifiedBy>
  <cp:revision>1</cp:revision>
  <dcterms:modified xsi:type="dcterms:W3CDTF">2016-04-12T15:34:28Z</dcterms:modified>
</cp:coreProperties>
</file>