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62" r:id="rId6"/>
    <p:sldId id="263" r:id="rId7"/>
    <p:sldId id="264" r:id="rId8"/>
    <p:sldId id="265" r:id="rId9"/>
    <p:sldId id="259" r:id="rId10"/>
    <p:sldId id="260"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4DAB0-92AA-1F6D-16A8-E160F5DC81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93A57F-1C43-ABE8-9563-D639CF7487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5E025D-EAA6-B4FA-BC4C-F95F1FCD27D2}"/>
              </a:ext>
            </a:extLst>
          </p:cNvPr>
          <p:cNvSpPr>
            <a:spLocks noGrp="1"/>
          </p:cNvSpPr>
          <p:nvPr>
            <p:ph type="dt" sz="half" idx="10"/>
          </p:nvPr>
        </p:nvSpPr>
        <p:spPr/>
        <p:txBody>
          <a:bodyPr/>
          <a:lstStyle/>
          <a:p>
            <a:fld id="{43028380-9E80-1C49-BB8F-045314201508}" type="datetimeFigureOut">
              <a:rPr lang="en-US" smtClean="0"/>
              <a:t>4/5/23</a:t>
            </a:fld>
            <a:endParaRPr lang="en-US"/>
          </a:p>
        </p:txBody>
      </p:sp>
      <p:sp>
        <p:nvSpPr>
          <p:cNvPr id="5" name="Footer Placeholder 4">
            <a:extLst>
              <a:ext uri="{FF2B5EF4-FFF2-40B4-BE49-F238E27FC236}">
                <a16:creationId xmlns:a16="http://schemas.microsoft.com/office/drawing/2014/main" id="{59841DBE-D9ED-0B71-788E-95451D22D2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334288-3B04-B5DD-CB30-618788507AA4}"/>
              </a:ext>
            </a:extLst>
          </p:cNvPr>
          <p:cNvSpPr>
            <a:spLocks noGrp="1"/>
          </p:cNvSpPr>
          <p:nvPr>
            <p:ph type="sldNum" sz="quarter" idx="12"/>
          </p:nvPr>
        </p:nvSpPr>
        <p:spPr/>
        <p:txBody>
          <a:bodyPr/>
          <a:lstStyle/>
          <a:p>
            <a:fld id="{BFBA5C22-2BAA-2149-8D35-05469FBCF3D7}" type="slidenum">
              <a:rPr lang="en-US" smtClean="0"/>
              <a:t>‹#›</a:t>
            </a:fld>
            <a:endParaRPr lang="en-US"/>
          </a:p>
        </p:txBody>
      </p:sp>
    </p:spTree>
    <p:extLst>
      <p:ext uri="{BB962C8B-B14F-4D97-AF65-F5344CB8AC3E}">
        <p14:creationId xmlns:p14="http://schemas.microsoft.com/office/powerpoint/2010/main" val="2330604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3C9E1-4564-A985-FAD7-7CBA7944A5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6D57F2-7324-3C6F-F7B0-74CC461EEE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238CC8-C4A1-BC58-6683-F075569202D2}"/>
              </a:ext>
            </a:extLst>
          </p:cNvPr>
          <p:cNvSpPr>
            <a:spLocks noGrp="1"/>
          </p:cNvSpPr>
          <p:nvPr>
            <p:ph type="dt" sz="half" idx="10"/>
          </p:nvPr>
        </p:nvSpPr>
        <p:spPr/>
        <p:txBody>
          <a:bodyPr/>
          <a:lstStyle/>
          <a:p>
            <a:fld id="{43028380-9E80-1C49-BB8F-045314201508}" type="datetimeFigureOut">
              <a:rPr lang="en-US" smtClean="0"/>
              <a:t>4/5/23</a:t>
            </a:fld>
            <a:endParaRPr lang="en-US"/>
          </a:p>
        </p:txBody>
      </p:sp>
      <p:sp>
        <p:nvSpPr>
          <p:cNvPr id="5" name="Footer Placeholder 4">
            <a:extLst>
              <a:ext uri="{FF2B5EF4-FFF2-40B4-BE49-F238E27FC236}">
                <a16:creationId xmlns:a16="http://schemas.microsoft.com/office/drawing/2014/main" id="{708DA632-7D28-E393-32EB-CB860BF89F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DE9AFA-DB80-33E1-0358-E35CCA69A9AA}"/>
              </a:ext>
            </a:extLst>
          </p:cNvPr>
          <p:cNvSpPr>
            <a:spLocks noGrp="1"/>
          </p:cNvSpPr>
          <p:nvPr>
            <p:ph type="sldNum" sz="quarter" idx="12"/>
          </p:nvPr>
        </p:nvSpPr>
        <p:spPr/>
        <p:txBody>
          <a:bodyPr/>
          <a:lstStyle/>
          <a:p>
            <a:fld id="{BFBA5C22-2BAA-2149-8D35-05469FBCF3D7}" type="slidenum">
              <a:rPr lang="en-US" smtClean="0"/>
              <a:t>‹#›</a:t>
            </a:fld>
            <a:endParaRPr lang="en-US"/>
          </a:p>
        </p:txBody>
      </p:sp>
    </p:spTree>
    <p:extLst>
      <p:ext uri="{BB962C8B-B14F-4D97-AF65-F5344CB8AC3E}">
        <p14:creationId xmlns:p14="http://schemas.microsoft.com/office/powerpoint/2010/main" val="3574404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FE898A-174A-B586-2517-038A1AA728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60D329-6FD9-EF65-0012-77E3CB1214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90C8E2-2FC3-DC56-2934-99D33767CFCE}"/>
              </a:ext>
            </a:extLst>
          </p:cNvPr>
          <p:cNvSpPr>
            <a:spLocks noGrp="1"/>
          </p:cNvSpPr>
          <p:nvPr>
            <p:ph type="dt" sz="half" idx="10"/>
          </p:nvPr>
        </p:nvSpPr>
        <p:spPr/>
        <p:txBody>
          <a:bodyPr/>
          <a:lstStyle/>
          <a:p>
            <a:fld id="{43028380-9E80-1C49-BB8F-045314201508}" type="datetimeFigureOut">
              <a:rPr lang="en-US" smtClean="0"/>
              <a:t>4/5/23</a:t>
            </a:fld>
            <a:endParaRPr lang="en-US"/>
          </a:p>
        </p:txBody>
      </p:sp>
      <p:sp>
        <p:nvSpPr>
          <p:cNvPr id="5" name="Footer Placeholder 4">
            <a:extLst>
              <a:ext uri="{FF2B5EF4-FFF2-40B4-BE49-F238E27FC236}">
                <a16:creationId xmlns:a16="http://schemas.microsoft.com/office/drawing/2014/main" id="{A991AC43-C459-FC96-539E-CDD8E07B04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59645C-5CA9-8389-B3E0-2D9408668FBC}"/>
              </a:ext>
            </a:extLst>
          </p:cNvPr>
          <p:cNvSpPr>
            <a:spLocks noGrp="1"/>
          </p:cNvSpPr>
          <p:nvPr>
            <p:ph type="sldNum" sz="quarter" idx="12"/>
          </p:nvPr>
        </p:nvSpPr>
        <p:spPr/>
        <p:txBody>
          <a:bodyPr/>
          <a:lstStyle/>
          <a:p>
            <a:fld id="{BFBA5C22-2BAA-2149-8D35-05469FBCF3D7}" type="slidenum">
              <a:rPr lang="en-US" smtClean="0"/>
              <a:t>‹#›</a:t>
            </a:fld>
            <a:endParaRPr lang="en-US"/>
          </a:p>
        </p:txBody>
      </p:sp>
    </p:spTree>
    <p:extLst>
      <p:ext uri="{BB962C8B-B14F-4D97-AF65-F5344CB8AC3E}">
        <p14:creationId xmlns:p14="http://schemas.microsoft.com/office/powerpoint/2010/main" val="3660267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80A8D-8FAF-4F5F-9BDF-99503615D4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7AB212-AADC-3967-305F-99F03C24A1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B67510-9330-558E-5CCD-EF432947699A}"/>
              </a:ext>
            </a:extLst>
          </p:cNvPr>
          <p:cNvSpPr>
            <a:spLocks noGrp="1"/>
          </p:cNvSpPr>
          <p:nvPr>
            <p:ph type="dt" sz="half" idx="10"/>
          </p:nvPr>
        </p:nvSpPr>
        <p:spPr/>
        <p:txBody>
          <a:bodyPr/>
          <a:lstStyle/>
          <a:p>
            <a:fld id="{43028380-9E80-1C49-BB8F-045314201508}" type="datetimeFigureOut">
              <a:rPr lang="en-US" smtClean="0"/>
              <a:t>4/5/23</a:t>
            </a:fld>
            <a:endParaRPr lang="en-US"/>
          </a:p>
        </p:txBody>
      </p:sp>
      <p:sp>
        <p:nvSpPr>
          <p:cNvPr id="5" name="Footer Placeholder 4">
            <a:extLst>
              <a:ext uri="{FF2B5EF4-FFF2-40B4-BE49-F238E27FC236}">
                <a16:creationId xmlns:a16="http://schemas.microsoft.com/office/drawing/2014/main" id="{C524C2EB-0333-E979-5DB3-8CC8BDB0D0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0B1DE9-E69C-595E-F7AA-07C01F9B7D4C}"/>
              </a:ext>
            </a:extLst>
          </p:cNvPr>
          <p:cNvSpPr>
            <a:spLocks noGrp="1"/>
          </p:cNvSpPr>
          <p:nvPr>
            <p:ph type="sldNum" sz="quarter" idx="12"/>
          </p:nvPr>
        </p:nvSpPr>
        <p:spPr/>
        <p:txBody>
          <a:bodyPr/>
          <a:lstStyle/>
          <a:p>
            <a:fld id="{BFBA5C22-2BAA-2149-8D35-05469FBCF3D7}" type="slidenum">
              <a:rPr lang="en-US" smtClean="0"/>
              <a:t>‹#›</a:t>
            </a:fld>
            <a:endParaRPr lang="en-US"/>
          </a:p>
        </p:txBody>
      </p:sp>
    </p:spTree>
    <p:extLst>
      <p:ext uri="{BB962C8B-B14F-4D97-AF65-F5344CB8AC3E}">
        <p14:creationId xmlns:p14="http://schemas.microsoft.com/office/powerpoint/2010/main" val="546183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B2B34-9E27-204D-446C-671958F105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B50CCE-214C-0DB9-02DE-360E6E44D3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872262-EC92-7E7B-482D-58532528BA61}"/>
              </a:ext>
            </a:extLst>
          </p:cNvPr>
          <p:cNvSpPr>
            <a:spLocks noGrp="1"/>
          </p:cNvSpPr>
          <p:nvPr>
            <p:ph type="dt" sz="half" idx="10"/>
          </p:nvPr>
        </p:nvSpPr>
        <p:spPr/>
        <p:txBody>
          <a:bodyPr/>
          <a:lstStyle/>
          <a:p>
            <a:fld id="{43028380-9E80-1C49-BB8F-045314201508}" type="datetimeFigureOut">
              <a:rPr lang="en-US" smtClean="0"/>
              <a:t>4/5/23</a:t>
            </a:fld>
            <a:endParaRPr lang="en-US"/>
          </a:p>
        </p:txBody>
      </p:sp>
      <p:sp>
        <p:nvSpPr>
          <p:cNvPr id="5" name="Footer Placeholder 4">
            <a:extLst>
              <a:ext uri="{FF2B5EF4-FFF2-40B4-BE49-F238E27FC236}">
                <a16:creationId xmlns:a16="http://schemas.microsoft.com/office/drawing/2014/main" id="{8B54B56F-70F5-0A41-5E41-456EC9A550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4EE2F9-F1D2-75FD-A72E-ED3D6B795EE5}"/>
              </a:ext>
            </a:extLst>
          </p:cNvPr>
          <p:cNvSpPr>
            <a:spLocks noGrp="1"/>
          </p:cNvSpPr>
          <p:nvPr>
            <p:ph type="sldNum" sz="quarter" idx="12"/>
          </p:nvPr>
        </p:nvSpPr>
        <p:spPr/>
        <p:txBody>
          <a:bodyPr/>
          <a:lstStyle/>
          <a:p>
            <a:fld id="{BFBA5C22-2BAA-2149-8D35-05469FBCF3D7}" type="slidenum">
              <a:rPr lang="en-US" smtClean="0"/>
              <a:t>‹#›</a:t>
            </a:fld>
            <a:endParaRPr lang="en-US"/>
          </a:p>
        </p:txBody>
      </p:sp>
    </p:spTree>
    <p:extLst>
      <p:ext uri="{BB962C8B-B14F-4D97-AF65-F5344CB8AC3E}">
        <p14:creationId xmlns:p14="http://schemas.microsoft.com/office/powerpoint/2010/main" val="3058516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9ABF6-25C4-D3F4-3039-9861250BBE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7451C4-1F9F-0EDF-DF32-2F55421D58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3E9E24-DE71-00D1-F66A-1944AE826C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D63768-6363-5AAC-AAEC-1C3A2DAE6089}"/>
              </a:ext>
            </a:extLst>
          </p:cNvPr>
          <p:cNvSpPr>
            <a:spLocks noGrp="1"/>
          </p:cNvSpPr>
          <p:nvPr>
            <p:ph type="dt" sz="half" idx="10"/>
          </p:nvPr>
        </p:nvSpPr>
        <p:spPr/>
        <p:txBody>
          <a:bodyPr/>
          <a:lstStyle/>
          <a:p>
            <a:fld id="{43028380-9E80-1C49-BB8F-045314201508}" type="datetimeFigureOut">
              <a:rPr lang="en-US" smtClean="0"/>
              <a:t>4/5/23</a:t>
            </a:fld>
            <a:endParaRPr lang="en-US"/>
          </a:p>
        </p:txBody>
      </p:sp>
      <p:sp>
        <p:nvSpPr>
          <p:cNvPr id="6" name="Footer Placeholder 5">
            <a:extLst>
              <a:ext uri="{FF2B5EF4-FFF2-40B4-BE49-F238E27FC236}">
                <a16:creationId xmlns:a16="http://schemas.microsoft.com/office/drawing/2014/main" id="{79F39A01-FEAD-0D47-E728-799904647B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777906-5A5A-7B3E-241D-C084261EB5A3}"/>
              </a:ext>
            </a:extLst>
          </p:cNvPr>
          <p:cNvSpPr>
            <a:spLocks noGrp="1"/>
          </p:cNvSpPr>
          <p:nvPr>
            <p:ph type="sldNum" sz="quarter" idx="12"/>
          </p:nvPr>
        </p:nvSpPr>
        <p:spPr/>
        <p:txBody>
          <a:bodyPr/>
          <a:lstStyle/>
          <a:p>
            <a:fld id="{BFBA5C22-2BAA-2149-8D35-05469FBCF3D7}" type="slidenum">
              <a:rPr lang="en-US" smtClean="0"/>
              <a:t>‹#›</a:t>
            </a:fld>
            <a:endParaRPr lang="en-US"/>
          </a:p>
        </p:txBody>
      </p:sp>
    </p:spTree>
    <p:extLst>
      <p:ext uri="{BB962C8B-B14F-4D97-AF65-F5344CB8AC3E}">
        <p14:creationId xmlns:p14="http://schemas.microsoft.com/office/powerpoint/2010/main" val="2707694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B82D4-9BA9-FAF7-B250-D001E3440D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85EA94-FC8D-F3E1-B16F-F2BFF92DD7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0451B7-B7B7-5829-E0A6-09529D4DE2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50B9CF-C797-678E-16FB-783A06A7FF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D70E97-32E6-770B-0A2A-B0C2EE2EE1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AC2B81-4CA6-79CC-0D9B-1CBA1C79BEB8}"/>
              </a:ext>
            </a:extLst>
          </p:cNvPr>
          <p:cNvSpPr>
            <a:spLocks noGrp="1"/>
          </p:cNvSpPr>
          <p:nvPr>
            <p:ph type="dt" sz="half" idx="10"/>
          </p:nvPr>
        </p:nvSpPr>
        <p:spPr/>
        <p:txBody>
          <a:bodyPr/>
          <a:lstStyle/>
          <a:p>
            <a:fld id="{43028380-9E80-1C49-BB8F-045314201508}" type="datetimeFigureOut">
              <a:rPr lang="en-US" smtClean="0"/>
              <a:t>4/5/23</a:t>
            </a:fld>
            <a:endParaRPr lang="en-US"/>
          </a:p>
        </p:txBody>
      </p:sp>
      <p:sp>
        <p:nvSpPr>
          <p:cNvPr id="8" name="Footer Placeholder 7">
            <a:extLst>
              <a:ext uri="{FF2B5EF4-FFF2-40B4-BE49-F238E27FC236}">
                <a16:creationId xmlns:a16="http://schemas.microsoft.com/office/drawing/2014/main" id="{F0EB9930-ABA9-6373-7060-8E266C9DDA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6F4D41-D5BC-F0AA-3BE7-6E96803FE6CB}"/>
              </a:ext>
            </a:extLst>
          </p:cNvPr>
          <p:cNvSpPr>
            <a:spLocks noGrp="1"/>
          </p:cNvSpPr>
          <p:nvPr>
            <p:ph type="sldNum" sz="quarter" idx="12"/>
          </p:nvPr>
        </p:nvSpPr>
        <p:spPr/>
        <p:txBody>
          <a:bodyPr/>
          <a:lstStyle/>
          <a:p>
            <a:fld id="{BFBA5C22-2BAA-2149-8D35-05469FBCF3D7}" type="slidenum">
              <a:rPr lang="en-US" smtClean="0"/>
              <a:t>‹#›</a:t>
            </a:fld>
            <a:endParaRPr lang="en-US"/>
          </a:p>
        </p:txBody>
      </p:sp>
    </p:spTree>
    <p:extLst>
      <p:ext uri="{BB962C8B-B14F-4D97-AF65-F5344CB8AC3E}">
        <p14:creationId xmlns:p14="http://schemas.microsoft.com/office/powerpoint/2010/main" val="3607934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D0049-31EC-1210-86A1-1C145E78AA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7608C2-CCD7-148B-3376-B1FB194A2CE2}"/>
              </a:ext>
            </a:extLst>
          </p:cNvPr>
          <p:cNvSpPr>
            <a:spLocks noGrp="1"/>
          </p:cNvSpPr>
          <p:nvPr>
            <p:ph type="dt" sz="half" idx="10"/>
          </p:nvPr>
        </p:nvSpPr>
        <p:spPr/>
        <p:txBody>
          <a:bodyPr/>
          <a:lstStyle/>
          <a:p>
            <a:fld id="{43028380-9E80-1C49-BB8F-045314201508}" type="datetimeFigureOut">
              <a:rPr lang="en-US" smtClean="0"/>
              <a:t>4/5/23</a:t>
            </a:fld>
            <a:endParaRPr lang="en-US"/>
          </a:p>
        </p:txBody>
      </p:sp>
      <p:sp>
        <p:nvSpPr>
          <p:cNvPr id="4" name="Footer Placeholder 3">
            <a:extLst>
              <a:ext uri="{FF2B5EF4-FFF2-40B4-BE49-F238E27FC236}">
                <a16:creationId xmlns:a16="http://schemas.microsoft.com/office/drawing/2014/main" id="{1A34FFF0-C8EF-A9A8-024C-E9DD0FCCBB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B69500-78EB-4620-A884-233CA1C9A0CE}"/>
              </a:ext>
            </a:extLst>
          </p:cNvPr>
          <p:cNvSpPr>
            <a:spLocks noGrp="1"/>
          </p:cNvSpPr>
          <p:nvPr>
            <p:ph type="sldNum" sz="quarter" idx="12"/>
          </p:nvPr>
        </p:nvSpPr>
        <p:spPr/>
        <p:txBody>
          <a:bodyPr/>
          <a:lstStyle/>
          <a:p>
            <a:fld id="{BFBA5C22-2BAA-2149-8D35-05469FBCF3D7}" type="slidenum">
              <a:rPr lang="en-US" smtClean="0"/>
              <a:t>‹#›</a:t>
            </a:fld>
            <a:endParaRPr lang="en-US"/>
          </a:p>
        </p:txBody>
      </p:sp>
    </p:spTree>
    <p:extLst>
      <p:ext uri="{BB962C8B-B14F-4D97-AF65-F5344CB8AC3E}">
        <p14:creationId xmlns:p14="http://schemas.microsoft.com/office/powerpoint/2010/main" val="2383999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E69F6C-F698-9C8A-8098-5457C1EFA563}"/>
              </a:ext>
            </a:extLst>
          </p:cNvPr>
          <p:cNvSpPr>
            <a:spLocks noGrp="1"/>
          </p:cNvSpPr>
          <p:nvPr>
            <p:ph type="dt" sz="half" idx="10"/>
          </p:nvPr>
        </p:nvSpPr>
        <p:spPr/>
        <p:txBody>
          <a:bodyPr/>
          <a:lstStyle/>
          <a:p>
            <a:fld id="{43028380-9E80-1C49-BB8F-045314201508}" type="datetimeFigureOut">
              <a:rPr lang="en-US" smtClean="0"/>
              <a:t>4/5/23</a:t>
            </a:fld>
            <a:endParaRPr lang="en-US"/>
          </a:p>
        </p:txBody>
      </p:sp>
      <p:sp>
        <p:nvSpPr>
          <p:cNvPr id="3" name="Footer Placeholder 2">
            <a:extLst>
              <a:ext uri="{FF2B5EF4-FFF2-40B4-BE49-F238E27FC236}">
                <a16:creationId xmlns:a16="http://schemas.microsoft.com/office/drawing/2014/main" id="{9F1E967A-AAC1-93FE-D0F9-B41E8074CF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82479C-EA91-4E51-C5BF-463D083F8244}"/>
              </a:ext>
            </a:extLst>
          </p:cNvPr>
          <p:cNvSpPr>
            <a:spLocks noGrp="1"/>
          </p:cNvSpPr>
          <p:nvPr>
            <p:ph type="sldNum" sz="quarter" idx="12"/>
          </p:nvPr>
        </p:nvSpPr>
        <p:spPr/>
        <p:txBody>
          <a:bodyPr/>
          <a:lstStyle/>
          <a:p>
            <a:fld id="{BFBA5C22-2BAA-2149-8D35-05469FBCF3D7}" type="slidenum">
              <a:rPr lang="en-US" smtClean="0"/>
              <a:t>‹#›</a:t>
            </a:fld>
            <a:endParaRPr lang="en-US"/>
          </a:p>
        </p:txBody>
      </p:sp>
    </p:spTree>
    <p:extLst>
      <p:ext uri="{BB962C8B-B14F-4D97-AF65-F5344CB8AC3E}">
        <p14:creationId xmlns:p14="http://schemas.microsoft.com/office/powerpoint/2010/main" val="744963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678E1-0DB8-A230-40F6-C4FC4B19EF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82F8FA-A81B-31E8-E501-12F0DAD96F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7554B5-05E7-DD10-D043-FF342D7693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318594-61AD-C236-6360-D3B9FD3A793B}"/>
              </a:ext>
            </a:extLst>
          </p:cNvPr>
          <p:cNvSpPr>
            <a:spLocks noGrp="1"/>
          </p:cNvSpPr>
          <p:nvPr>
            <p:ph type="dt" sz="half" idx="10"/>
          </p:nvPr>
        </p:nvSpPr>
        <p:spPr/>
        <p:txBody>
          <a:bodyPr/>
          <a:lstStyle/>
          <a:p>
            <a:fld id="{43028380-9E80-1C49-BB8F-045314201508}" type="datetimeFigureOut">
              <a:rPr lang="en-US" smtClean="0"/>
              <a:t>4/5/23</a:t>
            </a:fld>
            <a:endParaRPr lang="en-US"/>
          </a:p>
        </p:txBody>
      </p:sp>
      <p:sp>
        <p:nvSpPr>
          <p:cNvPr id="6" name="Footer Placeholder 5">
            <a:extLst>
              <a:ext uri="{FF2B5EF4-FFF2-40B4-BE49-F238E27FC236}">
                <a16:creationId xmlns:a16="http://schemas.microsoft.com/office/drawing/2014/main" id="{D0B3C69A-D78C-0598-4B0B-D64E5CF966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4F4753-6B0D-6C37-BD12-50F23CEA16E9}"/>
              </a:ext>
            </a:extLst>
          </p:cNvPr>
          <p:cNvSpPr>
            <a:spLocks noGrp="1"/>
          </p:cNvSpPr>
          <p:nvPr>
            <p:ph type="sldNum" sz="quarter" idx="12"/>
          </p:nvPr>
        </p:nvSpPr>
        <p:spPr/>
        <p:txBody>
          <a:bodyPr/>
          <a:lstStyle/>
          <a:p>
            <a:fld id="{BFBA5C22-2BAA-2149-8D35-05469FBCF3D7}" type="slidenum">
              <a:rPr lang="en-US" smtClean="0"/>
              <a:t>‹#›</a:t>
            </a:fld>
            <a:endParaRPr lang="en-US"/>
          </a:p>
        </p:txBody>
      </p:sp>
    </p:spTree>
    <p:extLst>
      <p:ext uri="{BB962C8B-B14F-4D97-AF65-F5344CB8AC3E}">
        <p14:creationId xmlns:p14="http://schemas.microsoft.com/office/powerpoint/2010/main" val="2528550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89660-E6F4-EC4B-7C4B-04C5E60BF9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BDEB9F-51D7-5878-6FD3-BBF620EDAE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5E568C-F9B2-FB51-1981-73E6244CD6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66501F-60A4-3F92-349B-ECB384630270}"/>
              </a:ext>
            </a:extLst>
          </p:cNvPr>
          <p:cNvSpPr>
            <a:spLocks noGrp="1"/>
          </p:cNvSpPr>
          <p:nvPr>
            <p:ph type="dt" sz="half" idx="10"/>
          </p:nvPr>
        </p:nvSpPr>
        <p:spPr/>
        <p:txBody>
          <a:bodyPr/>
          <a:lstStyle/>
          <a:p>
            <a:fld id="{43028380-9E80-1C49-BB8F-045314201508}" type="datetimeFigureOut">
              <a:rPr lang="en-US" smtClean="0"/>
              <a:t>4/5/23</a:t>
            </a:fld>
            <a:endParaRPr lang="en-US"/>
          </a:p>
        </p:txBody>
      </p:sp>
      <p:sp>
        <p:nvSpPr>
          <p:cNvPr id="6" name="Footer Placeholder 5">
            <a:extLst>
              <a:ext uri="{FF2B5EF4-FFF2-40B4-BE49-F238E27FC236}">
                <a16:creationId xmlns:a16="http://schemas.microsoft.com/office/drawing/2014/main" id="{AB9CC682-1C55-F634-3808-B079E02A70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5145D5-FCB5-FF9F-E4AC-2DF87BC392A9}"/>
              </a:ext>
            </a:extLst>
          </p:cNvPr>
          <p:cNvSpPr>
            <a:spLocks noGrp="1"/>
          </p:cNvSpPr>
          <p:nvPr>
            <p:ph type="sldNum" sz="quarter" idx="12"/>
          </p:nvPr>
        </p:nvSpPr>
        <p:spPr/>
        <p:txBody>
          <a:bodyPr/>
          <a:lstStyle/>
          <a:p>
            <a:fld id="{BFBA5C22-2BAA-2149-8D35-05469FBCF3D7}" type="slidenum">
              <a:rPr lang="en-US" smtClean="0"/>
              <a:t>‹#›</a:t>
            </a:fld>
            <a:endParaRPr lang="en-US"/>
          </a:p>
        </p:txBody>
      </p:sp>
    </p:spTree>
    <p:extLst>
      <p:ext uri="{BB962C8B-B14F-4D97-AF65-F5344CB8AC3E}">
        <p14:creationId xmlns:p14="http://schemas.microsoft.com/office/powerpoint/2010/main" val="595230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1FD987-2E02-A12B-A7BF-FCCDB05602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4C47C4-36A4-18FA-5BF7-3D52B16023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0AD8AB-69D4-E814-4C50-7A497F4E0D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028380-9E80-1C49-BB8F-045314201508}" type="datetimeFigureOut">
              <a:rPr lang="en-US" smtClean="0"/>
              <a:t>4/5/23</a:t>
            </a:fld>
            <a:endParaRPr lang="en-US"/>
          </a:p>
        </p:txBody>
      </p:sp>
      <p:sp>
        <p:nvSpPr>
          <p:cNvPr id="5" name="Footer Placeholder 4">
            <a:extLst>
              <a:ext uri="{FF2B5EF4-FFF2-40B4-BE49-F238E27FC236}">
                <a16:creationId xmlns:a16="http://schemas.microsoft.com/office/drawing/2014/main" id="{28421DEC-3725-BD75-17AC-E9FB045D61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17992F-F232-4B4F-FF7F-3C7BDEA70C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BA5C22-2BAA-2149-8D35-05469FBCF3D7}" type="slidenum">
              <a:rPr lang="en-US" smtClean="0"/>
              <a:t>‹#›</a:t>
            </a:fld>
            <a:endParaRPr lang="en-US"/>
          </a:p>
        </p:txBody>
      </p:sp>
    </p:spTree>
    <p:extLst>
      <p:ext uri="{BB962C8B-B14F-4D97-AF65-F5344CB8AC3E}">
        <p14:creationId xmlns:p14="http://schemas.microsoft.com/office/powerpoint/2010/main" val="743404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31B8D-A3D5-7338-BFA3-87DBAE04FA1F}"/>
              </a:ext>
            </a:extLst>
          </p:cNvPr>
          <p:cNvSpPr>
            <a:spLocks noGrp="1"/>
          </p:cNvSpPr>
          <p:nvPr>
            <p:ph type="ctrTitle"/>
          </p:nvPr>
        </p:nvSpPr>
        <p:spPr/>
        <p:txBody>
          <a:bodyPr/>
          <a:lstStyle/>
          <a:p>
            <a:r>
              <a:rPr lang="en-US" dirty="0"/>
              <a:t>Applying for a Faculty Position</a:t>
            </a:r>
          </a:p>
        </p:txBody>
      </p:sp>
      <p:sp>
        <p:nvSpPr>
          <p:cNvPr id="3" name="Subtitle 2">
            <a:extLst>
              <a:ext uri="{FF2B5EF4-FFF2-40B4-BE49-F238E27FC236}">
                <a16:creationId xmlns:a16="http://schemas.microsoft.com/office/drawing/2014/main" id="{177A0921-8E2E-515C-E61E-791A9C3778F7}"/>
              </a:ext>
            </a:extLst>
          </p:cNvPr>
          <p:cNvSpPr>
            <a:spLocks noGrp="1"/>
          </p:cNvSpPr>
          <p:nvPr>
            <p:ph type="subTitle" idx="1"/>
          </p:nvPr>
        </p:nvSpPr>
        <p:spPr/>
        <p:txBody>
          <a:bodyPr/>
          <a:lstStyle/>
          <a:p>
            <a:r>
              <a:rPr lang="en-US" dirty="0"/>
              <a:t>Tandy Warnow</a:t>
            </a:r>
          </a:p>
          <a:p>
            <a:r>
              <a:rPr lang="en-US" dirty="0"/>
              <a:t>UIUC CS</a:t>
            </a:r>
          </a:p>
        </p:txBody>
      </p:sp>
    </p:spTree>
    <p:extLst>
      <p:ext uri="{BB962C8B-B14F-4D97-AF65-F5344CB8AC3E}">
        <p14:creationId xmlns:p14="http://schemas.microsoft.com/office/powerpoint/2010/main" val="39797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7DB99-E327-6D12-423C-84D9ACB09E95}"/>
              </a:ext>
            </a:extLst>
          </p:cNvPr>
          <p:cNvSpPr>
            <a:spLocks noGrp="1"/>
          </p:cNvSpPr>
          <p:nvPr>
            <p:ph type="title"/>
          </p:nvPr>
        </p:nvSpPr>
        <p:spPr/>
        <p:txBody>
          <a:bodyPr/>
          <a:lstStyle/>
          <a:p>
            <a:r>
              <a:rPr lang="en-US" dirty="0"/>
              <a:t>Stage 3, </a:t>
            </a:r>
            <a:r>
              <a:rPr lang="en-US" dirty="0" err="1"/>
              <a:t>con’t</a:t>
            </a:r>
            <a:r>
              <a:rPr lang="en-US" dirty="0"/>
              <a:t>.</a:t>
            </a:r>
          </a:p>
        </p:txBody>
      </p:sp>
      <p:sp>
        <p:nvSpPr>
          <p:cNvPr id="3" name="Content Placeholder 2">
            <a:extLst>
              <a:ext uri="{FF2B5EF4-FFF2-40B4-BE49-F238E27FC236}">
                <a16:creationId xmlns:a16="http://schemas.microsoft.com/office/drawing/2014/main" id="{B4FF7DF8-20D9-6AEB-6389-2663B007EACE}"/>
              </a:ext>
            </a:extLst>
          </p:cNvPr>
          <p:cNvSpPr>
            <a:spLocks noGrp="1"/>
          </p:cNvSpPr>
          <p:nvPr>
            <p:ph idx="1"/>
          </p:nvPr>
        </p:nvSpPr>
        <p:spPr/>
        <p:txBody>
          <a:bodyPr>
            <a:normAutofit/>
          </a:bodyPr>
          <a:lstStyle/>
          <a:p>
            <a:r>
              <a:rPr lang="en-US" dirty="0"/>
              <a:t>Questions you might get asked:</a:t>
            </a:r>
          </a:p>
          <a:p>
            <a:pPr lvl="1"/>
            <a:r>
              <a:rPr lang="en-US" dirty="0"/>
              <a:t>Describe your research at a high level for us.</a:t>
            </a:r>
          </a:p>
          <a:p>
            <a:pPr lvl="1"/>
            <a:r>
              <a:rPr lang="en-US" dirty="0"/>
              <a:t>What are your 5-year goals for research?</a:t>
            </a:r>
          </a:p>
          <a:p>
            <a:pPr lvl="1"/>
            <a:r>
              <a:rPr lang="en-US" dirty="0"/>
              <a:t>What funding sources do you see for your research?</a:t>
            </a:r>
          </a:p>
          <a:p>
            <a:pPr lvl="1"/>
            <a:r>
              <a:rPr lang="en-US" dirty="0"/>
              <a:t>Who in this department might you work with?</a:t>
            </a:r>
          </a:p>
          <a:p>
            <a:pPr lvl="1"/>
            <a:r>
              <a:rPr lang="en-US" dirty="0"/>
              <a:t>What courses might you want to teach?</a:t>
            </a:r>
          </a:p>
          <a:p>
            <a:pPr lvl="1"/>
            <a:r>
              <a:rPr lang="en-US" dirty="0"/>
              <a:t>What has your experience been like in teaching?</a:t>
            </a:r>
          </a:p>
          <a:p>
            <a:pPr lvl="1"/>
            <a:r>
              <a:rPr lang="en-US" dirty="0"/>
              <a:t>Why are you interested in this position? </a:t>
            </a:r>
          </a:p>
          <a:p>
            <a:pPr lvl="1"/>
            <a:r>
              <a:rPr lang="en-US" dirty="0"/>
              <a:t>What do you know about our department? About our university?</a:t>
            </a:r>
          </a:p>
          <a:p>
            <a:pPr lvl="1"/>
            <a:r>
              <a:rPr lang="en-US" dirty="0"/>
              <a:t>What questions do you have for us?</a:t>
            </a:r>
          </a:p>
        </p:txBody>
      </p:sp>
    </p:spTree>
    <p:extLst>
      <p:ext uri="{BB962C8B-B14F-4D97-AF65-F5344CB8AC3E}">
        <p14:creationId xmlns:p14="http://schemas.microsoft.com/office/powerpoint/2010/main" val="998425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19A34-D27B-DB45-CAFF-49C0EA43FB51}"/>
              </a:ext>
            </a:extLst>
          </p:cNvPr>
          <p:cNvSpPr>
            <a:spLocks noGrp="1"/>
          </p:cNvSpPr>
          <p:nvPr>
            <p:ph type="title"/>
          </p:nvPr>
        </p:nvSpPr>
        <p:spPr/>
        <p:txBody>
          <a:bodyPr/>
          <a:lstStyle/>
          <a:p>
            <a:r>
              <a:rPr lang="en-US" dirty="0"/>
              <a:t>Stage 4, the interview</a:t>
            </a:r>
          </a:p>
        </p:txBody>
      </p:sp>
      <p:sp>
        <p:nvSpPr>
          <p:cNvPr id="3" name="Content Placeholder 2">
            <a:extLst>
              <a:ext uri="{FF2B5EF4-FFF2-40B4-BE49-F238E27FC236}">
                <a16:creationId xmlns:a16="http://schemas.microsoft.com/office/drawing/2014/main" id="{BF17AE8B-ADF8-F1BE-E5BB-FAB1583CF4E6}"/>
              </a:ext>
            </a:extLst>
          </p:cNvPr>
          <p:cNvSpPr>
            <a:spLocks noGrp="1"/>
          </p:cNvSpPr>
          <p:nvPr>
            <p:ph idx="1"/>
          </p:nvPr>
        </p:nvSpPr>
        <p:spPr/>
        <p:txBody>
          <a:bodyPr/>
          <a:lstStyle/>
          <a:p>
            <a:r>
              <a:rPr lang="en-US" dirty="0"/>
              <a:t>We’ve discussed this already.  But in brief:</a:t>
            </a:r>
          </a:p>
          <a:p>
            <a:r>
              <a:rPr lang="en-US" dirty="0"/>
              <a:t>Prepare! Know something about each person on your schedule.</a:t>
            </a:r>
          </a:p>
          <a:p>
            <a:r>
              <a:rPr lang="en-US" dirty="0"/>
              <a:t>If doing this in person, make sure to take breaks (just ask for a “bio break”). Use the time to review who you are seeing next.</a:t>
            </a:r>
          </a:p>
          <a:p>
            <a:r>
              <a:rPr lang="en-US" dirty="0"/>
              <a:t>Remember to have questions to ask of each person.</a:t>
            </a:r>
          </a:p>
          <a:p>
            <a:r>
              <a:rPr lang="en-US" dirty="0"/>
              <a:t>Do not start discussions about salary, or anything that amounts to negotiation, until after you get an offer.</a:t>
            </a:r>
          </a:p>
          <a:p>
            <a:r>
              <a:rPr lang="en-US" dirty="0"/>
              <a:t>Your goal is to get an offer! </a:t>
            </a:r>
          </a:p>
        </p:txBody>
      </p:sp>
    </p:spTree>
    <p:extLst>
      <p:ext uri="{BB962C8B-B14F-4D97-AF65-F5344CB8AC3E}">
        <p14:creationId xmlns:p14="http://schemas.microsoft.com/office/powerpoint/2010/main" val="188429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94734-4BD9-F747-65D6-EA4C9EFBB74C}"/>
              </a:ext>
            </a:extLst>
          </p:cNvPr>
          <p:cNvSpPr>
            <a:spLocks noGrp="1"/>
          </p:cNvSpPr>
          <p:nvPr>
            <p:ph type="title"/>
          </p:nvPr>
        </p:nvSpPr>
        <p:spPr/>
        <p:txBody>
          <a:bodyPr/>
          <a:lstStyle/>
          <a:p>
            <a:r>
              <a:rPr lang="en-US" dirty="0"/>
              <a:t>Stage 5, after the interview</a:t>
            </a:r>
          </a:p>
        </p:txBody>
      </p:sp>
      <p:sp>
        <p:nvSpPr>
          <p:cNvPr id="3" name="Content Placeholder 2">
            <a:extLst>
              <a:ext uri="{FF2B5EF4-FFF2-40B4-BE49-F238E27FC236}">
                <a16:creationId xmlns:a16="http://schemas.microsoft.com/office/drawing/2014/main" id="{25152C06-4572-2525-D39F-E710A7C855E2}"/>
              </a:ext>
            </a:extLst>
          </p:cNvPr>
          <p:cNvSpPr>
            <a:spLocks noGrp="1"/>
          </p:cNvSpPr>
          <p:nvPr>
            <p:ph idx="1"/>
          </p:nvPr>
        </p:nvSpPr>
        <p:spPr/>
        <p:txBody>
          <a:bodyPr>
            <a:normAutofit fontScale="92500" lnSpcReduction="10000"/>
          </a:bodyPr>
          <a:lstStyle/>
          <a:p>
            <a:r>
              <a:rPr lang="en-US" dirty="0"/>
              <a:t>Do indeed send follow-up emails thanking the people you met.  </a:t>
            </a:r>
          </a:p>
          <a:p>
            <a:r>
              <a:rPr lang="en-US" dirty="0"/>
              <a:t>Be polite but pick level of formality that is appropriate.</a:t>
            </a:r>
          </a:p>
          <a:p>
            <a:pPr lvl="1"/>
            <a:r>
              <a:rPr lang="en-US" dirty="0"/>
              <a:t>In general, most CS faculty are informal.  Nevertheless, don’t write to someone by their first name unless they invite you to do so (e.g., by signing their emails with their first name).  </a:t>
            </a:r>
          </a:p>
          <a:p>
            <a:pPr lvl="1"/>
            <a:r>
              <a:rPr lang="en-US" dirty="0"/>
              <a:t>Don’t refer to Professor “Susan Jones” as “Professor Susan” or “Dr Susan”. If you need to be formal, write “Professor Jones”.</a:t>
            </a:r>
          </a:p>
          <a:p>
            <a:r>
              <a:rPr lang="en-US" dirty="0"/>
              <a:t>Unfortunately, decisions take time.  You may not hear for several weeks, and yet the outcome could be positive. Or negative. Being patient is difficult.</a:t>
            </a:r>
          </a:p>
          <a:p>
            <a:r>
              <a:rPr lang="en-US" dirty="0"/>
              <a:t>If you don’t get an offer, don’t take it personally.  (It’s likely to be a competition between research areas more than anything else.)</a:t>
            </a:r>
          </a:p>
          <a:p>
            <a:pPr lvl="1"/>
            <a:endParaRPr lang="en-US" dirty="0"/>
          </a:p>
          <a:p>
            <a:pPr lvl="1"/>
            <a:endParaRPr lang="en-US" dirty="0"/>
          </a:p>
        </p:txBody>
      </p:sp>
    </p:spTree>
    <p:extLst>
      <p:ext uri="{BB962C8B-B14F-4D97-AF65-F5344CB8AC3E}">
        <p14:creationId xmlns:p14="http://schemas.microsoft.com/office/powerpoint/2010/main" val="791037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35C2B-8E33-6FD9-93CE-2612FB404496}"/>
              </a:ext>
            </a:extLst>
          </p:cNvPr>
          <p:cNvSpPr>
            <a:spLocks noGrp="1"/>
          </p:cNvSpPr>
          <p:nvPr>
            <p:ph type="title"/>
          </p:nvPr>
        </p:nvSpPr>
        <p:spPr/>
        <p:txBody>
          <a:bodyPr/>
          <a:lstStyle/>
          <a:p>
            <a:r>
              <a:rPr lang="en-US" dirty="0"/>
              <a:t>Stage 6, after the offer</a:t>
            </a:r>
          </a:p>
        </p:txBody>
      </p:sp>
      <p:sp>
        <p:nvSpPr>
          <p:cNvPr id="3" name="Content Placeholder 2">
            <a:extLst>
              <a:ext uri="{FF2B5EF4-FFF2-40B4-BE49-F238E27FC236}">
                <a16:creationId xmlns:a16="http://schemas.microsoft.com/office/drawing/2014/main" id="{6A484D2F-F793-4776-E56B-CD2CCD360133}"/>
              </a:ext>
            </a:extLst>
          </p:cNvPr>
          <p:cNvSpPr>
            <a:spLocks noGrp="1"/>
          </p:cNvSpPr>
          <p:nvPr>
            <p:ph idx="1"/>
          </p:nvPr>
        </p:nvSpPr>
        <p:spPr/>
        <p:txBody>
          <a:bodyPr>
            <a:normAutofit fontScale="92500"/>
          </a:bodyPr>
          <a:lstStyle/>
          <a:p>
            <a:r>
              <a:rPr lang="en-US" dirty="0"/>
              <a:t>Negotiation: recall Nancy’s advice. </a:t>
            </a:r>
          </a:p>
          <a:p>
            <a:r>
              <a:rPr lang="en-US" dirty="0"/>
              <a:t>Additional points:</a:t>
            </a:r>
          </a:p>
          <a:p>
            <a:pPr lvl="1"/>
            <a:r>
              <a:rPr lang="en-US" dirty="0"/>
              <a:t>Absolutely make a second visit, and look at the neighborhoods you might live in. Check out the cost of buying a house or renting.  (If they don’t offer, ask for it.)</a:t>
            </a:r>
          </a:p>
          <a:p>
            <a:pPr lvl="1"/>
            <a:r>
              <a:rPr lang="en-US" dirty="0"/>
              <a:t>Bad idea to accept a job in a place you are sure you do not want to spend more than a few years in.  This is a decision that is very personal, not just professional. Find out as much as you can about the location, the university, etc. </a:t>
            </a:r>
          </a:p>
          <a:p>
            <a:pPr lvl="1"/>
            <a:r>
              <a:rPr lang="en-US" dirty="0"/>
              <a:t>Be very honest and up front with your department head.  If you feel you cannot trust them, then accepting the position is likely a bad idea.</a:t>
            </a:r>
          </a:p>
          <a:p>
            <a:pPr lvl="1"/>
            <a:r>
              <a:rPr lang="en-US" dirty="0"/>
              <a:t>Timing: If you have deadlines coming up, tell the department head. If the offer has a time out that is too soon for you, for sure ask for an extension. Explain why.</a:t>
            </a:r>
          </a:p>
          <a:p>
            <a:pPr lvl="1"/>
            <a:r>
              <a:rPr lang="en-US" dirty="0"/>
              <a:t>Be prepared to find it painful to turn down offers</a:t>
            </a:r>
            <a:r>
              <a:rPr lang="en-US"/>
              <a:t>.  </a:t>
            </a:r>
            <a:endParaRPr lang="en-US" dirty="0"/>
          </a:p>
        </p:txBody>
      </p:sp>
    </p:spTree>
    <p:extLst>
      <p:ext uri="{BB962C8B-B14F-4D97-AF65-F5344CB8AC3E}">
        <p14:creationId xmlns:p14="http://schemas.microsoft.com/office/powerpoint/2010/main" val="2136136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E07D5-FBA6-8637-D48A-E4DFC0B7CDC3}"/>
              </a:ext>
            </a:extLst>
          </p:cNvPr>
          <p:cNvSpPr>
            <a:spLocks noGrp="1"/>
          </p:cNvSpPr>
          <p:nvPr>
            <p:ph type="title"/>
          </p:nvPr>
        </p:nvSpPr>
        <p:spPr/>
        <p:txBody>
          <a:bodyPr/>
          <a:lstStyle/>
          <a:p>
            <a:r>
              <a:rPr lang="en-US" dirty="0"/>
              <a:t>Stages of the process</a:t>
            </a:r>
          </a:p>
        </p:txBody>
      </p:sp>
      <p:sp>
        <p:nvSpPr>
          <p:cNvPr id="3" name="Content Placeholder 2">
            <a:extLst>
              <a:ext uri="{FF2B5EF4-FFF2-40B4-BE49-F238E27FC236}">
                <a16:creationId xmlns:a16="http://schemas.microsoft.com/office/drawing/2014/main" id="{610A8F01-EC46-3A2D-6DBC-A63DBEBBA192}"/>
              </a:ext>
            </a:extLst>
          </p:cNvPr>
          <p:cNvSpPr>
            <a:spLocks noGrp="1"/>
          </p:cNvSpPr>
          <p:nvPr>
            <p:ph idx="1"/>
          </p:nvPr>
        </p:nvSpPr>
        <p:spPr/>
        <p:txBody>
          <a:bodyPr/>
          <a:lstStyle/>
          <a:p>
            <a:r>
              <a:rPr lang="en-US" dirty="0"/>
              <a:t>Stage 1: Finding who has positions, and choosing whether to apply</a:t>
            </a:r>
          </a:p>
          <a:p>
            <a:r>
              <a:rPr lang="en-US" dirty="0"/>
              <a:t>Stage 2: Submitting the application</a:t>
            </a:r>
          </a:p>
          <a:p>
            <a:r>
              <a:rPr lang="en-US" dirty="0"/>
              <a:t>Stage 3: The “screening” interview</a:t>
            </a:r>
          </a:p>
          <a:p>
            <a:r>
              <a:rPr lang="en-US" dirty="0"/>
              <a:t>Stage 4: The “real” interview</a:t>
            </a:r>
          </a:p>
          <a:p>
            <a:r>
              <a:rPr lang="en-US" dirty="0"/>
              <a:t>Stage 5: The post-interview period</a:t>
            </a:r>
          </a:p>
          <a:p>
            <a:r>
              <a:rPr lang="en-US" dirty="0"/>
              <a:t>Stage 6: Negotiating, and then deciding between offers</a:t>
            </a:r>
          </a:p>
          <a:p>
            <a:endParaRPr lang="en-US" dirty="0"/>
          </a:p>
        </p:txBody>
      </p:sp>
    </p:spTree>
    <p:extLst>
      <p:ext uri="{BB962C8B-B14F-4D97-AF65-F5344CB8AC3E}">
        <p14:creationId xmlns:p14="http://schemas.microsoft.com/office/powerpoint/2010/main" val="3368503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C874B-86A1-9C46-BD6C-B3256A492A35}"/>
              </a:ext>
            </a:extLst>
          </p:cNvPr>
          <p:cNvSpPr>
            <a:spLocks noGrp="1"/>
          </p:cNvSpPr>
          <p:nvPr>
            <p:ph type="title"/>
          </p:nvPr>
        </p:nvSpPr>
        <p:spPr/>
        <p:txBody>
          <a:bodyPr/>
          <a:lstStyle/>
          <a:p>
            <a:r>
              <a:rPr lang="en-US" dirty="0"/>
              <a:t>Stage 1: Deciding where to apply</a:t>
            </a:r>
          </a:p>
        </p:txBody>
      </p:sp>
      <p:sp>
        <p:nvSpPr>
          <p:cNvPr id="3" name="Content Placeholder 2">
            <a:extLst>
              <a:ext uri="{FF2B5EF4-FFF2-40B4-BE49-F238E27FC236}">
                <a16:creationId xmlns:a16="http://schemas.microsoft.com/office/drawing/2014/main" id="{BF2E68E6-198C-5E9F-6AA0-B3A7D38EA049}"/>
              </a:ext>
            </a:extLst>
          </p:cNvPr>
          <p:cNvSpPr>
            <a:spLocks noGrp="1"/>
          </p:cNvSpPr>
          <p:nvPr>
            <p:ph idx="1"/>
          </p:nvPr>
        </p:nvSpPr>
        <p:spPr/>
        <p:txBody>
          <a:bodyPr>
            <a:normAutofit lnSpcReduction="10000"/>
          </a:bodyPr>
          <a:lstStyle/>
          <a:p>
            <a:r>
              <a:rPr lang="en-US" dirty="0"/>
              <a:t>Finding places that have positions</a:t>
            </a:r>
          </a:p>
          <a:p>
            <a:pPr lvl="1"/>
            <a:r>
              <a:rPr lang="en-US" dirty="0"/>
              <a:t>Not necessary that they specifically list your research area as being of interest</a:t>
            </a:r>
          </a:p>
          <a:p>
            <a:pPr lvl="1"/>
            <a:r>
              <a:rPr lang="en-US" dirty="0"/>
              <a:t>Check department websites</a:t>
            </a:r>
          </a:p>
          <a:p>
            <a:pPr lvl="1"/>
            <a:r>
              <a:rPr lang="en-US" dirty="0"/>
              <a:t>Check CACM and other online lists </a:t>
            </a:r>
          </a:p>
          <a:p>
            <a:pPr lvl="1"/>
            <a:r>
              <a:rPr lang="en-US" dirty="0"/>
              <a:t>Ask your mentors</a:t>
            </a:r>
          </a:p>
          <a:p>
            <a:r>
              <a:rPr lang="en-US" dirty="0"/>
              <a:t>Choosing where to apply</a:t>
            </a:r>
          </a:p>
          <a:p>
            <a:pPr lvl="1"/>
            <a:r>
              <a:rPr lang="en-US" dirty="0"/>
              <a:t>Two-body issues can constrain your search substantially</a:t>
            </a:r>
          </a:p>
          <a:p>
            <a:pPr lvl="1"/>
            <a:r>
              <a:rPr lang="en-US" dirty="0"/>
              <a:t>Consider the departmental culture, history, and trajectory</a:t>
            </a:r>
          </a:p>
          <a:p>
            <a:pPr lvl="1"/>
            <a:r>
              <a:rPr lang="en-US" dirty="0"/>
              <a:t>Don’t apply if you are sure you won’t like it</a:t>
            </a:r>
          </a:p>
          <a:p>
            <a:pPr lvl="1"/>
            <a:r>
              <a:rPr lang="en-US" dirty="0"/>
              <a:t>Do consider places that you are unsure about (you can be pleasantly surprised)</a:t>
            </a:r>
          </a:p>
        </p:txBody>
      </p:sp>
    </p:spTree>
    <p:extLst>
      <p:ext uri="{BB962C8B-B14F-4D97-AF65-F5344CB8AC3E}">
        <p14:creationId xmlns:p14="http://schemas.microsoft.com/office/powerpoint/2010/main" val="1521094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CAC8-4C6B-B9B5-217A-6B0E85884CE1}"/>
              </a:ext>
            </a:extLst>
          </p:cNvPr>
          <p:cNvSpPr>
            <a:spLocks noGrp="1"/>
          </p:cNvSpPr>
          <p:nvPr>
            <p:ph type="title"/>
          </p:nvPr>
        </p:nvSpPr>
        <p:spPr/>
        <p:txBody>
          <a:bodyPr/>
          <a:lstStyle/>
          <a:p>
            <a:r>
              <a:rPr lang="en-US" dirty="0"/>
              <a:t>Stage 2: Applying</a:t>
            </a:r>
          </a:p>
        </p:txBody>
      </p:sp>
      <p:sp>
        <p:nvSpPr>
          <p:cNvPr id="3" name="Content Placeholder 2">
            <a:extLst>
              <a:ext uri="{FF2B5EF4-FFF2-40B4-BE49-F238E27FC236}">
                <a16:creationId xmlns:a16="http://schemas.microsoft.com/office/drawing/2014/main" id="{0C99814B-4854-DB49-CEA9-F70D2C442E21}"/>
              </a:ext>
            </a:extLst>
          </p:cNvPr>
          <p:cNvSpPr>
            <a:spLocks noGrp="1"/>
          </p:cNvSpPr>
          <p:nvPr>
            <p:ph idx="1"/>
          </p:nvPr>
        </p:nvSpPr>
        <p:spPr/>
        <p:txBody>
          <a:bodyPr/>
          <a:lstStyle/>
          <a:p>
            <a:r>
              <a:rPr lang="en-US" dirty="0"/>
              <a:t>The application process involves several documents</a:t>
            </a:r>
          </a:p>
          <a:p>
            <a:pPr lvl="1"/>
            <a:r>
              <a:rPr lang="en-US" dirty="0"/>
              <a:t>Cover letter (one page, but should give an overview of your research and mention why you are interested in the specific department and position)</a:t>
            </a:r>
          </a:p>
          <a:p>
            <a:pPr lvl="1"/>
            <a:r>
              <a:rPr lang="en-US" dirty="0"/>
              <a:t>CV. This is essential! Make sure it includes everything, but especially highlighting publications, software, teaching, invited talks, service, etc.</a:t>
            </a:r>
          </a:p>
          <a:p>
            <a:pPr lvl="1"/>
            <a:r>
              <a:rPr lang="en-US" dirty="0"/>
              <a:t>Research statement (2-3 pages)</a:t>
            </a:r>
          </a:p>
          <a:p>
            <a:pPr lvl="1"/>
            <a:r>
              <a:rPr lang="en-US" dirty="0"/>
              <a:t>Teaching statement (1-2 pages)</a:t>
            </a:r>
          </a:p>
          <a:p>
            <a:pPr lvl="1"/>
            <a:r>
              <a:rPr lang="en-US" dirty="0"/>
              <a:t>DEI (Diversity, Equity, and Inclusion): not always requested (1-2 pages)</a:t>
            </a:r>
          </a:p>
          <a:p>
            <a:pPr lvl="1"/>
            <a:endParaRPr lang="en-US" dirty="0"/>
          </a:p>
        </p:txBody>
      </p:sp>
    </p:spTree>
    <p:extLst>
      <p:ext uri="{BB962C8B-B14F-4D97-AF65-F5344CB8AC3E}">
        <p14:creationId xmlns:p14="http://schemas.microsoft.com/office/powerpoint/2010/main" val="1825209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32084-1A67-7811-E0A9-52C8279F262B}"/>
              </a:ext>
            </a:extLst>
          </p:cNvPr>
          <p:cNvSpPr>
            <a:spLocks noGrp="1"/>
          </p:cNvSpPr>
          <p:nvPr>
            <p:ph type="title"/>
          </p:nvPr>
        </p:nvSpPr>
        <p:spPr/>
        <p:txBody>
          <a:bodyPr/>
          <a:lstStyle/>
          <a:p>
            <a:r>
              <a:rPr lang="en-US" dirty="0"/>
              <a:t>Stage 2, </a:t>
            </a:r>
            <a:r>
              <a:rPr lang="en-US" dirty="0" err="1"/>
              <a:t>con’t</a:t>
            </a:r>
            <a:endParaRPr lang="en-US" dirty="0"/>
          </a:p>
        </p:txBody>
      </p:sp>
      <p:sp>
        <p:nvSpPr>
          <p:cNvPr id="3" name="Content Placeholder 2">
            <a:extLst>
              <a:ext uri="{FF2B5EF4-FFF2-40B4-BE49-F238E27FC236}">
                <a16:creationId xmlns:a16="http://schemas.microsoft.com/office/drawing/2014/main" id="{57693C93-AA19-DD3B-3DF9-3F88C79D3706}"/>
              </a:ext>
            </a:extLst>
          </p:cNvPr>
          <p:cNvSpPr>
            <a:spLocks noGrp="1"/>
          </p:cNvSpPr>
          <p:nvPr>
            <p:ph idx="1"/>
          </p:nvPr>
        </p:nvSpPr>
        <p:spPr/>
        <p:txBody>
          <a:bodyPr>
            <a:normAutofit lnSpcReduction="10000"/>
          </a:bodyPr>
          <a:lstStyle/>
          <a:p>
            <a:r>
              <a:rPr lang="en-US" dirty="0"/>
              <a:t>Research statement:</a:t>
            </a:r>
          </a:p>
          <a:p>
            <a:pPr lvl="1"/>
            <a:r>
              <a:rPr lang="en-US" dirty="0"/>
              <a:t>Goals: Explain research accomplishments and future goals to the entire department (not just people in your own area). </a:t>
            </a:r>
          </a:p>
          <a:p>
            <a:pPr lvl="1"/>
            <a:r>
              <a:rPr lang="en-US" dirty="0"/>
              <a:t>Length: 2-3 pages (2 may be better)</a:t>
            </a:r>
          </a:p>
          <a:p>
            <a:pPr lvl="1"/>
            <a:r>
              <a:rPr lang="en-US" dirty="0"/>
              <a:t>Suggested structure: </a:t>
            </a:r>
          </a:p>
          <a:p>
            <a:pPr lvl="2"/>
            <a:r>
              <a:rPr lang="en-US" dirty="0"/>
              <a:t>Overview (very high level) – half page</a:t>
            </a:r>
          </a:p>
          <a:p>
            <a:pPr lvl="2"/>
            <a:r>
              <a:rPr lang="en-US" dirty="0"/>
              <a:t>Your specific accomplishments – 1-2 pages </a:t>
            </a:r>
          </a:p>
          <a:p>
            <a:pPr lvl="2"/>
            <a:r>
              <a:rPr lang="en-US" dirty="0"/>
              <a:t>Future goals – half to 1 page  </a:t>
            </a:r>
          </a:p>
          <a:p>
            <a:pPr lvl="1"/>
            <a:r>
              <a:rPr lang="en-US" dirty="0"/>
              <a:t>Remember: </a:t>
            </a:r>
          </a:p>
          <a:p>
            <a:pPr lvl="2"/>
            <a:r>
              <a:rPr lang="en-US" dirty="0"/>
              <a:t>The people in your area will likely read your papers, but you should still help them by letting them know which papers are most important, and why.</a:t>
            </a:r>
          </a:p>
          <a:p>
            <a:pPr lvl="2"/>
            <a:r>
              <a:rPr lang="en-US" dirty="0"/>
              <a:t>Everyone else needs to be able to understand your work from what you wrote. But if you put in too much detail, they will stop reading.</a:t>
            </a:r>
          </a:p>
        </p:txBody>
      </p:sp>
    </p:spTree>
    <p:extLst>
      <p:ext uri="{BB962C8B-B14F-4D97-AF65-F5344CB8AC3E}">
        <p14:creationId xmlns:p14="http://schemas.microsoft.com/office/powerpoint/2010/main" val="3358483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5BDA5-255A-F5DF-2464-28A97A97124D}"/>
              </a:ext>
            </a:extLst>
          </p:cNvPr>
          <p:cNvSpPr>
            <a:spLocks noGrp="1"/>
          </p:cNvSpPr>
          <p:nvPr>
            <p:ph type="title"/>
          </p:nvPr>
        </p:nvSpPr>
        <p:spPr/>
        <p:txBody>
          <a:bodyPr/>
          <a:lstStyle/>
          <a:p>
            <a:r>
              <a:rPr lang="en-US" dirty="0"/>
              <a:t>Stage 2, </a:t>
            </a:r>
            <a:r>
              <a:rPr lang="en-US" dirty="0" err="1"/>
              <a:t>con’t</a:t>
            </a:r>
            <a:endParaRPr lang="en-US" dirty="0"/>
          </a:p>
        </p:txBody>
      </p:sp>
      <p:sp>
        <p:nvSpPr>
          <p:cNvPr id="3" name="Content Placeholder 2">
            <a:extLst>
              <a:ext uri="{FF2B5EF4-FFF2-40B4-BE49-F238E27FC236}">
                <a16:creationId xmlns:a16="http://schemas.microsoft.com/office/drawing/2014/main" id="{DC073E39-FB7C-7EBF-BE4E-CFE7F2BAB0AE}"/>
              </a:ext>
            </a:extLst>
          </p:cNvPr>
          <p:cNvSpPr>
            <a:spLocks noGrp="1"/>
          </p:cNvSpPr>
          <p:nvPr>
            <p:ph idx="1"/>
          </p:nvPr>
        </p:nvSpPr>
        <p:spPr/>
        <p:txBody>
          <a:bodyPr/>
          <a:lstStyle/>
          <a:p>
            <a:r>
              <a:rPr lang="en-US" dirty="0"/>
              <a:t>Teaching statement</a:t>
            </a:r>
          </a:p>
          <a:p>
            <a:pPr lvl="1"/>
            <a:r>
              <a:rPr lang="en-US" dirty="0"/>
              <a:t>Length 1-2 pages</a:t>
            </a:r>
          </a:p>
          <a:p>
            <a:pPr lvl="1"/>
            <a:r>
              <a:rPr lang="en-US" dirty="0"/>
              <a:t>Describe experience so far</a:t>
            </a:r>
          </a:p>
          <a:p>
            <a:pPr lvl="1"/>
            <a:r>
              <a:rPr lang="en-US" dirty="0"/>
              <a:t>Include mentorship of students (at any level)</a:t>
            </a:r>
          </a:p>
          <a:p>
            <a:pPr lvl="1"/>
            <a:r>
              <a:rPr lang="en-US" dirty="0"/>
              <a:t>Include course development, anything involving education (not just classroom teaching)</a:t>
            </a:r>
          </a:p>
          <a:p>
            <a:pPr lvl="1"/>
            <a:r>
              <a:rPr lang="en-US" dirty="0"/>
              <a:t>Discuss your goals as a teacher and educator</a:t>
            </a:r>
          </a:p>
          <a:p>
            <a:pPr lvl="1"/>
            <a:r>
              <a:rPr lang="en-US" dirty="0"/>
              <a:t>Discuss your philosophy</a:t>
            </a:r>
          </a:p>
          <a:p>
            <a:pPr lvl="1"/>
            <a:r>
              <a:rPr lang="en-US" dirty="0"/>
              <a:t>Say something about courses you would like to teach, and/or courses you would like to create</a:t>
            </a:r>
          </a:p>
        </p:txBody>
      </p:sp>
    </p:spTree>
    <p:extLst>
      <p:ext uri="{BB962C8B-B14F-4D97-AF65-F5344CB8AC3E}">
        <p14:creationId xmlns:p14="http://schemas.microsoft.com/office/powerpoint/2010/main" val="1628987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1FF8B-7A23-7B55-BB48-42509C53DCDE}"/>
              </a:ext>
            </a:extLst>
          </p:cNvPr>
          <p:cNvSpPr>
            <a:spLocks noGrp="1"/>
          </p:cNvSpPr>
          <p:nvPr>
            <p:ph type="title"/>
          </p:nvPr>
        </p:nvSpPr>
        <p:spPr/>
        <p:txBody>
          <a:bodyPr/>
          <a:lstStyle/>
          <a:p>
            <a:r>
              <a:rPr lang="en-US" dirty="0"/>
              <a:t>Stage 2, </a:t>
            </a:r>
            <a:r>
              <a:rPr lang="en-US" dirty="0" err="1"/>
              <a:t>con’t</a:t>
            </a:r>
            <a:endParaRPr lang="en-US" dirty="0"/>
          </a:p>
        </p:txBody>
      </p:sp>
      <p:sp>
        <p:nvSpPr>
          <p:cNvPr id="3" name="Content Placeholder 2">
            <a:extLst>
              <a:ext uri="{FF2B5EF4-FFF2-40B4-BE49-F238E27FC236}">
                <a16:creationId xmlns:a16="http://schemas.microsoft.com/office/drawing/2014/main" id="{BF150A00-40BE-7EBA-74E2-CE1ECCE15124}"/>
              </a:ext>
            </a:extLst>
          </p:cNvPr>
          <p:cNvSpPr>
            <a:spLocks noGrp="1"/>
          </p:cNvSpPr>
          <p:nvPr>
            <p:ph idx="1"/>
          </p:nvPr>
        </p:nvSpPr>
        <p:spPr/>
        <p:txBody>
          <a:bodyPr/>
          <a:lstStyle/>
          <a:p>
            <a:r>
              <a:rPr lang="en-US" dirty="0"/>
              <a:t>DEI</a:t>
            </a:r>
          </a:p>
          <a:p>
            <a:pPr lvl="1"/>
            <a:r>
              <a:rPr lang="en-US" dirty="0"/>
              <a:t>Length: 1 page</a:t>
            </a:r>
          </a:p>
          <a:p>
            <a:pPr lvl="1"/>
            <a:r>
              <a:rPr lang="en-US" dirty="0"/>
              <a:t>This is sometimes required. If required, take it very seriously. (If requested but optional, do provide one. If not requested, no need to provide.)</a:t>
            </a:r>
          </a:p>
          <a:p>
            <a:pPr lvl="1"/>
            <a:r>
              <a:rPr lang="en-US" dirty="0"/>
              <a:t>You do not need to say anything too personal. Nevertheless, be thoughtful.</a:t>
            </a:r>
          </a:p>
          <a:p>
            <a:pPr lvl="1"/>
            <a:r>
              <a:rPr lang="en-US" dirty="0"/>
              <a:t>Ask your colleagues or mentors for examples of good ones.</a:t>
            </a:r>
          </a:p>
          <a:p>
            <a:pPr lvl="1"/>
            <a:endParaRPr lang="en-US" dirty="0"/>
          </a:p>
        </p:txBody>
      </p:sp>
    </p:spTree>
    <p:extLst>
      <p:ext uri="{BB962C8B-B14F-4D97-AF65-F5344CB8AC3E}">
        <p14:creationId xmlns:p14="http://schemas.microsoft.com/office/powerpoint/2010/main" val="3162876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A5B67-D542-CCDA-BDE0-A8FABA4F4747}"/>
              </a:ext>
            </a:extLst>
          </p:cNvPr>
          <p:cNvSpPr>
            <a:spLocks noGrp="1"/>
          </p:cNvSpPr>
          <p:nvPr>
            <p:ph type="title"/>
          </p:nvPr>
        </p:nvSpPr>
        <p:spPr/>
        <p:txBody>
          <a:bodyPr/>
          <a:lstStyle/>
          <a:p>
            <a:r>
              <a:rPr lang="en-US" dirty="0"/>
              <a:t>Stage 2, general advice</a:t>
            </a:r>
          </a:p>
        </p:txBody>
      </p:sp>
      <p:sp>
        <p:nvSpPr>
          <p:cNvPr id="3" name="Content Placeholder 2">
            <a:extLst>
              <a:ext uri="{FF2B5EF4-FFF2-40B4-BE49-F238E27FC236}">
                <a16:creationId xmlns:a16="http://schemas.microsoft.com/office/drawing/2014/main" id="{8FE12751-D1CD-31A8-EE05-B7F24DCF6078}"/>
              </a:ext>
            </a:extLst>
          </p:cNvPr>
          <p:cNvSpPr>
            <a:spLocks noGrp="1"/>
          </p:cNvSpPr>
          <p:nvPr>
            <p:ph idx="1"/>
          </p:nvPr>
        </p:nvSpPr>
        <p:spPr/>
        <p:txBody>
          <a:bodyPr/>
          <a:lstStyle/>
          <a:p>
            <a:r>
              <a:rPr lang="en-US" dirty="0"/>
              <a:t>Make sure your webpage is up to date, attractive, and informative.  Provide link on your CV</a:t>
            </a:r>
          </a:p>
          <a:p>
            <a:r>
              <a:rPr lang="en-US" dirty="0"/>
              <a:t>If you have a google scholar page, make sure it’s up to date (perhaps create one if you don’t have one)</a:t>
            </a:r>
          </a:p>
          <a:p>
            <a:r>
              <a:rPr lang="en-US" dirty="0"/>
              <a:t>Get your mentor(s) to look at your materials before you submit.</a:t>
            </a:r>
          </a:p>
          <a:p>
            <a:r>
              <a:rPr lang="en-US" dirty="0"/>
              <a:t>Fix all typos before you submit.  How you write will also matter. </a:t>
            </a:r>
          </a:p>
          <a:p>
            <a:endParaRPr lang="en-US" dirty="0"/>
          </a:p>
        </p:txBody>
      </p:sp>
    </p:spTree>
    <p:extLst>
      <p:ext uri="{BB962C8B-B14F-4D97-AF65-F5344CB8AC3E}">
        <p14:creationId xmlns:p14="http://schemas.microsoft.com/office/powerpoint/2010/main" val="4208189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1B8F9-FD85-B854-855E-5E4ADA742989}"/>
              </a:ext>
            </a:extLst>
          </p:cNvPr>
          <p:cNvSpPr>
            <a:spLocks noGrp="1"/>
          </p:cNvSpPr>
          <p:nvPr>
            <p:ph type="title"/>
          </p:nvPr>
        </p:nvSpPr>
        <p:spPr/>
        <p:txBody>
          <a:bodyPr/>
          <a:lstStyle/>
          <a:p>
            <a:r>
              <a:rPr lang="en-US" dirty="0"/>
              <a:t>Stage 3: The screening interview</a:t>
            </a:r>
          </a:p>
        </p:txBody>
      </p:sp>
      <p:sp>
        <p:nvSpPr>
          <p:cNvPr id="3" name="Content Placeholder 2">
            <a:extLst>
              <a:ext uri="{FF2B5EF4-FFF2-40B4-BE49-F238E27FC236}">
                <a16:creationId xmlns:a16="http://schemas.microsoft.com/office/drawing/2014/main" id="{95CCE1C0-3331-78AC-6B2F-64211A8200F7}"/>
              </a:ext>
            </a:extLst>
          </p:cNvPr>
          <p:cNvSpPr>
            <a:spLocks noGrp="1"/>
          </p:cNvSpPr>
          <p:nvPr>
            <p:ph idx="1"/>
          </p:nvPr>
        </p:nvSpPr>
        <p:spPr/>
        <p:txBody>
          <a:bodyPr>
            <a:normAutofit fontScale="92500" lnSpcReduction="20000"/>
          </a:bodyPr>
          <a:lstStyle/>
          <a:p>
            <a:r>
              <a:rPr lang="en-US" dirty="0"/>
              <a:t>Many departments do a screening interview by zoom. These are often scripted, at least in part, and limited in time. Make sure you allow them time to ask all their required questions.</a:t>
            </a:r>
          </a:p>
          <a:p>
            <a:r>
              <a:rPr lang="en-US" dirty="0"/>
              <a:t>Zoom issues: lighting is important.  Remember the Public Speaking training!</a:t>
            </a:r>
          </a:p>
          <a:p>
            <a:r>
              <a:rPr lang="en-US" dirty="0"/>
              <a:t>Prepare!  Find out as much as you can about the department. Be able to say who you might work with, what classes you might teach.  Know something about other parts of their university (e.g., other departments that are relevant to your research). </a:t>
            </a:r>
          </a:p>
          <a:p>
            <a:r>
              <a:rPr lang="en-US" dirty="0"/>
              <a:t>Using slides: Can be helpful, but don’t use too much time with your presentation.</a:t>
            </a:r>
          </a:p>
          <a:p>
            <a:r>
              <a:rPr lang="en-US" dirty="0"/>
              <a:t>Remember: The interviewers are trying to find out if you are a good hire, but also how interested you are in the position. </a:t>
            </a:r>
          </a:p>
        </p:txBody>
      </p:sp>
    </p:spTree>
    <p:extLst>
      <p:ext uri="{BB962C8B-B14F-4D97-AF65-F5344CB8AC3E}">
        <p14:creationId xmlns:p14="http://schemas.microsoft.com/office/powerpoint/2010/main" val="19138405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1249</Words>
  <Application>Microsoft Macintosh PowerPoint</Application>
  <PresentationFormat>Widescreen</PresentationFormat>
  <Paragraphs>98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Applying for a Faculty Position</vt:lpstr>
      <vt:lpstr>Stages of the process</vt:lpstr>
      <vt:lpstr>Stage 1: Deciding where to apply</vt:lpstr>
      <vt:lpstr>Stage 2: Applying</vt:lpstr>
      <vt:lpstr>Stage 2, con’t</vt:lpstr>
      <vt:lpstr>Stage 2, con’t</vt:lpstr>
      <vt:lpstr>Stage 2, con’t</vt:lpstr>
      <vt:lpstr>Stage 2, general advice</vt:lpstr>
      <vt:lpstr>Stage 3: The screening interview</vt:lpstr>
      <vt:lpstr>Stage 3, con’t.</vt:lpstr>
      <vt:lpstr>Stage 4, the interview</vt:lpstr>
      <vt:lpstr>Stage 5, after the interview</vt:lpstr>
      <vt:lpstr>Stage 6, after the offer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for a Faculty Position</dc:title>
  <dc:creator>Warnow, Tandy</dc:creator>
  <cp:lastModifiedBy>Warnow, Tandy</cp:lastModifiedBy>
  <cp:revision>1</cp:revision>
  <dcterms:created xsi:type="dcterms:W3CDTF">2023-04-05T10:49:05Z</dcterms:created>
  <dcterms:modified xsi:type="dcterms:W3CDTF">2023-04-05T11:49:05Z</dcterms:modified>
</cp:coreProperties>
</file>