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82" r:id="rId5"/>
    <p:sldId id="276" r:id="rId6"/>
    <p:sldId id="278" r:id="rId7"/>
    <p:sldId id="277" r:id="rId8"/>
    <p:sldId id="258" r:id="rId9"/>
    <p:sldId id="281" r:id="rId10"/>
    <p:sldId id="286" r:id="rId11"/>
    <p:sldId id="284" r:id="rId12"/>
    <p:sldId id="273" r:id="rId13"/>
    <p:sldId id="259" r:id="rId14"/>
    <p:sldId id="279" r:id="rId15"/>
    <p:sldId id="280" r:id="rId16"/>
    <p:sldId id="268" r:id="rId17"/>
    <p:sldId id="267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66829-8695-46BB-FA22-81F46BAE1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0E571-703F-D674-D2A9-718EC7E18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DECC-D20C-43FF-9632-A128CFC7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02DE3-4B19-5806-A4BA-44758406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DF841-9B11-652C-B866-28DEDC6F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9F96-8E21-3A12-25DD-A5565FD4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27EE0-6670-C39E-986B-8ED07C566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2DE9B-62C4-2671-ABA3-1F3DAFB9A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FD4A3-A32F-87E6-2F9B-9BD4A136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680A2-7C1D-0BD6-5D00-272AB7CD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0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64C2E-4A5A-2E34-AF4B-A038506FF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7A390-C782-9FFE-126E-BC6E325F5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830C9-A69A-67D6-29CB-C0828CBA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BD2CD-456C-46AF-FCEE-51816EA8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D6798-4050-2889-3935-107370F2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13EC-6070-71FF-7EFB-2BF8212C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409BE-5C50-854B-1C5B-02EF93406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DE7E2-3B7B-F655-E549-1A82F0E7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55963-6B40-6BB0-FCB0-6432E036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F4DB-383D-377F-915E-505FE595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1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00B2D-E107-0648-0DE9-93B547B9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7638D-FCC0-D312-9433-2359C81A1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C8B25-7E78-95BF-59DD-E7D16B90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E426D-97D2-8774-125C-F0810601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8CD62-AD1A-AAEE-2854-11C7F432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2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D6C7-6C1C-20FE-6E8D-B28D7F2A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7E5B-2315-4C0C-9133-81B3C4998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0DF9F-2417-9DF5-0864-EF4FE99F7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86C46-E97A-9EA9-0C09-25574ECE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1FF70-8287-2FDD-0ADF-1E8D1C04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6CE9F-63B4-A453-5536-E436A9AC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6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3841-D438-FBDA-68E7-194BB6DEA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0D680-2060-5605-BDB8-FE303E17A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849E8-A597-FEED-2B27-B030533E0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51A89-37A8-D846-FC2F-820B48454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F81AA-1937-169F-D8BB-6EA71204A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BF40BA-43DC-C998-C4C7-3FC64164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3AF71-8397-38BD-1661-C758B143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999553-EE08-6331-97A1-8F5850CD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8FF1-2323-95F2-53D2-FB844E8C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63250-542C-07CB-F265-427F753F2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ABDE9-DB00-E99F-724C-258F16219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20B39-365C-5B2E-F2E8-0D5FCA9D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1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419D5-C66B-EC85-BDC9-5B334335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4141D-AA68-5E10-B422-7796102F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6A632-4D37-376B-8923-B71C0769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3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7167C-1B0D-7892-35D9-CFAA0545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F7E8-2C44-7B71-A10A-BA0E78131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8645D-711E-B073-B720-884DECDC5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63AD7-2435-6C75-4420-A3672B44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B2A9C-C4E9-07B7-9286-146BBB69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B3F17-9760-50BB-7F3A-7E4523B1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28C8-4614-E9F5-33AF-E2105305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7878DE-43B8-C108-E83A-BF69218E3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EF3B-860B-51F4-AA93-BAD3295F0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EF482-803E-280E-30BD-AC538EE0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306F0-0511-17D5-22A3-F662ECFD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BFB46-8C9F-CB04-4CF9-A5075AC7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D0E9D-7B7B-6BE5-D373-795ACF26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29FE4-DC21-3BE3-9488-733E1DA5F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921B7-CC01-B66D-E487-0C5C9BA3A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E654-66A0-BF48-A562-F3A5603C7345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1DA1C-9502-60B1-339A-C75423BB3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60929-D809-1878-F7C3-5B4FAC461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E3BE-CB0E-1F4D-A213-CB66B478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4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dularity_(networks)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andy.cs.illinois.edu/bibliometric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00778-019-00556-x" TargetMode="External"/><Relationship Id="rId2" Type="http://schemas.openxmlformats.org/officeDocument/2006/relationships/hyperlink" Target="https://www.pnas.org/doi/full/10.1073/pnas.060596510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ceedings.mlr.press/v27/luxburg12a/luxburg12a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3ACB4-93C7-700A-8865-EE11DFA0A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Clustering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FC7CA-245F-DFE1-45BD-0896A1EE8F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598: Computational Scientometrics</a:t>
            </a:r>
          </a:p>
          <a:p>
            <a:r>
              <a:rPr lang="en-US" dirty="0"/>
              <a:t>August 24, 2022</a:t>
            </a:r>
          </a:p>
          <a:p>
            <a:r>
              <a:rPr lang="en-US" dirty="0"/>
              <a:t>Tandy Warnow</a:t>
            </a:r>
          </a:p>
        </p:txBody>
      </p:sp>
    </p:spTree>
    <p:extLst>
      <p:ext uri="{BB962C8B-B14F-4D97-AF65-F5344CB8AC3E}">
        <p14:creationId xmlns:p14="http://schemas.microsoft.com/office/powerpoint/2010/main" val="379578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9298-97FC-1E52-4253-F58F07A6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 optimization</a:t>
            </a:r>
          </a:p>
        </p:txBody>
      </p:sp>
      <p:pic>
        <p:nvPicPr>
          <p:cNvPr id="4" name="Content Placeholder 3" descr="A picture containing text, watch, gauge&#10;&#10;Description automatically generated">
            <a:extLst>
              <a:ext uri="{FF2B5EF4-FFF2-40B4-BE49-F238E27FC236}">
                <a16:creationId xmlns:a16="http://schemas.microsoft.com/office/drawing/2014/main" id="{85BCFF69-EABE-30C0-57A3-B4F7F8E7B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8823" y="1911414"/>
            <a:ext cx="6474050" cy="19303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38A212-D014-5501-E1D7-AE35FEFA669F}"/>
              </a:ext>
            </a:extLst>
          </p:cNvPr>
          <p:cNvSpPr txBox="1"/>
          <p:nvPr/>
        </p:nvSpPr>
        <p:spPr>
          <a:xfrm>
            <a:off x="1085447" y="3705115"/>
            <a:ext cx="100211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Maximize the </a:t>
            </a:r>
            <a:r>
              <a:rPr lang="en-US" sz="2400" dirty="0">
                <a:solidFill>
                  <a:srgbClr val="0432FF"/>
                </a:solidFill>
              </a:rPr>
              <a:t>sum of the modularity scores </a:t>
            </a:r>
            <a:r>
              <a:rPr lang="en-US" sz="2400" dirty="0"/>
              <a:t>per cluster</a:t>
            </a:r>
          </a:p>
          <a:p>
            <a:endParaRPr lang="en-US" sz="2400" dirty="0"/>
          </a:p>
          <a:p>
            <a:r>
              <a:rPr lang="en-US" sz="2400" dirty="0"/>
              <a:t>Assume the clustering has m clusters:</a:t>
            </a:r>
          </a:p>
          <a:p>
            <a:endParaRPr lang="en-US" sz="2400" dirty="0"/>
          </a:p>
          <a:p>
            <a:r>
              <a:rPr lang="en-US" sz="2400" dirty="0"/>
              <a:t>L = total number of edges in network</a:t>
            </a:r>
          </a:p>
          <a:p>
            <a:r>
              <a:rPr lang="en-US" sz="2400" dirty="0"/>
              <a:t>l</a:t>
            </a:r>
            <a:r>
              <a:rPr lang="en-US" sz="2400" baseline="-25000" dirty="0"/>
              <a:t>s </a:t>
            </a:r>
            <a:r>
              <a:rPr lang="en-US" sz="2400" dirty="0"/>
              <a:t>= number of edges in cluster s</a:t>
            </a:r>
          </a:p>
          <a:p>
            <a:r>
              <a:rPr lang="en-US" sz="2400" dirty="0"/>
              <a:t>d</a:t>
            </a:r>
            <a:r>
              <a:rPr lang="en-US" sz="2400" baseline="-25000" dirty="0"/>
              <a:t>s </a:t>
            </a:r>
            <a:r>
              <a:rPr lang="en-US" sz="2400" dirty="0"/>
              <a:t>= total degree of nodes in cluster s (including edges that leave cluster)</a:t>
            </a:r>
          </a:p>
        </p:txBody>
      </p:sp>
    </p:spTree>
    <p:extLst>
      <p:ext uri="{BB962C8B-B14F-4D97-AF65-F5344CB8AC3E}">
        <p14:creationId xmlns:p14="http://schemas.microsoft.com/office/powerpoint/2010/main" val="277354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338742-95A1-0992-0ED5-BB58D017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Fortunato &amp; </a:t>
            </a:r>
            <a:r>
              <a:rPr lang="en-US" sz="3600" dirty="0" err="1">
                <a:solidFill>
                  <a:schemeClr val="bg1"/>
                </a:solidFill>
              </a:rPr>
              <a:t>Barthélemy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47CC7-50DC-F859-7CCB-68B5578E0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Basic observation is that Modularity Optimization is subject to a resolution limit (will not find “small modules”, although these will be ”valid”)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5936C5CB-76FB-6F53-EE86-F012DF0D8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387" y="902511"/>
            <a:ext cx="5947525" cy="43985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BB01B9-3231-B189-40FB-CA1CB5574E8A}"/>
              </a:ext>
            </a:extLst>
          </p:cNvPr>
          <p:cNvSpPr txBox="1"/>
          <p:nvPr/>
        </p:nvSpPr>
        <p:spPr>
          <a:xfrm>
            <a:off x="6685005" y="5301049"/>
            <a:ext cx="404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3(A) from Fortunato &amp; </a:t>
            </a:r>
            <a:r>
              <a:rPr lang="en-US" dirty="0" err="1"/>
              <a:t>Barthélemy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6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FA30-36A2-094E-99FA-AE6CCB72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A7F3-51AF-BA4F-AEC0-9E19DCEC4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Modularity optimization seeks a partition of the vertices into disjoint sets  (i.e., clusters) so that the sum of the “modularity” scores of each cluster is maximized</a:t>
            </a:r>
          </a:p>
          <a:p>
            <a:r>
              <a:rPr lang="en-US" dirty="0"/>
              <a:t>Any cluster with positive modularity is considered “valid”</a:t>
            </a:r>
          </a:p>
          <a:p>
            <a:r>
              <a:rPr lang="en-US" dirty="0"/>
              <a:t>Fortunato and Barthelemy proved that optimizing modularity has a resolution limit – clusters below a threshold will not be found</a:t>
            </a:r>
          </a:p>
          <a:p>
            <a:r>
              <a:rPr lang="en-US" dirty="0"/>
              <a:t>Hence, they said modularity optimization was not a sufficient clustering method. 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https://en.wikipedia.org/wiki/Modularity_(networks)</a:t>
            </a:r>
            <a:r>
              <a:rPr lang="en-US" dirty="0"/>
              <a:t> for additional references.</a:t>
            </a:r>
          </a:p>
        </p:txBody>
      </p:sp>
    </p:spTree>
    <p:extLst>
      <p:ext uri="{BB962C8B-B14F-4D97-AF65-F5344CB8AC3E}">
        <p14:creationId xmlns:p14="http://schemas.microsoft.com/office/powerpoint/2010/main" val="304154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3469-1B06-7715-8676-DEEF3CFF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</a:t>
            </a:r>
            <a:r>
              <a:rPr lang="en-US" dirty="0" err="1"/>
              <a:t>Luxburg</a:t>
            </a:r>
            <a:r>
              <a:rPr lang="en-US" dirty="0"/>
              <a:t> et al. Clustering: Science or 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52EE-D4F7-2598-655E-B45D7275D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We argue that</a:t>
            </a:r>
            <a:r>
              <a:rPr lang="en-US" dirty="0"/>
              <a:t> </a:t>
            </a:r>
            <a:r>
              <a:rPr lang="en-US" i="1" dirty="0"/>
              <a:t>clustering should not be treated as an application-independent mathematical problem, but</a:t>
            </a:r>
            <a:r>
              <a:rPr lang="en-US" dirty="0"/>
              <a:t> </a:t>
            </a:r>
            <a:r>
              <a:rPr lang="en-US" i="1" dirty="0"/>
              <a:t>should always be studied in the context of its end-use.”</a:t>
            </a:r>
          </a:p>
          <a:p>
            <a:r>
              <a:rPr lang="en-US" i="1" dirty="0"/>
              <a:t>“In this paper we do not really care how a clustering algorithm works,</a:t>
            </a:r>
            <a:r>
              <a:rPr lang="en-US" dirty="0"/>
              <a:t> </a:t>
            </a:r>
            <a:r>
              <a:rPr lang="en-US" i="1" dirty="0"/>
              <a:t>as long as it achieves the goal we have set.”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9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3469-1B06-7715-8676-DEEF3CFF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</a:t>
            </a:r>
            <a:r>
              <a:rPr lang="en-US" dirty="0" err="1"/>
              <a:t>Luxburg</a:t>
            </a:r>
            <a:r>
              <a:rPr lang="en-US" dirty="0"/>
              <a:t> et al. Clustering: Science or 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52EE-D4F7-2598-655E-B45D7275D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Specifically examines evaluation on artificial datasets, on classification benchmark datasets, and on real world datasets.  </a:t>
            </a:r>
          </a:p>
          <a:p>
            <a:pPr lvl="1"/>
            <a:r>
              <a:rPr lang="en-US" dirty="0"/>
              <a:t>Example given of failure for benchmarks to validly evaluate accuracy (e.g., classifying images that may be B&amp;W or color, and may contain cars).</a:t>
            </a:r>
          </a:p>
          <a:p>
            <a:r>
              <a:rPr lang="en-US" dirty="0"/>
              <a:t>Statistical stability and other meta-criteria</a:t>
            </a:r>
          </a:p>
          <a:p>
            <a:r>
              <a:rPr lang="en-US" dirty="0"/>
              <a:t>Proposes description of “clustering problems” according to different dimensions</a:t>
            </a:r>
          </a:p>
          <a:p>
            <a:pPr lvl="1"/>
            <a:r>
              <a:rPr lang="en-US" dirty="0"/>
              <a:t>Exploratory vs confirmatory</a:t>
            </a:r>
          </a:p>
          <a:p>
            <a:pPr lvl="1"/>
            <a:r>
              <a:rPr lang="en-US" dirty="0"/>
              <a:t>Qualitative vs quantitative</a:t>
            </a:r>
          </a:p>
          <a:p>
            <a:pPr lvl="1"/>
            <a:r>
              <a:rPr lang="en-US" dirty="0" err="1"/>
              <a:t>Unspervised</a:t>
            </a:r>
            <a:r>
              <a:rPr lang="en-US" dirty="0"/>
              <a:t> vs supervised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5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3469-1B06-7715-8676-DEEF3CFF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Von </a:t>
            </a:r>
            <a:r>
              <a:rPr lang="en-US" dirty="0" err="1"/>
              <a:t>Luxburg</a:t>
            </a:r>
            <a:r>
              <a:rPr lang="en-US" dirty="0"/>
              <a:t> et al. Clustering: Science or 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52EE-D4F7-2598-655E-B45D7275D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If clustering researchers want real impact in applications, then it is time to step back</a:t>
            </a:r>
            <a:r>
              <a:rPr lang="en-US" dirty="0"/>
              <a:t> </a:t>
            </a:r>
            <a:r>
              <a:rPr lang="en-US" i="1" dirty="0"/>
              <a:t>from a purely mathematical and algorithmic point of view. </a:t>
            </a:r>
          </a:p>
          <a:p>
            <a:r>
              <a:rPr lang="en-US" i="1" dirty="0"/>
              <a:t>What is missing is not “better”</a:t>
            </a:r>
            <a:r>
              <a:rPr lang="en-US" dirty="0"/>
              <a:t> </a:t>
            </a:r>
            <a:r>
              <a:rPr lang="en-US" i="1" dirty="0"/>
              <a:t>clustering algorithms but a problem-centric perspective in order to devise meaningful</a:t>
            </a:r>
            <a:r>
              <a:rPr lang="en-US" dirty="0"/>
              <a:t> </a:t>
            </a:r>
            <a:r>
              <a:rPr lang="en-US" i="1" dirty="0"/>
              <a:t>evaluation procedures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4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2BA3-A718-A14D-9053-1C5A01B0B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Further comments (related to Scientometrics)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99662-DD8A-9943-AA70-306EEA5FB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Scientometrics, the main clustering method is the Leiden algorithm, optimized either for modularity or the Constant Potts model</a:t>
            </a:r>
          </a:p>
          <a:p>
            <a:pPr lvl="1"/>
            <a:r>
              <a:rPr lang="en-US" dirty="0"/>
              <a:t>Modularity was favored before the “resolution limit” issue was understood – tends to produce large clusters</a:t>
            </a:r>
          </a:p>
          <a:p>
            <a:pPr lvl="1"/>
            <a:r>
              <a:rPr lang="en-US" dirty="0"/>
              <a:t>Now Constant Potts model is default setting (not subject to resolution limit)</a:t>
            </a:r>
          </a:p>
          <a:p>
            <a:r>
              <a:rPr lang="en-US" dirty="0"/>
              <a:t>Our studies (e.g., Chandrasekharan et al. found that produced very small clusters, and lots of singletons – but this depended on the “resolution factor” and the dataset.</a:t>
            </a:r>
          </a:p>
          <a:p>
            <a:r>
              <a:rPr lang="en-US" dirty="0"/>
              <a:t>Some highly cited papers are singletons!</a:t>
            </a:r>
          </a:p>
          <a:p>
            <a:r>
              <a:rPr lang="en-US" dirty="0"/>
              <a:t>Methods papers (including algorithmic papers) are often very highly cited, and broad in impact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http://tandy.cs.illinois.edu/bibliometrics.html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9849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058B-623B-2B4B-BB91-129CAC1F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from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8FE55-993E-4E47-9ACD-F5448803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methods should be designed and evaluated within a context (Von </a:t>
            </a:r>
            <a:r>
              <a:rPr lang="en-US" dirty="0" err="1"/>
              <a:t>Luxburg</a:t>
            </a:r>
            <a:r>
              <a:rPr lang="en-US" dirty="0"/>
              <a:t>).  Our context is Scientometrics. </a:t>
            </a:r>
          </a:p>
          <a:p>
            <a:r>
              <a:rPr lang="en-US" dirty="0"/>
              <a:t>Often many singletons are produced.</a:t>
            </a:r>
          </a:p>
          <a:p>
            <a:r>
              <a:rPr lang="en-US" dirty="0"/>
              <a:t>The ”resolution limit” is a theoretical problem (limit to how small a community can be found) but may provide insight into practice</a:t>
            </a:r>
          </a:p>
          <a:p>
            <a:r>
              <a:rPr lang="en-US" dirty="0"/>
              <a:t>Many clustering methods cannot run on large datasets</a:t>
            </a:r>
          </a:p>
          <a:p>
            <a:r>
              <a:rPr lang="en-US" dirty="0"/>
              <a:t>Note: clusterings are typically disjoint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16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5C84-DCFC-9966-C674-2F7DC729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challenges, and new methods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A0621-245A-177E-0D09-CFDDCAFA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Overlapping rather than disjoint clusters, or perhaps soft clustering?</a:t>
            </a:r>
          </a:p>
          <a:p>
            <a:r>
              <a:rPr lang="en-US" dirty="0"/>
              <a:t>Center-periphery structure?</a:t>
            </a:r>
          </a:p>
          <a:p>
            <a:r>
              <a:rPr lang="en-US" dirty="0"/>
              <a:t>Evaluating relationship between clusters? (not hierarchical?)</a:t>
            </a:r>
          </a:p>
          <a:p>
            <a:r>
              <a:rPr lang="en-US" dirty="0"/>
              <a:t>Ensemble methods?</a:t>
            </a:r>
          </a:p>
          <a:p>
            <a:r>
              <a:rPr lang="en-US" dirty="0"/>
              <a:t>Graph embedding?</a:t>
            </a:r>
          </a:p>
          <a:p>
            <a:r>
              <a:rPr lang="en-US" dirty="0"/>
              <a:t>Understanding node role?</a:t>
            </a:r>
          </a:p>
          <a:p>
            <a:r>
              <a:rPr lang="en-US" dirty="0"/>
              <a:t>Understanding author communities?</a:t>
            </a:r>
          </a:p>
          <a:p>
            <a:r>
              <a:rPr lang="en-US" dirty="0"/>
              <a:t>How does community structure change over time?</a:t>
            </a:r>
          </a:p>
        </p:txBody>
      </p:sp>
    </p:spTree>
    <p:extLst>
      <p:ext uri="{BB962C8B-B14F-4D97-AF65-F5344CB8AC3E}">
        <p14:creationId xmlns:p14="http://schemas.microsoft.com/office/powerpoint/2010/main" val="11865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F06A-958A-E749-AE33-A96522CB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Scientometrics</a:t>
            </a:r>
            <a:r>
              <a:rPr lang="en-US" dirty="0"/>
              <a:t> – some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C3C02-B07A-7C46-8BA2-0744180CC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is the scientific research community organized?</a:t>
            </a:r>
          </a:p>
          <a:p>
            <a:pPr lvl="1"/>
            <a:r>
              <a:rPr lang="en-US" dirty="0"/>
              <a:t>What ideas are researchers focusing on?</a:t>
            </a:r>
          </a:p>
          <a:p>
            <a:pPr lvl="1"/>
            <a:r>
              <a:rPr lang="en-US" dirty="0"/>
              <a:t>What authors are working on these ideas?</a:t>
            </a:r>
          </a:p>
          <a:p>
            <a:pPr lvl="1"/>
            <a:r>
              <a:rPr lang="en-US" dirty="0"/>
              <a:t>Depth vs breadth of impact (influence)</a:t>
            </a:r>
          </a:p>
          <a:p>
            <a:pPr lvl="1"/>
            <a:r>
              <a:rPr lang="en-US" dirty="0"/>
              <a:t>Who is driving the research?</a:t>
            </a:r>
          </a:p>
          <a:p>
            <a:r>
              <a:rPr lang="en-US" dirty="0"/>
              <a:t>How does the research community change over time?</a:t>
            </a:r>
          </a:p>
          <a:p>
            <a:r>
              <a:rPr lang="en-US" dirty="0"/>
              <a:t>What is the nature of interdisciplinary research, and how is it displayed in the literature?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questions are sometimes investigated using </a:t>
            </a:r>
            <a:r>
              <a:rPr lang="en-US" dirty="0">
                <a:solidFill>
                  <a:srgbClr val="0432FF"/>
                </a:solidFill>
              </a:rPr>
              <a:t>clustering methods </a:t>
            </a:r>
            <a:r>
              <a:rPr lang="en-US" dirty="0"/>
              <a:t>applied to large </a:t>
            </a:r>
            <a:r>
              <a:rPr lang="en-US" dirty="0">
                <a:solidFill>
                  <a:srgbClr val="0432FF"/>
                </a:solidFill>
              </a:rPr>
              <a:t>networks, </a:t>
            </a:r>
            <a:r>
              <a:rPr lang="en-US" dirty="0"/>
              <a:t>such as </a:t>
            </a:r>
            <a:r>
              <a:rPr lang="en-US" dirty="0">
                <a:solidFill>
                  <a:srgbClr val="0432FF"/>
                </a:solidFill>
              </a:rPr>
              <a:t>citation graphs</a:t>
            </a:r>
            <a:r>
              <a:rPr lang="en-US" dirty="0"/>
              <a:t>, authorship graphs,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6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5882-8290-7E02-BD50-18F2A9BB3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E1ED-6A90-7312-504F-A150DC9BC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Topics: </a:t>
            </a:r>
          </a:p>
          <a:p>
            <a:pPr lvl="1"/>
            <a:r>
              <a:rPr lang="en-US" dirty="0"/>
              <a:t>How do you pick which papers to cite?</a:t>
            </a:r>
          </a:p>
          <a:p>
            <a:pPr lvl="1"/>
            <a:r>
              <a:rPr lang="en-US" dirty="0"/>
              <a:t>How do others pick papers?</a:t>
            </a:r>
          </a:p>
          <a:p>
            <a:r>
              <a:rPr lang="en-US" dirty="0"/>
              <a:t>What does this tell you about interpretation of citation counts?</a:t>
            </a:r>
          </a:p>
          <a:p>
            <a:pPr lvl="1"/>
            <a:r>
              <a:rPr lang="en-US" dirty="0"/>
              <a:t>Who wins?</a:t>
            </a:r>
          </a:p>
          <a:p>
            <a:pPr lvl="1"/>
            <a:r>
              <a:rPr lang="en-US" dirty="0"/>
              <a:t>Does more citations mean better research?</a:t>
            </a:r>
          </a:p>
          <a:p>
            <a:pPr lvl="1"/>
            <a:r>
              <a:rPr lang="en-US" dirty="0"/>
              <a:t>Can you learn something about “communities” of authors and/or research papers?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5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2AC3-3AD4-0B95-D7CD-E94AA814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of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873FB-3C24-4E6C-A895-9BF28DF2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comments about clustering methods and community detection</a:t>
            </a:r>
          </a:p>
          <a:p>
            <a:r>
              <a:rPr lang="en-US" dirty="0"/>
              <a:t>Discussion of the three papers</a:t>
            </a:r>
          </a:p>
          <a:p>
            <a:pPr lvl="1"/>
            <a:r>
              <a:rPr lang="en-US" dirty="0"/>
              <a:t>Feng et al. (Survey of community search over big graphs)</a:t>
            </a:r>
          </a:p>
          <a:p>
            <a:pPr lvl="1"/>
            <a:r>
              <a:rPr lang="en-US" dirty="0"/>
              <a:t>Fortunato &amp; Barthelemy (Resolution limit in community detection)</a:t>
            </a:r>
          </a:p>
          <a:p>
            <a:pPr lvl="1"/>
            <a:r>
              <a:rPr lang="en-US" dirty="0"/>
              <a:t>Von </a:t>
            </a:r>
            <a:r>
              <a:rPr lang="en-US" dirty="0" err="1"/>
              <a:t>Luxburg</a:t>
            </a:r>
            <a:r>
              <a:rPr lang="en-US" dirty="0"/>
              <a:t> et al. (Clustering: Science or Art?)</a:t>
            </a:r>
          </a:p>
          <a:p>
            <a:r>
              <a:rPr lang="en-US" dirty="0"/>
              <a:t>Brief comments about what our research group has found </a:t>
            </a:r>
          </a:p>
        </p:txBody>
      </p:sp>
    </p:spTree>
    <p:extLst>
      <p:ext uri="{BB962C8B-B14F-4D97-AF65-F5344CB8AC3E}">
        <p14:creationId xmlns:p14="http://schemas.microsoft.com/office/powerpoint/2010/main" val="333261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0DA0-9521-C6BA-E6DC-6721683C6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methods: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5105F-DDD5-7D1D-5555-FB6EE6B6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how many clusters you want to compute?</a:t>
            </a:r>
          </a:p>
          <a:p>
            <a:r>
              <a:rPr lang="en-US" dirty="0"/>
              <a:t>What is the input? What is the output?</a:t>
            </a:r>
          </a:p>
          <a:p>
            <a:pPr lvl="1"/>
            <a:r>
              <a:rPr lang="en-US" dirty="0"/>
              <a:t>Input: just a graph? a weighted graph? or a distance matrix? Or, a matrix with extra information about nodes/edges (an “attributed graph”)? </a:t>
            </a:r>
          </a:p>
          <a:p>
            <a:pPr lvl="1"/>
            <a:r>
              <a:rPr lang="en-US" dirty="0"/>
              <a:t>Output: a partition of the nodes into disjoint sets? or overlapping sets? Or a “soft clustering” where each node is a member of each cluster with some probability?</a:t>
            </a:r>
          </a:p>
          <a:p>
            <a:r>
              <a:rPr lang="en-US" dirty="0"/>
              <a:t>Does the clustering method attempt to solve an optimization problem? Is the problem NP-hard?</a:t>
            </a:r>
          </a:p>
          <a:p>
            <a:r>
              <a:rPr lang="en-US" dirty="0"/>
              <a:t>What can you prove about the optimization problem and/or method?</a:t>
            </a:r>
          </a:p>
        </p:txBody>
      </p:sp>
    </p:spTree>
    <p:extLst>
      <p:ext uri="{BB962C8B-B14F-4D97-AF65-F5344CB8AC3E}">
        <p14:creationId xmlns:p14="http://schemas.microsoft.com/office/powerpoint/2010/main" val="354299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0DA0-9521-C6BA-E6DC-6721683C6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methods: other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5105F-DDD5-7D1D-5555-FB6EE6B6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techniques does the method use? </a:t>
            </a:r>
          </a:p>
          <a:p>
            <a:r>
              <a:rPr lang="en-US" dirty="0"/>
              <a:t>Is there a type of network that the method is designed for?</a:t>
            </a:r>
          </a:p>
          <a:p>
            <a:r>
              <a:rPr lang="en-US" dirty="0"/>
              <a:t>What studies have been performed using the method, and what did they show? (Note dataset properties, such as size, density, etc.)</a:t>
            </a:r>
          </a:p>
        </p:txBody>
      </p:sp>
    </p:spTree>
    <p:extLst>
      <p:ext uri="{BB962C8B-B14F-4D97-AF65-F5344CB8AC3E}">
        <p14:creationId xmlns:p14="http://schemas.microsoft.com/office/powerpoint/2010/main" val="159187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058B-623B-2B4B-BB91-129CAC1F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vs Community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8FE55-993E-4E47-9ACD-F5448803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tends to be similar to “PCA”  -- finding clearly separated groups, generally large ones</a:t>
            </a:r>
          </a:p>
          <a:p>
            <a:r>
              <a:rPr lang="en-US" dirty="0"/>
              <a:t>Community detection often aims to find smaller groups, perhaps not so well separated from the rest of the graph</a:t>
            </a:r>
          </a:p>
          <a:p>
            <a:r>
              <a:rPr lang="en-US" dirty="0"/>
              <a:t>Community detection and clustering can be considered the same problem when the input is just a graph</a:t>
            </a:r>
          </a:p>
        </p:txBody>
      </p:sp>
    </p:spTree>
    <p:extLst>
      <p:ext uri="{BB962C8B-B14F-4D97-AF65-F5344CB8AC3E}">
        <p14:creationId xmlns:p14="http://schemas.microsoft.com/office/powerpoint/2010/main" val="301878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50F6-07B5-7BC8-A19C-D427BA2D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Assigned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BEB9-0B3C-5461-8923-92FC8777B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https://www.pnas.org/doi/full/10.1073/pnas.0605965104</a:t>
            </a:r>
            <a:r>
              <a:rPr lang="en-US" dirty="0"/>
              <a:t>. Fortunato &amp; Barthelemy, PNAS 2007, “Resolution limit in community detection” </a:t>
            </a:r>
          </a:p>
          <a:p>
            <a:r>
              <a:rPr lang="en-US" dirty="0">
                <a:hlinkClick r:id="rId3"/>
              </a:rPr>
              <a:t>https://doi.org/10.1007/s00778-019-00556-x</a:t>
            </a:r>
            <a:r>
              <a:rPr lang="en-US" dirty="0"/>
              <a:t>. Fang et al., VLDB 2020, A survey of community search over big graphs </a:t>
            </a:r>
          </a:p>
          <a:p>
            <a:r>
              <a:rPr lang="en-US" dirty="0">
                <a:hlinkClick r:id="rId4"/>
              </a:rPr>
              <a:t>https://proceedings.mlr.press/v27/luxburg12a/luxburg12a.pdf</a:t>
            </a:r>
            <a:r>
              <a:rPr lang="en-US" dirty="0"/>
              <a:t>. von </a:t>
            </a:r>
            <a:r>
              <a:rPr lang="en-US" dirty="0" err="1"/>
              <a:t>Luxburg</a:t>
            </a:r>
            <a:r>
              <a:rPr lang="en-US" dirty="0"/>
              <a:t> et al., JMLR 2012, “Clustering: Art or Science?”</a:t>
            </a:r>
          </a:p>
        </p:txBody>
      </p:sp>
    </p:spTree>
    <p:extLst>
      <p:ext uri="{BB962C8B-B14F-4D97-AF65-F5344CB8AC3E}">
        <p14:creationId xmlns:p14="http://schemas.microsoft.com/office/powerpoint/2010/main" val="16890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661C-21F1-0F19-ECCB-A2B9CC7F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Fang et al., “A survey of community search over big graphs” (VLDB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D64C5-3ED7-44AC-2305-A4EBD6403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Community Search (CS): Input: network N and vertex v, and the objective is a connected community (cluster) containing v that optimizes some “cohesiveness” criterion, such as:</a:t>
            </a:r>
          </a:p>
          <a:p>
            <a:pPr lvl="2"/>
            <a:r>
              <a:rPr lang="en-US" dirty="0"/>
              <a:t>The community is a k-core </a:t>
            </a:r>
          </a:p>
          <a:p>
            <a:pPr lvl="2"/>
            <a:r>
              <a:rPr lang="en-US" dirty="0"/>
              <a:t>The community is a k-truss (every edge is in at least k-2 triangles)</a:t>
            </a:r>
          </a:p>
          <a:p>
            <a:pPr lvl="2"/>
            <a:r>
              <a:rPr lang="en-US" dirty="0"/>
              <a:t>The community is a k-clique</a:t>
            </a:r>
          </a:p>
          <a:p>
            <a:pPr lvl="2"/>
            <a:r>
              <a:rPr lang="en-US" dirty="0"/>
              <a:t>The community is a k-ECC (has edge-connectivity at least k)</a:t>
            </a:r>
          </a:p>
          <a:p>
            <a:r>
              <a:rPr lang="en-US" dirty="0"/>
              <a:t>They pay substantial attention to computational requirements for different CS methods and problems.</a:t>
            </a:r>
          </a:p>
          <a:p>
            <a:r>
              <a:rPr lang="en-US" dirty="0"/>
              <a:t>CS is not the same as Community Detection (CD), which produces a disjoint clustering where each cluster is a valid community. They argue CS is better than CD.  (However…)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7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1334</Words>
  <Application>Microsoft Macintosh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Introduction to Clustering</vt:lpstr>
      <vt:lpstr>Scientometrics – some questions</vt:lpstr>
      <vt:lpstr>Preliminary discussion</vt:lpstr>
      <vt:lpstr>Rest of today</vt:lpstr>
      <vt:lpstr>Clustering methods: issues to consider</vt:lpstr>
      <vt:lpstr>Clustering methods: other issues to consider</vt:lpstr>
      <vt:lpstr>Clustering vs Community Detection</vt:lpstr>
      <vt:lpstr>Assigned papers</vt:lpstr>
      <vt:lpstr>Fang et al., “A survey of community search over big graphs” (VLDB 2020)</vt:lpstr>
      <vt:lpstr>Modularity optimization</vt:lpstr>
      <vt:lpstr>Fortunato &amp; Barthélemy</vt:lpstr>
      <vt:lpstr>Modularity optimization</vt:lpstr>
      <vt:lpstr>Von Luxburg et al. Clustering: Science or Art?</vt:lpstr>
      <vt:lpstr>Von Luxburg et al. Clustering: Science or Art?</vt:lpstr>
      <vt:lpstr>Von Luxburg et al. Clustering: Science or Art?</vt:lpstr>
      <vt:lpstr>Further comments (related to Scientometrics)</vt:lpstr>
      <vt:lpstr>Summary from today</vt:lpstr>
      <vt:lpstr>Many challenges, and new methods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Clustering</dc:title>
  <dc:creator>Warnow, Tandy</dc:creator>
  <cp:lastModifiedBy>Warnow, Tandy</cp:lastModifiedBy>
  <cp:revision>10</cp:revision>
  <dcterms:created xsi:type="dcterms:W3CDTF">2022-08-23T21:32:23Z</dcterms:created>
  <dcterms:modified xsi:type="dcterms:W3CDTF">2022-08-24T09:57:42Z</dcterms:modified>
</cp:coreProperties>
</file>