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7" r:id="rId3"/>
    <p:sldId id="288" r:id="rId4"/>
    <p:sldId id="289" r:id="rId5"/>
    <p:sldId id="302" r:id="rId6"/>
    <p:sldId id="293" r:id="rId7"/>
    <p:sldId id="294" r:id="rId8"/>
    <p:sldId id="303" r:id="rId9"/>
    <p:sldId id="296" r:id="rId10"/>
    <p:sldId id="297" r:id="rId11"/>
    <p:sldId id="291" r:id="rId12"/>
    <p:sldId id="258" r:id="rId13"/>
    <p:sldId id="257" r:id="rId14"/>
    <p:sldId id="300" r:id="rId15"/>
    <p:sldId id="301" r:id="rId16"/>
    <p:sldId id="292" r:id="rId17"/>
    <p:sldId id="269" r:id="rId18"/>
    <p:sldId id="270" r:id="rId19"/>
    <p:sldId id="271" r:id="rId20"/>
    <p:sldId id="272" r:id="rId21"/>
    <p:sldId id="298" r:id="rId22"/>
    <p:sldId id="299" r:id="rId23"/>
    <p:sldId id="261" r:id="rId24"/>
    <p:sldId id="304" r:id="rId25"/>
    <p:sldId id="306" r:id="rId26"/>
    <p:sldId id="305" r:id="rId27"/>
    <p:sldId id="262" r:id="rId28"/>
    <p:sldId id="263" r:id="rId29"/>
    <p:sldId id="264" r:id="rId30"/>
    <p:sldId id="265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4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9D2BC-6E6F-F246-8596-F53934887B8C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CC8E8-89E3-8141-B02A-A4A9522B6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6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CF1FFC-8D78-B847-B938-8AA10F4A260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63E42C-A4AF-1748-91EF-E928A0BDBA24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CF1FFC-8D78-B847-B938-8AA10F4A260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CF1FFC-8D78-B847-B938-8AA10F4A260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5CD9C9-969B-614E-85C1-4095064E2D8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DFEF78-0ECD-B045-9DA0-175CEBEE5BC4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D84457-6B23-9E4C-B4CC-A5F5CE07A96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FD4067-A361-A74F-B322-210B03A2ECB6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A76D82-1F8A-E544-B5EF-54B5F64A533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A76D82-1F8A-E544-B5EF-54B5F64A533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4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7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9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9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8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1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0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8823-C494-F945-98DB-3A97AEDA10B4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B6BD-A7B5-8B4C-87A9-0854AD5F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581, Jan 30,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harder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Find best MP tree for:</a:t>
            </a:r>
          </a:p>
          <a:p>
            <a:pPr lvl="1"/>
            <a:r>
              <a:rPr lang="en-US" dirty="0" smtClean="0"/>
              <a:t>ACAATATC</a:t>
            </a:r>
          </a:p>
          <a:p>
            <a:pPr lvl="1"/>
            <a:r>
              <a:rPr lang="en-US" dirty="0" smtClean="0"/>
              <a:t>ACATAGAT</a:t>
            </a:r>
          </a:p>
          <a:p>
            <a:pPr lvl="1"/>
            <a:r>
              <a:rPr lang="en-US" dirty="0" smtClean="0"/>
              <a:t>TCGTCGTA</a:t>
            </a:r>
          </a:p>
          <a:p>
            <a:pPr lvl="1"/>
            <a:r>
              <a:rPr lang="en-US" dirty="0" smtClean="0"/>
              <a:t>GTGCGGAT</a:t>
            </a:r>
          </a:p>
          <a:p>
            <a:pPr lvl="1"/>
            <a:r>
              <a:rPr lang="en-US" dirty="0" smtClean="0"/>
              <a:t>CATGGTGA</a:t>
            </a:r>
          </a:p>
          <a:p>
            <a:r>
              <a:rPr lang="en-US" dirty="0" smtClean="0"/>
              <a:t>Start by calculating the parsimony informative sites</a:t>
            </a:r>
          </a:p>
          <a:p>
            <a:r>
              <a:rPr lang="en-US" dirty="0" smtClean="0"/>
              <a:t>Does this dataset have a perfect phylogeny?</a:t>
            </a:r>
          </a:p>
          <a:p>
            <a:r>
              <a:rPr lang="en-US" dirty="0" smtClean="0"/>
              <a:t>Think about solving MP on every tree using dynamic programming. How many trees do you need to look at?</a:t>
            </a:r>
          </a:p>
        </p:txBody>
      </p:sp>
    </p:spTree>
    <p:extLst>
      <p:ext uri="{BB962C8B-B14F-4D97-AF65-F5344CB8AC3E}">
        <p14:creationId xmlns:p14="http://schemas.microsoft.com/office/powerpoint/2010/main" val="218737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and statistical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 we argued that MP is not statistically consistent under the CFN model.</a:t>
            </a:r>
          </a:p>
          <a:p>
            <a:r>
              <a:rPr lang="en-US" dirty="0" smtClean="0"/>
              <a:t>What does this mean? </a:t>
            </a:r>
          </a:p>
          <a:p>
            <a:r>
              <a:rPr lang="en-US" dirty="0" smtClean="0"/>
              <a:t>What was the argument?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1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5090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Calibri" charset="0"/>
                <a:ea typeface="ＭＳ Ｐゴシック" charset="0"/>
                <a:cs typeface="ＭＳ Ｐゴシック" charset="0"/>
              </a:rPr>
              <a:t>Statistical Consistency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error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85925" y="2076450"/>
            <a:ext cx="0" cy="2443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3550" y="4519613"/>
            <a:ext cx="6619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285" name="TextBox 7"/>
          <p:cNvSpPr txBox="1">
            <a:spLocks noChangeArrowheads="1"/>
          </p:cNvSpPr>
          <p:nvPr/>
        </p:nvSpPr>
        <p:spPr bwMode="auto">
          <a:xfrm>
            <a:off x="3346450" y="4714875"/>
            <a:ext cx="2344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latin typeface="Calibri" charset="0"/>
              </a:rPr>
              <a:t>Data</a:t>
            </a:r>
          </a:p>
        </p:txBody>
      </p:sp>
      <p:sp>
        <p:nvSpPr>
          <p:cNvPr id="10" name="Freeform 9"/>
          <p:cNvSpPr/>
          <p:nvPr/>
        </p:nvSpPr>
        <p:spPr>
          <a:xfrm>
            <a:off x="2149475" y="2149475"/>
            <a:ext cx="6300788" cy="2273300"/>
          </a:xfrm>
          <a:custGeom>
            <a:avLst/>
            <a:gdLst>
              <a:gd name="connsiteX0" fmla="*/ 0 w 6301575"/>
              <a:gd name="connsiteY0" fmla="*/ 0 h 2272554"/>
              <a:gd name="connsiteX1" fmla="*/ 512919 w 6301575"/>
              <a:gd name="connsiteY1" fmla="*/ 1587782 h 2272554"/>
              <a:gd name="connsiteX2" fmla="*/ 2564595 w 6301575"/>
              <a:gd name="connsiteY2" fmla="*/ 2174040 h 2272554"/>
              <a:gd name="connsiteX3" fmla="*/ 6301575 w 6301575"/>
              <a:gd name="connsiteY3" fmla="*/ 2271750 h 227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1575" h="2272554">
                <a:moveTo>
                  <a:pt x="0" y="0"/>
                </a:moveTo>
                <a:cubicBezTo>
                  <a:pt x="42743" y="612721"/>
                  <a:pt x="85487" y="1225442"/>
                  <a:pt x="512919" y="1587782"/>
                </a:cubicBezTo>
                <a:cubicBezTo>
                  <a:pt x="940351" y="1950122"/>
                  <a:pt x="1599819" y="2060045"/>
                  <a:pt x="2564595" y="2174040"/>
                </a:cubicBezTo>
                <a:cubicBezTo>
                  <a:pt x="3529371" y="2288035"/>
                  <a:pt x="6301575" y="2271750"/>
                  <a:pt x="6301575" y="227175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Cavender-Farris-Neyman (CFN)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>
                <a:ea typeface="ＭＳ Ｐゴシック" charset="0"/>
                <a:cs typeface="ＭＳ Ｐゴシック" charset="0"/>
              </a:rPr>
              <a:t>Models binary sequence evolution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>
                <a:ea typeface="ＭＳ Ｐゴシック" charset="0"/>
                <a:cs typeface="ＭＳ Ｐゴシック" charset="0"/>
              </a:rPr>
              <a:t>For each edge </a:t>
            </a:r>
            <a:r>
              <a:rPr lang="en-US" sz="28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there is a probability </a:t>
            </a:r>
            <a:r>
              <a:rPr lang="en-US" sz="28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p(e)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of the property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changing state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(going from 0 to 1, or vice-versa), with 0&lt;p(e)&lt;0.5 (to ensure that unrooted CFN tree topologies are identifiable)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State at the root is 0 or 1 with equal probability. 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>
                <a:ea typeface="ＭＳ Ｐゴシック" charset="0"/>
                <a:cs typeface="ＭＳ Ｐゴシック" charset="0"/>
              </a:rPr>
              <a:t>Every position evolves under the same process, independently of the others.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Proving Statistical Consistency for CFN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To prove that a method is statistically consistent under CFN, you have to show: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For all model CFN trees, as the sequence length increases the probability that the method returns the model tree converges to 1.0.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To prove that a method is not statistically consistent, you only need to find one model CFN tree for which this statement doesn’t hold.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Proving Statistical Consistency for CFN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You’ve already seen that some distance-based methods (e.g., the Naïve Quartet Method) are statistically consistent: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For all model CFN trees, as the sequence length increases the probability that the method returns the model tree converges to 1.0.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But this isn’t true for Maximum Parsimony or UPGMA. We’ll show this now.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3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probability of data, </a:t>
            </a:r>
            <a:br>
              <a:rPr lang="en-US" dirty="0" smtClean="0"/>
            </a:br>
            <a:r>
              <a:rPr lang="en-US" dirty="0" smtClean="0"/>
              <a:t>given CFN model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Basic challenge:</a:t>
            </a:r>
          </a:p>
          <a:p>
            <a:r>
              <a:rPr lang="en-US" dirty="0" smtClean="0"/>
              <a:t>Given set S of binary sequences and a CFN model tree  T, what is the probability that T generates 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4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Computing the probability of the data</a:t>
            </a:r>
          </a:p>
        </p:txBody>
      </p:sp>
      <p:sp>
        <p:nvSpPr>
          <p:cNvPr id="172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Given a model tree (with all the parameters set) and character data at the leaves, you can compute the probability of the data.</a:t>
            </a:r>
          </a:p>
          <a:p>
            <a:pPr eaLnBrk="1" hangingPunct="1">
              <a:spcAft>
                <a:spcPct val="200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Small trees can be done by hand.</a:t>
            </a:r>
          </a:p>
          <a:p>
            <a:pPr eaLnBrk="1" hangingPunct="1">
              <a:spcAft>
                <a:spcPct val="20000"/>
              </a:spcAft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Large examples are computationally intensive - but still </a:t>
            </a:r>
            <a:r>
              <a:rPr lang="en-US" sz="2800" b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polynomial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time (using dynamic programming, similar to Sankoff’s algorithm for MP on a fixed tree).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Cavender-Farris model calculations</a:t>
            </a:r>
          </a:p>
        </p:txBody>
      </p:sp>
      <p:sp>
        <p:nvSpPr>
          <p:cNvPr id="174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Consider an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unrooted tree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topology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(a,(b,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(c,d)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p(e)=0.1 for all edges.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the probability of all leaves having state 0?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show the brute-force technique.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Brute-force calculation</a:t>
            </a:r>
          </a:p>
        </p:txBody>
      </p:sp>
      <p:sp>
        <p:nvSpPr>
          <p:cNvPr id="176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305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Let E and F be the two internal nodes in the tree ((A,B),(C,D)).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Then Pr(A=B=C=D=0) =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Pr(A=B=C=D=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0, 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=F=0) +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Pr(A=B=C=D=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0, 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=1, F=0) +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Pr(A=B=C=D=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0, 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=0, F=1) +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Pr(A=B=C=D=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0, 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=F=1)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Maximum Parsimony</a:t>
            </a:r>
          </a:p>
          <a:p>
            <a:r>
              <a:rPr lang="en-US" dirty="0" smtClean="0"/>
              <a:t>Calculating the probability of site patterns on a CFN model tree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Maximum Likelihood</a:t>
            </a:r>
          </a:p>
        </p:txBody>
      </p:sp>
    </p:spTree>
    <p:extLst>
      <p:ext uri="{BB962C8B-B14F-4D97-AF65-F5344CB8AC3E}">
        <p14:creationId xmlns:p14="http://schemas.microsoft.com/office/powerpoint/2010/main" val="253373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Calculation, cont.</a:t>
            </a:r>
          </a:p>
        </p:txBody>
      </p:sp>
      <p:sp>
        <p:nvSpPr>
          <p:cNvPr id="178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Technique: 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Set one leaf to be the root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Set the internal nodes to have some specific assignment of states (e.g., all 1)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Compute the probability of that specific pattern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Add up all the values you get, across all the ways of assigning states to internal nodes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Calculation, cont.</a:t>
            </a:r>
          </a:p>
        </p:txBody>
      </p:sp>
      <p:sp>
        <p:nvSpPr>
          <p:cNvPr id="180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Calculating Pr(A=B=C=D=0|E=F=0)</a:t>
            </a: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There are 5 edges, and thus no change on any edge.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Since p(e)=0.1, then the probability of no change is 0.9.  So the probability of this pattern, given that the root is a particular leaf and has value 0, is (0.9)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. 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Then we multiply by 0.5 (the probability of the root A having state 0). 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 the probability is (0.5)x (0.9)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What would you need to do to calculate Pr(A=B=C=D=0)?</a:t>
            </a:r>
            <a:endParaRPr lang="en-US" sz="24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0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Calculation, cont.</a:t>
            </a:r>
          </a:p>
        </p:txBody>
      </p:sp>
      <p:sp>
        <p:nvSpPr>
          <p:cNvPr id="180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Calculating Pr(A=B=C=D=0|E=F=0)</a:t>
            </a: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There are 5 edges, and thus no change on any edge.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Since p(e)=0.1, then the probability of no change is 0.9.  So the probability of this pattern, given that the root is a particular leaf and has value 0, is (0.9)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. 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Then we multiply by 0.5 (the probability of the root A having state 0).  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 the probability is (0.5)x (0.9)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What would you need to do </a:t>
            </a:r>
            <a:r>
              <a:rPr lang="en-US" sz="2400" smtClean="0">
                <a:latin typeface="Arial" charset="0"/>
                <a:ea typeface="ＭＳ Ｐゴシック" charset="0"/>
                <a:cs typeface="ＭＳ Ｐゴシック" charset="0"/>
              </a:rPr>
              <a:t>to calculate Pr(A=B=C=D=0)?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4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Felsenstein Zone Tree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0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Consider a four-leaf tree CFN model tree ((A,B),(C,D)) with a very high probability of change (close to ½) on the two edges incident with A and C, and very small probabilities of change (close to 0) on all other edges.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What parsimony informative sites have the highest probability?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What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tree will MP return with probability increasing to 1, as the number of sites increases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Is MP statistically consistent on this tree?</a:t>
            </a:r>
          </a:p>
          <a:p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See Example 8.3 in the textbook.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calculations for Example 8.3 from the textbook</a:t>
            </a:r>
          </a:p>
          <a:p>
            <a:r>
              <a:rPr lang="en-US" dirty="0"/>
              <a:t>What 2/2 split has the highest probability of being generated by this model tree?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1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proportion of sites that favor the wrong tree will dominate the other sites, with probability going to 1 as #sites increases.</a:t>
            </a:r>
          </a:p>
          <a:p>
            <a:r>
              <a:rPr lang="en-US" dirty="0" smtClean="0"/>
              <a:t>Therefore, MP will return the wrong tree with probability going to 1 as number of sites increases.</a:t>
            </a:r>
          </a:p>
          <a:p>
            <a:r>
              <a:rPr lang="en-US" dirty="0" smtClean="0"/>
              <a:t>Therefore  MP is positively misleading (worse than being inconsistent).</a:t>
            </a:r>
          </a:p>
          <a:p>
            <a:r>
              <a:rPr lang="en-US" smtClean="0"/>
              <a:t>What about UPGMA?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MP can be statistically consistent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tree AB|CD with internal edge e having p(e)=0.4 and all other edges e’ having p(e’)=0.001.</a:t>
            </a:r>
          </a:p>
          <a:p>
            <a:r>
              <a:rPr lang="en-US" dirty="0" smtClean="0"/>
              <a:t>What 2/2 split has the highest probability of being generated by this model tree?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Summary (updated)</a:t>
            </a:r>
          </a:p>
        </p:txBody>
      </p:sp>
      <p:sp>
        <p:nvSpPr>
          <p:cNvPr id="161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Maximum Parsimony (MP) is statistically consistent on some CFN model trees.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However, there are some other CFN model trees in which MP is not statistically consistent.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Worse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, MP is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positively misleading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on some CFN model trees.  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phenomenon is called “long branch attraction”, and the trees for which MP is not consistent are referred to as “Felsenstein Zone trees” (after the paper by Felsenstein).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problem is not limited to 4-leaf trees</a:t>
            </a:r>
            <a:r>
              <a:rPr lang="is-IS" sz="24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Performance on data</a:t>
            </a:r>
          </a:p>
        </p:txBody>
      </p:sp>
      <p:sp>
        <p:nvSpPr>
          <p:cNvPr id="162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Statistical consistency or inconsistency is an asymptotic statement, and requires a proof; it really has nothing much to say about performance on finite data.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 evaluate performance on finite data, we use simulations.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4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Quantifying Error</a:t>
            </a:r>
          </a:p>
        </p:txBody>
      </p:sp>
      <p:pic>
        <p:nvPicPr>
          <p:cNvPr id="163843" name="Picture 4" descr="intro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55638"/>
            <a:ext cx="6324600" cy="567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914400" y="3784600"/>
            <a:ext cx="32956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latin typeface="Verdana" charset="0"/>
              </a:rPr>
              <a:t>FN: false negative</a:t>
            </a:r>
          </a:p>
          <a:p>
            <a:pPr eaLnBrk="1" hangingPunct="1">
              <a:defRPr/>
            </a:pPr>
            <a:r>
              <a:rPr lang="en-US">
                <a:latin typeface="Verdana" charset="0"/>
              </a:rPr>
              <a:t>      (missing edge)</a:t>
            </a:r>
          </a:p>
          <a:p>
            <a:pPr eaLnBrk="1" hangingPunct="1">
              <a:defRPr/>
            </a:pPr>
            <a:r>
              <a:rPr lang="en-US">
                <a:latin typeface="Verdana" charset="0"/>
              </a:rPr>
              <a:t>FP: false positive</a:t>
            </a:r>
          </a:p>
          <a:p>
            <a:pPr eaLnBrk="1" hangingPunct="1">
              <a:defRPr/>
            </a:pPr>
            <a:r>
              <a:rPr lang="en-US">
                <a:latin typeface="Verdana" charset="0"/>
              </a:rPr>
              <a:t>      (incorrect edge)</a:t>
            </a:r>
          </a:p>
          <a:p>
            <a:pPr eaLnBrk="1" hangingPunct="1">
              <a:defRPr/>
            </a:pPr>
            <a:endParaRPr lang="en-US">
              <a:latin typeface="Verdana" charset="0"/>
            </a:endParaRPr>
          </a:p>
          <a:p>
            <a:pPr eaLnBrk="1" hangingPunct="1">
              <a:defRPr/>
            </a:pPr>
            <a:r>
              <a:rPr lang="en-US">
                <a:latin typeface="Verdana" charset="0"/>
              </a:rPr>
              <a:t>50% error rate</a:t>
            </a:r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2895600" y="1524000"/>
            <a:ext cx="152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048000" y="14732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>
                <a:latin typeface="Verdana" charset="0"/>
              </a:rPr>
              <a:t>FN</a:t>
            </a: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6518275" y="5105400"/>
            <a:ext cx="415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6375400" y="5181600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>
                <a:latin typeface="Verdana" charset="0"/>
              </a:rPr>
              <a:t>FP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Parsimony (MP)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Hamming Distance Steiner Tree problem</a:t>
            </a:r>
          </a:p>
          <a:p>
            <a:r>
              <a:rPr lang="en-US" dirty="0" smtClean="0"/>
              <a:t>Solvable in polynomial time using dynamic programming on a fixed tree</a:t>
            </a:r>
          </a:p>
          <a:p>
            <a:r>
              <a:rPr lang="en-US" dirty="0" smtClean="0"/>
              <a:t>NP-hard if the tree is not given</a:t>
            </a:r>
          </a:p>
          <a:p>
            <a:r>
              <a:rPr lang="en-US" dirty="0" smtClean="0"/>
              <a:t>Parsimony uninformative sites</a:t>
            </a:r>
          </a:p>
          <a:p>
            <a:r>
              <a:rPr lang="en-US" dirty="0" smtClean="0"/>
              <a:t>Parsimony informative sites</a:t>
            </a:r>
          </a:p>
          <a:p>
            <a:r>
              <a:rPr lang="en-US" dirty="0" smtClean="0"/>
              <a:t>Solving MP for small datasets by inspection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3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Simulation study, 400 leaves,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NJ is statistically consistent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5890" name="Picture 3" descr="nj-vs-mp-nakhlleh200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371600"/>
            <a:ext cx="72056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1" name="TextBox 4"/>
          <p:cNvSpPr txBox="1">
            <a:spLocks noChangeArrowheads="1"/>
          </p:cNvSpPr>
          <p:nvPr/>
        </p:nvSpPr>
        <p:spPr bwMode="auto">
          <a:xfrm>
            <a:off x="334430" y="6248400"/>
            <a:ext cx="8584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From Nakhleh et al., PSB </a:t>
            </a:r>
            <a:r>
              <a:rPr lang="en-US" dirty="0" smtClean="0"/>
              <a:t>2002, also Figure 1.8 from textbook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Summary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Maximum Parsimony is not statistically consistent under standard sequence evolution models, but it can be consistent on some model trees.</a:t>
            </a:r>
          </a:p>
          <a:p>
            <a:pPr>
              <a:defRPr/>
            </a:pPr>
            <a:r>
              <a:rPr lang="en-US" sz="2000" dirty="0" smtClean="0"/>
              <a:t>Maximum parsimony is NP-hard and computationally intensive in practice. </a:t>
            </a:r>
          </a:p>
          <a:p>
            <a:pPr>
              <a:defRPr/>
            </a:pPr>
            <a:r>
              <a:rPr lang="en-US" sz="2000" dirty="0" smtClean="0"/>
              <a:t>In contrast, distance-based methods can be statistically consistent and polynomial time. </a:t>
            </a:r>
          </a:p>
          <a:p>
            <a:pPr>
              <a:defRPr/>
            </a:pPr>
            <a:r>
              <a:rPr lang="en-US" sz="2000" dirty="0" smtClean="0"/>
              <a:t>Yet MP is sometimes more accurate than the leading distance-based methods such as neighbor joining.</a:t>
            </a:r>
          </a:p>
          <a:p>
            <a:pPr>
              <a:defRPr/>
            </a:pPr>
            <a:r>
              <a:rPr lang="en-US" sz="2000" dirty="0" smtClean="0"/>
              <a:t>MP remains one of the popular</a:t>
            </a:r>
            <a:r>
              <a:rPr lang="en-US" sz="2000" dirty="0"/>
              <a:t> </a:t>
            </a:r>
            <a:r>
              <a:rPr lang="en-US" sz="2000" dirty="0" smtClean="0"/>
              <a:t>techniques for phylogeny estimation. 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What are the options?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best tree on a set of 4 DNA sequences</a:t>
            </a:r>
          </a:p>
          <a:p>
            <a:r>
              <a:rPr lang="en-US" dirty="0" smtClean="0"/>
              <a:t>Technique?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4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best MP tree for 4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sequences A, B, C, D</a:t>
            </a:r>
          </a:p>
          <a:p>
            <a:r>
              <a:rPr lang="en-US" dirty="0" smtClean="0"/>
              <a:t>Identify the parsimony informative sites</a:t>
            </a:r>
          </a:p>
          <a:p>
            <a:r>
              <a:rPr lang="en-US" dirty="0" smtClean="0"/>
              <a:t>Count the number that support each of the four-leaf trees AB|CD, AC|BD, AD|BC</a:t>
            </a:r>
          </a:p>
          <a:p>
            <a:r>
              <a:rPr lang="en-US" dirty="0" smtClean="0"/>
              <a:t>Return the unrooted four-leaf tree that has the highest support (i.e., the number of parsimony informative sites that support that tree)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8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“Easy”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best MP tree for:</a:t>
            </a:r>
          </a:p>
          <a:p>
            <a:pPr lvl="1"/>
            <a:r>
              <a:rPr lang="en-US" dirty="0" smtClean="0"/>
              <a:t>ACAATA</a:t>
            </a:r>
          </a:p>
          <a:p>
            <a:pPr lvl="1"/>
            <a:r>
              <a:rPr lang="en-US" dirty="0" smtClean="0"/>
              <a:t>ACATAG</a:t>
            </a:r>
          </a:p>
          <a:p>
            <a:pPr lvl="1"/>
            <a:r>
              <a:rPr lang="en-US" dirty="0" smtClean="0"/>
              <a:t>TCGTCG</a:t>
            </a:r>
          </a:p>
          <a:p>
            <a:pPr lvl="1"/>
            <a:r>
              <a:rPr lang="en-US" dirty="0" smtClean="0"/>
              <a:t>GTGCGG</a:t>
            </a:r>
          </a:p>
          <a:p>
            <a:r>
              <a:rPr lang="en-US" dirty="0" smtClean="0"/>
              <a:t>Start by calculating the parsimony informative sites</a:t>
            </a:r>
          </a:p>
          <a:p>
            <a:r>
              <a:rPr lang="en-US" dirty="0" smtClean="0"/>
              <a:t>Prove this dataset has a “perfect phylogeny” (homoplasy-free)</a:t>
            </a:r>
          </a:p>
          <a:p>
            <a:r>
              <a:rPr lang="en-US" dirty="0" smtClean="0"/>
              <a:t>Find the tree that is homoplasy-free</a:t>
            </a:r>
          </a:p>
        </p:txBody>
      </p:sp>
    </p:spTree>
    <p:extLst>
      <p:ext uri="{BB962C8B-B14F-4D97-AF65-F5344CB8AC3E}">
        <p14:creationId xmlns:p14="http://schemas.microsoft.com/office/powerpoint/2010/main" val="338253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“Easy”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best MP tree for:</a:t>
            </a:r>
          </a:p>
          <a:p>
            <a:pPr lvl="1"/>
            <a:r>
              <a:rPr lang="en-US" dirty="0" smtClean="0"/>
              <a:t>ACAATATA</a:t>
            </a:r>
          </a:p>
          <a:p>
            <a:pPr lvl="1"/>
            <a:r>
              <a:rPr lang="en-US" dirty="0" smtClean="0"/>
              <a:t>ACATAGTT</a:t>
            </a:r>
          </a:p>
          <a:p>
            <a:pPr lvl="1"/>
            <a:r>
              <a:rPr lang="en-US" dirty="0" smtClean="0"/>
              <a:t>TCGTCGCA</a:t>
            </a:r>
          </a:p>
          <a:p>
            <a:pPr lvl="1"/>
            <a:r>
              <a:rPr lang="en-US" dirty="0" smtClean="0"/>
              <a:t>GTGCGGCT</a:t>
            </a:r>
          </a:p>
          <a:p>
            <a:r>
              <a:rPr lang="en-US" dirty="0" smtClean="0"/>
              <a:t>Start by calculating the parsimony informative sites</a:t>
            </a:r>
          </a:p>
          <a:p>
            <a:r>
              <a:rPr lang="en-US" dirty="0" smtClean="0"/>
              <a:t>How many parsimony-informative sites support each of the three unrooted trees?</a:t>
            </a:r>
          </a:p>
          <a:p>
            <a:r>
              <a:rPr lang="en-US" dirty="0" smtClean="0"/>
              <a:t>What is the tree MP returns?</a:t>
            </a:r>
          </a:p>
        </p:txBody>
      </p:sp>
    </p:spTree>
    <p:extLst>
      <p:ext uri="{BB962C8B-B14F-4D97-AF65-F5344CB8AC3E}">
        <p14:creationId xmlns:p14="http://schemas.microsoft.com/office/powerpoint/2010/main" val="207065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11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best MP tree for bigger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start by identifying the parsimony-informative sites</a:t>
            </a:r>
          </a:p>
          <a:p>
            <a:r>
              <a:rPr lang="en-US" dirty="0" smtClean="0"/>
              <a:t>See if a perfect phylogeny exists</a:t>
            </a:r>
          </a:p>
          <a:p>
            <a:r>
              <a:rPr lang="en-US" dirty="0" smtClean="0"/>
              <a:t>If so, all possible perfect phylogenies are your solution</a:t>
            </a:r>
          </a:p>
          <a:p>
            <a:r>
              <a:rPr lang="en-US" dirty="0" smtClean="0"/>
              <a:t>If this doesn’t work, exhaustively score all the possible trees (using Fitch’s algorithm or </a:t>
            </a:r>
            <a:r>
              <a:rPr lang="en-US" dirty="0" err="1" smtClean="0"/>
              <a:t>Sankoff’s</a:t>
            </a:r>
            <a:r>
              <a:rPr lang="en-US" dirty="0" smtClean="0"/>
              <a:t> algorithm)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3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harder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8498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Find best MP tree for:</a:t>
            </a:r>
          </a:p>
          <a:p>
            <a:pPr lvl="1"/>
            <a:r>
              <a:rPr lang="en-US" dirty="0" smtClean="0"/>
              <a:t>ACAATA</a:t>
            </a:r>
          </a:p>
          <a:p>
            <a:pPr lvl="1"/>
            <a:r>
              <a:rPr lang="en-US" dirty="0" smtClean="0"/>
              <a:t>ACATAG</a:t>
            </a:r>
          </a:p>
          <a:p>
            <a:pPr lvl="1"/>
            <a:r>
              <a:rPr lang="en-US" dirty="0" smtClean="0"/>
              <a:t>TCGTCG</a:t>
            </a:r>
          </a:p>
          <a:p>
            <a:pPr lvl="1"/>
            <a:r>
              <a:rPr lang="en-US" dirty="0" smtClean="0"/>
              <a:t>GTGCGG</a:t>
            </a:r>
          </a:p>
          <a:p>
            <a:pPr lvl="1"/>
            <a:r>
              <a:rPr lang="en-US" dirty="0" smtClean="0"/>
              <a:t>CATGGT</a:t>
            </a:r>
          </a:p>
          <a:p>
            <a:r>
              <a:rPr lang="en-US" dirty="0" smtClean="0"/>
              <a:t>Start by calculating the parsimony informative sites</a:t>
            </a:r>
          </a:p>
          <a:p>
            <a:r>
              <a:rPr lang="en-US" dirty="0" smtClean="0"/>
              <a:t>Prove this dataset has a “perfect phylogeny” (homoplasy-free)</a:t>
            </a:r>
          </a:p>
          <a:p>
            <a:r>
              <a:rPr lang="en-US" dirty="0" smtClean="0"/>
              <a:t>Find all the perfect phylogenies</a:t>
            </a:r>
          </a:p>
        </p:txBody>
      </p:sp>
    </p:spTree>
    <p:extLst>
      <p:ext uri="{BB962C8B-B14F-4D97-AF65-F5344CB8AC3E}">
        <p14:creationId xmlns:p14="http://schemas.microsoft.com/office/powerpoint/2010/main" val="17335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1757</Words>
  <Application>Microsoft Macintosh PowerPoint</Application>
  <PresentationFormat>On-screen Show (4:3)</PresentationFormat>
  <Paragraphs>183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 581, Jan 30, 2018</vt:lpstr>
      <vt:lpstr>PowerPoint Presentation</vt:lpstr>
      <vt:lpstr>Maximum Parsimony (MP) Review</vt:lpstr>
      <vt:lpstr>Practice</vt:lpstr>
      <vt:lpstr>Finding best MP tree for 4 sequences</vt:lpstr>
      <vt:lpstr>“Easy” case</vt:lpstr>
      <vt:lpstr>Another “Easy” case</vt:lpstr>
      <vt:lpstr>Finding best MP tree for bigger datasets</vt:lpstr>
      <vt:lpstr>Slightly harder case</vt:lpstr>
      <vt:lpstr>Much harder case</vt:lpstr>
      <vt:lpstr>MP and statistical consistency</vt:lpstr>
      <vt:lpstr>Statistical Consistency</vt:lpstr>
      <vt:lpstr>Cavender-Farris-Neyman (CFN)</vt:lpstr>
      <vt:lpstr>Proving Statistical Consistency for CFN</vt:lpstr>
      <vt:lpstr>Proving Statistical Consistency for CFN</vt:lpstr>
      <vt:lpstr>Calculating probability of data,  given CFN model tree</vt:lpstr>
      <vt:lpstr>Computing the probability of the data</vt:lpstr>
      <vt:lpstr>Cavender-Farris model calculations</vt:lpstr>
      <vt:lpstr>Brute-force calculation</vt:lpstr>
      <vt:lpstr>Calculation, cont.</vt:lpstr>
      <vt:lpstr>Calculation, cont.</vt:lpstr>
      <vt:lpstr>Calculation, cont.</vt:lpstr>
      <vt:lpstr>Felsenstein Zone Tree</vt:lpstr>
      <vt:lpstr>Example 8.3</vt:lpstr>
      <vt:lpstr>Therefore</vt:lpstr>
      <vt:lpstr>But MP can be statistically consistent</vt:lpstr>
      <vt:lpstr>Summary (updated)</vt:lpstr>
      <vt:lpstr>Performance on data</vt:lpstr>
      <vt:lpstr>Quantifying Error</vt:lpstr>
      <vt:lpstr>Simulation study, 400 leaves,  NJ is statistically consistent</vt:lpstr>
      <vt:lpstr>Summary so far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581, Jan 30 2018</dc:title>
  <dc:creator>Tandy Warnow</dc:creator>
  <cp:lastModifiedBy>Tandy Warnow</cp:lastModifiedBy>
  <cp:revision>20</cp:revision>
  <dcterms:created xsi:type="dcterms:W3CDTF">2018-01-27T17:40:16Z</dcterms:created>
  <dcterms:modified xsi:type="dcterms:W3CDTF">2018-02-01T23:06:49Z</dcterms:modified>
</cp:coreProperties>
</file>