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926" r:id="rId2"/>
    <p:sldId id="927" r:id="rId3"/>
    <p:sldId id="928" r:id="rId4"/>
    <p:sldId id="931" r:id="rId5"/>
    <p:sldId id="858" r:id="rId6"/>
    <p:sldId id="925" r:id="rId7"/>
    <p:sldId id="924" r:id="rId8"/>
    <p:sldId id="286" r:id="rId9"/>
    <p:sldId id="722" r:id="rId10"/>
    <p:sldId id="489" r:id="rId11"/>
    <p:sldId id="843" r:id="rId12"/>
    <p:sldId id="523" r:id="rId13"/>
    <p:sldId id="894" r:id="rId14"/>
    <p:sldId id="443" r:id="rId15"/>
    <p:sldId id="933" r:id="rId16"/>
    <p:sldId id="786" r:id="rId17"/>
    <p:sldId id="892" r:id="rId18"/>
    <p:sldId id="923" r:id="rId19"/>
    <p:sldId id="837" r:id="rId20"/>
    <p:sldId id="838" r:id="rId21"/>
    <p:sldId id="906" r:id="rId22"/>
    <p:sldId id="493" r:id="rId23"/>
    <p:sldId id="93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596"/>
    <p:restoredTop sz="94686"/>
  </p:normalViewPr>
  <p:slideViewPr>
    <p:cSldViewPr snapToGrid="0" snapToObjects="1">
      <p:cViewPr varScale="1">
        <p:scale>
          <a:sx n="111" d="100"/>
          <a:sy n="111" d="100"/>
        </p:scale>
        <p:origin x="21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9FC6C-9432-7944-BF45-4C3F8857C52B}" type="datetimeFigureOut">
              <a:rPr lang="en-US" smtClean="0"/>
              <a:t>3/3/24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17AC0-4A16-B843-9EBE-36C678817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81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3F3E538C-1B74-9B48-BB62-F60F0C340E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85F2FB4-A436-D146-9BD7-8B48E458AE81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7410" name="Rectangle 1026">
            <a:extLst>
              <a:ext uri="{FF2B5EF4-FFF2-40B4-BE49-F238E27FC236}">
                <a16:creationId xmlns:a16="http://schemas.microsoft.com/office/drawing/2014/main" id="{3E6DFAD6-0409-E445-92C2-B5A896A169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1027">
            <a:extLst>
              <a:ext uri="{FF2B5EF4-FFF2-40B4-BE49-F238E27FC236}">
                <a16:creationId xmlns:a16="http://schemas.microsoft.com/office/drawing/2014/main" id="{58EBF146-8288-9D40-B2E2-EEF8B9D6D6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89B25AFE-CEF9-714C-A20F-7B4B92E7A9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2D9FE5B-D02A-C345-848E-459D4DBB060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C0B94708-BDD5-AC4F-BEDE-4CF3CB3FB4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346A9B82-F0BD-B64B-9C9F-696E63CB7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6627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4CC1128B-145E-8547-BD12-1FCEABD39A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639F4EA-72F8-2A4C-80B7-C771D21E66D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BC296586-9025-3E43-9497-25658DE585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E24D07C-F645-854A-B5BF-4D4B6EDBC7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5EE62F0A-A718-B74F-9397-C7D762A103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37F465BF-0EB4-1F44-B87D-52C742D8DE48}" type="slidenum">
              <a:rPr lang="en-US" altLang="en-US" smtClean="0">
                <a:latin typeface="Arial" panose="020B0604020202020204" pitchFamily="34" charset="0"/>
              </a:rPr>
              <a:pPr/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B5091884-D895-5F40-84DF-FEB584A40B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621848A6-3A54-3542-B402-15B64C7CA3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5454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BDDE6711-C78B-0D4C-AB43-32EAD2F44B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FC4CB37-2C26-D242-B129-0EA679FB4E96}" type="slidenum">
              <a:rPr lang="en-US" altLang="en-US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25602" name="Rectangle 1026">
            <a:extLst>
              <a:ext uri="{FF2B5EF4-FFF2-40B4-BE49-F238E27FC236}">
                <a16:creationId xmlns:a16="http://schemas.microsoft.com/office/drawing/2014/main" id="{5471529B-7146-B544-974A-DA5D3B3526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1027">
            <a:extLst>
              <a:ext uri="{FF2B5EF4-FFF2-40B4-BE49-F238E27FC236}">
                <a16:creationId xmlns:a16="http://schemas.microsoft.com/office/drawing/2014/main" id="{F61C2867-30A6-3944-B032-ADF99EBDF5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0726C8D3-D19F-5E40-83A9-A7F0F0C4A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D936F5EE-2066-C446-A11C-5F3A90CA9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B61C0109-388C-E24B-8428-F7F448F66E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784C3756-76AF-2D49-9D25-72C818CC3F8D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3130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0726C8D3-D19F-5E40-83A9-A7F0F0C4A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D936F5EE-2066-C446-A11C-5F3A90CA9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B61C0109-388C-E24B-8428-F7F448F66E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784C3756-76AF-2D49-9D25-72C818CC3F8D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405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5AE4C-2342-A64D-947C-DE5C8C2A8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474C0-2F84-DB48-8C0F-28EDE3070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0CFBD-C4B9-1141-B742-788732B05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06927-EF5B-404F-AC4E-5AD8A6E10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33E3C-36BF-9143-9CC3-28F02819D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13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C3BBF-DF3F-EC49-8177-9368CDF43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EC7909-9C05-1044-AA45-34B578A77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53513-656E-884D-9EF6-07A62C3E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3F738-8036-334E-A62C-3AD3CD488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5B3CB-3FBB-CC47-B369-E79859580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41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4CA952-EEE5-134A-9551-A05872C88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D0E940-4F3F-5147-878D-AD1A08122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98882-C2EC-0E47-9B83-BB8E04970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78EBF-2222-D942-A1CE-9AC3B1500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D63C2-14EF-FE4D-A9BA-DCACF5FD0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5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07246-4494-204B-BECE-33E11D416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59185-7AB8-7F47-A240-02C903859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42E68-AABC-CC43-922F-919D202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01E3-AAE7-A54A-8EE3-B058D5A43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806D0-AB7F-7544-84EB-B0265E7A2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97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15114-9CE9-E14D-9AEE-19EACBFAF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450B2-1003-1241-88B1-90172F182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5C193-D905-9248-B898-647C2B100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C61E9-3A65-4C48-A180-61EBA4441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5223E-F31B-E44D-8E93-AAA563612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47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23DA3-A0AE-E045-8A72-46CB4A33D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38741-8BE1-1740-8F69-92580026ED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533107-B321-9D4E-BBFA-690CE9E4E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4D0B0-DA94-C04A-A391-FDEC040EB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3/3/24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63FB1-F060-294B-A816-BA8555EFB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59ED6-EB59-5C4A-A85C-4B6F03BA2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52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B74BB-5083-444E-8134-E550D6B0D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C5CF6-6998-EB4C-904F-B8D1C7FAA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1B53EA-62CB-0E4D-97C9-B0F25FC04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A6A79-0B5F-8440-8964-831B43AE2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8F20AC-085B-EE4E-AF12-0734FF12EC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B62F5-DF35-6741-ADC4-7C0CCF764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3/3/24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0FF550-5EC2-E54D-9BFC-9C4D4BF88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8D2F6F-7D9E-B24D-9EE2-C237F2120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18A14-5811-E344-8011-BBCA0B122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BB8E4-69DD-EC42-8664-B0508BD7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3/3/24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69465B-E54F-E54E-9695-D9FEEB8A9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255C4-FF76-5240-A499-D9658075D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56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EEE62D-6051-FE40-BB38-DEE9BE182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3/3/24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03EE2E-152E-CC43-B417-80A05B64F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8CA23-E3B3-B949-A5D2-FFBB70675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97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6BA11-E61F-EE44-8460-36E44DC55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A746D-4E35-E64C-AA8C-AF439EAA9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C1DEED-D0CC-F446-8A5A-0B1392ABE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D21E1-22F8-8943-A839-B41F0E1AB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3/3/24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497D6-41E0-974B-A847-58FE78DD9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772A4-969E-EE49-A469-CEFE31A15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80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4FB9A-6C3D-0F48-8F69-431F6A08C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C72867-60AE-4C47-A643-CA6DB45C7A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D7E290-1ED9-9F47-B04A-0039354E7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BE7503-914A-9944-8951-88E57DB75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3/3/24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A1B52-1644-0144-A6F7-DA0FBDA9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3812D-5DB3-DA42-A81E-DB2F7C0EF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84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EC3A4-E17E-0848-930E-1D0F68191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473BA-419F-CD4F-AF57-8B21AEC39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D2B25-19C0-F747-8FC1-C81E64D18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88F67-4DF5-9443-8232-F7F7B9C8A05E}" type="datetimeFigureOut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B1464-92C9-9B4B-9692-F16DED323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673E7-D6BA-684F-8531-308250F84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8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EDE1-D4BE-BB26-01F1-8FB2E8196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Bioinformatics and Computational Biology Group at UIUC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9B0083-8DAA-4B8D-8691-DCFCA6FC3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096" y="1831768"/>
            <a:ext cx="2125094" cy="2125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7A5554-E6C3-DD56-FB9F-6FEB5CEA1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651" y="1831768"/>
            <a:ext cx="1517925" cy="2125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D71DFE-11CE-2D9A-5D84-0FE266939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442527"/>
            <a:ext cx="941965" cy="1418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C20D81-407E-D3A2-CE94-CC240C616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506" y="4457237"/>
            <a:ext cx="1042308" cy="1426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39B11E-4AA4-0719-BA77-BD8049E32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8683" y="4435998"/>
            <a:ext cx="1042308" cy="1459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8E34DD-6266-FE55-1B87-3334B52105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7447" y="4442527"/>
            <a:ext cx="1112631" cy="1479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13A45E-B3A5-9CA2-7F8D-29EEC38AE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165" y="4460496"/>
            <a:ext cx="1066340" cy="14181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CC76C1-EC56-0315-F2F8-9AB776D908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0737" y="4442527"/>
            <a:ext cx="1184079" cy="1472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1D8CC5-5181-E97E-5CFA-1A033B8831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5494" y="4432300"/>
            <a:ext cx="1128010" cy="15001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10A867-3AD2-1818-8FA1-FA521B53EF98}"/>
              </a:ext>
            </a:extLst>
          </p:cNvPr>
          <p:cNvSpPr txBox="1"/>
          <p:nvPr/>
        </p:nvSpPr>
        <p:spPr>
          <a:xfrm>
            <a:off x="999460" y="6464595"/>
            <a:ext cx="7700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cs.illinois.edu</a:t>
            </a:r>
            <a:r>
              <a:rPr lang="en-US" dirty="0"/>
              <a:t>/research/areas/bioinformatics-and-computational-biology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2E0E3A-0CFA-E5DA-D98B-41E1EE343D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4846" y="4442527"/>
            <a:ext cx="1102998" cy="1466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07417B-A22F-43D6-D874-9ADBD459F0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4816" y="4460496"/>
            <a:ext cx="1112631" cy="1479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E3AC77-4DEA-654F-923A-012CF99144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1422" y="1831768"/>
            <a:ext cx="2268415" cy="21250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FAD433-5F2F-2E4C-9F03-B0D5FED34F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88053" y="4431746"/>
            <a:ext cx="1131326" cy="15084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B6B612-A2C5-1D4D-87F2-C06643CB08FC}"/>
              </a:ext>
            </a:extLst>
          </p:cNvPr>
          <p:cNvSpPr txBox="1"/>
          <p:nvPr/>
        </p:nvSpPr>
        <p:spPr>
          <a:xfrm>
            <a:off x="8962413" y="6078185"/>
            <a:ext cx="2694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others (e.g., Jim </a:t>
            </a:r>
            <a:r>
              <a:rPr lang="en-US" dirty="0" err="1"/>
              <a:t>Rehg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50883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AF348696-7BF5-1544-84D0-B6C94478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DNA Sequence Evolution (Idealized)</a:t>
            </a:r>
          </a:p>
        </p:txBody>
      </p:sp>
      <p:grpSp>
        <p:nvGrpSpPr>
          <p:cNvPr id="20482" name="Group 3">
            <a:extLst>
              <a:ext uri="{FF2B5EF4-FFF2-40B4-BE49-F238E27FC236}">
                <a16:creationId xmlns:a16="http://schemas.microsoft.com/office/drawing/2014/main" id="{AA44EE30-424A-974F-B556-8E4AC56AF818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2057400"/>
            <a:ext cx="1455738" cy="641350"/>
            <a:chOff x="2304" y="1296"/>
            <a:chExt cx="917" cy="404"/>
          </a:xfrm>
        </p:grpSpPr>
        <p:sp>
          <p:nvSpPr>
            <p:cNvPr id="20568" name="Text Box 4">
              <a:extLst>
                <a:ext uri="{FF2B5EF4-FFF2-40B4-BE49-F238E27FC236}">
                  <a16:creationId xmlns:a16="http://schemas.microsoft.com/office/drawing/2014/main" id="{44B879FF-BBA5-2444-BDE3-D91BC66C98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1488"/>
              <a:ext cx="72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AAGACTT</a:t>
              </a:r>
            </a:p>
          </p:txBody>
        </p:sp>
        <p:sp>
          <p:nvSpPr>
            <p:cNvPr id="20569" name="Line 5">
              <a:extLst>
                <a:ext uri="{FF2B5EF4-FFF2-40B4-BE49-F238E27FC236}">
                  <a16:creationId xmlns:a16="http://schemas.microsoft.com/office/drawing/2014/main" id="{E35799CD-90C6-D242-AF7C-A9E65C2347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52" y="129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0" name="Oval 6">
              <a:extLst>
                <a:ext uri="{FF2B5EF4-FFF2-40B4-BE49-F238E27FC236}">
                  <a16:creationId xmlns:a16="http://schemas.microsoft.com/office/drawing/2014/main" id="{713A753E-3B6C-B343-BCB6-2482FE5B6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584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4519" name="Group 7">
            <a:extLst>
              <a:ext uri="{FF2B5EF4-FFF2-40B4-BE49-F238E27FC236}">
                <a16:creationId xmlns:a16="http://schemas.microsoft.com/office/drawing/2014/main" id="{CCFD32CA-1EEF-4845-8BAC-2D314934BF16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2590800"/>
            <a:ext cx="4737100" cy="793750"/>
            <a:chOff x="768" y="1632"/>
            <a:chExt cx="2984" cy="500"/>
          </a:xfrm>
        </p:grpSpPr>
        <p:sp>
          <p:nvSpPr>
            <p:cNvPr id="20562" name="Line 8">
              <a:extLst>
                <a:ext uri="{FF2B5EF4-FFF2-40B4-BE49-F238E27FC236}">
                  <a16:creationId xmlns:a16="http://schemas.microsoft.com/office/drawing/2014/main" id="{ADFDEC83-684F-B343-A6B8-9536C62767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1632"/>
              <a:ext cx="528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3" name="Text Box 9">
              <a:extLst>
                <a:ext uri="{FF2B5EF4-FFF2-40B4-BE49-F238E27FC236}">
                  <a16:creationId xmlns:a16="http://schemas.microsoft.com/office/drawing/2014/main" id="{CDA388F8-3F5F-D744-8DAF-2961476926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920"/>
              <a:ext cx="72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TG</a:t>
              </a:r>
              <a:r>
                <a:rPr lang="en-US" altLang="en-US" sz="1600">
                  <a:latin typeface="Verdana" panose="020B0604030504040204" pitchFamily="34" charset="0"/>
                </a:rPr>
                <a:t>GACTT</a:t>
              </a:r>
            </a:p>
          </p:txBody>
        </p:sp>
        <p:sp>
          <p:nvSpPr>
            <p:cNvPr id="20564" name="Oval 10">
              <a:extLst>
                <a:ext uri="{FF2B5EF4-FFF2-40B4-BE49-F238E27FC236}">
                  <a16:creationId xmlns:a16="http://schemas.microsoft.com/office/drawing/2014/main" id="{94FBF2D6-C6E9-634E-9685-07C36D27B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968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65" name="Line 11">
              <a:extLst>
                <a:ext uri="{FF2B5EF4-FFF2-40B4-BE49-F238E27FC236}">
                  <a16:creationId xmlns:a16="http://schemas.microsoft.com/office/drawing/2014/main" id="{99AD6D8B-2C88-EE40-891B-89515C512E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0" y="1632"/>
              <a:ext cx="672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6" name="Text Box 12">
              <a:extLst>
                <a:ext uri="{FF2B5EF4-FFF2-40B4-BE49-F238E27FC236}">
                  <a16:creationId xmlns:a16="http://schemas.microsoft.com/office/drawing/2014/main" id="{777DE332-74AB-124F-AC95-8519928F41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920"/>
              <a:ext cx="74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AAG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G</a:t>
              </a:r>
              <a:r>
                <a:rPr lang="en-US" altLang="en-US" sz="1600"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latin typeface="Verdana" panose="020B0604030504040204" pitchFamily="34" charset="0"/>
                </a:rPr>
                <a:t>T</a:t>
              </a:r>
            </a:p>
          </p:txBody>
        </p:sp>
        <p:sp>
          <p:nvSpPr>
            <p:cNvPr id="20567" name="Oval 13">
              <a:extLst>
                <a:ext uri="{FF2B5EF4-FFF2-40B4-BE49-F238E27FC236}">
                  <a16:creationId xmlns:a16="http://schemas.microsoft.com/office/drawing/2014/main" id="{6436A80A-FB29-CF48-99BA-482F8763D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968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0484" name="Group 14">
            <a:extLst>
              <a:ext uri="{FF2B5EF4-FFF2-40B4-BE49-F238E27FC236}">
                <a16:creationId xmlns:a16="http://schemas.microsoft.com/office/drawing/2014/main" id="{8F4F347A-9EFB-8845-A29C-473D333D1447}"/>
              </a:ext>
            </a:extLst>
          </p:cNvPr>
          <p:cNvGrpSpPr>
            <a:grpSpLocks/>
          </p:cNvGrpSpPr>
          <p:nvPr/>
        </p:nvGrpSpPr>
        <p:grpSpPr bwMode="auto">
          <a:xfrm>
            <a:off x="8810626" y="1600200"/>
            <a:ext cx="1471613" cy="3765550"/>
            <a:chOff x="4590" y="1008"/>
            <a:chExt cx="927" cy="2372"/>
          </a:xfrm>
        </p:grpSpPr>
        <p:sp>
          <p:nvSpPr>
            <p:cNvPr id="20554" name="Line 15">
              <a:extLst>
                <a:ext uri="{FF2B5EF4-FFF2-40B4-BE49-F238E27FC236}">
                  <a16:creationId xmlns:a16="http://schemas.microsoft.com/office/drawing/2014/main" id="{89A1CC36-6B4F-5E4C-9A0D-CF0A8B5385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008"/>
              <a:ext cx="0" cy="206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5" name="Line 16">
              <a:extLst>
                <a:ext uri="{FF2B5EF4-FFF2-40B4-BE49-F238E27FC236}">
                  <a16:creationId xmlns:a16="http://schemas.microsoft.com/office/drawing/2014/main" id="{2BACA780-AD18-A544-8F29-DCE2D6D182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1632"/>
              <a:ext cx="28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6" name="Line 17">
              <a:extLst>
                <a:ext uri="{FF2B5EF4-FFF2-40B4-BE49-F238E27FC236}">
                  <a16:creationId xmlns:a16="http://schemas.microsoft.com/office/drawing/2014/main" id="{E6AC023B-4C82-DF40-BA4B-21E67820D0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2016"/>
              <a:ext cx="28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7" name="Line 18">
              <a:extLst>
                <a:ext uri="{FF2B5EF4-FFF2-40B4-BE49-F238E27FC236}">
                  <a16:creationId xmlns:a16="http://schemas.microsoft.com/office/drawing/2014/main" id="{55888CAB-A84B-7A47-84B9-2A96F47353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2544"/>
              <a:ext cx="28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8" name="Rectangle 19">
              <a:extLst>
                <a:ext uri="{FF2B5EF4-FFF2-40B4-BE49-F238E27FC236}">
                  <a16:creationId xmlns:a16="http://schemas.microsoft.com/office/drawing/2014/main" id="{197179CC-5763-7D4C-AF51-C1BFB447D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0" y="1420"/>
              <a:ext cx="74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chemeClr val="accent2"/>
                  </a:solidFill>
                  <a:latin typeface="Verdana" panose="020B0604030504040204" pitchFamily="34" charset="0"/>
                </a:rPr>
                <a:t>-3 mil yrs</a:t>
              </a:r>
            </a:p>
          </p:txBody>
        </p:sp>
        <p:sp>
          <p:nvSpPr>
            <p:cNvPr id="20559" name="Rectangle 20">
              <a:extLst>
                <a:ext uri="{FF2B5EF4-FFF2-40B4-BE49-F238E27FC236}">
                  <a16:creationId xmlns:a16="http://schemas.microsoft.com/office/drawing/2014/main" id="{21C0F24F-13B3-1242-9A40-9E595170F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0" y="1804"/>
              <a:ext cx="74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chemeClr val="accent2"/>
                  </a:solidFill>
                  <a:latin typeface="Verdana" panose="020B0604030504040204" pitchFamily="34" charset="0"/>
                </a:rPr>
                <a:t>-2 mil yrs</a:t>
              </a:r>
            </a:p>
          </p:txBody>
        </p:sp>
        <p:sp>
          <p:nvSpPr>
            <p:cNvPr id="20560" name="Rectangle 21">
              <a:extLst>
                <a:ext uri="{FF2B5EF4-FFF2-40B4-BE49-F238E27FC236}">
                  <a16:creationId xmlns:a16="http://schemas.microsoft.com/office/drawing/2014/main" id="{2F9999AA-E133-DD4E-AA40-0751CCE95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0" y="2332"/>
              <a:ext cx="74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chemeClr val="accent2"/>
                  </a:solidFill>
                  <a:latin typeface="Verdana" panose="020B0604030504040204" pitchFamily="34" charset="0"/>
                </a:rPr>
                <a:t>-1 mil yrs</a:t>
              </a:r>
            </a:p>
          </p:txBody>
        </p:sp>
        <p:sp>
          <p:nvSpPr>
            <p:cNvPr id="20561" name="Rectangle 22">
              <a:extLst>
                <a:ext uri="{FF2B5EF4-FFF2-40B4-BE49-F238E27FC236}">
                  <a16:creationId xmlns:a16="http://schemas.microsoft.com/office/drawing/2014/main" id="{E5C9E0C8-99B1-234A-B487-B2CB7FB89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168"/>
              <a:ext cx="47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chemeClr val="accent2"/>
                  </a:solidFill>
                  <a:latin typeface="Verdana" panose="020B0604030504040204" pitchFamily="34" charset="0"/>
                </a:rPr>
                <a:t>today</a:t>
              </a:r>
            </a:p>
          </p:txBody>
        </p:sp>
      </p:grpSp>
      <p:grpSp>
        <p:nvGrpSpPr>
          <p:cNvPr id="64535" name="Group 23">
            <a:extLst>
              <a:ext uri="{FF2B5EF4-FFF2-40B4-BE49-F238E27FC236}">
                <a16:creationId xmlns:a16="http://schemas.microsoft.com/office/drawing/2014/main" id="{9E3A2B28-920D-DF40-A97D-B32D4F61A34D}"/>
              </a:ext>
            </a:extLst>
          </p:cNvPr>
          <p:cNvGrpSpPr>
            <a:grpSpLocks/>
          </p:cNvGrpSpPr>
          <p:nvPr/>
        </p:nvGrpSpPr>
        <p:grpSpPr bwMode="auto">
          <a:xfrm>
            <a:off x="2151063" y="3048000"/>
            <a:ext cx="6242050" cy="1143000"/>
            <a:chOff x="395" y="1920"/>
            <a:chExt cx="3932" cy="720"/>
          </a:xfrm>
        </p:grpSpPr>
        <p:sp>
          <p:nvSpPr>
            <p:cNvPr id="20543" name="Oval 24">
              <a:extLst>
                <a:ext uri="{FF2B5EF4-FFF2-40B4-BE49-F238E27FC236}">
                  <a16:creationId xmlns:a16="http://schemas.microsoft.com/office/drawing/2014/main" id="{4A836762-2965-1A4D-8FB6-BC5D6E980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506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44" name="Line 25">
              <a:extLst>
                <a:ext uri="{FF2B5EF4-FFF2-40B4-BE49-F238E27FC236}">
                  <a16:creationId xmlns:a16="http://schemas.microsoft.com/office/drawing/2014/main" id="{B0A462F6-BC14-4843-8FF7-DDA274C856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96" y="2016"/>
              <a:ext cx="384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5" name="Line 26">
              <a:extLst>
                <a:ext uri="{FF2B5EF4-FFF2-40B4-BE49-F238E27FC236}">
                  <a16:creationId xmlns:a16="http://schemas.microsoft.com/office/drawing/2014/main" id="{DA740088-A440-6944-9C8B-2AA258A459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2016"/>
              <a:ext cx="43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6" name="Text Box 27">
              <a:extLst>
                <a:ext uri="{FF2B5EF4-FFF2-40B4-BE49-F238E27FC236}">
                  <a16:creationId xmlns:a16="http://schemas.microsoft.com/office/drawing/2014/main" id="{A62F59F4-7936-B84D-B384-7CC9D819A6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" y="2428"/>
              <a:ext cx="7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G</a:t>
              </a:r>
              <a:r>
                <a:rPr lang="en-US" altLang="en-US" sz="1600">
                  <a:latin typeface="Verdana" panose="020B0604030504040204" pitchFamily="34" charset="0"/>
                </a:rPr>
                <a:t>GGC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</a:t>
              </a:r>
              <a:r>
                <a:rPr lang="en-US" altLang="en-US" sz="1600">
                  <a:latin typeface="Verdana" panose="020B0604030504040204" pitchFamily="34" charset="0"/>
                </a:rPr>
                <a:t>T</a:t>
              </a:r>
            </a:p>
          </p:txBody>
        </p:sp>
        <p:sp>
          <p:nvSpPr>
            <p:cNvPr id="20547" name="Text Box 28">
              <a:extLst>
                <a:ext uri="{FF2B5EF4-FFF2-40B4-BE49-F238E27FC236}">
                  <a16:creationId xmlns:a16="http://schemas.microsoft.com/office/drawing/2014/main" id="{53A979EE-B349-E641-8A2E-226FADED6E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" y="2428"/>
              <a:ext cx="7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T</a:t>
              </a:r>
              <a:r>
                <a:rPr lang="en-US" altLang="en-US" sz="1600">
                  <a:latin typeface="Verdana" panose="020B0604030504040204" pitchFamily="34" charset="0"/>
                </a:rPr>
                <a:t>AG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latin typeface="Verdana" panose="020B0604030504040204" pitchFamily="34" charset="0"/>
                </a:rPr>
                <a:t>CCT</a:t>
              </a:r>
            </a:p>
          </p:txBody>
        </p:sp>
        <p:sp>
          <p:nvSpPr>
            <p:cNvPr id="20548" name="Line 29">
              <a:extLst>
                <a:ext uri="{FF2B5EF4-FFF2-40B4-BE49-F238E27FC236}">
                  <a16:creationId xmlns:a16="http://schemas.microsoft.com/office/drawing/2014/main" id="{F7B37EE9-2FCB-C844-B803-21677BCC2D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016"/>
              <a:ext cx="576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9" name="Text Box 30">
              <a:extLst>
                <a:ext uri="{FF2B5EF4-FFF2-40B4-BE49-F238E27FC236}">
                  <a16:creationId xmlns:a16="http://schemas.microsoft.com/office/drawing/2014/main" id="{7ACD83F8-86F0-7946-8F92-91C1BF0673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428"/>
              <a:ext cx="72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</a:t>
              </a:r>
              <a:r>
                <a:rPr lang="en-US" altLang="en-US" sz="1600">
                  <a:latin typeface="Verdana" panose="020B0604030504040204" pitchFamily="34" charset="0"/>
                </a:rPr>
                <a:t>G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latin typeface="Verdana" panose="020B0604030504040204" pitchFamily="34" charset="0"/>
                </a:rPr>
                <a:t>ACTT</a:t>
              </a:r>
            </a:p>
          </p:txBody>
        </p:sp>
        <p:sp>
          <p:nvSpPr>
            <p:cNvPr id="20550" name="Oval 31">
              <a:extLst>
                <a:ext uri="{FF2B5EF4-FFF2-40B4-BE49-F238E27FC236}">
                  <a16:creationId xmlns:a16="http://schemas.microsoft.com/office/drawing/2014/main" id="{E972C580-5B4C-864B-9632-61F38533E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506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51" name="Oval 32">
              <a:extLst>
                <a:ext uri="{FF2B5EF4-FFF2-40B4-BE49-F238E27FC236}">
                  <a16:creationId xmlns:a16="http://schemas.microsoft.com/office/drawing/2014/main" id="{3BCAA052-C7B5-D648-9421-A61EE6F88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506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52" name="Rectangle 33">
              <a:extLst>
                <a:ext uri="{FF2B5EF4-FFF2-40B4-BE49-F238E27FC236}">
                  <a16:creationId xmlns:a16="http://schemas.microsoft.com/office/drawing/2014/main" id="{43BCA5B9-711B-FA49-9843-92BA21C90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920"/>
              <a:ext cx="74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AAGGCCT</a:t>
              </a:r>
            </a:p>
          </p:txBody>
        </p:sp>
        <p:sp>
          <p:nvSpPr>
            <p:cNvPr id="20553" name="Rectangle 34">
              <a:extLst>
                <a:ext uri="{FF2B5EF4-FFF2-40B4-BE49-F238E27FC236}">
                  <a16:creationId xmlns:a16="http://schemas.microsoft.com/office/drawing/2014/main" id="{58EBA493-40DB-A14E-8CD6-AD28EEAF5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920"/>
              <a:ext cx="72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TGGACTT</a:t>
              </a:r>
            </a:p>
          </p:txBody>
        </p:sp>
      </p:grpSp>
      <p:grpSp>
        <p:nvGrpSpPr>
          <p:cNvPr id="64547" name="Group 35">
            <a:extLst>
              <a:ext uri="{FF2B5EF4-FFF2-40B4-BE49-F238E27FC236}">
                <a16:creationId xmlns:a16="http://schemas.microsoft.com/office/drawing/2014/main" id="{660D72A1-22E0-7243-B36F-C686B67C6B4C}"/>
              </a:ext>
            </a:extLst>
          </p:cNvPr>
          <p:cNvGrpSpPr>
            <a:grpSpLocks/>
          </p:cNvGrpSpPr>
          <p:nvPr/>
        </p:nvGrpSpPr>
        <p:grpSpPr bwMode="auto">
          <a:xfrm>
            <a:off x="2151063" y="3854451"/>
            <a:ext cx="6565900" cy="1563688"/>
            <a:chOff x="395" y="2428"/>
            <a:chExt cx="4136" cy="985"/>
          </a:xfrm>
        </p:grpSpPr>
        <p:sp>
          <p:nvSpPr>
            <p:cNvPr id="20525" name="Line 36">
              <a:extLst>
                <a:ext uri="{FF2B5EF4-FFF2-40B4-BE49-F238E27FC236}">
                  <a16:creationId xmlns:a16="http://schemas.microsoft.com/office/drawing/2014/main" id="{1E15B189-FCF1-1346-8CEE-FF520F6D58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544"/>
              <a:ext cx="384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6" name="Line 37">
              <a:extLst>
                <a:ext uri="{FF2B5EF4-FFF2-40B4-BE49-F238E27FC236}">
                  <a16:creationId xmlns:a16="http://schemas.microsoft.com/office/drawing/2014/main" id="{191A6D00-0665-0C44-916B-408E03FB405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1632" y="2592"/>
              <a:ext cx="528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7" name="Line 38">
              <a:extLst>
                <a:ext uri="{FF2B5EF4-FFF2-40B4-BE49-F238E27FC236}">
                  <a16:creationId xmlns:a16="http://schemas.microsoft.com/office/drawing/2014/main" id="{903C9CD8-152B-D849-915A-F2D8EED2D31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120" y="2736"/>
              <a:ext cx="528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8" name="Text Box 39">
              <a:extLst>
                <a:ext uri="{FF2B5EF4-FFF2-40B4-BE49-F238E27FC236}">
                  <a16:creationId xmlns:a16="http://schemas.microsoft.com/office/drawing/2014/main" id="{093CDA35-AF1A-1F40-B3A9-3FF58F186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6" y="3200"/>
              <a:ext cx="73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TAGCCC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</a:t>
              </a:r>
            </a:p>
          </p:txBody>
        </p:sp>
        <p:sp>
          <p:nvSpPr>
            <p:cNvPr id="20529" name="Text Box 40">
              <a:extLst>
                <a:ext uri="{FF2B5EF4-FFF2-40B4-BE49-F238E27FC236}">
                  <a16:creationId xmlns:a16="http://schemas.microsoft.com/office/drawing/2014/main" id="{DDB811B5-E6A3-AE42-9886-9B8052C09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3200"/>
              <a:ext cx="71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TAG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</a:t>
              </a:r>
              <a:r>
                <a:rPr lang="en-US" altLang="en-US" sz="1600"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T</a:t>
              </a:r>
              <a:r>
                <a:rPr lang="en-US" altLang="en-US" sz="1600">
                  <a:latin typeface="Verdana" panose="020B0604030504040204" pitchFamily="34" charset="0"/>
                </a:rPr>
                <a:t>T</a:t>
              </a:r>
            </a:p>
          </p:txBody>
        </p:sp>
        <p:sp>
          <p:nvSpPr>
            <p:cNvPr id="20530" name="Text Box 41">
              <a:extLst>
                <a:ext uri="{FF2B5EF4-FFF2-40B4-BE49-F238E27FC236}">
                  <a16:creationId xmlns:a16="http://schemas.microsoft.com/office/drawing/2014/main" id="{627367B6-220E-8849-8F3C-BB10DFDDD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3200"/>
              <a:ext cx="73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AGC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G</a:t>
              </a:r>
              <a:r>
                <a:rPr lang="en-US" altLang="en-US" sz="1600">
                  <a:latin typeface="Verdana" panose="020B0604030504040204" pitchFamily="34" charset="0"/>
                </a:rPr>
                <a:t>CTT</a:t>
              </a:r>
            </a:p>
          </p:txBody>
        </p:sp>
        <p:sp>
          <p:nvSpPr>
            <p:cNvPr id="20531" name="Text Box 42">
              <a:extLst>
                <a:ext uri="{FF2B5EF4-FFF2-40B4-BE49-F238E27FC236}">
                  <a16:creationId xmlns:a16="http://schemas.microsoft.com/office/drawing/2014/main" id="{A4AA18E5-BC27-D245-84EF-3157CB05CA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200"/>
              <a:ext cx="75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AGCAC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AA</a:t>
              </a:r>
            </a:p>
          </p:txBody>
        </p:sp>
        <p:sp>
          <p:nvSpPr>
            <p:cNvPr id="20532" name="Line 43">
              <a:extLst>
                <a:ext uri="{FF2B5EF4-FFF2-40B4-BE49-F238E27FC236}">
                  <a16:creationId xmlns:a16="http://schemas.microsoft.com/office/drawing/2014/main" id="{F3ED0F19-F937-2246-83A4-1DFCAD7E7AD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3552" y="2448"/>
              <a:ext cx="528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3" name="Line 44">
              <a:extLst>
                <a:ext uri="{FF2B5EF4-FFF2-40B4-BE49-F238E27FC236}">
                  <a16:creationId xmlns:a16="http://schemas.microsoft.com/office/drawing/2014/main" id="{8FB381E7-CF98-EA4A-9E42-689BA800E70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768" y="2544"/>
              <a:ext cx="576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4" name="Oval 45">
              <a:extLst>
                <a:ext uri="{FF2B5EF4-FFF2-40B4-BE49-F238E27FC236}">
                  <a16:creationId xmlns:a16="http://schemas.microsoft.com/office/drawing/2014/main" id="{4BBAAB5A-B65C-A645-9776-7CF3F1943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35" name="Oval 46">
              <a:extLst>
                <a:ext uri="{FF2B5EF4-FFF2-40B4-BE49-F238E27FC236}">
                  <a16:creationId xmlns:a16="http://schemas.microsoft.com/office/drawing/2014/main" id="{2F972EFE-978E-F14B-B98D-B113A75D0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36" name="Oval 47">
              <a:extLst>
                <a:ext uri="{FF2B5EF4-FFF2-40B4-BE49-F238E27FC236}">
                  <a16:creationId xmlns:a16="http://schemas.microsoft.com/office/drawing/2014/main" id="{71F2C608-36BA-F745-995F-5D26E2E1A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37" name="Oval 48">
              <a:extLst>
                <a:ext uri="{FF2B5EF4-FFF2-40B4-BE49-F238E27FC236}">
                  <a16:creationId xmlns:a16="http://schemas.microsoft.com/office/drawing/2014/main" id="{1C537995-E3A1-2940-8669-6D8C0DEB1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38" name="Oval 49">
              <a:extLst>
                <a:ext uri="{FF2B5EF4-FFF2-40B4-BE49-F238E27FC236}">
                  <a16:creationId xmlns:a16="http://schemas.microsoft.com/office/drawing/2014/main" id="{4226C704-72B9-5042-B451-002D81E62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39" name="Text Box 50">
              <a:extLst>
                <a:ext uri="{FF2B5EF4-FFF2-40B4-BE49-F238E27FC236}">
                  <a16:creationId xmlns:a16="http://schemas.microsoft.com/office/drawing/2014/main" id="{1DA91D9A-B6CD-E647-9B2E-61C4AC33B7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" y="3200"/>
              <a:ext cx="7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AGGGCAT</a:t>
              </a:r>
            </a:p>
          </p:txBody>
        </p:sp>
        <p:sp>
          <p:nvSpPr>
            <p:cNvPr id="20540" name="Rectangle 51">
              <a:extLst>
                <a:ext uri="{FF2B5EF4-FFF2-40B4-BE49-F238E27FC236}">
                  <a16:creationId xmlns:a16="http://schemas.microsoft.com/office/drawing/2014/main" id="{E25BF134-CB9A-2E4B-A5B7-052E0788F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" y="2428"/>
              <a:ext cx="7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AGGGCAT</a:t>
              </a:r>
            </a:p>
          </p:txBody>
        </p:sp>
        <p:sp>
          <p:nvSpPr>
            <p:cNvPr id="20541" name="Rectangle 52">
              <a:extLst>
                <a:ext uri="{FF2B5EF4-FFF2-40B4-BE49-F238E27FC236}">
                  <a16:creationId xmlns:a16="http://schemas.microsoft.com/office/drawing/2014/main" id="{6374A30C-3B2A-0D40-AC49-DCBC7804C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428"/>
              <a:ext cx="7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TAGCCCT</a:t>
              </a:r>
            </a:p>
          </p:txBody>
        </p:sp>
        <p:sp>
          <p:nvSpPr>
            <p:cNvPr id="20542" name="Rectangle 53">
              <a:extLst>
                <a:ext uri="{FF2B5EF4-FFF2-40B4-BE49-F238E27FC236}">
                  <a16:creationId xmlns:a16="http://schemas.microsoft.com/office/drawing/2014/main" id="{956EA6E4-0D0F-0E44-9C3F-24F2364C8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428"/>
              <a:ext cx="72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AGCACTT</a:t>
              </a:r>
            </a:p>
          </p:txBody>
        </p:sp>
      </p:grpSp>
      <p:grpSp>
        <p:nvGrpSpPr>
          <p:cNvPr id="64566" name="Group 54">
            <a:extLst>
              <a:ext uri="{FF2B5EF4-FFF2-40B4-BE49-F238E27FC236}">
                <a16:creationId xmlns:a16="http://schemas.microsoft.com/office/drawing/2014/main" id="{00CDABED-1A7D-5B4D-9F69-C5E02BC79E3D}"/>
              </a:ext>
            </a:extLst>
          </p:cNvPr>
          <p:cNvGrpSpPr>
            <a:grpSpLocks/>
          </p:cNvGrpSpPr>
          <p:nvPr/>
        </p:nvGrpSpPr>
        <p:grpSpPr bwMode="auto">
          <a:xfrm>
            <a:off x="2152650" y="2057400"/>
            <a:ext cx="6565900" cy="3354388"/>
            <a:chOff x="395" y="1296"/>
            <a:chExt cx="4136" cy="2113"/>
          </a:xfrm>
        </p:grpSpPr>
        <p:grpSp>
          <p:nvGrpSpPr>
            <p:cNvPr id="20488" name="Group 55">
              <a:extLst>
                <a:ext uri="{FF2B5EF4-FFF2-40B4-BE49-F238E27FC236}">
                  <a16:creationId xmlns:a16="http://schemas.microsoft.com/office/drawing/2014/main" id="{4005B383-4FAA-3748-8485-6BD0DCB8A9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" y="1296"/>
              <a:ext cx="4136" cy="2113"/>
              <a:chOff x="395" y="1296"/>
              <a:chExt cx="4136" cy="2113"/>
            </a:xfrm>
          </p:grpSpPr>
          <p:grpSp>
            <p:nvGrpSpPr>
              <p:cNvPr id="20494" name="Group 56">
                <a:extLst>
                  <a:ext uri="{FF2B5EF4-FFF2-40B4-BE49-F238E27FC236}">
                    <a16:creationId xmlns:a16="http://schemas.microsoft.com/office/drawing/2014/main" id="{6F256AC1-148C-F143-B8AE-07813A28F6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" y="1296"/>
                <a:ext cx="3932" cy="1776"/>
                <a:chOff x="395" y="1296"/>
                <a:chExt cx="3932" cy="1776"/>
              </a:xfrm>
            </p:grpSpPr>
            <p:sp>
              <p:nvSpPr>
                <p:cNvPr id="20500" name="Text Box 57">
                  <a:extLst>
                    <a:ext uri="{FF2B5EF4-FFF2-40B4-BE49-F238E27FC236}">
                      <a16:creationId xmlns:a16="http://schemas.microsoft.com/office/drawing/2014/main" id="{C572ECA5-091C-2A41-87EA-1C0ABA739AD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96" y="1488"/>
                  <a:ext cx="725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AAGACTT</a:t>
                  </a:r>
                </a:p>
              </p:txBody>
            </p:sp>
            <p:sp>
              <p:nvSpPr>
                <p:cNvPr id="20501" name="Line 58">
                  <a:extLst>
                    <a:ext uri="{FF2B5EF4-FFF2-40B4-BE49-F238E27FC236}">
                      <a16:creationId xmlns:a16="http://schemas.microsoft.com/office/drawing/2014/main" id="{1F0E5F69-8C86-684D-AB15-4586228697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52" y="1296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2" name="Oval 59">
                  <a:extLst>
                    <a:ext uri="{FF2B5EF4-FFF2-40B4-BE49-F238E27FC236}">
                      <a16:creationId xmlns:a16="http://schemas.microsoft.com/office/drawing/2014/main" id="{47D0002A-E56F-8F4D-8F61-209434E736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584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503" name="Line 60">
                  <a:extLst>
                    <a:ext uri="{FF2B5EF4-FFF2-40B4-BE49-F238E27FC236}">
                      <a16:creationId xmlns:a16="http://schemas.microsoft.com/office/drawing/2014/main" id="{855DBFB9-9E62-6E47-8977-6E8C0A1659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2" y="1632"/>
                  <a:ext cx="528" cy="384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4" name="Text Box 61">
                  <a:extLst>
                    <a:ext uri="{FF2B5EF4-FFF2-40B4-BE49-F238E27FC236}">
                      <a16:creationId xmlns:a16="http://schemas.microsoft.com/office/drawing/2014/main" id="{D846C6AF-76D7-534F-9D69-9730631C0A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24" y="1920"/>
                  <a:ext cx="728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TGGACTT</a:t>
                  </a:r>
                </a:p>
              </p:txBody>
            </p:sp>
            <p:sp>
              <p:nvSpPr>
                <p:cNvPr id="20505" name="Oval 62">
                  <a:extLst>
                    <a:ext uri="{FF2B5EF4-FFF2-40B4-BE49-F238E27FC236}">
                      <a16:creationId xmlns:a16="http://schemas.microsoft.com/office/drawing/2014/main" id="{5DCDEEA1-B8E1-4C4B-8B56-8987930374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1968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506" name="Line 63">
                  <a:extLst>
                    <a:ext uri="{FF2B5EF4-FFF2-40B4-BE49-F238E27FC236}">
                      <a16:creationId xmlns:a16="http://schemas.microsoft.com/office/drawing/2014/main" id="{556217FC-59C5-4543-9CA5-020D8FABF5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80" y="1632"/>
                  <a:ext cx="672" cy="384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7" name="Text Box 64">
                  <a:extLst>
                    <a:ext uri="{FF2B5EF4-FFF2-40B4-BE49-F238E27FC236}">
                      <a16:creationId xmlns:a16="http://schemas.microsoft.com/office/drawing/2014/main" id="{7D9C8960-7A0F-3042-972C-16FDF12528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8" y="1920"/>
                  <a:ext cx="747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AAGGCCT</a:t>
                  </a:r>
                </a:p>
              </p:txBody>
            </p:sp>
            <p:sp>
              <p:nvSpPr>
                <p:cNvPr id="20508" name="Oval 65">
                  <a:extLst>
                    <a:ext uri="{FF2B5EF4-FFF2-40B4-BE49-F238E27FC236}">
                      <a16:creationId xmlns:a16="http://schemas.microsoft.com/office/drawing/2014/main" id="{43C72A62-5986-9A46-BF27-706736A7A9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1968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509" name="Oval 66">
                  <a:extLst>
                    <a:ext uri="{FF2B5EF4-FFF2-40B4-BE49-F238E27FC236}">
                      <a16:creationId xmlns:a16="http://schemas.microsoft.com/office/drawing/2014/main" id="{E6D05BC1-B5ED-A74C-8D07-122DD481CB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4" y="2506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510" name="Line 67">
                  <a:extLst>
                    <a:ext uri="{FF2B5EF4-FFF2-40B4-BE49-F238E27FC236}">
                      <a16:creationId xmlns:a16="http://schemas.microsoft.com/office/drawing/2014/main" id="{E7599890-BF82-6B4A-BB57-026CA064A3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96" y="2016"/>
                  <a:ext cx="384" cy="48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1" name="Line 68">
                  <a:extLst>
                    <a:ext uri="{FF2B5EF4-FFF2-40B4-BE49-F238E27FC236}">
                      <a16:creationId xmlns:a16="http://schemas.microsoft.com/office/drawing/2014/main" id="{FE52B329-0B56-9C40-89EE-71F95233A1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0" y="2016"/>
                  <a:ext cx="432" cy="528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2" name="Text Box 69">
                  <a:extLst>
                    <a:ext uri="{FF2B5EF4-FFF2-40B4-BE49-F238E27FC236}">
                      <a16:creationId xmlns:a16="http://schemas.microsoft.com/office/drawing/2014/main" id="{1E4F5C91-C9D1-8542-902F-D236FDE46D8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5" y="2428"/>
                  <a:ext cx="757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AGGGCAT</a:t>
                  </a:r>
                </a:p>
              </p:txBody>
            </p:sp>
            <p:sp>
              <p:nvSpPr>
                <p:cNvPr id="20513" name="Text Box 70">
                  <a:extLst>
                    <a:ext uri="{FF2B5EF4-FFF2-40B4-BE49-F238E27FC236}">
                      <a16:creationId xmlns:a16="http://schemas.microsoft.com/office/drawing/2014/main" id="{955473D3-49B1-F942-938D-12B201DE760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56" y="2428"/>
                  <a:ext cx="729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TAGCCCT</a:t>
                  </a:r>
                </a:p>
              </p:txBody>
            </p:sp>
            <p:sp>
              <p:nvSpPr>
                <p:cNvPr id="20514" name="Line 71">
                  <a:extLst>
                    <a:ext uri="{FF2B5EF4-FFF2-40B4-BE49-F238E27FC236}">
                      <a16:creationId xmlns:a16="http://schemas.microsoft.com/office/drawing/2014/main" id="{BB17B06F-1801-D74F-AADF-B34F3FF5C7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80" y="2016"/>
                  <a:ext cx="576" cy="528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5" name="Text Box 72">
                  <a:extLst>
                    <a:ext uri="{FF2B5EF4-FFF2-40B4-BE49-F238E27FC236}">
                      <a16:creationId xmlns:a16="http://schemas.microsoft.com/office/drawing/2014/main" id="{A2ED815A-0246-9E46-A60B-46F1A5714B7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00" y="2428"/>
                  <a:ext cx="727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AGCACTT</a:t>
                  </a:r>
                </a:p>
              </p:txBody>
            </p:sp>
            <p:sp>
              <p:nvSpPr>
                <p:cNvPr id="20516" name="Oval 73">
                  <a:extLst>
                    <a:ext uri="{FF2B5EF4-FFF2-40B4-BE49-F238E27FC236}">
                      <a16:creationId xmlns:a16="http://schemas.microsoft.com/office/drawing/2014/main" id="{A6CDEAF7-9D57-0042-841A-FD03884DBE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2506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517" name="Oval 74">
                  <a:extLst>
                    <a:ext uri="{FF2B5EF4-FFF2-40B4-BE49-F238E27FC236}">
                      <a16:creationId xmlns:a16="http://schemas.microsoft.com/office/drawing/2014/main" id="{44E528FB-CA04-114C-A656-22A0F2D808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2506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518" name="Rectangle 75">
                  <a:extLst>
                    <a:ext uri="{FF2B5EF4-FFF2-40B4-BE49-F238E27FC236}">
                      <a16:creationId xmlns:a16="http://schemas.microsoft.com/office/drawing/2014/main" id="{04A058F5-D3F7-0649-BD50-0FC7940669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8" y="1920"/>
                  <a:ext cx="747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AAGGCCT</a:t>
                  </a:r>
                </a:p>
              </p:txBody>
            </p:sp>
            <p:sp>
              <p:nvSpPr>
                <p:cNvPr id="20519" name="Rectangle 76">
                  <a:extLst>
                    <a:ext uri="{FF2B5EF4-FFF2-40B4-BE49-F238E27FC236}">
                      <a16:creationId xmlns:a16="http://schemas.microsoft.com/office/drawing/2014/main" id="{BDD95ED7-3F08-0549-A311-8086FB2596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4" y="1920"/>
                  <a:ext cx="728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TGGACTT</a:t>
                  </a:r>
                </a:p>
              </p:txBody>
            </p:sp>
            <p:sp>
              <p:nvSpPr>
                <p:cNvPr id="20520" name="Line 77">
                  <a:extLst>
                    <a:ext uri="{FF2B5EF4-FFF2-40B4-BE49-F238E27FC236}">
                      <a16:creationId xmlns:a16="http://schemas.microsoft.com/office/drawing/2014/main" id="{CDF3EB1F-529E-A24D-9F43-F52E26D8C3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12" y="2544"/>
                  <a:ext cx="384" cy="528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21" name="Line 78">
                  <a:extLst>
                    <a:ext uri="{FF2B5EF4-FFF2-40B4-BE49-F238E27FC236}">
                      <a16:creationId xmlns:a16="http://schemas.microsoft.com/office/drawing/2014/main" id="{0BCF1AF0-B4C1-BB43-9D0F-97936BCC70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1632" y="2592"/>
                  <a:ext cx="528" cy="432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22" name="Line 79">
                  <a:extLst>
                    <a:ext uri="{FF2B5EF4-FFF2-40B4-BE49-F238E27FC236}">
                      <a16:creationId xmlns:a16="http://schemas.microsoft.com/office/drawing/2014/main" id="{53D21AA4-E4F6-3B4E-93ED-4E722776BA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3120" y="2736"/>
                  <a:ext cx="528" cy="144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23" name="Line 80">
                  <a:extLst>
                    <a:ext uri="{FF2B5EF4-FFF2-40B4-BE49-F238E27FC236}">
                      <a16:creationId xmlns:a16="http://schemas.microsoft.com/office/drawing/2014/main" id="{A760D7B7-8D22-524A-9233-8B7BBDF7B7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H="1">
                  <a:off x="3552" y="2448"/>
                  <a:ext cx="528" cy="72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24" name="Line 81">
                  <a:extLst>
                    <a:ext uri="{FF2B5EF4-FFF2-40B4-BE49-F238E27FC236}">
                      <a16:creationId xmlns:a16="http://schemas.microsoft.com/office/drawing/2014/main" id="{3EA47A6D-8945-DA47-880A-1BBC00DBC2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768" y="2544"/>
                  <a:ext cx="576" cy="48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495" name="Rectangle 82">
                <a:extLst>
                  <a:ext uri="{FF2B5EF4-FFF2-40B4-BE49-F238E27FC236}">
                    <a16:creationId xmlns:a16="http://schemas.microsoft.com/office/drawing/2014/main" id="{77C27704-1121-A340-9C87-47C10106DB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196"/>
                <a:ext cx="739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Verdana" panose="020B0604030504040204" pitchFamily="34" charset="0"/>
                  </a:rPr>
                  <a:t>AGCGCTT</a:t>
                </a:r>
              </a:p>
            </p:txBody>
          </p:sp>
          <p:sp>
            <p:nvSpPr>
              <p:cNvPr id="20496" name="Rectangle 83">
                <a:extLst>
                  <a:ext uri="{FF2B5EF4-FFF2-40B4-BE49-F238E27FC236}">
                    <a16:creationId xmlns:a16="http://schemas.microsoft.com/office/drawing/2014/main" id="{0EBA4324-95AC-B748-8C9A-5F602373C0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196"/>
                <a:ext cx="751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Verdana" panose="020B0604030504040204" pitchFamily="34" charset="0"/>
                  </a:rPr>
                  <a:t>AGCACAA</a:t>
                </a:r>
              </a:p>
            </p:txBody>
          </p:sp>
          <p:sp>
            <p:nvSpPr>
              <p:cNvPr id="20497" name="Rectangle 84">
                <a:extLst>
                  <a:ext uri="{FF2B5EF4-FFF2-40B4-BE49-F238E27FC236}">
                    <a16:creationId xmlns:a16="http://schemas.microsoft.com/office/drawing/2014/main" id="{A74BB8E4-1190-B843-875D-709F24F60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196"/>
                <a:ext cx="71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Verdana" panose="020B0604030504040204" pitchFamily="34" charset="0"/>
                  </a:rPr>
                  <a:t>TAGACTT</a:t>
                </a:r>
              </a:p>
            </p:txBody>
          </p:sp>
          <p:sp>
            <p:nvSpPr>
              <p:cNvPr id="20498" name="Rectangle 85">
                <a:extLst>
                  <a:ext uri="{FF2B5EF4-FFF2-40B4-BE49-F238E27FC236}">
                    <a16:creationId xmlns:a16="http://schemas.microsoft.com/office/drawing/2014/main" id="{E1928521-9F79-434C-AC13-BB4935077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3196"/>
                <a:ext cx="73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Verdana" panose="020B0604030504040204" pitchFamily="34" charset="0"/>
                  </a:rPr>
                  <a:t>TAGCCCA</a:t>
                </a:r>
              </a:p>
            </p:txBody>
          </p:sp>
          <p:sp>
            <p:nvSpPr>
              <p:cNvPr id="20499" name="Rectangle 86">
                <a:extLst>
                  <a:ext uri="{FF2B5EF4-FFF2-40B4-BE49-F238E27FC236}">
                    <a16:creationId xmlns:a16="http://schemas.microsoft.com/office/drawing/2014/main" id="{B4CE8E18-F4B4-2540-8268-2DB297194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" y="3196"/>
                <a:ext cx="75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Verdana" panose="020B0604030504040204" pitchFamily="34" charset="0"/>
                  </a:rPr>
                  <a:t>AGGGCAT</a:t>
                </a:r>
              </a:p>
            </p:txBody>
          </p:sp>
        </p:grpSp>
        <p:sp>
          <p:nvSpPr>
            <p:cNvPr id="20489" name="Oval 87">
              <a:extLst>
                <a:ext uri="{FF2B5EF4-FFF2-40B4-BE49-F238E27FC236}">
                  <a16:creationId xmlns:a16="http://schemas.microsoft.com/office/drawing/2014/main" id="{9EC2180F-E226-734D-A8BF-1CFF0FAE3A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0" name="Oval 88">
              <a:extLst>
                <a:ext uri="{FF2B5EF4-FFF2-40B4-BE49-F238E27FC236}">
                  <a16:creationId xmlns:a16="http://schemas.microsoft.com/office/drawing/2014/main" id="{C167C46F-A2D1-1346-9EAB-CAEF480E8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1" name="Oval 89">
              <a:extLst>
                <a:ext uri="{FF2B5EF4-FFF2-40B4-BE49-F238E27FC236}">
                  <a16:creationId xmlns:a16="http://schemas.microsoft.com/office/drawing/2014/main" id="{AF39CDB6-E29E-8046-9F14-1BC6038E5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2" name="Oval 90">
              <a:extLst>
                <a:ext uri="{FF2B5EF4-FFF2-40B4-BE49-F238E27FC236}">
                  <a16:creationId xmlns:a16="http://schemas.microsoft.com/office/drawing/2014/main" id="{32515CF3-2A38-EE4C-A87E-0C856DAAF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3" name="Oval 91">
              <a:extLst>
                <a:ext uri="{FF2B5EF4-FFF2-40B4-BE49-F238E27FC236}">
                  <a16:creationId xmlns:a16="http://schemas.microsoft.com/office/drawing/2014/main" id="{D8FD379B-2BBC-5546-A4FE-1ADE26E96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Line 2">
            <a:extLst>
              <a:ext uri="{FF2B5EF4-FFF2-40B4-BE49-F238E27FC236}">
                <a16:creationId xmlns:a16="http://schemas.microsoft.com/office/drawing/2014/main" id="{A1CB0500-B7D4-F24C-B3C3-473D41918B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6050" y="4648200"/>
            <a:ext cx="6096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9" name="Line 3">
            <a:extLst>
              <a:ext uri="{FF2B5EF4-FFF2-40B4-BE49-F238E27FC236}">
                <a16:creationId xmlns:a16="http://schemas.microsoft.com/office/drawing/2014/main" id="{E1D10519-A9E2-244E-B943-EEEDBC1DDB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35650" y="4648200"/>
            <a:ext cx="6096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0" name="Line 4">
            <a:extLst>
              <a:ext uri="{FF2B5EF4-FFF2-40B4-BE49-F238E27FC236}">
                <a16:creationId xmlns:a16="http://schemas.microsoft.com/office/drawing/2014/main" id="{C8341C31-3554-3E42-BFEA-A183BE8EE9E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76800" y="4267200"/>
            <a:ext cx="1828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1" name="Line 5">
            <a:extLst>
              <a:ext uri="{FF2B5EF4-FFF2-40B4-BE49-F238E27FC236}">
                <a16:creationId xmlns:a16="http://schemas.microsoft.com/office/drawing/2014/main" id="{992947D9-31F8-0740-8BF4-88471E4203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35650" y="42672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2" name="Line 6">
            <a:extLst>
              <a:ext uri="{FF2B5EF4-FFF2-40B4-BE49-F238E27FC236}">
                <a16:creationId xmlns:a16="http://schemas.microsoft.com/office/drawing/2014/main" id="{386E6D9D-F01C-0E40-94B6-0AFFD599254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81788" y="4267200"/>
            <a:ext cx="838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3" name="Line 7">
            <a:extLst>
              <a:ext uri="{FF2B5EF4-FFF2-40B4-BE49-F238E27FC236}">
                <a16:creationId xmlns:a16="http://schemas.microsoft.com/office/drawing/2014/main" id="{6BC21ED1-2A7E-B14B-A543-50D08EDAF9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81788" y="3810000"/>
            <a:ext cx="838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7895" name="Rectangle 8">
            <a:extLst>
              <a:ext uri="{FF2B5EF4-FFF2-40B4-BE49-F238E27FC236}">
                <a16:creationId xmlns:a16="http://schemas.microsoft.com/office/drawing/2014/main" id="{20920CB4-6F38-E043-A70B-4736141B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Phylogeny Problem</a:t>
            </a:r>
          </a:p>
        </p:txBody>
      </p:sp>
      <p:sp>
        <p:nvSpPr>
          <p:cNvPr id="101385" name="Rectangle 9">
            <a:extLst>
              <a:ext uri="{FF2B5EF4-FFF2-40B4-BE49-F238E27FC236}">
                <a16:creationId xmlns:a16="http://schemas.microsoft.com/office/drawing/2014/main" id="{FB4AE752-AB81-F94F-8551-86AA5BD65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1089" y="2346325"/>
            <a:ext cx="1417637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TAGCCCA</a:t>
            </a:r>
          </a:p>
        </p:txBody>
      </p:sp>
      <p:sp>
        <p:nvSpPr>
          <p:cNvPr id="101386" name="Rectangle 10">
            <a:extLst>
              <a:ext uri="{FF2B5EF4-FFF2-40B4-BE49-F238E27FC236}">
                <a16:creationId xmlns:a16="http://schemas.microsoft.com/office/drawing/2014/main" id="{0D957C06-0454-3645-91CE-F3679BF00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876" y="2346325"/>
            <a:ext cx="13747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TAGACTT</a:t>
            </a:r>
          </a:p>
        </p:txBody>
      </p:sp>
      <p:sp>
        <p:nvSpPr>
          <p:cNvPr id="101387" name="Rectangle 11">
            <a:extLst>
              <a:ext uri="{FF2B5EF4-FFF2-40B4-BE49-F238E27FC236}">
                <a16:creationId xmlns:a16="http://schemas.microsoft.com/office/drawing/2014/main" id="{DCE65512-56CA-AD4A-9BE9-92F2825DC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389" y="2346325"/>
            <a:ext cx="1412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TGCACAA</a:t>
            </a:r>
          </a:p>
        </p:txBody>
      </p:sp>
      <p:sp>
        <p:nvSpPr>
          <p:cNvPr id="101388" name="Rectangle 12">
            <a:extLst>
              <a:ext uri="{FF2B5EF4-FFF2-40B4-BE49-F238E27FC236}">
                <a16:creationId xmlns:a16="http://schemas.microsoft.com/office/drawing/2014/main" id="{F4FC4C14-C38C-EA49-91BF-0D0CC2AA6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1" y="2346325"/>
            <a:ext cx="1401763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TGCGCTT</a:t>
            </a:r>
          </a:p>
        </p:txBody>
      </p:sp>
      <p:sp>
        <p:nvSpPr>
          <p:cNvPr id="101389" name="Rectangle 13">
            <a:extLst>
              <a:ext uri="{FF2B5EF4-FFF2-40B4-BE49-F238E27FC236}">
                <a16:creationId xmlns:a16="http://schemas.microsoft.com/office/drawing/2014/main" id="{745DB17C-42F6-334A-82FA-50FC302C4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346325"/>
            <a:ext cx="1455738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AGGGCAT</a:t>
            </a:r>
          </a:p>
        </p:txBody>
      </p:sp>
      <p:sp>
        <p:nvSpPr>
          <p:cNvPr id="101390" name="Oval 14">
            <a:extLst>
              <a:ext uri="{FF2B5EF4-FFF2-40B4-BE49-F238E27FC236}">
                <a16:creationId xmlns:a16="http://schemas.microsoft.com/office/drawing/2014/main" id="{83ABE939-A4FC-0946-AB25-BC54DAC2B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1" name="Oval 15">
            <a:extLst>
              <a:ext uri="{FF2B5EF4-FFF2-40B4-BE49-F238E27FC236}">
                <a16:creationId xmlns:a16="http://schemas.microsoft.com/office/drawing/2014/main" id="{D496A16E-5852-034A-A783-6180B9146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15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2" name="Oval 16">
            <a:extLst>
              <a:ext uri="{FF2B5EF4-FFF2-40B4-BE49-F238E27FC236}">
                <a16:creationId xmlns:a16="http://schemas.microsoft.com/office/drawing/2014/main" id="{E271930F-5B09-1643-81BE-2A63EED52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3" name="Oval 17">
            <a:extLst>
              <a:ext uri="{FF2B5EF4-FFF2-40B4-BE49-F238E27FC236}">
                <a16:creationId xmlns:a16="http://schemas.microsoft.com/office/drawing/2014/main" id="{3E4C139C-58E8-2249-B642-16A2AAE20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045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4" name="Oval 18">
            <a:extLst>
              <a:ext uri="{FF2B5EF4-FFF2-40B4-BE49-F238E27FC236}">
                <a16:creationId xmlns:a16="http://schemas.microsoft.com/office/drawing/2014/main" id="{99F711D0-8876-A049-932B-32CA46E0A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5" name="Rectangle 19">
            <a:extLst>
              <a:ext uri="{FF2B5EF4-FFF2-40B4-BE49-F238E27FC236}">
                <a16:creationId xmlns:a16="http://schemas.microsoft.com/office/drawing/2014/main" id="{5F5ED35B-15CE-264D-84B4-A4AD1E75C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67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U</a:t>
            </a:r>
          </a:p>
        </p:txBody>
      </p:sp>
      <p:sp>
        <p:nvSpPr>
          <p:cNvPr id="101396" name="Rectangle 20">
            <a:extLst>
              <a:ext uri="{FF2B5EF4-FFF2-40B4-BE49-F238E27FC236}">
                <a16:creationId xmlns:a16="http://schemas.microsoft.com/office/drawing/2014/main" id="{62C4EB39-B7E3-654B-A3C1-BB4A32F39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67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V</a:t>
            </a:r>
          </a:p>
        </p:txBody>
      </p:sp>
      <p:sp>
        <p:nvSpPr>
          <p:cNvPr id="101397" name="Rectangle 21">
            <a:extLst>
              <a:ext uri="{FF2B5EF4-FFF2-40B4-BE49-F238E27FC236}">
                <a16:creationId xmlns:a16="http://schemas.microsoft.com/office/drawing/2014/main" id="{6378A05E-6929-2B4F-9860-6D10358F5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676400"/>
            <a:ext cx="4154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W</a:t>
            </a:r>
          </a:p>
        </p:txBody>
      </p:sp>
      <p:sp>
        <p:nvSpPr>
          <p:cNvPr id="101398" name="Rectangle 22">
            <a:extLst>
              <a:ext uri="{FF2B5EF4-FFF2-40B4-BE49-F238E27FC236}">
                <a16:creationId xmlns:a16="http://schemas.microsoft.com/office/drawing/2014/main" id="{31097E03-F473-6E42-A9AE-C7321F1BE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4850" y="167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X</a:t>
            </a:r>
          </a:p>
        </p:txBody>
      </p:sp>
      <p:sp>
        <p:nvSpPr>
          <p:cNvPr id="101399" name="Rectangle 23">
            <a:extLst>
              <a:ext uri="{FF2B5EF4-FFF2-40B4-BE49-F238E27FC236}">
                <a16:creationId xmlns:a16="http://schemas.microsoft.com/office/drawing/2014/main" id="{98B4BFC5-56DC-3C49-9910-756017FF0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2988" y="167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Y</a:t>
            </a:r>
          </a:p>
        </p:txBody>
      </p:sp>
      <p:sp>
        <p:nvSpPr>
          <p:cNvPr id="101400" name="AutoShape 24">
            <a:extLst>
              <a:ext uri="{FF2B5EF4-FFF2-40B4-BE49-F238E27FC236}">
                <a16:creationId xmlns:a16="http://schemas.microsoft.com/office/drawing/2014/main" id="{9FC142F8-1FCC-4946-8768-2E67FB4A0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048000"/>
            <a:ext cx="1600200" cy="685800"/>
          </a:xfrm>
          <a:prstGeom prst="downArrow">
            <a:avLst>
              <a:gd name="adj1" fmla="val 67463"/>
              <a:gd name="adj2" fmla="val 53704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01" name="Rectangle 25">
            <a:extLst>
              <a:ext uri="{FF2B5EF4-FFF2-40B4-BE49-F238E27FC236}">
                <a16:creationId xmlns:a16="http://schemas.microsoft.com/office/drawing/2014/main" id="{381C2593-F158-5A4A-B829-7A0D4139B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962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U</a:t>
            </a:r>
          </a:p>
        </p:txBody>
      </p:sp>
      <p:sp>
        <p:nvSpPr>
          <p:cNvPr id="101402" name="Rectangle 26">
            <a:extLst>
              <a:ext uri="{FF2B5EF4-FFF2-40B4-BE49-F238E27FC236}">
                <a16:creationId xmlns:a16="http://schemas.microsoft.com/office/drawing/2014/main" id="{6814F2A3-8F0A-034E-A5A3-4D15CA926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8" y="548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V</a:t>
            </a:r>
          </a:p>
        </p:txBody>
      </p:sp>
      <p:sp>
        <p:nvSpPr>
          <p:cNvPr id="101403" name="Rectangle 27">
            <a:extLst>
              <a:ext uri="{FF2B5EF4-FFF2-40B4-BE49-F238E27FC236}">
                <a16:creationId xmlns:a16="http://schemas.microsoft.com/office/drawing/2014/main" id="{A4D30F54-7911-8B42-AAF6-37D11044E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650" y="5486400"/>
            <a:ext cx="4154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W</a:t>
            </a:r>
          </a:p>
        </p:txBody>
      </p:sp>
      <p:sp>
        <p:nvSpPr>
          <p:cNvPr id="101404" name="Rectangle 28">
            <a:extLst>
              <a:ext uri="{FF2B5EF4-FFF2-40B4-BE49-F238E27FC236}">
                <a16:creationId xmlns:a16="http://schemas.microsoft.com/office/drawing/2014/main" id="{77BC51E0-B07F-604C-A53A-78A3670DA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2388" y="3581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X</a:t>
            </a:r>
          </a:p>
        </p:txBody>
      </p:sp>
      <p:sp>
        <p:nvSpPr>
          <p:cNvPr id="101405" name="Rectangle 29">
            <a:extLst>
              <a:ext uri="{FF2B5EF4-FFF2-40B4-BE49-F238E27FC236}">
                <a16:creationId xmlns:a16="http://schemas.microsoft.com/office/drawing/2014/main" id="{C3FC62F4-AFA4-6540-8A32-FA34FCEFB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2388" y="45720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Y</a:t>
            </a:r>
          </a:p>
        </p:txBody>
      </p:sp>
      <p:sp>
        <p:nvSpPr>
          <p:cNvPr id="101406" name="Oval 30">
            <a:extLst>
              <a:ext uri="{FF2B5EF4-FFF2-40B4-BE49-F238E27FC236}">
                <a16:creationId xmlns:a16="http://schemas.microsoft.com/office/drawing/2014/main" id="{E241F8D5-FD4F-AA46-ADE0-39D1C69A5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07" name="Oval 31">
            <a:extLst>
              <a:ext uri="{FF2B5EF4-FFF2-40B4-BE49-F238E27FC236}">
                <a16:creationId xmlns:a16="http://schemas.microsoft.com/office/drawing/2014/main" id="{2C1F6622-98F9-4340-9F61-EFF5C7FD2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9850" y="5257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08" name="Oval 32">
            <a:extLst>
              <a:ext uri="{FF2B5EF4-FFF2-40B4-BE49-F238E27FC236}">
                <a16:creationId xmlns:a16="http://schemas.microsoft.com/office/drawing/2014/main" id="{E3D6CC20-3FD3-CE4D-913D-319462D26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2850" y="5257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09" name="Oval 33">
            <a:extLst>
              <a:ext uri="{FF2B5EF4-FFF2-40B4-BE49-F238E27FC236}">
                <a16:creationId xmlns:a16="http://schemas.microsoft.com/office/drawing/2014/main" id="{2AECD855-3A32-0B44-B310-B4D0D5ACA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788" y="4648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10" name="Oval 34">
            <a:extLst>
              <a:ext uri="{FF2B5EF4-FFF2-40B4-BE49-F238E27FC236}">
                <a16:creationId xmlns:a16="http://schemas.microsoft.com/office/drawing/2014/main" id="{206FA294-DADC-BE44-8021-47618094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788" y="3733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18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712E7F72-035E-BE4C-B650-99F814DCF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ＭＳ Ｐゴシック" panose="020B0600070205080204" pitchFamily="34" charset="-128"/>
              </a:rPr>
              <a:t>Markov Models of Sequence Evolution (Gene Tree)</a:t>
            </a:r>
          </a:p>
        </p:txBody>
      </p:sp>
      <p:sp>
        <p:nvSpPr>
          <p:cNvPr id="683011" name="Rectangle 3">
            <a:extLst>
              <a:ext uri="{FF2B5EF4-FFF2-40B4-BE49-F238E27FC236}">
                <a16:creationId xmlns:a16="http://schemas.microsoft.com/office/drawing/2014/main" id="{AA23E119-E621-1A4B-9863-D2A58B5840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602" y="1690688"/>
            <a:ext cx="10885197" cy="5098472"/>
          </a:xfrm>
        </p:spPr>
        <p:txBody>
          <a:bodyPr>
            <a:noAutofit/>
          </a:bodyPr>
          <a:lstStyle/>
          <a:p>
            <a:pPr>
              <a:buFont typeface="Arial" charset="0"/>
              <a:buNone/>
              <a:defRPr/>
            </a:pPr>
            <a:r>
              <a:rPr lang="en-US" sz="2400" dirty="0">
                <a:solidFill>
                  <a:srgbClr val="0000FF"/>
                </a:solidFill>
              </a:rPr>
              <a:t>The different sites are assumed to evolve </a:t>
            </a:r>
            <a:r>
              <a:rPr lang="en-US" sz="2400" b="1" i="1" dirty="0">
                <a:solidFill>
                  <a:srgbClr val="0000FF"/>
                </a:solidFill>
              </a:rPr>
              <a:t>i.i.d</a:t>
            </a:r>
            <a:r>
              <a:rPr lang="en-US" sz="2400" dirty="0">
                <a:solidFill>
                  <a:srgbClr val="0000FF"/>
                </a:solidFill>
              </a:rPr>
              <a:t>. down the model tree, so it suffices to model a single site</a:t>
            </a:r>
            <a:endParaRPr lang="en-US" sz="2400" dirty="0"/>
          </a:p>
          <a:p>
            <a:pPr>
              <a:buFontTx/>
              <a:buNone/>
              <a:defRPr/>
            </a:pPr>
            <a:r>
              <a:rPr lang="en-US" sz="2400" dirty="0"/>
              <a:t>Jukes-Cantor, 1969 (simplest DNA site evolution model):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The state at the root is randomly drawn from {A,C,T,G} (nucleotides)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The model tree T is binary and has substitution probabilities p(e) on each edge e, with 0&lt;p(e)&lt;3/4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If a site (position) changes on an edge, it changes with equal probability to each of the remaining states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The evolutionary process is </a:t>
            </a:r>
            <a:r>
              <a:rPr lang="en-US" sz="2400" dirty="0" err="1"/>
              <a:t>Markovian</a:t>
            </a:r>
            <a:r>
              <a:rPr lang="en-US" sz="2400" dirty="0"/>
              <a:t>.</a:t>
            </a:r>
          </a:p>
          <a:p>
            <a:pPr marL="0" indent="0">
              <a:buNone/>
              <a:defRPr/>
            </a:pPr>
            <a:endParaRPr lang="en-US" sz="2400" dirty="0">
              <a:solidFill>
                <a:srgbClr val="0000FF"/>
              </a:solidFill>
            </a:endParaRPr>
          </a:p>
          <a:p>
            <a:pPr>
              <a:buFontTx/>
              <a:buNone/>
              <a:defRPr/>
            </a:pPr>
            <a:r>
              <a:rPr lang="en-US" sz="2400" dirty="0"/>
              <a:t>More complex models are also considered, often with little change to the theory.  </a:t>
            </a:r>
          </a:p>
          <a:p>
            <a:pPr>
              <a:buFontTx/>
              <a:buNone/>
              <a:defRPr/>
            </a:pPr>
            <a:endParaRPr lang="en-US" sz="2400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siavash-astral2-talk 3.pdf">
            <a:extLst>
              <a:ext uri="{FF2B5EF4-FFF2-40B4-BE49-F238E27FC236}">
                <a16:creationId xmlns:a16="http://schemas.microsoft.com/office/drawing/2014/main" id="{7532FC6E-9996-EB4C-BBCB-8C4676A8A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274"/>
            <a:ext cx="12291526" cy="921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2">
            <a:extLst>
              <a:ext uri="{FF2B5EF4-FFF2-40B4-BE49-F238E27FC236}">
                <a16:creationId xmlns:a16="http://schemas.microsoft.com/office/drawing/2014/main" id="{FD41742E-D4C5-9948-83CD-C9A83D66E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9713" y="2033199"/>
            <a:ext cx="5012287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/>
              <a:t>Multiple causes for discord, including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800" dirty="0"/>
              <a:t>Incomplete Lineage Sorting (ILS),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800" dirty="0"/>
              <a:t>Gene Duplication and Loss (GDL), and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800" dirty="0"/>
              <a:t>Horizontal Gene Transfer (HGT)</a:t>
            </a:r>
          </a:p>
        </p:txBody>
      </p:sp>
    </p:spTree>
    <p:extLst>
      <p:ext uri="{BB962C8B-B14F-4D97-AF65-F5344CB8AC3E}">
        <p14:creationId xmlns:p14="http://schemas.microsoft.com/office/powerpoint/2010/main" val="994624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Is method M statistically consistent under model G?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865126" y="2069513"/>
            <a:ext cx="7818108" cy="3533149"/>
            <a:chOff x="2397045" y="1666120"/>
            <a:chExt cx="7818108" cy="3533149"/>
          </a:xfrm>
        </p:grpSpPr>
        <p:grpSp>
          <p:nvGrpSpPr>
            <p:cNvPr id="10" name="Group 9"/>
            <p:cNvGrpSpPr/>
            <p:nvPr/>
          </p:nvGrpSpPr>
          <p:grpSpPr>
            <a:xfrm>
              <a:off x="2520451" y="2040799"/>
              <a:ext cx="7227298" cy="3005001"/>
              <a:chOff x="2844165" y="2429148"/>
              <a:chExt cx="6619875" cy="2443163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5DEE10E7-90D4-6042-9C66-CB5B3B0840A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870291" y="2429148"/>
                <a:ext cx="0" cy="2443163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AAC1E9F0-1020-D541-9C6D-D01679189DD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844165" y="4872311"/>
                <a:ext cx="6619875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41F6D699-3B63-ED4F-BC11-2C0CF0F1E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460" y="2514079"/>
                <a:ext cx="6300788" cy="2273300"/>
              </a:xfrm>
              <a:custGeom>
                <a:avLst/>
                <a:gdLst>
                  <a:gd name="T0" fmla="*/ 0 w 6301575"/>
                  <a:gd name="T1" fmla="*/ 0 h 2272554"/>
                  <a:gd name="T2" fmla="*/ 512855 w 6301575"/>
                  <a:gd name="T3" fmla="*/ 1588303 h 2272554"/>
                  <a:gd name="T4" fmla="*/ 2564275 w 6301575"/>
                  <a:gd name="T5" fmla="*/ 2174754 h 2272554"/>
                  <a:gd name="T6" fmla="*/ 6300788 w 6301575"/>
                  <a:gd name="T7" fmla="*/ 2272496 h 22725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01575" h="2272554">
                    <a:moveTo>
                      <a:pt x="0" y="0"/>
                    </a:moveTo>
                    <a:cubicBezTo>
                      <a:pt x="42743" y="612721"/>
                      <a:pt x="85487" y="1225442"/>
                      <a:pt x="512919" y="1587782"/>
                    </a:cubicBezTo>
                    <a:cubicBezTo>
                      <a:pt x="940351" y="1950122"/>
                      <a:pt x="1599819" y="2060045"/>
                      <a:pt x="2564595" y="2174040"/>
                    </a:cubicBezTo>
                    <a:cubicBezTo>
                      <a:pt x="3529371" y="2288035"/>
                      <a:pt x="6301575" y="2271750"/>
                      <a:pt x="6301575" y="2271750"/>
                    </a:cubicBezTo>
                  </a:path>
                </a:pathLst>
              </a:cu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11" name="Triangle 10"/>
            <p:cNvSpPr/>
            <p:nvPr/>
          </p:nvSpPr>
          <p:spPr>
            <a:xfrm rot="5400000">
              <a:off x="9827983" y="4812098"/>
              <a:ext cx="306936" cy="467405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iangle 11"/>
            <p:cNvSpPr/>
            <p:nvPr/>
          </p:nvSpPr>
          <p:spPr>
            <a:xfrm>
              <a:off x="2397045" y="1666120"/>
              <a:ext cx="303857" cy="442421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09931" y="3017969"/>
            <a:ext cx="19333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Error</a:t>
            </a:r>
          </a:p>
          <a:p>
            <a:r>
              <a:rPr lang="en-US" i="1" dirty="0">
                <a:latin typeface="Helvetica Neue Light" charset="0"/>
                <a:ea typeface="Helvetica Neue Light" charset="0"/>
                <a:cs typeface="Helvetica Neue Light" charset="0"/>
              </a:rPr>
              <a:t>in species tree inferred by  method 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54942" y="5617598"/>
            <a:ext cx="3494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Amount of data</a:t>
            </a:r>
          </a:p>
          <a:p>
            <a:r>
              <a:rPr lang="en-US" i="1" dirty="0">
                <a:latin typeface="Helvetica Neue Light" charset="0"/>
                <a:ea typeface="Helvetica Neue Light" charset="0"/>
                <a:cs typeface="Helvetica Neue Light" charset="0"/>
              </a:rPr>
              <a:t>generated under model G and then given to method M as 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05171" y="2169978"/>
            <a:ext cx="318430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Question answered by mathematical proof</a:t>
            </a:r>
          </a:p>
        </p:txBody>
      </p:sp>
    </p:spTree>
    <p:extLst>
      <p:ext uri="{BB962C8B-B14F-4D97-AF65-F5344CB8AC3E}">
        <p14:creationId xmlns:p14="http://schemas.microsoft.com/office/powerpoint/2010/main" val="2908863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B2473-3502-AD46-9D4A-AA6F2826A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research in phylogenomics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98E0F-AE49-BE4F-BE8D-9524156DA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Best (most accurate) methods for large-scale multiple sequence alignment</a:t>
            </a:r>
          </a:p>
          <a:p>
            <a:r>
              <a:rPr lang="en-US" dirty="0"/>
              <a:t>New techniques for improving scalability of maximum likelihood tree estimation</a:t>
            </a:r>
          </a:p>
          <a:p>
            <a:r>
              <a:rPr lang="en-US" dirty="0"/>
              <a:t>Species tree estimation addressing gene tree heterogeneity</a:t>
            </a:r>
          </a:p>
          <a:p>
            <a:pPr lvl="1"/>
            <a:r>
              <a:rPr lang="en-US" dirty="0"/>
              <a:t>Due to incomplete lineage sorting</a:t>
            </a:r>
          </a:p>
          <a:p>
            <a:pPr lvl="1"/>
            <a:r>
              <a:rPr lang="en-US" dirty="0"/>
              <a:t>Due to gene duplication and loss</a:t>
            </a:r>
          </a:p>
          <a:p>
            <a:r>
              <a:rPr lang="en-US" dirty="0"/>
              <a:t>New work in phylogenetic network estimation</a:t>
            </a:r>
          </a:p>
          <a:p>
            <a:r>
              <a:rPr lang="en-US" dirty="0"/>
              <a:t>All research involves proofs of statistical consistency but a strong emphasis on implementation and testing of software – goal is for biologists to use the methods we develop!</a:t>
            </a:r>
          </a:p>
        </p:txBody>
      </p:sp>
    </p:spTree>
    <p:extLst>
      <p:ext uri="{BB962C8B-B14F-4D97-AF65-F5344CB8AC3E}">
        <p14:creationId xmlns:p14="http://schemas.microsoft.com/office/powerpoint/2010/main" val="3579856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D34A4E-A96A-874E-A6A1-86CB36045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674" y="1485574"/>
            <a:ext cx="18090340" cy="3841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95DF76-D603-F547-BD28-B4CE53C871F6}"/>
              </a:ext>
            </a:extLst>
          </p:cNvPr>
          <p:cNvSpPr txBox="1"/>
          <p:nvPr/>
        </p:nvSpPr>
        <p:spPr>
          <a:xfrm>
            <a:off x="839237" y="5536828"/>
            <a:ext cx="3449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by Luay Nakhleh, TREE 2013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5C4747-C478-C54A-95C7-701AB1870CC7}"/>
              </a:ext>
            </a:extLst>
          </p:cNvPr>
          <p:cNvSpPr txBox="1"/>
          <p:nvPr/>
        </p:nvSpPr>
        <p:spPr>
          <a:xfrm>
            <a:off x="5715658" y="1128447"/>
            <a:ext cx="7903229" cy="59146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F5157A-3588-1941-975B-FAA2C20AA9E6}"/>
              </a:ext>
            </a:extLst>
          </p:cNvPr>
          <p:cNvSpPr txBox="1"/>
          <p:nvPr/>
        </p:nvSpPr>
        <p:spPr>
          <a:xfrm>
            <a:off x="6307782" y="1569105"/>
            <a:ext cx="50284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species tree has one duplication (at the root), which produces a </a:t>
            </a:r>
            <a:r>
              <a:rPr lang="en-US" sz="3200" dirty="0">
                <a:solidFill>
                  <a:srgbClr val="0432FF"/>
                </a:solidFill>
              </a:rPr>
              <a:t>gene family tree </a:t>
            </a:r>
            <a:r>
              <a:rPr lang="en-US" sz="3200" dirty="0"/>
              <a:t>that has two copies of the species tree!</a:t>
            </a:r>
          </a:p>
          <a:p>
            <a:endParaRPr lang="en-US" sz="3200" dirty="0"/>
          </a:p>
          <a:p>
            <a:r>
              <a:rPr lang="en-US" sz="3200" dirty="0"/>
              <a:t>Multi-copy trees: </a:t>
            </a:r>
            <a:r>
              <a:rPr lang="en-US" sz="3200" dirty="0">
                <a:solidFill>
                  <a:srgbClr val="0432FF"/>
                </a:solidFill>
              </a:rPr>
              <a:t>MUL-trees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6B794D-440E-1F4B-8D16-932AD1B3E10C}"/>
              </a:ext>
            </a:extLst>
          </p:cNvPr>
          <p:cNvSpPr txBox="1"/>
          <p:nvPr/>
        </p:nvSpPr>
        <p:spPr>
          <a:xfrm>
            <a:off x="3305908" y="504092"/>
            <a:ext cx="3963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Gene Family Trees</a:t>
            </a:r>
          </a:p>
        </p:txBody>
      </p:sp>
    </p:spTree>
    <p:extLst>
      <p:ext uri="{BB962C8B-B14F-4D97-AF65-F5344CB8AC3E}">
        <p14:creationId xmlns:p14="http://schemas.microsoft.com/office/powerpoint/2010/main" val="2651416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73B8-18FD-EA46-8B3F-4B934D547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14" y="365125"/>
            <a:ext cx="10933386" cy="1325563"/>
          </a:xfrm>
        </p:spPr>
        <p:txBody>
          <a:bodyPr>
            <a:normAutofit/>
          </a:bodyPr>
          <a:lstStyle/>
          <a:p>
            <a:r>
              <a:rPr lang="en-US" sz="3600" dirty="0"/>
              <a:t>   Problem: Given set of MUL-trees, infer the species tree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6312BE-0C9D-1446-A19A-5BFC43976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27" y="1324303"/>
            <a:ext cx="9204306" cy="5168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A5DA71-B338-EF45-B1F5-81CF5357DDF2}"/>
              </a:ext>
            </a:extLst>
          </p:cNvPr>
          <p:cNvSpPr txBox="1"/>
          <p:nvPr/>
        </p:nvSpPr>
        <p:spPr>
          <a:xfrm>
            <a:off x="8697972" y="1750991"/>
            <a:ext cx="3060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Note: no orthology detection </a:t>
            </a:r>
          </a:p>
        </p:txBody>
      </p:sp>
    </p:spTree>
    <p:extLst>
      <p:ext uri="{BB962C8B-B14F-4D97-AF65-F5344CB8AC3E}">
        <p14:creationId xmlns:p14="http://schemas.microsoft.com/office/powerpoint/2010/main" val="4060630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F9D233-5EF7-6947-BB6F-4080D3A22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410"/>
            <a:ext cx="12192000" cy="40575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65D16F-8BF9-DE49-8979-4A53457E53DF}"/>
              </a:ext>
            </a:extLst>
          </p:cNvPr>
          <p:cNvSpPr txBox="1"/>
          <p:nvPr/>
        </p:nvSpPr>
        <p:spPr>
          <a:xfrm>
            <a:off x="2225776" y="291337"/>
            <a:ext cx="7114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ASTRID-DISCO (our new method)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Matches or improves for accuracy compared to other methods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and much better computational performance!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Results on 1000 species and 1000 genes</a:t>
            </a:r>
          </a:p>
        </p:txBody>
      </p:sp>
    </p:spTree>
    <p:extLst>
      <p:ext uri="{BB962C8B-B14F-4D97-AF65-F5344CB8AC3E}">
        <p14:creationId xmlns:p14="http://schemas.microsoft.com/office/powerpoint/2010/main" val="4186399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oup 25">
            <a:extLst>
              <a:ext uri="{FF2B5EF4-FFF2-40B4-BE49-F238E27FC236}">
                <a16:creationId xmlns:a16="http://schemas.microsoft.com/office/drawing/2014/main" id="{D2C90EE0-945C-6747-B52D-58DFFD030D30}"/>
              </a:ext>
            </a:extLst>
          </p:cNvPr>
          <p:cNvGrpSpPr>
            <a:grpSpLocks/>
          </p:cNvGrpSpPr>
          <p:nvPr/>
        </p:nvGrpSpPr>
        <p:grpSpPr bwMode="auto">
          <a:xfrm>
            <a:off x="1912938" y="1624010"/>
            <a:ext cx="7933191" cy="4973639"/>
            <a:chOff x="580608" y="-291734"/>
            <a:chExt cx="11873157" cy="7700697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B143DD0-660E-3B49-BE66-8AD61571B81D}"/>
                </a:ext>
              </a:extLst>
            </p:cNvPr>
            <p:cNvCxnSpPr/>
            <p:nvPr/>
          </p:nvCxnSpPr>
          <p:spPr>
            <a:xfrm>
              <a:off x="8225689" y="1991492"/>
              <a:ext cx="1360029" cy="23408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894" name="Group 24">
              <a:extLst>
                <a:ext uri="{FF2B5EF4-FFF2-40B4-BE49-F238E27FC236}">
                  <a16:creationId xmlns:a16="http://schemas.microsoft.com/office/drawing/2014/main" id="{87028ED6-0DDB-264E-B453-4C2AAEF54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608" y="-291734"/>
              <a:ext cx="11873157" cy="7700697"/>
              <a:chOff x="580608" y="-291734"/>
              <a:chExt cx="11873157" cy="7700697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71A7464-8824-C849-84A8-CFFC0A24555F}"/>
                  </a:ext>
                </a:extLst>
              </p:cNvPr>
              <p:cNvSpPr/>
              <p:nvPr/>
            </p:nvSpPr>
            <p:spPr>
              <a:xfrm>
                <a:off x="580608" y="497017"/>
                <a:ext cx="1942899" cy="19257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" name="Triangle 53">
                <a:extLst>
                  <a:ext uri="{FF2B5EF4-FFF2-40B4-BE49-F238E27FC236}">
                    <a16:creationId xmlns:a16="http://schemas.microsoft.com/office/drawing/2014/main" id="{FB4E97FC-6865-D147-B36C-9A952A860C24}"/>
                  </a:ext>
                </a:extLst>
              </p:cNvPr>
              <p:cNvSpPr/>
              <p:nvPr/>
            </p:nvSpPr>
            <p:spPr>
              <a:xfrm>
                <a:off x="3982940" y="3741964"/>
                <a:ext cx="2078450" cy="185886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7897" name="TextBox 104">
                <a:extLst>
                  <a:ext uri="{FF2B5EF4-FFF2-40B4-BE49-F238E27FC236}">
                    <a16:creationId xmlns:a16="http://schemas.microsoft.com/office/drawing/2014/main" id="{F6D3C4A4-1FC1-D045-92D6-5BC88CBE12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1262" y="-291734"/>
                <a:ext cx="3293096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Helvetica Neue" panose="02000503000000020004" pitchFamily="2" charset="0"/>
                  </a:rPr>
                  <a:t>Decompose species set into </a:t>
                </a:r>
                <a:r>
                  <a:rPr lang="en-US" altLang="en-US" sz="1800" i="1">
                    <a:latin typeface="Helvetica Neue" panose="02000503000000020004" pitchFamily="2" charset="0"/>
                  </a:rPr>
                  <a:t>pairwise disjoint </a:t>
                </a:r>
                <a:r>
                  <a:rPr lang="en-US" altLang="en-US" sz="1800">
                    <a:latin typeface="Helvetica Neue" panose="02000503000000020004" pitchFamily="2" charset="0"/>
                  </a:rPr>
                  <a:t>subsets.</a:t>
                </a:r>
              </a:p>
            </p:txBody>
          </p:sp>
          <p:sp>
            <p:nvSpPr>
              <p:cNvPr id="37898" name="TextBox 109">
                <a:extLst>
                  <a:ext uri="{FF2B5EF4-FFF2-40B4-BE49-F238E27FC236}">
                    <a16:creationId xmlns:a16="http://schemas.microsoft.com/office/drawing/2014/main" id="{A25BE617-985B-164C-A6C8-7379EA5B60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7896" y="913304"/>
                <a:ext cx="1467299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set</a:t>
                </a:r>
              </a:p>
            </p:txBody>
          </p:sp>
          <p:sp>
            <p:nvSpPr>
              <p:cNvPr id="116" name="Triangle 115">
                <a:extLst>
                  <a:ext uri="{FF2B5EF4-FFF2-40B4-BE49-F238E27FC236}">
                    <a16:creationId xmlns:a16="http://schemas.microsoft.com/office/drawing/2014/main" id="{C9E4E1C0-F178-824E-9CB0-0DB9B946CF58}"/>
                  </a:ext>
                </a:extLst>
              </p:cNvPr>
              <p:cNvSpPr/>
              <p:nvPr/>
            </p:nvSpPr>
            <p:spPr>
              <a:xfrm>
                <a:off x="9660271" y="4980442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37900" name="TextBox 120">
                <a:extLst>
                  <a:ext uri="{FF2B5EF4-FFF2-40B4-BE49-F238E27FC236}">
                    <a16:creationId xmlns:a16="http://schemas.microsoft.com/office/drawing/2014/main" id="{493BDFF6-0DAD-D34C-89E2-C4846B7399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69307" y="2767656"/>
                <a:ext cx="3384458" cy="9389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Build a tree on each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subset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E0DA62C-C738-AC48-8083-90D4A072E54E}"/>
                  </a:ext>
                </a:extLst>
              </p:cNvPr>
              <p:cNvSpPr txBox="1"/>
              <p:nvPr/>
            </p:nvSpPr>
            <p:spPr>
              <a:xfrm>
                <a:off x="2523507" y="6537186"/>
                <a:ext cx="6287311" cy="8717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650" b="1" dirty="0">
                    <a:solidFill>
                      <a:srgbClr val="0432F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Compute tree on entire set of species using “Disjoint Tree Merger” method</a:t>
                </a:r>
                <a:endParaRPr lang="en-US" sz="1650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7902" name="TextBox 136">
                <a:extLst>
                  <a:ext uri="{FF2B5EF4-FFF2-40B4-BE49-F238E27FC236}">
                    <a16:creationId xmlns:a16="http://schemas.microsoft.com/office/drawing/2014/main" id="{2CC884C6-9B22-B045-96C7-EF2AD53E52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1808" y="4339705"/>
                <a:ext cx="2039892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Tree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on 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 set</a:t>
                </a:r>
              </a:p>
            </p:txBody>
          </p:sp>
          <p:sp>
            <p:nvSpPr>
              <p:cNvPr id="139" name="Triangle 138">
                <a:extLst>
                  <a:ext uri="{FF2B5EF4-FFF2-40B4-BE49-F238E27FC236}">
                    <a16:creationId xmlns:a16="http://schemas.microsoft.com/office/drawing/2014/main" id="{4D2ABEF4-04F9-F84E-AD10-2874845F13DA}"/>
                  </a:ext>
                </a:extLst>
              </p:cNvPr>
              <p:cNvSpPr/>
              <p:nvPr/>
            </p:nvSpPr>
            <p:spPr>
              <a:xfrm>
                <a:off x="9233286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1" name="Triangle 140">
                <a:extLst>
                  <a:ext uri="{FF2B5EF4-FFF2-40B4-BE49-F238E27FC236}">
                    <a16:creationId xmlns:a16="http://schemas.microsoft.com/office/drawing/2014/main" id="{ED71DB30-D00E-E94F-9691-AE93153CE0DF}"/>
                  </a:ext>
                </a:extLst>
              </p:cNvPr>
              <p:cNvSpPr/>
              <p:nvPr/>
            </p:nvSpPr>
            <p:spPr>
              <a:xfrm>
                <a:off x="9660271" y="4030251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3" name="Triangle 142">
                <a:extLst>
                  <a:ext uri="{FF2B5EF4-FFF2-40B4-BE49-F238E27FC236}">
                    <a16:creationId xmlns:a16="http://schemas.microsoft.com/office/drawing/2014/main" id="{70C5DD8C-3DA3-144E-824A-52A1C314E59C}"/>
                  </a:ext>
                </a:extLst>
              </p:cNvPr>
              <p:cNvSpPr/>
              <p:nvPr/>
            </p:nvSpPr>
            <p:spPr>
              <a:xfrm>
                <a:off x="10150515" y="4496121"/>
                <a:ext cx="548981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5" name="Triangle 144">
                <a:extLst>
                  <a:ext uri="{FF2B5EF4-FFF2-40B4-BE49-F238E27FC236}">
                    <a16:creationId xmlns:a16="http://schemas.microsoft.com/office/drawing/2014/main" id="{61CFB168-B74C-4A40-8193-699DADD1D6C0}"/>
                  </a:ext>
                </a:extLst>
              </p:cNvPr>
              <p:cNvSpPr/>
              <p:nvPr/>
            </p:nvSpPr>
            <p:spPr>
              <a:xfrm>
                <a:off x="10627202" y="4985054"/>
                <a:ext cx="548983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0" name="Triangle 149">
                <a:extLst>
                  <a:ext uri="{FF2B5EF4-FFF2-40B4-BE49-F238E27FC236}">
                    <a16:creationId xmlns:a16="http://schemas.microsoft.com/office/drawing/2014/main" id="{74B667A1-1874-9246-A78F-677299CBA6A8}"/>
                  </a:ext>
                </a:extLst>
              </p:cNvPr>
              <p:cNvSpPr/>
              <p:nvPr/>
            </p:nvSpPr>
            <p:spPr>
              <a:xfrm>
                <a:off x="10627202" y="4030251"/>
                <a:ext cx="54898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2" name="Triangle 151">
                <a:extLst>
                  <a:ext uri="{FF2B5EF4-FFF2-40B4-BE49-F238E27FC236}">
                    <a16:creationId xmlns:a16="http://schemas.microsoft.com/office/drawing/2014/main" id="{7E1D33AC-798F-FB44-9AB6-3BD139C89079}"/>
                  </a:ext>
                </a:extLst>
              </p:cNvPr>
              <p:cNvSpPr/>
              <p:nvPr/>
            </p:nvSpPr>
            <p:spPr>
              <a:xfrm>
                <a:off x="11085817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92F49D0-B65A-C949-946C-515D7D21AD54}"/>
                  </a:ext>
                </a:extLst>
              </p:cNvPr>
              <p:cNvSpPr/>
              <p:nvPr/>
            </p:nvSpPr>
            <p:spPr>
              <a:xfrm>
                <a:off x="7550192" y="167322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6C1DCDE-CA20-3843-954D-B8D23C81A2D8}"/>
                  </a:ext>
                </a:extLst>
              </p:cNvPr>
              <p:cNvSpPr/>
              <p:nvPr/>
            </p:nvSpPr>
            <p:spPr>
              <a:xfrm>
                <a:off x="8096915" y="1410307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3300B23-7706-8341-A15F-85291B201049}"/>
                  </a:ext>
                </a:extLst>
              </p:cNvPr>
              <p:cNvSpPr/>
              <p:nvPr/>
            </p:nvSpPr>
            <p:spPr>
              <a:xfrm>
                <a:off x="8659453" y="1156615"/>
                <a:ext cx="544463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1938EE5-B7DB-D24C-AB31-1BD73DC33692}"/>
                  </a:ext>
                </a:extLst>
              </p:cNvPr>
              <p:cNvSpPr/>
              <p:nvPr/>
            </p:nvSpPr>
            <p:spPr>
              <a:xfrm>
                <a:off x="8139840" y="831428"/>
                <a:ext cx="544463" cy="50969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F33099F-8A8F-8347-BA9F-91D0DD9F6BF6}"/>
                  </a:ext>
                </a:extLst>
              </p:cNvPr>
              <p:cNvSpPr/>
              <p:nvPr/>
            </p:nvSpPr>
            <p:spPr>
              <a:xfrm>
                <a:off x="7568266" y="110126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60133E0-DA9B-5544-8269-6EAF3D4CAD37}"/>
                  </a:ext>
                </a:extLst>
              </p:cNvPr>
              <p:cNvSpPr/>
              <p:nvPr/>
            </p:nvSpPr>
            <p:spPr>
              <a:xfrm>
                <a:off x="7037358" y="778384"/>
                <a:ext cx="54220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CC694C99-A2F2-AC41-86ED-E9A5D7FB7BE8}"/>
                  </a:ext>
                </a:extLst>
              </p:cNvPr>
              <p:cNvCxnSpPr/>
              <p:nvPr/>
            </p:nvCxnSpPr>
            <p:spPr>
              <a:xfrm>
                <a:off x="1524947" y="2561144"/>
                <a:ext cx="0" cy="12131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CFD922-5629-BB4F-9611-E2FDB4FE1FF6}"/>
                  </a:ext>
                </a:extLst>
              </p:cNvPr>
              <p:cNvSpPr/>
              <p:nvPr/>
            </p:nvSpPr>
            <p:spPr>
              <a:xfrm>
                <a:off x="609977" y="3859586"/>
                <a:ext cx="1829940" cy="183349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5ACA5CA-CD7B-4B47-9D68-E26653386A24}"/>
                  </a:ext>
                </a:extLst>
              </p:cNvPr>
              <p:cNvSpPr/>
              <p:nvPr/>
            </p:nvSpPr>
            <p:spPr>
              <a:xfrm>
                <a:off x="7595376" y="526998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C491D6B-D8D3-8B46-9D8F-7F8E06E05D23}"/>
                  </a:ext>
                </a:extLst>
              </p:cNvPr>
              <p:cNvCxnSpPr/>
              <p:nvPr/>
            </p:nvCxnSpPr>
            <p:spPr>
              <a:xfrm>
                <a:off x="1524947" y="5822236"/>
                <a:ext cx="0" cy="51660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C5265A0-8A12-9949-900D-58BE16D9F2E3}"/>
                  </a:ext>
                </a:extLst>
              </p:cNvPr>
              <p:cNvCxnSpPr/>
              <p:nvPr/>
            </p:nvCxnSpPr>
            <p:spPr>
              <a:xfrm>
                <a:off x="1506874" y="6322702"/>
                <a:ext cx="893055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3B87B55-390A-3D4F-87BD-4528B141F627}"/>
                  </a:ext>
                </a:extLst>
              </p:cNvPr>
              <p:cNvCxnSpPr/>
              <p:nvPr/>
            </p:nvCxnSpPr>
            <p:spPr>
              <a:xfrm>
                <a:off x="10437431" y="5492438"/>
                <a:ext cx="0" cy="84179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31992B93-0392-2F49-BC7B-947DBCFBA47C}"/>
                  </a:ext>
                </a:extLst>
              </p:cNvPr>
              <p:cNvCxnSpPr/>
              <p:nvPr/>
            </p:nvCxnSpPr>
            <p:spPr>
              <a:xfrm>
                <a:off x="2652280" y="1463351"/>
                <a:ext cx="480302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208165-56D2-4144-9457-9CD83B78F84F}"/>
              </a:ext>
            </a:extLst>
          </p:cNvPr>
          <p:cNvCxnSpPr/>
          <p:nvPr/>
        </p:nvCxnSpPr>
        <p:spPr>
          <a:xfrm flipV="1">
            <a:off x="5172075" y="5399089"/>
            <a:ext cx="0" cy="471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9D0AA20-3DFA-644E-9601-E441F8FADC53}"/>
              </a:ext>
            </a:extLst>
          </p:cNvPr>
          <p:cNvSpPr txBox="1"/>
          <p:nvPr/>
        </p:nvSpPr>
        <p:spPr>
          <a:xfrm>
            <a:off x="1912939" y="4195764"/>
            <a:ext cx="1273175" cy="103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Auxiliary</a:t>
            </a:r>
          </a:p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Info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(e.g., distance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matrix)</a:t>
            </a:r>
          </a:p>
        </p:txBody>
      </p:sp>
      <p:sp>
        <p:nvSpPr>
          <p:cNvPr id="37892" name="TextBox 1">
            <a:extLst>
              <a:ext uri="{FF2B5EF4-FFF2-40B4-BE49-F238E27FC236}">
                <a16:creationId xmlns:a16="http://schemas.microsoft.com/office/drawing/2014/main" id="{E24BD09D-8EAF-4146-B763-F336FF8AE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53" y="238126"/>
            <a:ext cx="97602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432FF"/>
                </a:solidFill>
              </a:rPr>
              <a:t>Divide-and-Conquer using Disjoint Tree Mergers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59C58-F803-D849-82C9-79EB191AD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294" y="204787"/>
            <a:ext cx="1408614" cy="1477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B96351-35F1-D34D-B229-0930A61A50EE}"/>
              </a:ext>
            </a:extLst>
          </p:cNvPr>
          <p:cNvSpPr txBox="1"/>
          <p:nvPr/>
        </p:nvSpPr>
        <p:spPr>
          <a:xfrm>
            <a:off x="8232418" y="1167473"/>
            <a:ext cx="1764697" cy="1477328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Note: use most accurate method on subsets, and treat as absolute constraints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30C90F-7376-644D-82E1-FDE91E5D740E}"/>
              </a:ext>
            </a:extLst>
          </p:cNvPr>
          <p:cNvSpPr txBox="1"/>
          <p:nvPr/>
        </p:nvSpPr>
        <p:spPr>
          <a:xfrm>
            <a:off x="10363559" y="1737372"/>
            <a:ext cx="16103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Erin Molloy,</a:t>
            </a:r>
          </a:p>
          <a:p>
            <a:r>
              <a:rPr lang="en-US" dirty="0"/>
              <a:t>Introduced this</a:t>
            </a:r>
          </a:p>
          <a:p>
            <a:r>
              <a:rPr lang="en-US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606613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F6AA-1CB4-AFF3-5A7F-756CA7C33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BCB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85910-B2BF-7671-95A3-7690E98C6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Research topics range from very mathematical to very applied</a:t>
            </a:r>
          </a:p>
          <a:p>
            <a:pPr lvl="1"/>
            <a:r>
              <a:rPr lang="en-US" dirty="0"/>
              <a:t>Phylogeny estimation</a:t>
            </a:r>
          </a:p>
          <a:p>
            <a:pPr lvl="1"/>
            <a:r>
              <a:rPr lang="en-US" dirty="0"/>
              <a:t>Cancer genomics and phylogenetics</a:t>
            </a:r>
          </a:p>
          <a:p>
            <a:pPr lvl="1"/>
            <a:r>
              <a:rPr lang="en-US" dirty="0"/>
              <a:t>Protein structure and function, ligand binding</a:t>
            </a:r>
          </a:p>
          <a:p>
            <a:pPr lvl="1"/>
            <a:r>
              <a:rPr lang="en-US" dirty="0"/>
              <a:t>Drug Design</a:t>
            </a:r>
          </a:p>
          <a:p>
            <a:pPr lvl="1"/>
            <a:r>
              <a:rPr lang="en-US" dirty="0"/>
              <a:t>Compressive Genomics</a:t>
            </a:r>
          </a:p>
          <a:p>
            <a:pPr lvl="1"/>
            <a:r>
              <a:rPr lang="en-US" dirty="0"/>
              <a:t>Personalized medicine</a:t>
            </a:r>
          </a:p>
          <a:p>
            <a:pPr lvl="1"/>
            <a:r>
              <a:rPr lang="en-US" dirty="0"/>
              <a:t>Biomedical knowledge discovery using text mining</a:t>
            </a:r>
          </a:p>
          <a:p>
            <a:r>
              <a:rPr lang="en-US" dirty="0"/>
              <a:t>Different kinds of CS:</a:t>
            </a:r>
          </a:p>
          <a:p>
            <a:pPr lvl="1"/>
            <a:r>
              <a:rPr lang="en-US" dirty="0"/>
              <a:t>Discrete math and algorithms (combinatorial optimization, graph theory)</a:t>
            </a:r>
          </a:p>
          <a:p>
            <a:pPr lvl="1"/>
            <a:r>
              <a:rPr lang="en-US" dirty="0"/>
              <a:t>Machine learning and data mining</a:t>
            </a:r>
          </a:p>
          <a:p>
            <a:pPr lvl="1"/>
            <a:r>
              <a:rPr lang="en-US" dirty="0"/>
              <a:t>High performance computing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77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oup 25">
            <a:extLst>
              <a:ext uri="{FF2B5EF4-FFF2-40B4-BE49-F238E27FC236}">
                <a16:creationId xmlns:a16="http://schemas.microsoft.com/office/drawing/2014/main" id="{D2C90EE0-945C-6747-B52D-58DFFD030D30}"/>
              </a:ext>
            </a:extLst>
          </p:cNvPr>
          <p:cNvGrpSpPr>
            <a:grpSpLocks/>
          </p:cNvGrpSpPr>
          <p:nvPr/>
        </p:nvGrpSpPr>
        <p:grpSpPr bwMode="auto">
          <a:xfrm>
            <a:off x="1912938" y="1624010"/>
            <a:ext cx="7933191" cy="4973639"/>
            <a:chOff x="580608" y="-291734"/>
            <a:chExt cx="11873157" cy="7700697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B143DD0-660E-3B49-BE66-8AD61571B81D}"/>
                </a:ext>
              </a:extLst>
            </p:cNvPr>
            <p:cNvCxnSpPr/>
            <p:nvPr/>
          </p:nvCxnSpPr>
          <p:spPr>
            <a:xfrm>
              <a:off x="8225689" y="1991492"/>
              <a:ext cx="1360029" cy="23408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894" name="Group 24">
              <a:extLst>
                <a:ext uri="{FF2B5EF4-FFF2-40B4-BE49-F238E27FC236}">
                  <a16:creationId xmlns:a16="http://schemas.microsoft.com/office/drawing/2014/main" id="{87028ED6-0DDB-264E-B453-4C2AAEF54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608" y="-291734"/>
              <a:ext cx="11873157" cy="7700697"/>
              <a:chOff x="580608" y="-291734"/>
              <a:chExt cx="11873157" cy="7700697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71A7464-8824-C849-84A8-CFFC0A24555F}"/>
                  </a:ext>
                </a:extLst>
              </p:cNvPr>
              <p:cNvSpPr/>
              <p:nvPr/>
            </p:nvSpPr>
            <p:spPr>
              <a:xfrm>
                <a:off x="580608" y="497017"/>
                <a:ext cx="1942899" cy="19257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" name="Triangle 53">
                <a:extLst>
                  <a:ext uri="{FF2B5EF4-FFF2-40B4-BE49-F238E27FC236}">
                    <a16:creationId xmlns:a16="http://schemas.microsoft.com/office/drawing/2014/main" id="{FB4E97FC-6865-D147-B36C-9A952A860C24}"/>
                  </a:ext>
                </a:extLst>
              </p:cNvPr>
              <p:cNvSpPr/>
              <p:nvPr/>
            </p:nvSpPr>
            <p:spPr>
              <a:xfrm>
                <a:off x="3982940" y="3741964"/>
                <a:ext cx="2078450" cy="185886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7897" name="TextBox 104">
                <a:extLst>
                  <a:ext uri="{FF2B5EF4-FFF2-40B4-BE49-F238E27FC236}">
                    <a16:creationId xmlns:a16="http://schemas.microsoft.com/office/drawing/2014/main" id="{F6D3C4A4-1FC1-D045-92D6-5BC88CBE12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1262" y="-291734"/>
                <a:ext cx="3293096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Helvetica Neue" panose="02000503000000020004" pitchFamily="2" charset="0"/>
                  </a:rPr>
                  <a:t>Decompose species set into </a:t>
                </a:r>
                <a:r>
                  <a:rPr lang="en-US" altLang="en-US" sz="1800" i="1">
                    <a:latin typeface="Helvetica Neue" panose="02000503000000020004" pitchFamily="2" charset="0"/>
                  </a:rPr>
                  <a:t>pairwise disjoint </a:t>
                </a:r>
                <a:r>
                  <a:rPr lang="en-US" altLang="en-US" sz="1800">
                    <a:latin typeface="Helvetica Neue" panose="02000503000000020004" pitchFamily="2" charset="0"/>
                  </a:rPr>
                  <a:t>subsets.</a:t>
                </a:r>
              </a:p>
            </p:txBody>
          </p:sp>
          <p:sp>
            <p:nvSpPr>
              <p:cNvPr id="37898" name="TextBox 109">
                <a:extLst>
                  <a:ext uri="{FF2B5EF4-FFF2-40B4-BE49-F238E27FC236}">
                    <a16:creationId xmlns:a16="http://schemas.microsoft.com/office/drawing/2014/main" id="{A25BE617-985B-164C-A6C8-7379EA5B60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7896" y="913304"/>
                <a:ext cx="1467299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set</a:t>
                </a:r>
              </a:p>
            </p:txBody>
          </p:sp>
          <p:sp>
            <p:nvSpPr>
              <p:cNvPr id="116" name="Triangle 115">
                <a:extLst>
                  <a:ext uri="{FF2B5EF4-FFF2-40B4-BE49-F238E27FC236}">
                    <a16:creationId xmlns:a16="http://schemas.microsoft.com/office/drawing/2014/main" id="{C9E4E1C0-F178-824E-9CB0-0DB9B946CF58}"/>
                  </a:ext>
                </a:extLst>
              </p:cNvPr>
              <p:cNvSpPr/>
              <p:nvPr/>
            </p:nvSpPr>
            <p:spPr>
              <a:xfrm>
                <a:off x="9660271" y="4980442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37900" name="TextBox 120">
                <a:extLst>
                  <a:ext uri="{FF2B5EF4-FFF2-40B4-BE49-F238E27FC236}">
                    <a16:creationId xmlns:a16="http://schemas.microsoft.com/office/drawing/2014/main" id="{493BDFF6-0DAD-D34C-89E2-C4846B7399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69307" y="2767656"/>
                <a:ext cx="3384458" cy="9389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Build a tree on each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subset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E0DA62C-C738-AC48-8083-90D4A072E54E}"/>
                  </a:ext>
                </a:extLst>
              </p:cNvPr>
              <p:cNvSpPr txBox="1"/>
              <p:nvPr/>
            </p:nvSpPr>
            <p:spPr>
              <a:xfrm>
                <a:off x="2523507" y="6537186"/>
                <a:ext cx="6287311" cy="8717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650" b="1" dirty="0">
                    <a:solidFill>
                      <a:srgbClr val="0432F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Compute tree on entire set of species using “Disjoint Tree Merger” method</a:t>
                </a:r>
                <a:endParaRPr lang="en-US" sz="1650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7902" name="TextBox 136">
                <a:extLst>
                  <a:ext uri="{FF2B5EF4-FFF2-40B4-BE49-F238E27FC236}">
                    <a16:creationId xmlns:a16="http://schemas.microsoft.com/office/drawing/2014/main" id="{2CC884C6-9B22-B045-96C7-EF2AD53E52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1808" y="4339705"/>
                <a:ext cx="2039892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Tree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on 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 set</a:t>
                </a:r>
              </a:p>
            </p:txBody>
          </p:sp>
          <p:sp>
            <p:nvSpPr>
              <p:cNvPr id="139" name="Triangle 138">
                <a:extLst>
                  <a:ext uri="{FF2B5EF4-FFF2-40B4-BE49-F238E27FC236}">
                    <a16:creationId xmlns:a16="http://schemas.microsoft.com/office/drawing/2014/main" id="{4D2ABEF4-04F9-F84E-AD10-2874845F13DA}"/>
                  </a:ext>
                </a:extLst>
              </p:cNvPr>
              <p:cNvSpPr/>
              <p:nvPr/>
            </p:nvSpPr>
            <p:spPr>
              <a:xfrm>
                <a:off x="9233286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1" name="Triangle 140">
                <a:extLst>
                  <a:ext uri="{FF2B5EF4-FFF2-40B4-BE49-F238E27FC236}">
                    <a16:creationId xmlns:a16="http://schemas.microsoft.com/office/drawing/2014/main" id="{ED71DB30-D00E-E94F-9691-AE93153CE0DF}"/>
                  </a:ext>
                </a:extLst>
              </p:cNvPr>
              <p:cNvSpPr/>
              <p:nvPr/>
            </p:nvSpPr>
            <p:spPr>
              <a:xfrm>
                <a:off x="9660271" y="4030251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3" name="Triangle 142">
                <a:extLst>
                  <a:ext uri="{FF2B5EF4-FFF2-40B4-BE49-F238E27FC236}">
                    <a16:creationId xmlns:a16="http://schemas.microsoft.com/office/drawing/2014/main" id="{70C5DD8C-3DA3-144E-824A-52A1C314E59C}"/>
                  </a:ext>
                </a:extLst>
              </p:cNvPr>
              <p:cNvSpPr/>
              <p:nvPr/>
            </p:nvSpPr>
            <p:spPr>
              <a:xfrm>
                <a:off x="10150515" y="4496121"/>
                <a:ext cx="548981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5" name="Triangle 144">
                <a:extLst>
                  <a:ext uri="{FF2B5EF4-FFF2-40B4-BE49-F238E27FC236}">
                    <a16:creationId xmlns:a16="http://schemas.microsoft.com/office/drawing/2014/main" id="{61CFB168-B74C-4A40-8193-699DADD1D6C0}"/>
                  </a:ext>
                </a:extLst>
              </p:cNvPr>
              <p:cNvSpPr/>
              <p:nvPr/>
            </p:nvSpPr>
            <p:spPr>
              <a:xfrm>
                <a:off x="10627202" y="4985054"/>
                <a:ext cx="548983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0" name="Triangle 149">
                <a:extLst>
                  <a:ext uri="{FF2B5EF4-FFF2-40B4-BE49-F238E27FC236}">
                    <a16:creationId xmlns:a16="http://schemas.microsoft.com/office/drawing/2014/main" id="{74B667A1-1874-9246-A78F-677299CBA6A8}"/>
                  </a:ext>
                </a:extLst>
              </p:cNvPr>
              <p:cNvSpPr/>
              <p:nvPr/>
            </p:nvSpPr>
            <p:spPr>
              <a:xfrm>
                <a:off x="10627202" y="4030251"/>
                <a:ext cx="54898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2" name="Triangle 151">
                <a:extLst>
                  <a:ext uri="{FF2B5EF4-FFF2-40B4-BE49-F238E27FC236}">
                    <a16:creationId xmlns:a16="http://schemas.microsoft.com/office/drawing/2014/main" id="{7E1D33AC-798F-FB44-9AB6-3BD139C89079}"/>
                  </a:ext>
                </a:extLst>
              </p:cNvPr>
              <p:cNvSpPr/>
              <p:nvPr/>
            </p:nvSpPr>
            <p:spPr>
              <a:xfrm>
                <a:off x="11085817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92F49D0-B65A-C949-946C-515D7D21AD54}"/>
                  </a:ext>
                </a:extLst>
              </p:cNvPr>
              <p:cNvSpPr/>
              <p:nvPr/>
            </p:nvSpPr>
            <p:spPr>
              <a:xfrm>
                <a:off x="7550192" y="167322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6C1DCDE-CA20-3843-954D-B8D23C81A2D8}"/>
                  </a:ext>
                </a:extLst>
              </p:cNvPr>
              <p:cNvSpPr/>
              <p:nvPr/>
            </p:nvSpPr>
            <p:spPr>
              <a:xfrm>
                <a:off x="8096915" y="1410307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3300B23-7706-8341-A15F-85291B201049}"/>
                  </a:ext>
                </a:extLst>
              </p:cNvPr>
              <p:cNvSpPr/>
              <p:nvPr/>
            </p:nvSpPr>
            <p:spPr>
              <a:xfrm>
                <a:off x="8659453" y="1156615"/>
                <a:ext cx="544463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1938EE5-B7DB-D24C-AB31-1BD73DC33692}"/>
                  </a:ext>
                </a:extLst>
              </p:cNvPr>
              <p:cNvSpPr/>
              <p:nvPr/>
            </p:nvSpPr>
            <p:spPr>
              <a:xfrm>
                <a:off x="8139840" y="831428"/>
                <a:ext cx="544463" cy="50969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F33099F-8A8F-8347-BA9F-91D0DD9F6BF6}"/>
                  </a:ext>
                </a:extLst>
              </p:cNvPr>
              <p:cNvSpPr/>
              <p:nvPr/>
            </p:nvSpPr>
            <p:spPr>
              <a:xfrm>
                <a:off x="7568266" y="110126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60133E0-DA9B-5544-8269-6EAF3D4CAD37}"/>
                  </a:ext>
                </a:extLst>
              </p:cNvPr>
              <p:cNvSpPr/>
              <p:nvPr/>
            </p:nvSpPr>
            <p:spPr>
              <a:xfrm>
                <a:off x="7037358" y="778384"/>
                <a:ext cx="54220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CC694C99-A2F2-AC41-86ED-E9A5D7FB7BE8}"/>
                  </a:ext>
                </a:extLst>
              </p:cNvPr>
              <p:cNvCxnSpPr/>
              <p:nvPr/>
            </p:nvCxnSpPr>
            <p:spPr>
              <a:xfrm>
                <a:off x="1524947" y="2561144"/>
                <a:ext cx="0" cy="12131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CFD922-5629-BB4F-9611-E2FDB4FE1FF6}"/>
                  </a:ext>
                </a:extLst>
              </p:cNvPr>
              <p:cNvSpPr/>
              <p:nvPr/>
            </p:nvSpPr>
            <p:spPr>
              <a:xfrm>
                <a:off x="609977" y="3859586"/>
                <a:ext cx="1829940" cy="183349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5ACA5CA-CD7B-4B47-9D68-E26653386A24}"/>
                  </a:ext>
                </a:extLst>
              </p:cNvPr>
              <p:cNvSpPr/>
              <p:nvPr/>
            </p:nvSpPr>
            <p:spPr>
              <a:xfrm>
                <a:off x="7595376" y="526998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C491D6B-D8D3-8B46-9D8F-7F8E06E05D23}"/>
                  </a:ext>
                </a:extLst>
              </p:cNvPr>
              <p:cNvCxnSpPr/>
              <p:nvPr/>
            </p:nvCxnSpPr>
            <p:spPr>
              <a:xfrm>
                <a:off x="1524947" y="5822236"/>
                <a:ext cx="0" cy="51660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C5265A0-8A12-9949-900D-58BE16D9F2E3}"/>
                  </a:ext>
                </a:extLst>
              </p:cNvPr>
              <p:cNvCxnSpPr/>
              <p:nvPr/>
            </p:nvCxnSpPr>
            <p:spPr>
              <a:xfrm>
                <a:off x="1506874" y="6322702"/>
                <a:ext cx="893055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3B87B55-390A-3D4F-87BD-4528B141F627}"/>
                  </a:ext>
                </a:extLst>
              </p:cNvPr>
              <p:cNvCxnSpPr/>
              <p:nvPr/>
            </p:nvCxnSpPr>
            <p:spPr>
              <a:xfrm>
                <a:off x="10437431" y="5492438"/>
                <a:ext cx="0" cy="84179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31992B93-0392-2F49-BC7B-947DBCFBA47C}"/>
                  </a:ext>
                </a:extLst>
              </p:cNvPr>
              <p:cNvCxnSpPr/>
              <p:nvPr/>
            </p:nvCxnSpPr>
            <p:spPr>
              <a:xfrm>
                <a:off x="2652280" y="1463351"/>
                <a:ext cx="480302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208165-56D2-4144-9457-9CD83B78F84F}"/>
              </a:ext>
            </a:extLst>
          </p:cNvPr>
          <p:cNvCxnSpPr/>
          <p:nvPr/>
        </p:nvCxnSpPr>
        <p:spPr>
          <a:xfrm flipV="1">
            <a:off x="5172075" y="5399089"/>
            <a:ext cx="0" cy="471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9D0AA20-3DFA-644E-9601-E441F8FADC53}"/>
              </a:ext>
            </a:extLst>
          </p:cNvPr>
          <p:cNvSpPr txBox="1"/>
          <p:nvPr/>
        </p:nvSpPr>
        <p:spPr>
          <a:xfrm>
            <a:off x="1912939" y="4195764"/>
            <a:ext cx="1273175" cy="103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Auxiliary</a:t>
            </a:r>
          </a:p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Info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(e.g., distance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matrix)</a:t>
            </a:r>
          </a:p>
        </p:txBody>
      </p:sp>
      <p:sp>
        <p:nvSpPr>
          <p:cNvPr id="37892" name="TextBox 1">
            <a:extLst>
              <a:ext uri="{FF2B5EF4-FFF2-40B4-BE49-F238E27FC236}">
                <a16:creationId xmlns:a16="http://schemas.microsoft.com/office/drawing/2014/main" id="{E24BD09D-8EAF-4146-B763-F336FF8AE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53" y="238126"/>
            <a:ext cx="97602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432FF"/>
                </a:solidFill>
              </a:rPr>
              <a:t>Divide-and-Conquer Gene Tree Estimation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B96351-35F1-D34D-B229-0930A61A50EE}"/>
              </a:ext>
            </a:extLst>
          </p:cNvPr>
          <p:cNvSpPr txBox="1"/>
          <p:nvPr/>
        </p:nvSpPr>
        <p:spPr>
          <a:xfrm>
            <a:off x="8232418" y="1167473"/>
            <a:ext cx="1764697" cy="1477328"/>
          </a:xfrm>
          <a:prstGeom prst="rect">
            <a:avLst/>
          </a:prstGeom>
          <a:solidFill>
            <a:srgbClr val="FFFF00">
              <a:alpha val="73000"/>
            </a:srgbClr>
          </a:solidFill>
          <a:ln w="25400">
            <a:solidFill>
              <a:schemeClr val="accent1">
                <a:alpha val="69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Note: use most accurate method on subsets, and treat as </a:t>
            </a:r>
            <a:r>
              <a:rPr lang="en-US" b="1" dirty="0">
                <a:solidFill>
                  <a:srgbClr val="0432FF"/>
                </a:solidFill>
              </a:rPr>
              <a:t>absolute constraints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2C8528-62AA-9344-9DA8-18E1BCAD38D0}"/>
              </a:ext>
            </a:extLst>
          </p:cNvPr>
          <p:cNvSpPr txBox="1"/>
          <p:nvPr/>
        </p:nvSpPr>
        <p:spPr>
          <a:xfrm>
            <a:off x="9114766" y="6034596"/>
            <a:ext cx="2914965" cy="523220"/>
          </a:xfrm>
          <a:prstGeom prst="rect">
            <a:avLst/>
          </a:prstGeom>
          <a:solidFill>
            <a:srgbClr val="FFFF00">
              <a:alpha val="71000"/>
            </a:srgbClr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Guide Tree Merger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91642E-2B55-4D41-833A-0CECB2781879}"/>
              </a:ext>
            </a:extLst>
          </p:cNvPr>
          <p:cNvCxnSpPr/>
          <p:nvPr/>
        </p:nvCxnSpPr>
        <p:spPr>
          <a:xfrm flipH="1">
            <a:off x="7298838" y="6280877"/>
            <a:ext cx="163328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BC645BC-2E7D-764D-9509-88D9D45CFE7F}"/>
              </a:ext>
            </a:extLst>
          </p:cNvPr>
          <p:cNvSpPr txBox="1"/>
          <p:nvPr/>
        </p:nvSpPr>
        <p:spPr>
          <a:xfrm>
            <a:off x="10238283" y="3040938"/>
            <a:ext cx="1501508" cy="1384995"/>
          </a:xfrm>
          <a:prstGeom prst="rect">
            <a:avLst/>
          </a:prstGeom>
          <a:solidFill>
            <a:srgbClr val="FFFF00">
              <a:alpha val="69000"/>
            </a:srgb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RAxML, IQ-TREE, </a:t>
            </a:r>
            <a:r>
              <a:rPr lang="en-US" sz="2800" dirty="0" err="1"/>
              <a:t>etc</a:t>
            </a:r>
            <a:endParaRPr lang="en-US" sz="28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BFE1A9-7CC8-4C4F-9D7B-D01623CFE816}"/>
              </a:ext>
            </a:extLst>
          </p:cNvPr>
          <p:cNvCxnSpPr/>
          <p:nvPr/>
        </p:nvCxnSpPr>
        <p:spPr>
          <a:xfrm flipH="1">
            <a:off x="9297417" y="3377222"/>
            <a:ext cx="780862" cy="222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454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ABF5899-6490-6C4A-8B10-B4919BF9E7E9}"/>
              </a:ext>
            </a:extLst>
          </p:cNvPr>
          <p:cNvSpPr txBox="1"/>
          <p:nvPr/>
        </p:nvSpPr>
        <p:spPr>
          <a:xfrm>
            <a:off x="9051403" y="3330444"/>
            <a:ext cx="3020992" cy="2031325"/>
          </a:xfrm>
          <a:prstGeom prst="rect">
            <a:avLst/>
          </a:prstGeom>
          <a:solidFill>
            <a:schemeClr val="accent1">
              <a:alpha val="23780"/>
            </a:schemeClr>
          </a:solidFill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GTM-pipeline: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Scales to large datasets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competitive with RAxML and IQ-TREE for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only slightly slower than starting tree (but more accurate) </a:t>
            </a:r>
          </a:p>
        </p:txBody>
      </p:sp>
      <p:pic>
        <p:nvPicPr>
          <p:cNvPr id="10" name="Picture 9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4C6F9F8F-09A8-6349-B183-F153B19CD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9651" y="1306009"/>
            <a:ext cx="1242349" cy="1670900"/>
          </a:xfrm>
          <a:prstGeom prst="rect">
            <a:avLst/>
          </a:prstGeom>
        </p:spPr>
      </p:pic>
      <p:pic>
        <p:nvPicPr>
          <p:cNvPr id="12" name="Picture 11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96FE238E-3CC1-C549-8860-FEB6C41EB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360" y="1520284"/>
            <a:ext cx="1242349" cy="12423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E500C-F8E4-1C4B-89E6-B533F26DF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1400564"/>
            <a:ext cx="8277726" cy="33910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FEB2D7-86BC-FC35-A097-1426A48EC544}"/>
              </a:ext>
            </a:extLst>
          </p:cNvPr>
          <p:cNvSpPr txBox="1"/>
          <p:nvPr/>
        </p:nvSpPr>
        <p:spPr>
          <a:xfrm>
            <a:off x="304801" y="223169"/>
            <a:ext cx="10922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GTM is more accurate than RAxML and </a:t>
            </a:r>
            <a:r>
              <a:rPr lang="en-US" sz="3200" dirty="0" err="1"/>
              <a:t>IQTree</a:t>
            </a:r>
            <a:r>
              <a:rPr lang="en-US" sz="3200" dirty="0"/>
              <a:t> on large datasets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A30F96-6EFD-815C-C61E-AC351AD9C1B9}"/>
              </a:ext>
            </a:extLst>
          </p:cNvPr>
          <p:cNvSpPr txBox="1"/>
          <p:nvPr/>
        </p:nvSpPr>
        <p:spPr>
          <a:xfrm>
            <a:off x="845127" y="5359429"/>
            <a:ext cx="7858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Simulated datasets with 10,000 and 50,000 sequences</a:t>
            </a:r>
          </a:p>
          <a:p>
            <a:r>
              <a:rPr lang="en-US" dirty="0"/>
              <a:t>RAxML and </a:t>
            </a:r>
            <a:r>
              <a:rPr lang="en-US" dirty="0" err="1"/>
              <a:t>IQTree</a:t>
            </a:r>
            <a:r>
              <a:rPr lang="en-US" dirty="0"/>
              <a:t> two “best” prior methods – not as accurate as GTM</a:t>
            </a:r>
          </a:p>
          <a:p>
            <a:r>
              <a:rPr lang="en-US" dirty="0"/>
              <a:t>FastTree a fast heuristic for maximum likelihood, but it is less accurate than others</a:t>
            </a:r>
          </a:p>
        </p:txBody>
      </p:sp>
    </p:spTree>
    <p:extLst>
      <p:ext uri="{BB962C8B-B14F-4D97-AF65-F5344CB8AC3E}">
        <p14:creationId xmlns:p14="http://schemas.microsoft.com/office/powerpoint/2010/main" val="2794782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3D553159-40D7-C54B-80E2-9D8F064D0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Why I love phylogenetics (and its applications)</a:t>
            </a:r>
          </a:p>
        </p:txBody>
      </p:sp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FF4B23B6-FF5E-9D4E-92CA-5CFC6B21F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291" y="1399742"/>
            <a:ext cx="10280073" cy="4756150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Phylogeny estimation is a non-trivial and complex statistical estimation problem, involving lots of graph theory, probability theory, and algorithmics</a:t>
            </a:r>
          </a:p>
          <a:p>
            <a:pPr>
              <a:buFont typeface="Arial" charset="0"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Lots of NP-hard optimization problems</a:t>
            </a:r>
          </a:p>
          <a:p>
            <a:pPr marL="0" indent="0">
              <a:buNone/>
              <a:defRPr/>
            </a:pPr>
            <a:endParaRPr lang="en-US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Theory and empirical evaluation are both needed  </a:t>
            </a:r>
          </a:p>
          <a:p>
            <a:pPr>
              <a:buFont typeface="Arial" charset="0"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These insights lead to advances in methods, which in turn enable biologists to make more accurate scientific discoveries.</a:t>
            </a:r>
          </a:p>
          <a:p>
            <a:pPr>
              <a:buFont typeface="Arial" charset="0"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F2C4-4617-3E48-B4B4-C4A243AAB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 Liu and Mohammed El-Kebir 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ED9D7-CF96-5A4D-BA7D-DBA684726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also: no Session 1 meeting, </a:t>
            </a:r>
            <a:r>
              <a:rPr lang="en-US"/>
              <a:t>just Session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192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3D7-A307-F7D4-B9CB-BC36FCD2A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BCB PhD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31A41-B060-784F-9561-F52BCA47D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CS 581 (Algorithmic Genomic Biology)</a:t>
            </a:r>
          </a:p>
          <a:p>
            <a:r>
              <a:rPr lang="en-US" dirty="0"/>
              <a:t>CS 582 (Machine Learning for Bioinformatics)</a:t>
            </a:r>
          </a:p>
          <a:p>
            <a:r>
              <a:rPr lang="en-US" dirty="0"/>
              <a:t>One advanced course in machine learning, statistics, or probability</a:t>
            </a:r>
          </a:p>
          <a:p>
            <a:r>
              <a:rPr lang="en-US" dirty="0"/>
              <a:t>BCB seminar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Qualifying exam in second year focuses on research</a:t>
            </a:r>
          </a:p>
          <a:p>
            <a:pPr lvl="1"/>
            <a:r>
              <a:rPr lang="en-US" dirty="0"/>
              <a:t>You do research mentored by a faculty, and you write it up for the qual</a:t>
            </a:r>
          </a:p>
          <a:p>
            <a:pPr lvl="1"/>
            <a:r>
              <a:rPr lang="en-US" dirty="0"/>
              <a:t>Oral presentation of the research paper and also one other paper on a related topic</a:t>
            </a:r>
          </a:p>
          <a:p>
            <a:pPr lvl="1"/>
            <a:r>
              <a:rPr lang="en-US" dirty="0"/>
              <a:t>Q&amp;A covers the research, the extra paper, and background</a:t>
            </a:r>
          </a:p>
        </p:txBody>
      </p:sp>
    </p:spTree>
    <p:extLst>
      <p:ext uri="{BB962C8B-B14F-4D97-AF65-F5344CB8AC3E}">
        <p14:creationId xmlns:p14="http://schemas.microsoft.com/office/powerpoint/2010/main" val="285281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C1474-2B82-5B42-BE13-712F86A41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an advisor (and is BCB good for you?)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66556-5263-7940-BAF5-23FC2DB87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BCB courses that have research course projects: </a:t>
            </a:r>
          </a:p>
          <a:p>
            <a:pPr lvl="1"/>
            <a:r>
              <a:rPr lang="en-US" dirty="0"/>
              <a:t>CS 581 (Tandy Warnow), </a:t>
            </a:r>
          </a:p>
          <a:p>
            <a:pPr lvl="1"/>
            <a:r>
              <a:rPr lang="en-US" dirty="0"/>
              <a:t>CS 582 (Ge Liu), </a:t>
            </a:r>
          </a:p>
          <a:p>
            <a:pPr lvl="1"/>
            <a:r>
              <a:rPr lang="en-US" dirty="0"/>
              <a:t>CS 598 courses taught by BCB faculty</a:t>
            </a:r>
          </a:p>
          <a:p>
            <a:r>
              <a:rPr lang="en-US" dirty="0"/>
              <a:t>Do 597s with several of the BCB faculty</a:t>
            </a:r>
          </a:p>
          <a:p>
            <a:r>
              <a:rPr lang="en-US" dirty="0"/>
              <a:t>Attend BCB seminar  </a:t>
            </a:r>
          </a:p>
          <a:p>
            <a:r>
              <a:rPr lang="en-US" dirty="0"/>
              <a:t>No need to know biology before getting started – much of what you need to learn is done through doing research and reading papers.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697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673E42-CE58-B842-A50D-37CA4B518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40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1" name="Title 1">
            <a:extLst>
              <a:ext uri="{FF2B5EF4-FFF2-40B4-BE49-F238E27FC236}">
                <a16:creationId xmlns:a16="http://schemas.microsoft.com/office/drawing/2014/main" id="{FF858444-B544-7948-B0E7-6234641FA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7328" y="43735"/>
            <a:ext cx="6274591" cy="3351602"/>
          </a:xfrm>
        </p:spPr>
        <p:txBody>
          <a:bodyPr>
            <a:normAutofit/>
          </a:bodyPr>
          <a:lstStyle/>
          <a:p>
            <a:pPr algn="l"/>
            <a:r>
              <a:rPr lang="en-US" altLang="en-US" sz="51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Warnow Lab Research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204DFA-1939-2B45-8BFF-35D489D6A0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7327" y="4156276"/>
            <a:ext cx="6274592" cy="2061645"/>
          </a:xfrm>
        </p:spPr>
        <p:txBody>
          <a:bodyPr rtlCol="0">
            <a:normAutofit/>
          </a:bodyPr>
          <a:lstStyle/>
          <a:p>
            <a:pPr algn="l"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Tandy Warnow</a:t>
            </a:r>
          </a:p>
          <a:p>
            <a:pPr algn="l"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The University of Illinois</a:t>
            </a:r>
          </a:p>
        </p:txBody>
      </p:sp>
    </p:spTree>
    <p:extLst>
      <p:ext uri="{BB962C8B-B14F-4D97-AF65-F5344CB8AC3E}">
        <p14:creationId xmlns:p14="http://schemas.microsoft.com/office/powerpoint/2010/main" val="2849031214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B78BFB-014A-34E6-8CF0-700D07F62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" b="14581"/>
          <a:stretch/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568AF6-AFEC-B79C-FE29-3DF2509C97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38" r="5" b="1543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81C324-CF5E-ED18-B750-3A5F44E82C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36" r="7434" b="-2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1C6F23-2530-143F-6A4D-6AEEA44F31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31" r="4329" b="-2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FCBB63-2F70-8562-DC51-370DED8D19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76" r="5724" b="-2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D4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6D2AF-6D5A-9427-A310-E8B42C588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586622"/>
            <a:ext cx="5193748" cy="6371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Current lab members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9604A3-0AC2-F89D-29A0-023156BDEB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46" r="4250" b="-2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D6BFA-3801-7551-66FC-963AA31C4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6494" y="4223746"/>
            <a:ext cx="5543236" cy="263424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Yasamin Tabatabaee, 3</a:t>
            </a:r>
            <a:r>
              <a:rPr lang="en-US" sz="2000" baseline="30000" dirty="0">
                <a:solidFill>
                  <a:srgbClr val="FFFFFF"/>
                </a:solidFill>
              </a:rPr>
              <a:t>nd</a:t>
            </a:r>
            <a:r>
              <a:rPr lang="en-US" sz="2000" dirty="0">
                <a:solidFill>
                  <a:srgbClr val="FFFFFF"/>
                </a:solidFill>
              </a:rPr>
              <a:t> year</a:t>
            </a:r>
          </a:p>
          <a:p>
            <a:r>
              <a:rPr lang="en-US" sz="2000" dirty="0">
                <a:solidFill>
                  <a:srgbClr val="FFFFFF"/>
                </a:solidFill>
              </a:rPr>
              <a:t>James Willson, 4</a:t>
            </a:r>
            <a:r>
              <a:rPr lang="en-US" sz="2000" baseline="30000" dirty="0">
                <a:solidFill>
                  <a:srgbClr val="FFFFFF"/>
                </a:solidFill>
              </a:rPr>
              <a:t>th</a:t>
            </a:r>
            <a:r>
              <a:rPr lang="en-US" sz="2000" dirty="0">
                <a:solidFill>
                  <a:srgbClr val="FFFFFF"/>
                </a:solidFill>
              </a:rPr>
              <a:t>  year</a:t>
            </a:r>
          </a:p>
          <a:p>
            <a:r>
              <a:rPr lang="en-US" sz="2000" dirty="0">
                <a:solidFill>
                  <a:srgbClr val="FFFFFF"/>
                </a:solidFill>
              </a:rPr>
              <a:t>Chengze Shen, 4</a:t>
            </a:r>
            <a:r>
              <a:rPr lang="en-US" sz="2000" baseline="30000" dirty="0">
                <a:solidFill>
                  <a:srgbClr val="FFFFFF"/>
                </a:solidFill>
              </a:rPr>
              <a:t>th</a:t>
            </a:r>
            <a:r>
              <a:rPr lang="en-US" sz="2000" dirty="0">
                <a:solidFill>
                  <a:srgbClr val="FFFFFF"/>
                </a:solidFill>
              </a:rPr>
              <a:t> year</a:t>
            </a:r>
          </a:p>
          <a:p>
            <a:r>
              <a:rPr lang="en-US" sz="2000" dirty="0">
                <a:solidFill>
                  <a:srgbClr val="FFFFFF"/>
                </a:solidFill>
              </a:rPr>
              <a:t>Baqiao Liu, 4</a:t>
            </a:r>
            <a:r>
              <a:rPr lang="en-US" sz="2000" baseline="30000" dirty="0">
                <a:solidFill>
                  <a:srgbClr val="FFFFFF"/>
                </a:solidFill>
              </a:rPr>
              <a:t>th</a:t>
            </a:r>
            <a:r>
              <a:rPr lang="en-US" sz="2000" dirty="0">
                <a:solidFill>
                  <a:srgbClr val="FFFFFF"/>
                </a:solidFill>
              </a:rPr>
              <a:t>  year</a:t>
            </a:r>
          </a:p>
          <a:p>
            <a:r>
              <a:rPr lang="en-US" sz="2000" dirty="0">
                <a:solidFill>
                  <a:srgbClr val="FFFFFF"/>
                </a:solidFill>
              </a:rPr>
              <a:t>Minhyuk Park, 3</a:t>
            </a:r>
            <a:r>
              <a:rPr lang="en-US" sz="2000" baseline="30000" dirty="0">
                <a:solidFill>
                  <a:srgbClr val="FFFFFF"/>
                </a:solidFill>
              </a:rPr>
              <a:t>rd</a:t>
            </a:r>
            <a:r>
              <a:rPr lang="en-US" sz="2000" dirty="0">
                <a:solidFill>
                  <a:srgbClr val="FFFFFF"/>
                </a:solidFill>
              </a:rPr>
              <a:t>  year</a:t>
            </a:r>
          </a:p>
          <a:p>
            <a:r>
              <a:rPr lang="en-US" sz="2000" dirty="0">
                <a:solidFill>
                  <a:srgbClr val="FFFFFF"/>
                </a:solidFill>
              </a:rPr>
              <a:t>Eleanor Wedell, 2</a:t>
            </a:r>
            <a:r>
              <a:rPr lang="en-US" sz="2000" baseline="30000" dirty="0">
                <a:solidFill>
                  <a:srgbClr val="FFFFFF"/>
                </a:solidFill>
              </a:rPr>
              <a:t>nd</a:t>
            </a:r>
            <a:r>
              <a:rPr lang="en-US" sz="2000" dirty="0">
                <a:solidFill>
                  <a:srgbClr val="FFFFFF"/>
                </a:solidFill>
              </a:rPr>
              <a:t> year</a:t>
            </a:r>
          </a:p>
        </p:txBody>
      </p:sp>
    </p:spTree>
    <p:extLst>
      <p:ext uri="{BB962C8B-B14F-4D97-AF65-F5344CB8AC3E}">
        <p14:creationId xmlns:p14="http://schemas.microsoft.com/office/powerpoint/2010/main" val="795458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5A5DE-E3F6-1DD9-7367-8D228F40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Warnow Lab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78C31-80E2-BE5A-D507-838795EBC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Computational Biology</a:t>
            </a:r>
          </a:p>
          <a:p>
            <a:pPr lvl="1"/>
            <a:r>
              <a:rPr lang="en-US" dirty="0"/>
              <a:t>Phylogenetic Tree and Network Estimation</a:t>
            </a:r>
          </a:p>
          <a:p>
            <a:pPr lvl="1"/>
            <a:r>
              <a:rPr lang="en-US" dirty="0"/>
              <a:t>Multiple Sequence Alignment</a:t>
            </a:r>
          </a:p>
          <a:p>
            <a:pPr lvl="1"/>
            <a:r>
              <a:rPr lang="en-US" dirty="0"/>
              <a:t>Metagenomics</a:t>
            </a:r>
          </a:p>
          <a:p>
            <a:r>
              <a:rPr lang="en-US" dirty="0"/>
              <a:t>Community Detection and Clustering in Large Networks</a:t>
            </a:r>
          </a:p>
          <a:p>
            <a:r>
              <a:rPr lang="en-US" dirty="0"/>
              <a:t>Computational Historical Linguistics</a:t>
            </a:r>
          </a:p>
        </p:txBody>
      </p:sp>
    </p:spTree>
    <p:extLst>
      <p:ext uri="{BB962C8B-B14F-4D97-AF65-F5344CB8AC3E}">
        <p14:creationId xmlns:p14="http://schemas.microsoft.com/office/powerpoint/2010/main" val="1289667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1026">
            <a:extLst>
              <a:ext uri="{FF2B5EF4-FFF2-40B4-BE49-F238E27FC236}">
                <a16:creationId xmlns:a16="http://schemas.microsoft.com/office/drawing/2014/main" id="{0521FA37-C9AF-DC4E-80FF-9630F3027E99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1981200"/>
            <a:ext cx="5943600" cy="1447800"/>
            <a:chOff x="1104" y="1200"/>
            <a:chExt cx="3456" cy="1728"/>
          </a:xfrm>
        </p:grpSpPr>
        <p:sp>
          <p:nvSpPr>
            <p:cNvPr id="705539" name="Line 1027">
              <a:extLst>
                <a:ext uri="{FF2B5EF4-FFF2-40B4-BE49-F238E27FC236}">
                  <a16:creationId xmlns:a16="http://schemas.microsoft.com/office/drawing/2014/main" id="{04E2EE01-5270-D94C-9D1F-6C3138D261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1200"/>
              <a:ext cx="1728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5540" name="Line 1028">
              <a:extLst>
                <a:ext uri="{FF2B5EF4-FFF2-40B4-BE49-F238E27FC236}">
                  <a16:creationId xmlns:a16="http://schemas.microsoft.com/office/drawing/2014/main" id="{DC34B173-51D6-9047-918D-41F94B49A4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32" y="1200"/>
              <a:ext cx="1728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5541" name="Line 1029">
              <a:extLst>
                <a:ext uri="{FF2B5EF4-FFF2-40B4-BE49-F238E27FC236}">
                  <a16:creationId xmlns:a16="http://schemas.microsoft.com/office/drawing/2014/main" id="{1C18A910-0529-6A42-B9A5-83AD3A826E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56" y="1776"/>
              <a:ext cx="1152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5542" name="Line 1030">
              <a:extLst>
                <a:ext uri="{FF2B5EF4-FFF2-40B4-BE49-F238E27FC236}">
                  <a16:creationId xmlns:a16="http://schemas.microsoft.com/office/drawing/2014/main" id="{397D162F-FC4B-C746-B01A-FD8A0E618D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08" y="2352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6386" name="Picture 1031" descr="orang2">
            <a:extLst>
              <a:ext uri="{FF2B5EF4-FFF2-40B4-BE49-F238E27FC236}">
                <a16:creationId xmlns:a16="http://schemas.microsoft.com/office/drawing/2014/main" id="{A4C9E0EB-4FFE-9542-98DC-71B8375AC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3824288"/>
            <a:ext cx="142557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032" descr="chimp3">
            <a:extLst>
              <a:ext uri="{FF2B5EF4-FFF2-40B4-BE49-F238E27FC236}">
                <a16:creationId xmlns:a16="http://schemas.microsoft.com/office/drawing/2014/main" id="{E514D0F3-E826-874E-BE5B-6B0089EB5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3849688"/>
            <a:ext cx="144145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5545" name="Text Box 1033">
            <a:extLst>
              <a:ext uri="{FF2B5EF4-FFF2-40B4-BE49-F238E27FC236}">
                <a16:creationId xmlns:a16="http://schemas.microsoft.com/office/drawing/2014/main" id="{C9838FF9-53E4-7248-BEF0-88D4FFFF9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1" y="3355975"/>
            <a:ext cx="136366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latin typeface="Times New Roman" charset="0"/>
              </a:rPr>
              <a:t>Orangutan</a:t>
            </a:r>
          </a:p>
        </p:txBody>
      </p:sp>
      <p:sp>
        <p:nvSpPr>
          <p:cNvPr id="705546" name="Text Box 1034">
            <a:extLst>
              <a:ext uri="{FF2B5EF4-FFF2-40B4-BE49-F238E27FC236}">
                <a16:creationId xmlns:a16="http://schemas.microsoft.com/office/drawing/2014/main" id="{AFD63395-9271-5346-9D63-B4BA773D9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3370264"/>
            <a:ext cx="97631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latin typeface="Times New Roman" charset="0"/>
              </a:rPr>
              <a:t>Gorilla</a:t>
            </a:r>
          </a:p>
        </p:txBody>
      </p:sp>
      <p:sp>
        <p:nvSpPr>
          <p:cNvPr id="705547" name="Text Box 1035">
            <a:extLst>
              <a:ext uri="{FF2B5EF4-FFF2-40B4-BE49-F238E27FC236}">
                <a16:creationId xmlns:a16="http://schemas.microsoft.com/office/drawing/2014/main" id="{2F6E7A75-DC2D-9E45-9989-7845AB482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370264"/>
            <a:ext cx="15811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latin typeface="Times New Roman" charset="0"/>
              </a:rPr>
              <a:t>Chimpanzee</a:t>
            </a:r>
          </a:p>
        </p:txBody>
      </p:sp>
      <p:sp>
        <p:nvSpPr>
          <p:cNvPr id="705548" name="Text Box 1036">
            <a:extLst>
              <a:ext uri="{FF2B5EF4-FFF2-40B4-BE49-F238E27FC236}">
                <a16:creationId xmlns:a16="http://schemas.microsoft.com/office/drawing/2014/main" id="{A4268CFC-70A8-F945-929B-E9B47D855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6939" y="3355975"/>
            <a:ext cx="10064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latin typeface="Times New Roman" charset="0"/>
              </a:rPr>
              <a:t>Human</a:t>
            </a:r>
          </a:p>
        </p:txBody>
      </p:sp>
      <p:pic>
        <p:nvPicPr>
          <p:cNvPr id="16392" name="Picture 1037" descr="gorilla2">
            <a:extLst>
              <a:ext uri="{FF2B5EF4-FFF2-40B4-BE49-F238E27FC236}">
                <a16:creationId xmlns:a16="http://schemas.microsoft.com/office/drawing/2014/main" id="{2DF20186-5BB0-164F-8B44-A0A59895E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3835400"/>
            <a:ext cx="1458912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5550" name="Text Box 1038">
            <a:extLst>
              <a:ext uri="{FF2B5EF4-FFF2-40B4-BE49-F238E27FC236}">
                <a16:creationId xmlns:a16="http://schemas.microsoft.com/office/drawing/2014/main" id="{4D8810FC-1F4F-BE49-8135-AA0DC1C07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391" y="6172200"/>
            <a:ext cx="19495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00" i="1">
                <a:latin typeface="Times New Roman" charset="0"/>
              </a:rPr>
              <a:t>From the Tree of the Life Website,</a:t>
            </a:r>
            <a:br>
              <a:rPr lang="en-US" sz="1000" i="1">
                <a:latin typeface="Times New Roman" charset="0"/>
              </a:rPr>
            </a:br>
            <a:r>
              <a:rPr lang="en-US" sz="1000" i="1">
                <a:latin typeface="Times New Roman" charset="0"/>
              </a:rPr>
              <a:t>University of Arizona</a:t>
            </a:r>
          </a:p>
        </p:txBody>
      </p:sp>
      <p:sp>
        <p:nvSpPr>
          <p:cNvPr id="705551" name="Rectangle 1039">
            <a:extLst>
              <a:ext uri="{FF2B5EF4-FFF2-40B4-BE49-F238E27FC236}">
                <a16:creationId xmlns:a16="http://schemas.microsoft.com/office/drawing/2014/main" id="{417F734F-1A55-784A-B5C3-B32EB4918A7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457200"/>
            <a:ext cx="77724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Phylogeny (evolutionary tree)</a:t>
            </a:r>
          </a:p>
        </p:txBody>
      </p:sp>
      <p:pic>
        <p:nvPicPr>
          <p:cNvPr id="16395" name="Picture 1040" descr="mountain_icecream_cropped_2">
            <a:extLst>
              <a:ext uri="{FF2B5EF4-FFF2-40B4-BE49-F238E27FC236}">
                <a16:creationId xmlns:a16="http://schemas.microsoft.com/office/drawing/2014/main" id="{BE5C7E19-B1C7-9542-8EE9-104705757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886200"/>
            <a:ext cx="14811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nature-reviews-tree-of-life">
            <a:extLst>
              <a:ext uri="{FF2B5EF4-FFF2-40B4-BE49-F238E27FC236}">
                <a16:creationId xmlns:a16="http://schemas.microsoft.com/office/drawing/2014/main" id="{B0718D68-F7C1-CD46-AEE8-F34F9416A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1435100"/>
            <a:ext cx="26035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4">
            <a:extLst>
              <a:ext uri="{FF2B5EF4-FFF2-40B4-BE49-F238E27FC236}">
                <a16:creationId xmlns:a16="http://schemas.microsoft.com/office/drawing/2014/main" id="{A3E49ED7-485E-9E48-9E8A-79AE1A427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809" y="403412"/>
            <a:ext cx="6829117" cy="76308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Phylogenetic Inference </a:t>
            </a:r>
          </a:p>
        </p:txBody>
      </p:sp>
      <p:sp>
        <p:nvSpPr>
          <p:cNvPr id="101379" name="TextBox 3">
            <a:extLst>
              <a:ext uri="{FF2B5EF4-FFF2-40B4-BE49-F238E27FC236}">
                <a16:creationId xmlns:a16="http://schemas.microsoft.com/office/drawing/2014/main" id="{0BF5DEE9-5049-6E46-9CE9-EA88E9342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2813" y="3905251"/>
            <a:ext cx="7772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0"/>
              </a:spcBef>
              <a:buNone/>
              <a:defRPr/>
            </a:pPr>
            <a:r>
              <a:rPr lang="en-US" altLang="en-US" sz="2400" b="1" dirty="0"/>
              <a:t>Approaches: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400" dirty="0"/>
              <a:t>NP-hard optimization problems and large datasets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400" dirty="0"/>
              <a:t>Statistical estimation under stochastic models of evolution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400" dirty="0"/>
              <a:t>Probabilistic analysis of algorithms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400" dirty="0"/>
              <a:t>Graph-theoretic divide-and-conquer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400" dirty="0"/>
              <a:t>Chordal graph theory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400" dirty="0"/>
              <a:t>Combinatorial optimization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DF4A03-C18F-BD4E-B250-4BAD1294F69E}"/>
              </a:ext>
            </a:extLst>
          </p:cNvPr>
          <p:cNvSpPr txBox="1"/>
          <p:nvPr/>
        </p:nvSpPr>
        <p:spPr>
          <a:xfrm>
            <a:off x="6650039" y="1289050"/>
            <a:ext cx="3432175" cy="323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/>
              <a:t>“Big Data”: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Heterogeneous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Large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Noisy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Error-ridden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Streaming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Model-misspecification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728425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5516</TotalTime>
  <Words>1106</Words>
  <Application>Microsoft Macintosh PowerPoint</Application>
  <PresentationFormat>Widescreen</PresentationFormat>
  <Paragraphs>223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Helvetica Neue</vt:lpstr>
      <vt:lpstr>Helvetica Neue Light</vt:lpstr>
      <vt:lpstr>Times New Roman</vt:lpstr>
      <vt:lpstr>Verdana</vt:lpstr>
      <vt:lpstr>Office Theme</vt:lpstr>
      <vt:lpstr>The Bioinformatics and Computational Biology Group at UIUC</vt:lpstr>
      <vt:lpstr>Overview of BCB</vt:lpstr>
      <vt:lpstr>BCB PhD requirements</vt:lpstr>
      <vt:lpstr>Finding an advisor (and is BCB good for you?)</vt:lpstr>
      <vt:lpstr>Warnow Lab Research </vt:lpstr>
      <vt:lpstr>Current lab members</vt:lpstr>
      <vt:lpstr>Warnow Lab Research</vt:lpstr>
      <vt:lpstr>Phylogeny (evolutionary tree)</vt:lpstr>
      <vt:lpstr>PowerPoint Presentation</vt:lpstr>
      <vt:lpstr>DNA Sequence Evolution (Idealized)</vt:lpstr>
      <vt:lpstr>Phylogeny Problem</vt:lpstr>
      <vt:lpstr>Markov Models of Sequence Evolution (Gene Tree)</vt:lpstr>
      <vt:lpstr>PowerPoint Presentation</vt:lpstr>
      <vt:lpstr>Is method M statistically consistent under model G?</vt:lpstr>
      <vt:lpstr>My research in phylogenomics</vt:lpstr>
      <vt:lpstr>PowerPoint Presentation</vt:lpstr>
      <vt:lpstr>   Problem: Given set of MUL-trees, infer the species tree</vt:lpstr>
      <vt:lpstr>PowerPoint Presentation</vt:lpstr>
      <vt:lpstr>PowerPoint Presentation</vt:lpstr>
      <vt:lpstr>PowerPoint Presentation</vt:lpstr>
      <vt:lpstr>PowerPoint Presentation</vt:lpstr>
      <vt:lpstr>Why I love phylogenetics (and its applications)</vt:lpstr>
      <vt:lpstr>Ge Liu and Mohammed El-Kebir next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and Discrete Algorithms for Reconstructing the Tree of Life</dc:title>
  <dc:creator>Warnow, Tandy</dc:creator>
  <cp:lastModifiedBy>Warnow, Tandy</cp:lastModifiedBy>
  <cp:revision>55</cp:revision>
  <dcterms:created xsi:type="dcterms:W3CDTF">2019-11-20T16:51:19Z</dcterms:created>
  <dcterms:modified xsi:type="dcterms:W3CDTF">2024-03-04T00:59:16Z</dcterms:modified>
</cp:coreProperties>
</file>