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76" r:id="rId4"/>
    <p:sldId id="258" r:id="rId5"/>
    <p:sldId id="265" r:id="rId6"/>
    <p:sldId id="259" r:id="rId7"/>
    <p:sldId id="262" r:id="rId8"/>
    <p:sldId id="263" r:id="rId9"/>
    <p:sldId id="264" r:id="rId10"/>
    <p:sldId id="261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7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2795"/>
    <p:restoredTop sz="90943"/>
  </p:normalViewPr>
  <p:slideViewPr>
    <p:cSldViewPr>
      <p:cViewPr varScale="1">
        <p:scale>
          <a:sx n="105" d="100"/>
          <a:sy n="105" d="100"/>
        </p:scale>
        <p:origin x="73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24294E-19D8-BE43-AED2-7AAB9582B3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254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47A938-1191-B44C-835C-D0E154428700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3B3ABE-9045-7048-A50F-CB1433028175}" type="slidenum">
              <a:rPr lang="en-US"/>
              <a:pPr/>
              <a:t>10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E476A9-7EF1-7348-A323-094587919F5F}" type="slidenum">
              <a:rPr lang="en-US"/>
              <a:pPr/>
              <a:t>11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ECFC4B-61BC-644E-8C6C-F506E3888D06}" type="slidenum">
              <a:rPr lang="en-US"/>
              <a:pPr/>
              <a:t>12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E05077-A711-D74A-BD62-742D7A7999E8}" type="slidenum">
              <a:rPr lang="en-US"/>
              <a:pPr/>
              <a:t>13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5DC953-EC69-6E4A-907B-6BC2060E7E88}" type="slidenum">
              <a:rPr lang="en-US"/>
              <a:pPr/>
              <a:t>14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FE9657-0263-B643-A322-D8DC208834E9}" type="slidenum">
              <a:rPr lang="en-US"/>
              <a:pPr/>
              <a:t>15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83C72E-0F11-084D-89E4-10B0C4EB2E26}" type="slidenum">
              <a:rPr lang="en-US"/>
              <a:pPr/>
              <a:t>16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8FF140-DC75-C144-AF75-7236FC29C18B}" type="slidenum">
              <a:rPr lang="en-US"/>
              <a:pPr/>
              <a:t>17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91EFCE-DC04-E14E-A220-DD9B6438C8B2}" type="slidenum">
              <a:rPr lang="en-US"/>
              <a:pPr/>
              <a:t>18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EA9D39-F255-D344-B99C-6CED27ED87A7}" type="slidenum">
              <a:rPr lang="en-US"/>
              <a:pPr/>
              <a:t>19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2B00AD-ECEA-074C-A8A2-001720F3BDDC}" type="slidenum">
              <a:rPr lang="en-US"/>
              <a:pPr/>
              <a:t>2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E8C773-DFFC-E448-A0D0-1024BAE861F5}" type="slidenum">
              <a:rPr lang="en-US"/>
              <a:pPr/>
              <a:t>20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40DFEA-6668-AF43-B590-92701D8A7223}" type="slidenum">
              <a:rPr lang="en-US"/>
              <a:pPr/>
              <a:t>3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A25C4C-B208-E748-B09D-04A33899AE95}" type="slidenum">
              <a:rPr lang="en-US"/>
              <a:pPr/>
              <a:t>4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AD8932-DB44-3241-8595-A9A42A080568}" type="slidenum">
              <a:rPr lang="en-US"/>
              <a:pPr/>
              <a:t>5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355C1E-DE4A-6348-BE2B-6DA7A39DCE19}" type="slidenum">
              <a:rPr lang="en-US"/>
              <a:pPr/>
              <a:t>6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F523D9-FBF1-6E48-8851-40BD0986DCA3}" type="slidenum">
              <a:rPr lang="en-US"/>
              <a:pPr/>
              <a:t>7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B0A56B-6261-8745-B709-8A235B5972FE}" type="slidenum">
              <a:rPr lang="en-US"/>
              <a:pPr/>
              <a:t>8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692AFF-51BC-D742-B569-4C19DC6E641C}" type="slidenum">
              <a:rPr lang="en-US"/>
              <a:pPr/>
              <a:t>9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5577B-9555-084D-992B-E46A69C908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18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C037F-4EFE-9342-9095-0A545F7D65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49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00EA8-12F9-984B-ACDA-C6A35B21A7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22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447FD-97AB-AB46-8AD7-5A01B2E817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8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38638-C633-B642-92EC-2F2A94DFD7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85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EA12A-1C90-E342-B68A-0C26123552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5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C51D1-22A9-244B-8BD1-A098AB033D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824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66A7E-BCB5-2D4F-848F-2C20B2C996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60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35F8C-A39C-D54E-B6B4-74545B1C26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03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00D53-59D2-FE49-877E-2849F13C00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2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A41FD-89AC-D74D-A1A9-AC5D77631E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53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BD6C002-AABF-A44A-A98B-11A7D316B40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CS 173, Lecture B</a:t>
            </a:r>
            <a:br>
              <a:rPr lang="en-US" dirty="0"/>
            </a:br>
            <a:r>
              <a:rPr lang="en-US" dirty="0"/>
              <a:t>Tandy Warnow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Picking k items out of 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Algorithm for generating all the possibilities:</a:t>
            </a:r>
          </a:p>
          <a:p>
            <a:pPr>
              <a:lnSpc>
                <a:spcPct val="90000"/>
              </a:lnSpc>
            </a:pPr>
            <a:r>
              <a:rPr lang="en-US" sz="2800"/>
              <a:t>For i=1 up to k, DO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Pick an item from S to include in set 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Delete that item from the set 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The number of ways of performing this algorithm is n(n-1)(n-2)…(n-k+1)=n!/(n-k)!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But each set A can be generated in multiple ways - and we have overcounted!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Fixing the overcounting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endParaRPr lang="en-US" sz="2800" dirty="0"/>
          </a:p>
          <a:p>
            <a:pPr>
              <a:spcAft>
                <a:spcPct val="30000"/>
              </a:spcAft>
              <a:buFontTx/>
              <a:buNone/>
            </a:pPr>
            <a:r>
              <a:rPr lang="en-US" sz="2400" dirty="0"/>
              <a:t>Each set A of k elements is obtained through k! ways of running the algorithm. As an example, we can generate {s</a:t>
            </a:r>
            <a:r>
              <a:rPr lang="en-US" sz="2400" baseline="-25000" dirty="0"/>
              <a:t>1</a:t>
            </a:r>
            <a:r>
              <a:rPr lang="en-US" sz="2400" dirty="0"/>
              <a:t>, s</a:t>
            </a:r>
            <a:r>
              <a:rPr lang="en-US" sz="2400" baseline="-25000" dirty="0"/>
              <a:t>5</a:t>
            </a:r>
            <a:r>
              <a:rPr lang="en-US" sz="2400" dirty="0"/>
              <a:t>, s</a:t>
            </a:r>
            <a:r>
              <a:rPr lang="en-US" sz="2400" baseline="-25000" dirty="0"/>
              <a:t>3</a:t>
            </a:r>
            <a:r>
              <a:rPr lang="en-US" sz="2400" dirty="0"/>
              <a:t>} in 6 ways, depending upon the order in which we pick each of the three elements.</a:t>
            </a:r>
          </a:p>
          <a:p>
            <a:pPr>
              <a:spcAft>
                <a:spcPct val="30000"/>
              </a:spcAft>
              <a:buFontTx/>
              <a:buNone/>
            </a:pPr>
            <a:r>
              <a:rPr lang="en-US" sz="2400" dirty="0"/>
              <a:t>So the number of different sets is the number of ways of running the algorithm, divided by k!.</a:t>
            </a:r>
          </a:p>
          <a:p>
            <a:pPr>
              <a:spcAft>
                <a:spcPct val="30000"/>
              </a:spcAft>
              <a:buFontTx/>
              <a:buNone/>
            </a:pPr>
            <a:r>
              <a:rPr lang="en-US" sz="2400" dirty="0"/>
              <a:t>The solution is </a:t>
            </a:r>
            <a:r>
              <a:rPr lang="en-US" sz="2400" b="1" dirty="0">
                <a:solidFill>
                  <a:schemeClr val="accent2"/>
                </a:solidFill>
              </a:rPr>
              <a:t>n!/[k!(n-k)!]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(so far)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dirty="0"/>
              <a:t>To count the number of objects, design an algorithm to generate the entire set of objects.  Check if each object is created exactly once (if not, you will have to do a correction later).  </a:t>
            </a:r>
          </a:p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/>
              <a:t>The algorithm’s output can be seen as the leaves of a decision tree, and you can just count the leaves.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Number of orderings of n elements is n!</a:t>
            </a:r>
          </a:p>
          <a:p>
            <a:r>
              <a:rPr lang="en-US"/>
              <a:t>Number of subsets of n elements is 2</a:t>
            </a:r>
            <a:r>
              <a:rPr lang="en-US" baseline="30000"/>
              <a:t>n</a:t>
            </a:r>
          </a:p>
          <a:p>
            <a:r>
              <a:rPr lang="en-US"/>
              <a:t>Number of k-subsets of n elements is n!/[k!(n-k)!]</a:t>
            </a:r>
          </a:p>
          <a:p>
            <a:r>
              <a:rPr lang="en-US"/>
              <a:t>Number of k-colorings of a graph is k</a:t>
            </a:r>
            <a:r>
              <a:rPr lang="en-US" baseline="30000"/>
              <a:t>n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advanced counting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sz="2800"/>
              <a:t>What is the number of k-subsets of a set S = {s</a:t>
            </a:r>
            <a:r>
              <a:rPr lang="en-US" sz="2800" baseline="-25000"/>
              <a:t>1</a:t>
            </a:r>
            <a:r>
              <a:rPr lang="en-US" sz="2800"/>
              <a:t>, s</a:t>
            </a:r>
            <a:r>
              <a:rPr lang="en-US" sz="2800" baseline="-25000"/>
              <a:t>2</a:t>
            </a:r>
            <a:r>
              <a:rPr lang="en-US" sz="2800"/>
              <a:t>, s</a:t>
            </a:r>
            <a:r>
              <a:rPr lang="en-US" sz="2800" baseline="-25000"/>
              <a:t>3</a:t>
            </a:r>
            <a:r>
              <a:rPr lang="en-US" sz="2800"/>
              <a:t>, … , s</a:t>
            </a:r>
            <a:r>
              <a:rPr lang="en-US" sz="2800" baseline="-25000"/>
              <a:t>n</a:t>
            </a:r>
            <a:r>
              <a:rPr lang="en-US" sz="2800"/>
              <a:t>} that do not include s</a:t>
            </a:r>
            <a:r>
              <a:rPr lang="en-US" sz="2800" baseline="-25000"/>
              <a:t>1</a:t>
            </a:r>
            <a:r>
              <a:rPr lang="en-US" sz="2800"/>
              <a:t>?</a:t>
            </a:r>
          </a:p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sz="2800"/>
              <a:t>What is the number of k-subsets of a set S = {s</a:t>
            </a:r>
            <a:r>
              <a:rPr lang="en-US" sz="2800" baseline="-25000"/>
              <a:t>1</a:t>
            </a:r>
            <a:r>
              <a:rPr lang="en-US" sz="2800"/>
              <a:t>, s</a:t>
            </a:r>
            <a:r>
              <a:rPr lang="en-US" sz="2800" baseline="-25000"/>
              <a:t>2</a:t>
            </a:r>
            <a:r>
              <a:rPr lang="en-US" sz="2800"/>
              <a:t>, s</a:t>
            </a:r>
            <a:r>
              <a:rPr lang="en-US" sz="2800" baseline="-25000"/>
              <a:t>3</a:t>
            </a:r>
            <a:r>
              <a:rPr lang="en-US" sz="2800"/>
              <a:t>, … , s</a:t>
            </a:r>
            <a:r>
              <a:rPr lang="en-US" sz="2800" baseline="-25000"/>
              <a:t>n</a:t>
            </a:r>
            <a:r>
              <a:rPr lang="en-US" sz="2800"/>
              <a:t>} that do include s</a:t>
            </a:r>
            <a:r>
              <a:rPr lang="en-US" sz="2800" baseline="-25000"/>
              <a:t>1</a:t>
            </a:r>
            <a:r>
              <a:rPr lang="en-US" sz="2800"/>
              <a:t>?</a:t>
            </a:r>
          </a:p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sz="2800"/>
              <a:t>What is the number of orderings of the set S in which s</a:t>
            </a:r>
            <a:r>
              <a:rPr lang="en-US" sz="2800" baseline="-25000"/>
              <a:t>1</a:t>
            </a:r>
            <a:r>
              <a:rPr lang="en-US" sz="2800"/>
              <a:t> and s</a:t>
            </a:r>
            <a:r>
              <a:rPr lang="en-US" sz="2800" baseline="-25000"/>
              <a:t>2</a:t>
            </a:r>
            <a:r>
              <a:rPr lang="en-US" sz="2800"/>
              <a:t> are not adjacent?</a:t>
            </a:r>
          </a:p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sz="2800"/>
              <a:t>What is the number of orderings of the set S in which s</a:t>
            </a:r>
            <a:r>
              <a:rPr lang="en-US" sz="2800" baseline="-25000"/>
              <a:t>1</a:t>
            </a:r>
            <a:r>
              <a:rPr lang="en-US" sz="2800"/>
              <a:t> and s</a:t>
            </a:r>
            <a:r>
              <a:rPr lang="en-US" sz="2800" baseline="-25000"/>
              <a:t>2</a:t>
            </a:r>
            <a:r>
              <a:rPr lang="en-US" sz="2800"/>
              <a:t> are adjacent?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techniques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Count the complement</a:t>
            </a:r>
          </a:p>
          <a:p>
            <a:r>
              <a:rPr lang="en-US"/>
              <a:t>Divide into disjoint cases, and count each case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the number of k-subsets of a set S = {s</a:t>
            </a:r>
            <a:r>
              <a:rPr lang="en-US" baseline="-25000"/>
              <a:t>1</a:t>
            </a:r>
            <a:r>
              <a:rPr lang="en-US"/>
              <a:t>, s</a:t>
            </a:r>
            <a:r>
              <a:rPr lang="en-US" baseline="-25000"/>
              <a:t>2</a:t>
            </a:r>
            <a:r>
              <a:rPr lang="en-US"/>
              <a:t>, s</a:t>
            </a:r>
            <a:r>
              <a:rPr lang="en-US" baseline="-25000"/>
              <a:t>3</a:t>
            </a:r>
            <a:r>
              <a:rPr lang="en-US"/>
              <a:t>, … , s</a:t>
            </a:r>
            <a:r>
              <a:rPr lang="en-US" baseline="-25000"/>
              <a:t>n</a:t>
            </a:r>
            <a:r>
              <a:rPr lang="en-US"/>
              <a:t>} that do not include s</a:t>
            </a:r>
            <a:r>
              <a:rPr lang="en-US" baseline="-25000"/>
              <a:t>1</a:t>
            </a:r>
            <a:r>
              <a:rPr lang="en-US"/>
              <a:t>?</a:t>
            </a:r>
          </a:p>
          <a:p>
            <a:r>
              <a:rPr lang="en-US"/>
              <a:t>Solution: same as number of k-subsets of {s</a:t>
            </a:r>
            <a:r>
              <a:rPr lang="en-US" baseline="-25000"/>
              <a:t>2</a:t>
            </a:r>
            <a:r>
              <a:rPr lang="en-US"/>
              <a:t>, s</a:t>
            </a:r>
            <a:r>
              <a:rPr lang="en-US" baseline="-25000"/>
              <a:t>3</a:t>
            </a:r>
            <a:r>
              <a:rPr lang="en-US"/>
              <a:t>, … , s</a:t>
            </a:r>
            <a:r>
              <a:rPr lang="en-US" baseline="-25000"/>
              <a:t>n</a:t>
            </a:r>
            <a:r>
              <a:rPr lang="en-US"/>
              <a:t>}.  So (n-1)!/[(n-1-k)!k!]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the number of k-subsets of a set S = {s</a:t>
            </a:r>
            <a:r>
              <a:rPr lang="en-US" baseline="-25000"/>
              <a:t>1</a:t>
            </a:r>
            <a:r>
              <a:rPr lang="en-US"/>
              <a:t>, s</a:t>
            </a:r>
            <a:r>
              <a:rPr lang="en-US" baseline="-25000"/>
              <a:t>2</a:t>
            </a:r>
            <a:r>
              <a:rPr lang="en-US"/>
              <a:t>, s</a:t>
            </a:r>
            <a:r>
              <a:rPr lang="en-US" baseline="-25000"/>
              <a:t>3</a:t>
            </a:r>
            <a:r>
              <a:rPr lang="en-US"/>
              <a:t>, … , s</a:t>
            </a:r>
            <a:r>
              <a:rPr lang="en-US" baseline="-25000"/>
              <a:t>n</a:t>
            </a:r>
            <a:r>
              <a:rPr lang="en-US"/>
              <a:t>} that do include s</a:t>
            </a:r>
            <a:r>
              <a:rPr lang="en-US" baseline="-25000"/>
              <a:t>1</a:t>
            </a:r>
            <a:r>
              <a:rPr lang="en-US"/>
              <a:t>?</a:t>
            </a:r>
          </a:p>
          <a:p>
            <a:r>
              <a:rPr lang="en-US"/>
              <a:t>Solution: same as the number of (k-1)-subsets of {s</a:t>
            </a:r>
            <a:r>
              <a:rPr lang="en-US" baseline="-25000"/>
              <a:t>2</a:t>
            </a:r>
            <a:r>
              <a:rPr lang="en-US"/>
              <a:t>, s</a:t>
            </a:r>
            <a:r>
              <a:rPr lang="en-US" baseline="-25000"/>
              <a:t>3</a:t>
            </a:r>
            <a:r>
              <a:rPr lang="en-US"/>
              <a:t>, … , s</a:t>
            </a:r>
            <a:r>
              <a:rPr lang="en-US" baseline="-25000"/>
              <a:t>n</a:t>
            </a:r>
            <a:r>
              <a:rPr lang="en-US"/>
              <a:t>}, so 		(n-1)!/[(n-k)!(k-1)!]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What is the number of orderings of the set S in which s</a:t>
            </a:r>
            <a:r>
              <a:rPr lang="en-US" sz="2800" baseline="-25000"/>
              <a:t>1</a:t>
            </a:r>
            <a:r>
              <a:rPr lang="en-US" sz="2800"/>
              <a:t> and s</a:t>
            </a:r>
            <a:r>
              <a:rPr lang="en-US" sz="2800" baseline="-25000"/>
              <a:t>2</a:t>
            </a:r>
            <a:r>
              <a:rPr lang="en-US" sz="2800"/>
              <a:t> are adjacent?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Solution: two cases: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Case 1) s</a:t>
            </a:r>
            <a:r>
              <a:rPr lang="en-US" sz="2400" baseline="-25000"/>
              <a:t>1</a:t>
            </a:r>
            <a:r>
              <a:rPr lang="en-US" sz="2400"/>
              <a:t> followed by s</a:t>
            </a:r>
            <a:r>
              <a:rPr lang="en-US" sz="2400" baseline="-25000"/>
              <a:t>2</a:t>
            </a:r>
            <a:r>
              <a:rPr lang="en-US" sz="240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Case 2) s</a:t>
            </a:r>
            <a:r>
              <a:rPr lang="en-US" sz="2400" baseline="-25000"/>
              <a:t>2</a:t>
            </a:r>
            <a:r>
              <a:rPr lang="en-US" sz="2400"/>
              <a:t> followed by s</a:t>
            </a:r>
            <a:r>
              <a:rPr lang="en-US" sz="2400" baseline="-25000"/>
              <a:t>1</a:t>
            </a:r>
          </a:p>
          <a:p>
            <a:pPr>
              <a:lnSpc>
                <a:spcPct val="90000"/>
              </a:lnSpc>
            </a:pPr>
            <a:r>
              <a:rPr lang="en-US" sz="2800"/>
              <a:t>Same number of each type.  Easy to see that there are (n-1)! of each type, so 2(n-1)! in total</a:t>
            </a:r>
            <a:endParaRPr lang="en-US" sz="2800" baseline="-25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Number of orderings of the set S in which s</a:t>
            </a:r>
            <a:r>
              <a:rPr lang="en-US" baseline="-25000"/>
              <a:t>1</a:t>
            </a:r>
            <a:r>
              <a:rPr lang="en-US"/>
              <a:t> and s</a:t>
            </a:r>
            <a:r>
              <a:rPr lang="en-US" baseline="-25000"/>
              <a:t>2</a:t>
            </a:r>
            <a:r>
              <a:rPr lang="en-US"/>
              <a:t> are not adjacent?</a:t>
            </a:r>
          </a:p>
          <a:p>
            <a:endParaRPr lang="en-US"/>
          </a:p>
          <a:p>
            <a:r>
              <a:rPr lang="en-US"/>
              <a:t>This is the same as n!-2(n-1)!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Topics for today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Basics of combinatorial counting</a:t>
            </a:r>
          </a:p>
          <a:p>
            <a:r>
              <a:rPr lang="en-US" dirty="0"/>
              <a:t>Applications to running time analysis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combinatorial counting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Evaluating exhaustive search strategies:</a:t>
            </a:r>
          </a:p>
          <a:p>
            <a:pPr lvl="1"/>
            <a:r>
              <a:rPr lang="en-US"/>
              <a:t>Finding maximum clique</a:t>
            </a:r>
          </a:p>
          <a:p>
            <a:pPr lvl="1"/>
            <a:r>
              <a:rPr lang="en-US"/>
              <a:t>Determining if a graph has a 3-coloring</a:t>
            </a:r>
          </a:p>
          <a:p>
            <a:pPr lvl="1"/>
            <a:r>
              <a:rPr lang="en-US"/>
              <a:t>Finding a maximum matching in a graph</a:t>
            </a:r>
          </a:p>
          <a:p>
            <a:pPr lvl="1"/>
            <a:r>
              <a:rPr lang="en-US"/>
              <a:t>Determining if a graph has a Hamiltonian cycle or an Eulerian tour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combinatorial counting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Evaluating exhaustive search strategies:</a:t>
            </a:r>
          </a:p>
          <a:p>
            <a:pPr lvl="1"/>
            <a:r>
              <a:rPr lang="en-US"/>
              <a:t>Finding maximum clique</a:t>
            </a:r>
          </a:p>
          <a:p>
            <a:pPr lvl="1"/>
            <a:r>
              <a:rPr lang="en-US"/>
              <a:t>Determining if a graph has a 3-coloring</a:t>
            </a:r>
          </a:p>
          <a:p>
            <a:pPr lvl="1"/>
            <a:r>
              <a:rPr lang="en-US"/>
              <a:t>Finding a maximum matching in a graph</a:t>
            </a:r>
          </a:p>
          <a:p>
            <a:pPr lvl="1"/>
            <a:r>
              <a:rPr lang="en-US"/>
              <a:t>Determining if a graph has a Hamiltonial cycle or an Eulerian graph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Combinatorial counting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How many ways can you </a:t>
            </a:r>
          </a:p>
          <a:p>
            <a:r>
              <a:rPr lang="en-US" sz="2800"/>
              <a:t>put n items in a row?</a:t>
            </a:r>
          </a:p>
          <a:p>
            <a:r>
              <a:rPr lang="en-US" sz="2800"/>
              <a:t>pick k items out of n?</a:t>
            </a:r>
          </a:p>
          <a:p>
            <a:r>
              <a:rPr lang="en-US" sz="2800"/>
              <a:t>pick subsets of a set of size n?</a:t>
            </a:r>
          </a:p>
          <a:p>
            <a:r>
              <a:rPr lang="en-US" sz="2800"/>
              <a:t>assign k colors to the vertices of a graph?</a:t>
            </a:r>
          </a:p>
          <a:p>
            <a:r>
              <a:rPr lang="en-US" sz="2800"/>
              <a:t>match up n boys and n girls?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Technique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dirty="0"/>
              <a:t>To count the number of objects, design an algorithm to generate the entire set of objects.  Check if each object is created exactly once (if not, you will have to do a correction later).  </a:t>
            </a:r>
          </a:p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dirty="0"/>
              <a:t>The algorithm’s output can be seen as the leaves of a decision tree, and you can just count the leaves.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Putting n items in a row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Algorithm for generating all the possibilities:</a:t>
            </a:r>
          </a:p>
          <a:p>
            <a:r>
              <a:rPr lang="en-US" sz="2800"/>
              <a:t>For i=1 up to n, DO</a:t>
            </a:r>
          </a:p>
          <a:p>
            <a:pPr lvl="1"/>
            <a:r>
              <a:rPr lang="en-US" sz="2400"/>
              <a:t>Pick an item from S to go in position i</a:t>
            </a:r>
          </a:p>
          <a:p>
            <a:pPr lvl="1"/>
            <a:r>
              <a:rPr lang="en-US" sz="2400"/>
              <a:t>Delete that item from the set S</a:t>
            </a:r>
          </a:p>
          <a:p>
            <a:pPr>
              <a:buFontTx/>
              <a:buNone/>
            </a:pPr>
            <a:r>
              <a:rPr lang="en-US" sz="2800"/>
              <a:t>Analysis: each way of completing this generates a different list. </a:t>
            </a:r>
          </a:p>
          <a:p>
            <a:pPr>
              <a:buFontTx/>
              <a:buNone/>
            </a:pPr>
            <a:r>
              <a:rPr lang="en-US" sz="2800"/>
              <a:t>The number of ways of performing this algorithm is </a:t>
            </a:r>
            <a:r>
              <a:rPr lang="en-US" sz="2800" b="1">
                <a:solidFill>
                  <a:schemeClr val="accent2"/>
                </a:solidFill>
              </a:rPr>
              <a:t>n!</a:t>
            </a:r>
            <a:endParaRPr lang="en-US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Number of subsets of a set of size 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Algorithm to generate the subsets of a set S = {s</a:t>
            </a:r>
            <a:r>
              <a:rPr lang="en-US" baseline="-25000"/>
              <a:t>1</a:t>
            </a:r>
            <a:r>
              <a:rPr lang="en-US"/>
              <a:t>, s</a:t>
            </a:r>
            <a:r>
              <a:rPr lang="en-US" baseline="-25000"/>
              <a:t>2</a:t>
            </a:r>
            <a:r>
              <a:rPr lang="en-US"/>
              <a:t>, s</a:t>
            </a:r>
            <a:r>
              <a:rPr lang="en-US" baseline="-25000"/>
              <a:t>3</a:t>
            </a:r>
            <a:r>
              <a:rPr lang="en-US"/>
              <a:t>, …, s</a:t>
            </a:r>
            <a:r>
              <a:rPr lang="en-US" baseline="-25000"/>
              <a:t>n</a:t>
            </a:r>
            <a:r>
              <a:rPr lang="en-US"/>
              <a:t>}</a:t>
            </a:r>
          </a:p>
          <a:p>
            <a:r>
              <a:rPr lang="en-US"/>
              <a:t>For i=1 up to n DO:</a:t>
            </a:r>
          </a:p>
          <a:p>
            <a:pPr lvl="1"/>
            <a:r>
              <a:rPr lang="en-US"/>
              <a:t>Decide if you will include s</a:t>
            </a:r>
            <a:r>
              <a:rPr lang="en-US" baseline="-25000"/>
              <a:t>i</a:t>
            </a:r>
          </a:p>
          <a:p>
            <a:endParaRPr lang="en-US" baseline="-25000"/>
          </a:p>
          <a:p>
            <a:pPr>
              <a:buFontTx/>
              <a:buNone/>
            </a:pPr>
            <a:r>
              <a:rPr lang="en-US"/>
              <a:t>Analysis: each subset is generated exactly once, and the number of ways to apply the algorithm is 2x2x…x2=2</a:t>
            </a:r>
            <a:r>
              <a:rPr lang="en-US" baseline="30000"/>
              <a:t>n</a:t>
            </a:r>
            <a:r>
              <a:rPr lang="en-US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k-coloring a graph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Let G have vertices v</a:t>
            </a:r>
            <a:r>
              <a:rPr lang="en-US" sz="2800" baseline="-25000"/>
              <a:t>1</a:t>
            </a:r>
            <a:r>
              <a:rPr lang="en-US" sz="2800"/>
              <a:t>, v</a:t>
            </a:r>
            <a:r>
              <a:rPr lang="en-US" sz="2800" baseline="-25000"/>
              <a:t>2</a:t>
            </a:r>
            <a:r>
              <a:rPr lang="en-US" sz="2800"/>
              <a:t>, v</a:t>
            </a:r>
            <a:r>
              <a:rPr lang="en-US" sz="2800" baseline="-25000"/>
              <a:t>3</a:t>
            </a:r>
            <a:r>
              <a:rPr lang="en-US" sz="2800"/>
              <a:t>, …, v</a:t>
            </a:r>
            <a:r>
              <a:rPr lang="en-US" sz="2800" baseline="-25000"/>
              <a:t>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aseline="-250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Algorithm to k-color the vertices:</a:t>
            </a:r>
          </a:p>
          <a:p>
            <a:pPr>
              <a:lnSpc>
                <a:spcPct val="90000"/>
              </a:lnSpc>
            </a:pPr>
            <a:r>
              <a:rPr lang="en-US" sz="2800"/>
              <a:t>For i=1 up to n DO: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Pick a color for vertex v</a:t>
            </a:r>
            <a:r>
              <a:rPr lang="en-US" sz="2400" baseline="-25000"/>
              <a:t>i</a:t>
            </a:r>
            <a:endParaRPr lang="en-US" sz="24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Analysis: each coloring is produced exactly once, and there are k</a:t>
            </a:r>
            <a:r>
              <a:rPr lang="en-US" sz="2800" baseline="30000"/>
              <a:t>n</a:t>
            </a:r>
            <a:r>
              <a:rPr lang="en-US" sz="2800"/>
              <a:t> ways of applying the algorithm.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Matching n boys and girls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Algorithm:</a:t>
            </a:r>
          </a:p>
          <a:p>
            <a:pPr>
              <a:lnSpc>
                <a:spcPct val="90000"/>
              </a:lnSpc>
            </a:pPr>
            <a:r>
              <a:rPr lang="en-US" sz="2800"/>
              <a:t>Let the boys be B</a:t>
            </a:r>
            <a:r>
              <a:rPr lang="en-US" sz="2800" baseline="-25000"/>
              <a:t>1</a:t>
            </a:r>
            <a:r>
              <a:rPr lang="en-US" sz="2800"/>
              <a:t>, B</a:t>
            </a:r>
            <a:r>
              <a:rPr lang="en-US" sz="2800" baseline="-25000"/>
              <a:t>2</a:t>
            </a:r>
            <a:r>
              <a:rPr lang="en-US" sz="2800"/>
              <a:t>, … B</a:t>
            </a:r>
            <a:r>
              <a:rPr lang="en-US" sz="2800" baseline="-25000"/>
              <a:t>n</a:t>
            </a:r>
            <a:r>
              <a:rPr lang="en-US" sz="2800"/>
              <a:t> and let the girls be G</a:t>
            </a:r>
            <a:r>
              <a:rPr lang="en-US" sz="2800" baseline="-25000"/>
              <a:t>1</a:t>
            </a:r>
            <a:r>
              <a:rPr lang="en-US" sz="2800"/>
              <a:t>, G</a:t>
            </a:r>
            <a:r>
              <a:rPr lang="en-US" sz="2800" baseline="-25000"/>
              <a:t>2</a:t>
            </a:r>
            <a:r>
              <a:rPr lang="en-US" sz="2800"/>
              <a:t>, … G</a:t>
            </a:r>
            <a:r>
              <a:rPr lang="en-US" sz="2800" baseline="-25000"/>
              <a:t>n</a:t>
            </a:r>
            <a:r>
              <a:rPr lang="en-US" sz="2800"/>
              <a:t>. </a:t>
            </a:r>
          </a:p>
          <a:p>
            <a:pPr>
              <a:lnSpc>
                <a:spcPct val="90000"/>
              </a:lnSpc>
            </a:pPr>
            <a:r>
              <a:rPr lang="en-US" sz="2800"/>
              <a:t>For i=1 up to n DO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Pick a girl for boy B</a:t>
            </a:r>
            <a:r>
              <a:rPr lang="en-US" sz="2400" baseline="-25000"/>
              <a:t>i</a:t>
            </a:r>
            <a:r>
              <a:rPr lang="en-US" sz="2400"/>
              <a:t>, and remove her from the set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Analysis: there are n ways to pick the first girl, n-1 ways to pick the second girl, etc., and each way produces a different matching.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Total:  n!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1059</Words>
  <Application>Microsoft Macintosh PowerPoint</Application>
  <PresentationFormat>On-screen Show (4:3)</PresentationFormat>
  <Paragraphs>121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ＭＳ Ｐゴシック</vt:lpstr>
      <vt:lpstr>Arial</vt:lpstr>
      <vt:lpstr>Blank Presentation</vt:lpstr>
      <vt:lpstr>CS 173, Lecture B Tandy Warnow</vt:lpstr>
      <vt:lpstr>Topics for today</vt:lpstr>
      <vt:lpstr>Using combinatorial counting</vt:lpstr>
      <vt:lpstr>Combinatorial counting</vt:lpstr>
      <vt:lpstr>Technique</vt:lpstr>
      <vt:lpstr>Putting n items in a row</vt:lpstr>
      <vt:lpstr>Number of subsets of a set of size n</vt:lpstr>
      <vt:lpstr>k-coloring a graph</vt:lpstr>
      <vt:lpstr>Matching n boys and girls</vt:lpstr>
      <vt:lpstr>Picking k items out of n</vt:lpstr>
      <vt:lpstr>Fixing the overcounting</vt:lpstr>
      <vt:lpstr>Summary (so far)</vt:lpstr>
      <vt:lpstr>Summary</vt:lpstr>
      <vt:lpstr>More advanced counting</vt:lpstr>
      <vt:lpstr>New techniques</vt:lpstr>
      <vt:lpstr>Example</vt:lpstr>
      <vt:lpstr>Example</vt:lpstr>
      <vt:lpstr>Example</vt:lpstr>
      <vt:lpstr>Example</vt:lpstr>
      <vt:lpstr>Using combinatorial counting</vt:lpstr>
    </vt:vector>
  </TitlesOfParts>
  <Company>utcs utcs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329E - Algorithms for Bioinformatics</dc:title>
  <dc:creator>utcs utcs</dc:creator>
  <cp:lastModifiedBy>Microsoft Office User</cp:lastModifiedBy>
  <cp:revision>20</cp:revision>
  <cp:lastPrinted>2008-01-28T18:17:27Z</cp:lastPrinted>
  <dcterms:created xsi:type="dcterms:W3CDTF">2008-01-28T16:05:01Z</dcterms:created>
  <dcterms:modified xsi:type="dcterms:W3CDTF">2018-07-21T15:11:15Z</dcterms:modified>
</cp:coreProperties>
</file>